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87" r:id="rId4"/>
    <p:sldId id="288" r:id="rId5"/>
    <p:sldId id="289" r:id="rId6"/>
    <p:sldId id="259" r:id="rId7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" y="-5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659B77F-CB0E-43AE-B4F0-B4C9E5044700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71F65B-C544-41D8-AB0D-789EB4C8E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141F8-0FBC-495E-8A8A-F41EFF2A4DF6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5D82-E38A-4B26-A026-51C707821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3BF70-7D66-45D7-BFB0-0BCA1E2CFB5D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88319-84B8-4503-AD34-7C41FF731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3F164-DC2F-43C6-BD56-E4BDAAEAB0CF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B9780-E44D-4B52-AF1A-FD23ABF84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4DCC0-B5B4-4416-91E3-8471D256C609}" type="datetime1">
              <a:rPr lang="ru-RU"/>
              <a:pPr>
                <a:defRPr/>
              </a:pPr>
              <a:t>13.01.2016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7392-A18E-4F98-9A1C-6C2CEE93A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1389B-8C9D-4B73-904D-83F796A4D5FE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8778C-5A97-439E-8B4E-DD0620BDC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A7E83-4E24-4BB5-93C9-34899A80F9BF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B35EA-FA16-4736-8842-EDEB3AA15D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4C405-5FA8-4A07-8DDD-6CB63EFE52C4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C343-034D-455E-85F2-54D0D2B91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1E053-E9F5-4A29-A21B-34C68232D9EC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D39D2-1796-4594-AA25-263BE0260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E345D-7CB7-46DF-A03A-A9BA3B6C213A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1038E-9A11-4725-A4AA-B47350F1F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88093-6687-41AD-B9A1-E5C0E39F6DDD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27EA3-1493-4683-8C94-A7ADF91D3C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3CF33-48B0-42CF-90B3-43EA22C93F5F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94319-8283-40DB-888F-884068BB8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D1455-2C48-4BF8-B473-350571B580AC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A07A7-D984-4B56-A8D7-5228F205F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A94167-F922-48F3-8C98-D52DFC38D4A2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9D4277-7491-418E-A232-F412550C8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1" name="Picture 21" descr="atom_with_rotating_el_aa_hc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907704"/>
            <a:ext cx="2254250" cy="2209800"/>
          </a:xfrm>
        </p:spPr>
      </p:pic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908720" y="7020272"/>
            <a:ext cx="4822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 b="1" i="1" dirty="0">
                <a:latin typeface="Calibri" pitchFamily="34" charset="0"/>
              </a:rPr>
              <a:t>Г.О.Турешова, С.Х.Акназаров, О.Ю.Головченко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3076" name="Rectangle 34"/>
          <p:cNvSpPr>
            <a:spLocks noChangeArrowheads="1"/>
          </p:cNvSpPr>
          <p:nvPr/>
        </p:nvSpPr>
        <p:spPr bwMode="auto">
          <a:xfrm>
            <a:off x="2497057" y="8143875"/>
            <a:ext cx="17829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</a:rPr>
              <a:t>г. </a:t>
            </a:r>
            <a:r>
              <a:rPr lang="ru-RU" dirty="0" err="1">
                <a:latin typeface="Times New Roman" pitchFamily="18" charset="0"/>
              </a:rPr>
              <a:t>Алматы</a:t>
            </a:r>
            <a:r>
              <a:rPr lang="ru-RU" dirty="0">
                <a:latin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</a:rPr>
              <a:t>2016 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32656" y="4139952"/>
            <a:ext cx="606901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400" dirty="0"/>
          </a:p>
          <a:p>
            <a:pPr algn="ctr"/>
            <a:r>
              <a:rPr lang="ru-RU" sz="2400" b="1" dirty="0" smtClean="0"/>
              <a:t>«</a:t>
            </a:r>
            <a:r>
              <a:rPr lang="ru-RU" sz="2400" b="1" dirty="0"/>
              <a:t>Модернизация образовательных программ: аккредитация и гарантия качества подготовки кадров</a:t>
            </a:r>
            <a:r>
              <a:rPr lang="ru-RU" sz="2400" b="1" dirty="0" smtClean="0"/>
              <a:t>»</a:t>
            </a:r>
          </a:p>
          <a:p>
            <a:pPr algn="ctr"/>
            <a:endParaRPr lang="ru-RU" sz="2400" b="1" dirty="0">
              <a:latin typeface="Calibri" pitchFamily="34" charset="0"/>
            </a:endParaRPr>
          </a:p>
          <a:p>
            <a:pPr algn="ctr"/>
            <a:r>
              <a:rPr lang="ru-RU" sz="2400" dirty="0" smtClean="0"/>
              <a:t> </a:t>
            </a:r>
            <a:r>
              <a:rPr lang="ru-RU" sz="2400" b="1" dirty="0" smtClean="0"/>
              <a:t>46-ой научно-методической конференции 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3078" name="Прямоугольник 13"/>
          <p:cNvSpPr>
            <a:spLocks noChangeArrowheads="1"/>
          </p:cNvSpPr>
          <p:nvPr/>
        </p:nvSpPr>
        <p:spPr bwMode="auto">
          <a:xfrm>
            <a:off x="908050" y="323850"/>
            <a:ext cx="5000625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МИНИСТЕРСТВО ОБРАЗОВАНИЯ И НАУКИ  РЕСПУБЛИКИ КАЗАХСТАН</a:t>
            </a:r>
          </a:p>
          <a:p>
            <a:pPr algn="ctr"/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Казахский национальный университет им. аль-Фараби </a:t>
            </a:r>
          </a:p>
          <a:p>
            <a:pPr algn="ctr"/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Факультет химии и химической технологии</a:t>
            </a:r>
          </a:p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Кафедра химической физики и материаловедения</a:t>
            </a:r>
          </a:p>
        </p:txBody>
      </p:sp>
      <p:sp>
        <p:nvSpPr>
          <p:cNvPr id="1033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9B8CE-9DBA-4962-9986-537C65D53641}" type="slidenum">
              <a:rPr lang="ru-RU" smtClean="0">
                <a:ea typeface="MS PGothic" pitchFamily="34" charset="-128"/>
              </a:rPr>
              <a:pPr>
                <a:defRPr/>
              </a:pPr>
              <a:t>1</a:t>
            </a:fld>
            <a:endParaRPr lang="ru-RU" smtClean="0">
              <a:ea typeface="MS PGothic" pitchFamily="34" charset="-12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8"/>
          <p:cNvSpPr>
            <a:spLocks noGrp="1"/>
          </p:cNvSpPr>
          <p:nvPr>
            <p:ph type="title"/>
          </p:nvPr>
        </p:nvSpPr>
        <p:spPr>
          <a:xfrm>
            <a:off x="333375" y="395288"/>
            <a:ext cx="6172200" cy="8208962"/>
          </a:xfrm>
        </p:spPr>
        <p:txBody>
          <a:bodyPr/>
          <a:lstStyle/>
          <a:p>
            <a:pPr algn="l"/>
            <a:r>
              <a:rPr lang="ru-RU" sz="2400" b="1" dirty="0" smtClean="0"/>
              <a:t> </a:t>
            </a:r>
            <a:r>
              <a:rPr lang="kk-KZ" sz="2000" dirty="0" smtClean="0"/>
              <a:t>Не секрет, что </a:t>
            </a:r>
            <a:r>
              <a:rPr lang="ru-RU" sz="2000" dirty="0" smtClean="0"/>
              <a:t> даже обладатели </a:t>
            </a:r>
            <a:r>
              <a:rPr lang="kk-KZ" sz="2000" dirty="0" smtClean="0"/>
              <a:t>«красных дипломов»</a:t>
            </a:r>
            <a:r>
              <a:rPr lang="ru-RU" sz="2000" dirty="0" smtClean="0"/>
              <a:t> сегодня не устраивают работодателя</a:t>
            </a:r>
            <a:r>
              <a:rPr lang="kk-KZ" sz="2000" dirty="0" smtClean="0"/>
              <a:t>.</a:t>
            </a: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Причин </a:t>
            </a:r>
            <a:r>
              <a:rPr lang="ru-RU" sz="2000" dirty="0" smtClean="0"/>
              <a:t>здесь может быть несколько: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kk-KZ" sz="2000" dirty="0" smtClean="0"/>
              <a:t>в</a:t>
            </a:r>
            <a:r>
              <a:rPr lang="ru-RU" sz="2000" dirty="0" err="1" smtClean="0"/>
              <a:t>о-первых</a:t>
            </a:r>
            <a:r>
              <a:rPr lang="ru-RU" sz="2000" dirty="0" smtClean="0"/>
              <a:t>, для работы нужен не столько отличник-теоретик, сколько практико-ориентированный специалист, </a:t>
            </a:r>
            <a:r>
              <a:rPr lang="kk-KZ" sz="2000" dirty="0" smtClean="0"/>
              <a:t>т.е.</a:t>
            </a:r>
            <a:r>
              <a:rPr lang="ru-RU" sz="2000" dirty="0" smtClean="0"/>
              <a:t> бакалавр</a:t>
            </a:r>
            <a:r>
              <a:rPr lang="kk-KZ" sz="2000" dirty="0" smtClean="0"/>
              <a:t>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kk-KZ" sz="2000" dirty="0" smtClean="0"/>
              <a:t>в</a:t>
            </a:r>
            <a:r>
              <a:rPr lang="ru-RU" sz="2000" dirty="0" err="1" smtClean="0"/>
              <a:t>о-вторых</a:t>
            </a:r>
            <a:r>
              <a:rPr lang="ru-RU" sz="2000" dirty="0" smtClean="0"/>
              <a:t>, обладателю красного диплома, нацеленному только на усвоение знаний, не стоит идти </a:t>
            </a:r>
            <a:r>
              <a:rPr lang="kk-KZ" sz="2000" dirty="0" smtClean="0"/>
              <a:t>работать технологом </a:t>
            </a:r>
            <a:r>
              <a:rPr lang="kk-KZ" sz="2000" dirty="0" smtClean="0"/>
              <a:t>на производство</a:t>
            </a:r>
            <a:r>
              <a:rPr lang="kk-KZ" sz="2000" dirty="0" smtClean="0"/>
              <a:t>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kk-KZ" sz="2000" dirty="0" smtClean="0"/>
              <a:t>в</a:t>
            </a:r>
            <a:r>
              <a:rPr lang="ru-RU" sz="2000" dirty="0" smtClean="0"/>
              <a:t>-третьих, следует обвинять</a:t>
            </a:r>
            <a:r>
              <a:rPr lang="kk-KZ" sz="2000" dirty="0" smtClean="0"/>
              <a:t> не выпускника, а </a:t>
            </a:r>
            <a:r>
              <a:rPr lang="ru-RU" sz="2000" dirty="0" smtClean="0"/>
              <a:t>систему профессиональной подготовки</a:t>
            </a:r>
            <a:r>
              <a:rPr lang="kk-KZ" sz="2000" dirty="0" smtClean="0"/>
              <a:t>, </a:t>
            </a:r>
            <a:r>
              <a:rPr lang="ru-RU" sz="2000" dirty="0" smtClean="0"/>
              <a:t>ориентирован</a:t>
            </a:r>
            <a:r>
              <a:rPr lang="kk-KZ" sz="2000" dirty="0" smtClean="0"/>
              <a:t>ную </a:t>
            </a:r>
            <a:r>
              <a:rPr lang="ru-RU" sz="2000" dirty="0" smtClean="0"/>
              <a:t>на передачу знаний, которые </a:t>
            </a:r>
            <a:r>
              <a:rPr lang="kk-KZ" sz="2000" dirty="0" smtClean="0"/>
              <a:t>постоянно </a:t>
            </a:r>
            <a:r>
              <a:rPr lang="ru-RU" sz="2000" dirty="0" smtClean="0"/>
              <a:t>устаревают</a:t>
            </a:r>
            <a:r>
              <a:rPr lang="kk-KZ" sz="2000" dirty="0" smtClean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в-четвертых</a:t>
            </a:r>
            <a:r>
              <a:rPr lang="ru-RU" sz="2000" dirty="0" smtClean="0"/>
              <a:t>, на рынке труда востребованы не сами по себе знания, а способность специалиста применять их на практике, выполнять определенные профессиональные и социальные функции.  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04813" y="580629"/>
            <a:ext cx="6165850" cy="812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kk-KZ" dirty="0" smtClean="0">
                <a:latin typeface="+mj-lt"/>
              </a:rPr>
              <a:t>В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основе практико-ориентированного обучения должно лежать оптимальное сочетание фундаментального общего образования и профессионально-прикладной подготовки.</a:t>
            </a:r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В </a:t>
            </a:r>
            <a:r>
              <a:rPr lang="ru-RU" dirty="0">
                <a:latin typeface="+mj-lt"/>
              </a:rPr>
              <a:t>системе высшего образования существует несколько подходов к практико-ориентированному образованию</a:t>
            </a:r>
            <a:r>
              <a:rPr lang="kk-KZ" dirty="0">
                <a:latin typeface="+mj-lt"/>
              </a:rPr>
              <a:t>:</a:t>
            </a:r>
            <a:r>
              <a:rPr lang="ru-RU" dirty="0">
                <a:latin typeface="+mj-lt"/>
              </a:rPr>
              <a:t> </a:t>
            </a:r>
            <a:endParaRPr lang="ru-RU" dirty="0" smtClean="0">
              <a:latin typeface="+mj-lt"/>
            </a:endParaRPr>
          </a:p>
          <a:p>
            <a:endParaRPr lang="ru-RU" dirty="0">
              <a:latin typeface="+mj-lt"/>
            </a:endParaRPr>
          </a:p>
          <a:p>
            <a:pPr lvl="0"/>
            <a:r>
              <a:rPr lang="ru-RU" dirty="0" smtClean="0">
                <a:latin typeface="+mj-lt"/>
              </a:rPr>
              <a:t>	Организация </a:t>
            </a:r>
            <a:r>
              <a:rPr lang="ru-RU" dirty="0">
                <a:latin typeface="+mj-lt"/>
              </a:rPr>
              <a:t>учебной, производственной и преддипломной практик студента с целью приобретения реальных профессиональных компетенций по профилю подготовки. </a:t>
            </a:r>
          </a:p>
          <a:p>
            <a:pPr lvl="0"/>
            <a:r>
              <a:rPr lang="ru-RU" dirty="0" smtClean="0">
                <a:latin typeface="+mj-lt"/>
              </a:rPr>
              <a:t>	Внедрение </a:t>
            </a:r>
            <a:r>
              <a:rPr lang="ru-RU" dirty="0">
                <a:latin typeface="+mj-lt"/>
              </a:rPr>
              <a:t>профессионально-ориентированных технологий обучения, способствующих формированию у студентов значимых для будущей профессиональной деятельности качеств личности, а также знаний, умений и навыков (опыта), обеспечивающих качественное выполнение профессиональных обязанностей по профилю подготовки.</a:t>
            </a:r>
          </a:p>
          <a:p>
            <a:pPr lvl="0"/>
            <a:r>
              <a:rPr lang="ru-RU" dirty="0" smtClean="0">
                <a:latin typeface="+mj-lt"/>
              </a:rPr>
              <a:t>	Создание </a:t>
            </a:r>
            <a:r>
              <a:rPr lang="ru-RU" dirty="0">
                <a:latin typeface="+mj-lt"/>
              </a:rPr>
              <a:t>в университете инновационных форм профессиональной занятости студентов с целью решения ими реальных научно-практических и опытно-производственных работ в соответствии с профилем обучения. </a:t>
            </a:r>
          </a:p>
          <a:p>
            <a:pPr lvl="0"/>
            <a:r>
              <a:rPr lang="ru-RU" dirty="0" smtClean="0">
                <a:latin typeface="+mj-lt"/>
              </a:rPr>
              <a:t>	Создание </a:t>
            </a:r>
            <a:r>
              <a:rPr lang="ru-RU" dirty="0">
                <a:latin typeface="+mj-lt"/>
              </a:rPr>
              <a:t>условий для приобретения знаний, умений и опыта при изучении учебных дисциплин с целью формирования у студента </a:t>
            </a:r>
            <a:r>
              <a:rPr lang="ru-RU" dirty="0" err="1">
                <a:latin typeface="+mj-lt"/>
              </a:rPr>
              <a:t>мотивированности</a:t>
            </a:r>
            <a:r>
              <a:rPr lang="ru-RU" dirty="0">
                <a:latin typeface="+mj-lt"/>
              </a:rPr>
              <a:t> и осознанной необходимости приобретения профессиональной компетенции в процессе всего времени обучения в университете.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2"/>
          <p:cNvSpPr>
            <a:spLocks noGrp="1"/>
          </p:cNvSpPr>
          <p:nvPr>
            <p:ph type="title"/>
          </p:nvPr>
        </p:nvSpPr>
        <p:spPr>
          <a:xfrm>
            <a:off x="404813" y="1476375"/>
            <a:ext cx="6172200" cy="6840538"/>
          </a:xfrm>
        </p:spPr>
        <p:txBody>
          <a:bodyPr/>
          <a:lstStyle/>
          <a:p>
            <a:pPr algn="l"/>
            <a:r>
              <a:rPr lang="ru-RU" sz="2000" dirty="0" smtClean="0"/>
              <a:t>При внедрении профессионально-ориентированных технологий обучения </a:t>
            </a:r>
            <a:r>
              <a:rPr lang="kk-KZ" sz="2000" dirty="0" smtClean="0"/>
              <a:t>н</a:t>
            </a:r>
            <a:r>
              <a:rPr lang="ru-RU" sz="2000" dirty="0" err="1" smtClean="0"/>
              <a:t>аибольший</a:t>
            </a:r>
            <a:r>
              <a:rPr lang="ru-RU" sz="2000" dirty="0" smtClean="0"/>
              <a:t> эффект можно получить при использовании современных компьютерных образовательных технологий, подразумевающих совместное обучение и творчество студента и преподавателя при выполнении курсовых проектов </a:t>
            </a:r>
            <a:r>
              <a:rPr lang="kk-KZ" sz="2000" dirty="0" smtClean="0"/>
              <a:t>или </a:t>
            </a:r>
            <a:r>
              <a:rPr lang="ru-RU" sz="2000" dirty="0" smtClean="0"/>
              <a:t> при выполнении учебно-исследовательских и научно-исследовательских работ.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Для этого необходимо: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создать образовательный ресурс для совместной работы студента и преподавателя; </a:t>
            </a:r>
            <a:br>
              <a:rPr lang="ru-RU" sz="2000" dirty="0" smtClean="0"/>
            </a:br>
            <a:r>
              <a:rPr lang="ru-RU" sz="2000" dirty="0" smtClean="0"/>
              <a:t>	преподаватель размещает в ресурсе индивидуальные задания, имеющие практическое или научное значение практической значимости, а также методические и другие материалы</a:t>
            </a:r>
            <a:r>
              <a:rPr lang="kk-KZ" sz="2000" dirty="0" smtClean="0"/>
              <a:t> необходимые</a:t>
            </a:r>
            <a:r>
              <a:rPr lang="ru-RU" sz="2000" dirty="0" smtClean="0"/>
              <a:t> студенту при выполнении задания; </a:t>
            </a:r>
            <a:br>
              <a:rPr lang="ru-RU" sz="2000" dirty="0" smtClean="0"/>
            </a:br>
            <a:r>
              <a:rPr lang="ru-RU" sz="2000" dirty="0" smtClean="0"/>
              <a:t>	студент выполняет задание</a:t>
            </a:r>
            <a:r>
              <a:rPr lang="kk-KZ" sz="2000" dirty="0" smtClean="0"/>
              <a:t>;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	преподаватель контролирует выполнение задания, даёт консультации, советы и рекомендации; </a:t>
            </a:r>
            <a:br>
              <a:rPr lang="ru-RU" sz="2000" dirty="0" smtClean="0"/>
            </a:br>
            <a:r>
              <a:rPr lang="ru-RU" sz="2000" dirty="0" smtClean="0"/>
              <a:t>	результаты работы обобщаются студентом в отчёте и оцениваются преподавателем в конце учебного семестра. 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2656" y="467544"/>
            <a:ext cx="6172200" cy="2222376"/>
          </a:xfrm>
        </p:spPr>
        <p:txBody>
          <a:bodyPr/>
          <a:lstStyle/>
          <a:p>
            <a:pPr marL="0" indent="19050">
              <a:buNone/>
            </a:pPr>
            <a:r>
              <a:rPr lang="ru-RU" sz="2400" dirty="0" smtClean="0"/>
              <a:t>В результате должна </a:t>
            </a:r>
            <a:r>
              <a:rPr lang="ru-RU" sz="2400" dirty="0" smtClean="0"/>
              <a:t>складываться производственно-творческая </a:t>
            </a:r>
            <a:r>
              <a:rPr lang="ru-RU" sz="2400" dirty="0" smtClean="0"/>
              <a:t>цепочка по решению конкретной проблемы: </a:t>
            </a:r>
          </a:p>
          <a:p>
            <a:pPr marL="0" indent="19050">
              <a:buNone/>
            </a:pPr>
            <a:r>
              <a:rPr lang="ru-RU" sz="2400" dirty="0" smtClean="0"/>
              <a:t>Преподаватель → профессионал → студент-исполнитель → конкретный результат. </a:t>
            </a:r>
            <a:endParaRPr lang="ru-RU" sz="2400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04664" y="3071198"/>
            <a:ext cx="604867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 этом случае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преподаватель должен: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постоянно акцентировать практическую значимость изучаемых законов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и  закономерностей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при реализации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конкретных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технологических процессов;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 наиболее важным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разделам дисциплины дать задание студентам разработать виртуальный проект с целью понимания необходимости изучаемых законов и процессов для для реальных технологических проектов;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талантливым студентам, которых можно в будущем привлечь к научно-исследовательской работе по тематике кафедры, выдавать индивидуальные исследовательские, проектные и конструкторские задачи, имеющие научную и практическую значимость.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4"/>
          <p:cNvSpPr>
            <a:spLocks noGrp="1"/>
          </p:cNvSpPr>
          <p:nvPr>
            <p:ph type="title"/>
          </p:nvPr>
        </p:nvSpPr>
        <p:spPr>
          <a:xfrm>
            <a:off x="404813" y="3635375"/>
            <a:ext cx="6172200" cy="1524000"/>
          </a:xfrm>
        </p:spPr>
        <p:txBody>
          <a:bodyPr/>
          <a:lstStyle/>
          <a:p>
            <a:r>
              <a:rPr lang="ru-RU" smtClean="0"/>
              <a:t>Спасибо за внимание!!!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227</Words>
  <Application>Microsoft Office PowerPoint</Application>
  <PresentationFormat>Экран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Arial</vt:lpstr>
      <vt:lpstr>Times New Roman</vt:lpstr>
      <vt:lpstr>MS PGothic</vt:lpstr>
      <vt:lpstr>Тема Office</vt:lpstr>
      <vt:lpstr>Слайд 1</vt:lpstr>
      <vt:lpstr> Не секрет, что  даже обладатели «красных дипломов» сегодня не устраивают работодателя.   Причин здесь может быть несколько:    во-первых, для работы нужен не столько отличник-теоретик, сколько практико-ориентированный специалист, т.е. бакалавр,    во-вторых, обладателю красного диплома, нацеленному только на усвоение знаний, не стоит идти работать технологом на производство,    в-третьих, следует обвинять не выпускника, а систему профессиональной подготовки, ориентированную на передачу знаний, которые постоянно устаревают.   в-четвертых, на рынке труда востребованы не сами по себе знания, а способность специалиста применять их на практике, выполнять определенные профессиональные и социальные функции.  </vt:lpstr>
      <vt:lpstr>Слайд 3</vt:lpstr>
      <vt:lpstr>При внедрении профессионально-ориентированных технологий обучения наибольший эффект можно получить при использовании современных компьютерных образовательных технологий, подразумевающих совместное обучение и творчество студента и преподавателя при выполнении курсовых проектов или  при выполнении учебно-исследовательских и научно-исследовательских работ.  Для этого необходимо:    создать образовательный ресурс для совместной работы студента и преподавателя;   преподаватель размещает в ресурсе индивидуальные задания, имеющие практическое или научное значение практической значимости, а также методические и другие материалы необходимые студенту при выполнении задания;   студент выполняет задание;   преподаватель контролирует выполнение задания, даёт консультации, советы и рекомендации;   результаты работы обобщаются студентом в отчёте и оцениваются преподавателем в конце учебного семестра. </vt:lpstr>
      <vt:lpstr>Слайд 5</vt:lpstr>
      <vt:lpstr>Спасибо за внимание!!!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erhan</dc:creator>
  <cp:lastModifiedBy>Aknazarov</cp:lastModifiedBy>
  <cp:revision>63</cp:revision>
  <dcterms:created xsi:type="dcterms:W3CDTF">2015-01-03T04:57:35Z</dcterms:created>
  <dcterms:modified xsi:type="dcterms:W3CDTF">2016-01-13T09:03:15Z</dcterms:modified>
</cp:coreProperties>
</file>