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6" r:id="rId4"/>
    <p:sldId id="257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781" y="-3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167B-7598-4180-A8DB-C0CAEA19D3E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1A59-B124-47DB-8162-D86E554AE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253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167B-7598-4180-A8DB-C0CAEA19D3E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1A59-B124-47DB-8162-D86E554AE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54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167B-7598-4180-A8DB-C0CAEA19D3E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1A59-B124-47DB-8162-D86E554AE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30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167B-7598-4180-A8DB-C0CAEA19D3E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1A59-B124-47DB-8162-D86E554AE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21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167B-7598-4180-A8DB-C0CAEA19D3E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1A59-B124-47DB-8162-D86E554AE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537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167B-7598-4180-A8DB-C0CAEA19D3E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1A59-B124-47DB-8162-D86E554AE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0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167B-7598-4180-A8DB-C0CAEA19D3E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1A59-B124-47DB-8162-D86E554AE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236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167B-7598-4180-A8DB-C0CAEA19D3E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1A59-B124-47DB-8162-D86E554AE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87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167B-7598-4180-A8DB-C0CAEA19D3E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1A59-B124-47DB-8162-D86E554AE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9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167B-7598-4180-A8DB-C0CAEA19D3E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1A59-B124-47DB-8162-D86E554AE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7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167B-7598-4180-A8DB-C0CAEA19D3E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1A59-B124-47DB-8162-D86E554AE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30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2167B-7598-4180-A8DB-C0CAEA19D3E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B1A59-B124-47DB-8162-D86E554AE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86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google.kz/url?sa=i&amp;url=https%3A%2F%2Fwww.mdpi.com%2F1424-8220%2F19%2F5%2F1186%2Fhtm&amp;psig=AOvVaw26SwS_4AUvs94ZTGekrMYu&amp;ust=1606247153298000&amp;source=images&amp;cd=vfe&amp;ved=0CAIQjRxqFwoTCOD15oq3me0CFQAAAAAdAAAAABA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3390/s1905118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2174/221068120566615060121493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0" y="355898"/>
            <a:ext cx="3804582" cy="285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686" y="330378"/>
            <a:ext cx="3878915" cy="285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16" y="3514719"/>
            <a:ext cx="3804582" cy="285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686" y="3514719"/>
            <a:ext cx="3866692" cy="281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79112" y="2852936"/>
            <a:ext cx="6585777" cy="107721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ЭЛЕКТРОХИМИЧЕСКОЕ ПОЛУЧЕНИЕ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НАНОМАТЕРИАЛОВ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76255" y="6342926"/>
            <a:ext cx="1829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 smtClean="0"/>
              <a:t>Галеева</a:t>
            </a:r>
            <a:r>
              <a:rPr lang="ru-RU" sz="2400" b="1" i="1" dirty="0" smtClean="0"/>
              <a:t> А.К.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887699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327676" y="319882"/>
            <a:ext cx="5077956" cy="46805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92080" y="764704"/>
            <a:ext cx="3851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формирование плотного слоя TiO2 (</a:t>
            </a:r>
            <a:r>
              <a:rPr lang="ru-RU" sz="1600" i="1" dirty="0"/>
              <a:t>а</a:t>
            </a:r>
            <a:r>
              <a:rPr lang="ru-RU" sz="1600" dirty="0"/>
              <a:t>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формирование углублений в </a:t>
            </a:r>
            <a:r>
              <a:rPr lang="ru-RU" sz="1600" dirty="0" err="1"/>
              <a:t>οксидном</a:t>
            </a:r>
            <a:r>
              <a:rPr lang="ru-RU" sz="1600" dirty="0"/>
              <a:t> слое (</a:t>
            </a:r>
            <a:r>
              <a:rPr lang="ru-RU" sz="1600" i="1" dirty="0"/>
              <a:t>б</a:t>
            </a:r>
            <a:r>
              <a:rPr lang="ru-RU" sz="1600" dirty="0"/>
              <a:t>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формирование </a:t>
            </a:r>
            <a:r>
              <a:rPr lang="ru-RU" sz="1600" dirty="0" err="1"/>
              <a:t>упорядοченной</a:t>
            </a:r>
            <a:r>
              <a:rPr lang="ru-RU" sz="1600" dirty="0"/>
              <a:t> структуры пор (</a:t>
            </a:r>
            <a:r>
              <a:rPr lang="ru-RU" sz="1600" i="1" dirty="0"/>
              <a:t>в</a:t>
            </a:r>
            <a:r>
              <a:rPr lang="ru-RU" sz="1600" dirty="0"/>
              <a:t>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/>
              <a:t>раствοрение</a:t>
            </a:r>
            <a:r>
              <a:rPr lang="ru-RU" sz="1600" dirty="0"/>
              <a:t> оксида между порами с образованием пустот (</a:t>
            </a:r>
            <a:r>
              <a:rPr lang="ru-RU" sz="1600" i="1" dirty="0"/>
              <a:t>г</a:t>
            </a:r>
            <a:r>
              <a:rPr lang="ru-RU" sz="1600" dirty="0" smtClean="0"/>
              <a:t>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формирование </a:t>
            </a:r>
            <a:r>
              <a:rPr lang="ru-RU" sz="1600" dirty="0" err="1"/>
              <a:t>нанοтрубчатой</a:t>
            </a:r>
            <a:r>
              <a:rPr lang="ru-RU" sz="1600" dirty="0"/>
              <a:t> структуры TiO</a:t>
            </a:r>
            <a:r>
              <a:rPr lang="ru-RU" sz="1600" baseline="-25000" dirty="0"/>
              <a:t>2</a:t>
            </a:r>
            <a:r>
              <a:rPr lang="ru-RU" sz="1600" dirty="0"/>
              <a:t> (</a:t>
            </a:r>
            <a:r>
              <a:rPr lang="ru-RU" sz="1600" i="1" dirty="0"/>
              <a:t>д</a:t>
            </a:r>
            <a:r>
              <a:rPr lang="ru-RU" sz="16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810767" y="3447074"/>
                <a:ext cx="27847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/>
                  <a:t>Ti</a:t>
                </a:r>
                <a:r>
                  <a:rPr lang="ru-RU" dirty="0"/>
                  <a:t> + 2</a:t>
                </a:r>
                <a:r>
                  <a:rPr lang="en-US" dirty="0"/>
                  <a:t>H</a:t>
                </a:r>
                <a:r>
                  <a:rPr lang="ru-RU" baseline="-25000" dirty="0"/>
                  <a:t>2</a:t>
                </a:r>
                <a:r>
                  <a:rPr lang="en-US" dirty="0"/>
                  <a:t>O</a:t>
                </a:r>
                <a:r>
                  <a:rPr lang="ru-RU" dirty="0"/>
                  <a:t> → </a:t>
                </a:r>
                <a:r>
                  <a:rPr lang="en-US" dirty="0" err="1"/>
                  <a:t>TiO</a:t>
                </a:r>
                <a:r>
                  <a:rPr lang="ru-RU" baseline="-25000" dirty="0"/>
                  <a:t>2</a:t>
                </a:r>
                <a:r>
                  <a:rPr lang="ru-RU" dirty="0"/>
                  <a:t> + 4</a:t>
                </a:r>
                <a:r>
                  <a:rPr lang="en-US" dirty="0"/>
                  <a:t>H</a:t>
                </a:r>
                <a:r>
                  <a:rPr lang="ru-RU" baseline="30000" dirty="0"/>
                  <a:t>+</a:t>
                </a:r>
                <a:r>
                  <a:rPr lang="ru-RU" dirty="0"/>
                  <a:t> + 4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767" y="3447074"/>
                <a:ext cx="2784737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751" t="-8197" r="-787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5462915" y="4077072"/>
            <a:ext cx="31325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TiO</a:t>
            </a:r>
            <a:r>
              <a:rPr lang="en-US" baseline="-25000" dirty="0"/>
              <a:t>2</a:t>
            </a:r>
            <a:r>
              <a:rPr lang="en-US" dirty="0"/>
              <a:t> + 6F</a:t>
            </a:r>
            <a:r>
              <a:rPr lang="en-US" baseline="30000" dirty="0"/>
              <a:t>-</a:t>
            </a:r>
            <a:r>
              <a:rPr lang="en-US" dirty="0"/>
              <a:t> + 4H</a:t>
            </a:r>
            <a:r>
              <a:rPr lang="en-US" baseline="30000" dirty="0"/>
              <a:t>+</a:t>
            </a:r>
            <a:r>
              <a:rPr lang="en-US" dirty="0"/>
              <a:t> → TiF</a:t>
            </a:r>
            <a:r>
              <a:rPr lang="en-US" baseline="-25000" dirty="0"/>
              <a:t>6</a:t>
            </a:r>
            <a:r>
              <a:rPr lang="en-US" baseline="30000" dirty="0"/>
              <a:t>2-</a:t>
            </a:r>
            <a:r>
              <a:rPr lang="en-US" dirty="0"/>
              <a:t> + 2H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endParaRPr lang="ru-RU" dirty="0"/>
          </a:p>
          <a:p>
            <a:r>
              <a:rPr lang="en-US" dirty="0" err="1"/>
              <a:t>Ti</a:t>
            </a:r>
            <a:r>
              <a:rPr lang="en-US" dirty="0"/>
              <a:t>(OH)</a:t>
            </a:r>
            <a:r>
              <a:rPr lang="en-US" baseline="-25000" dirty="0"/>
              <a:t>4</a:t>
            </a:r>
            <a:r>
              <a:rPr lang="en-US" dirty="0"/>
              <a:t> + 6F</a:t>
            </a:r>
            <a:r>
              <a:rPr lang="en-US" baseline="30000" dirty="0"/>
              <a:t>-</a:t>
            </a:r>
            <a:r>
              <a:rPr lang="en-US" dirty="0"/>
              <a:t> → TiF</a:t>
            </a:r>
            <a:r>
              <a:rPr lang="en-US" baseline="-25000" dirty="0"/>
              <a:t>6</a:t>
            </a:r>
            <a:r>
              <a:rPr lang="en-US" baseline="30000" dirty="0"/>
              <a:t>2-</a:t>
            </a:r>
            <a:r>
              <a:rPr lang="en-US" dirty="0"/>
              <a:t> + 4OH</a:t>
            </a:r>
            <a:r>
              <a:rPr lang="en-US" baseline="30000" dirty="0"/>
              <a:t>-</a:t>
            </a:r>
            <a:endParaRPr lang="ru-RU" dirty="0"/>
          </a:p>
          <a:p>
            <a:r>
              <a:rPr lang="en-US" dirty="0" err="1"/>
              <a:t>Ti</a:t>
            </a:r>
            <a:r>
              <a:rPr lang="ru-RU" baseline="30000" dirty="0"/>
              <a:t>4+</a:t>
            </a:r>
            <a:r>
              <a:rPr lang="ru-RU" dirty="0"/>
              <a:t> + 6</a:t>
            </a:r>
            <a:r>
              <a:rPr lang="en-US" dirty="0"/>
              <a:t>F</a:t>
            </a:r>
            <a:r>
              <a:rPr lang="ru-RU" baseline="30000" dirty="0"/>
              <a:t>-</a:t>
            </a:r>
            <a:r>
              <a:rPr lang="ru-RU" dirty="0"/>
              <a:t> → </a:t>
            </a:r>
            <a:r>
              <a:rPr lang="en-US" dirty="0" err="1"/>
              <a:t>TiF</a:t>
            </a:r>
            <a:r>
              <a:rPr lang="ru-RU" baseline="-25000" dirty="0"/>
              <a:t>6</a:t>
            </a:r>
            <a:r>
              <a:rPr lang="ru-RU" baseline="30000" dirty="0"/>
              <a:t>2-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887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427128"/>
            <a:ext cx="763284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26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nsors | Free Full-Text | Electrochemical Deposition of Nanomaterials for  Electrochemical Sensing | HTM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727828"/>
            <a:ext cx="8200027" cy="543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81497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Electrochemical Deposition of Nanomaterials for Electrochemical Sensing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6338401"/>
            <a:ext cx="6466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/>
              <a:t>Sensors</a:t>
            </a:r>
            <a:r>
              <a:rPr lang="it-IT" dirty="0"/>
              <a:t> </a:t>
            </a:r>
            <a:r>
              <a:rPr lang="it-IT" b="1" dirty="0"/>
              <a:t>2019</a:t>
            </a:r>
            <a:r>
              <a:rPr lang="it-IT" dirty="0"/>
              <a:t>, </a:t>
            </a:r>
            <a:r>
              <a:rPr lang="it-IT" i="1" dirty="0"/>
              <a:t>19</a:t>
            </a:r>
            <a:r>
              <a:rPr lang="it-IT" dirty="0"/>
              <a:t>(5), 1186; </a:t>
            </a:r>
            <a:r>
              <a:rPr lang="it-IT" b="1" dirty="0">
                <a:hlinkClick r:id="rId4"/>
              </a:rPr>
              <a:t>https://doi.org/10.3390/s19051186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984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eurekaselect.com/images/graphical-abstract/nanoasia/5/1/00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3"/>
            <a:ext cx="727280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9461" y="5661249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Subir</a:t>
            </a:r>
            <a:r>
              <a:rPr lang="en-US" sz="1600" dirty="0"/>
              <a:t> </a:t>
            </a:r>
            <a:r>
              <a:rPr lang="en-US" sz="1600" dirty="0" smtClean="0"/>
              <a:t>Paul. Electrodeposition </a:t>
            </a:r>
            <a:r>
              <a:rPr lang="en-US" sz="1600" dirty="0"/>
              <a:t>Techniques to Synthesize </a:t>
            </a:r>
            <a:r>
              <a:rPr lang="en-US" sz="1600" dirty="0" err="1"/>
              <a:t>Electrocatalytic</a:t>
            </a:r>
            <a:r>
              <a:rPr lang="en-US" sz="1600" dirty="0"/>
              <a:t> Nanomaterials for High Energetic Electrodes for Battery and Fuel Cell</a:t>
            </a:r>
          </a:p>
          <a:p>
            <a:r>
              <a:rPr lang="en-US" sz="1600" b="1" dirty="0" smtClean="0"/>
              <a:t>Journal </a:t>
            </a:r>
            <a:r>
              <a:rPr lang="en-US" sz="1600" b="1" dirty="0"/>
              <a:t>Name:</a:t>
            </a:r>
            <a:r>
              <a:rPr lang="en-US" sz="1600" dirty="0"/>
              <a:t> Nanoscience &amp; </a:t>
            </a:r>
            <a:r>
              <a:rPr lang="en-US" sz="1600" dirty="0" smtClean="0"/>
              <a:t>Nanotechnology-Asia, </a:t>
            </a:r>
            <a:r>
              <a:rPr lang="en-US" sz="1600" b="1" dirty="0" smtClean="0"/>
              <a:t>Volume </a:t>
            </a:r>
            <a:r>
              <a:rPr lang="en-US" sz="1600" b="1" dirty="0"/>
              <a:t>5 , Issue 1 , 2015</a:t>
            </a:r>
            <a:r>
              <a:rPr lang="en-US" sz="1600" dirty="0"/>
              <a:t> </a:t>
            </a:r>
          </a:p>
          <a:p>
            <a:r>
              <a:rPr lang="en-US" sz="1600" b="1" dirty="0"/>
              <a:t>DOI</a:t>
            </a:r>
            <a:r>
              <a:rPr lang="en-US" sz="1600" dirty="0"/>
              <a:t> : </a:t>
            </a:r>
            <a:r>
              <a:rPr lang="en-US" sz="1600" dirty="0">
                <a:hlinkClick r:id="rId4"/>
              </a:rPr>
              <a:t>10.2174/2210681205666150601214932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70442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8218" y="-1104981"/>
            <a:ext cx="5472608" cy="863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565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2987" t="10801" r="11413" b="12200"/>
          <a:stretch/>
        </p:blipFill>
        <p:spPr>
          <a:xfrm>
            <a:off x="467544" y="836712"/>
            <a:ext cx="8062681" cy="461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09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36" y="908720"/>
            <a:ext cx="874135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260648"/>
            <a:ext cx="4474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Основные типы структур </a:t>
            </a:r>
            <a:r>
              <a:rPr lang="ru-RU" b="1" dirty="0" err="1"/>
              <a:t>наноматериалов</a:t>
            </a:r>
            <a:r>
              <a:rPr lang="ru-RU" b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204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03124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Физические причины специфики </a:t>
            </a:r>
            <a:r>
              <a:rPr lang="ru-RU" b="1" dirty="0" err="1"/>
              <a:t>наноматериалов</a:t>
            </a:r>
            <a:r>
              <a:rPr lang="ru-RU" b="1" dirty="0"/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3164" y="-98883"/>
            <a:ext cx="6053657" cy="759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532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2" y="404664"/>
            <a:ext cx="856950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60" y="4077072"/>
            <a:ext cx="4320480" cy="172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2505" y="5797263"/>
            <a:ext cx="37351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Схема полевого транзистора на основе углеродной </a:t>
            </a:r>
            <a:r>
              <a:rPr lang="ru-RU" dirty="0" err="1"/>
              <a:t>нанотрубки</a:t>
            </a:r>
            <a:r>
              <a:rPr lang="ru-RU" dirty="0"/>
              <a:t> </a:t>
            </a:r>
            <a:r>
              <a:rPr lang="ru-RU" dirty="0" err="1"/>
              <a:t>диам</a:t>
            </a:r>
            <a:r>
              <a:rPr lang="ru-RU" dirty="0"/>
              <a:t>. 1,6 </a:t>
            </a:r>
            <a:r>
              <a:rPr lang="ru-RU" dirty="0" err="1"/>
              <a:t>нм</a:t>
            </a:r>
            <a:r>
              <a:rPr lang="ru-RU" dirty="0"/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97176"/>
            <a:ext cx="29432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5805639"/>
            <a:ext cx="4325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Наноразмерная</a:t>
            </a:r>
            <a:r>
              <a:rPr lang="ru-RU" dirty="0"/>
              <a:t> композитная сетчатая структура с периодом порядка 780 </a:t>
            </a:r>
            <a:r>
              <a:rPr lang="ru-RU" dirty="0" err="1"/>
              <a:t>нм</a:t>
            </a:r>
            <a:r>
              <a:rPr lang="ru-RU" dirty="0"/>
              <a:t> и содержанием </a:t>
            </a:r>
            <a:r>
              <a:rPr lang="ru-RU" dirty="0" err="1"/>
              <a:t>CdTe</a:t>
            </a:r>
            <a:r>
              <a:rPr lang="ru-RU" dirty="0"/>
              <a:t>: 15 </a:t>
            </a:r>
            <a:r>
              <a:rPr lang="ru-RU" dirty="0" err="1"/>
              <a:t>мас</a:t>
            </a:r>
            <a:r>
              <a:rPr lang="ru-RU" dirty="0"/>
              <a:t>.% </a:t>
            </a:r>
          </a:p>
        </p:txBody>
      </p:sp>
    </p:spTree>
    <p:extLst>
      <p:ext uri="{BB962C8B-B14F-4D97-AF65-F5344CB8AC3E}">
        <p14:creationId xmlns:p14="http://schemas.microsoft.com/office/powerpoint/2010/main" val="2477507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624"/>
            <a:ext cx="4824536" cy="684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753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100392" cy="364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3916771" y="4624244"/>
            <a:ext cx="7157" cy="67696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916771" y="1700808"/>
            <a:ext cx="7157" cy="230425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55776" y="5344324"/>
            <a:ext cx="273630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методы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405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884" y="2443559"/>
            <a:ext cx="6096440" cy="441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 descr="5.5_00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6" y="188640"/>
            <a:ext cx="4238536" cy="37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73820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179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Assa</dc:creator>
  <cp:lastModifiedBy>Assa</cp:lastModifiedBy>
  <cp:revision>11</cp:revision>
  <dcterms:created xsi:type="dcterms:W3CDTF">2016-11-25T09:29:04Z</dcterms:created>
  <dcterms:modified xsi:type="dcterms:W3CDTF">2020-11-23T19:53:50Z</dcterms:modified>
</cp:coreProperties>
</file>