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62" r:id="rId9"/>
    <p:sldId id="263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>
        <p:scale>
          <a:sx n="94" d="100"/>
          <a:sy n="94" d="100"/>
        </p:scale>
        <p:origin x="-1032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0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0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6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2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FF9D0-E608-4F92-AB51-C141B28A58E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523E-6739-4B2A-B3A5-EEAB21C06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kz/url?sa=i&amp;url=https%3A%2F%2Fcentrotech.ru%2Fcatalog%2Fmetallicheskie-poroshki%2F&amp;psig=AOvVaw3MEzP1n5WJQV9xYshFB5Y0&amp;ust=1606251950155000&amp;source=images&amp;cd=vfe&amp;ved=0CAIQjRxqFwoTCOjumIHJme0CFQAAAAAdAAAAABA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kz/url?sa=i&amp;url=http%3A%2F%2Ftdkompozit.ru%2F8-osnovnaya%2F4-tekhnologiya.html&amp;psig=AOvVaw3MEzP1n5WJQV9xYshFB5Y0&amp;ust=1606251950155000&amp;source=images&amp;cd=vfe&amp;ved=0CAIQjRxqFwoTCOjumIHJme0CFQAAAAAdAAAAABA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kz/url?sa=i&amp;rct=j&amp;q=&amp;esrc=s&amp;source=images&amp;cd=&amp;cad=rja&amp;uact=8&amp;ved=0ahUKEwiz5dqB4fzPAhWDHpoKHb9BDjUQjRwIBw&amp;url=http://bvb-alyans.ru/metallCatalog/269/&amp;psig=AFQjCNHc6mAhTnItLZ6blrVQjyr51JEi1A&amp;ust=14777186156762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sthim.ru/poroshok-nerzhaveyuschey-stali" TargetMode="External"/><Relationship Id="rId2" Type="http://schemas.openxmlformats.org/officeDocument/2006/relationships/hyperlink" Target="http://rusthim.ru/nikelevyy_porosh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thim.ru/poroshok-medi" TargetMode="External"/><Relationship Id="rId5" Type="http://schemas.openxmlformats.org/officeDocument/2006/relationships/hyperlink" Target="http://rusthim.ru/bronzovyy-poroshok" TargetMode="External"/><Relationship Id="rId4" Type="http://schemas.openxmlformats.org/officeDocument/2006/relationships/hyperlink" Target="http://rusthim.ru/poroshkovaya-instrumentalnaya-st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ash-xxl.info/page/05502922421910009213722022325520109602519516224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Получение порошков </a:t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металлов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6190584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Галеева</a:t>
            </a:r>
            <a:r>
              <a:rPr lang="ru-RU" b="1" i="1" dirty="0" smtClean="0"/>
              <a:t> А.К.</a:t>
            </a:r>
            <a:endParaRPr lang="ru-RU" b="1" i="1" dirty="0"/>
          </a:p>
        </p:txBody>
      </p:sp>
      <p:pic>
        <p:nvPicPr>
          <p:cNvPr id="1026" name="Picture 2" descr="Изготовление металлических порошко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80" y="3150250"/>
            <a:ext cx="5138220" cy="272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рошковая металлургия - Производство деталей из металлических порошков в  Ростове-на-Дону, порошковая металлургия Торговый Дом КОМПОЗИТ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018888" cy="25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5400"/>
            <a:ext cx="757555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612"/>
            <a:ext cx="6580244" cy="66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медный порошо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Условия для получения медного порошка:</a:t>
            </a:r>
          </a:p>
          <a:p>
            <a:endParaRPr lang="ru-RU" dirty="0" smtClean="0"/>
          </a:p>
          <a:p>
            <a:r>
              <a:rPr lang="ru-RU" dirty="0" smtClean="0"/>
              <a:t>10—20 </a:t>
            </a:r>
            <a:r>
              <a:rPr lang="ru-RU" dirty="0"/>
              <a:t>г/л </a:t>
            </a:r>
            <a:r>
              <a:rPr lang="en-US" dirty="0" smtClean="0"/>
              <a:t>CuSO</a:t>
            </a:r>
            <a:r>
              <a:rPr lang="en-US" baseline="-25000" dirty="0" smtClean="0"/>
              <a:t>4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</a:p>
          <a:p>
            <a:r>
              <a:rPr lang="ru-RU" dirty="0" smtClean="0"/>
              <a:t>140—180 </a:t>
            </a:r>
            <a:r>
              <a:rPr lang="ru-RU" dirty="0"/>
              <a:t>г/л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dirty="0" smtClean="0"/>
          </a:p>
          <a:p>
            <a:r>
              <a:rPr lang="en-US" dirty="0" smtClean="0"/>
              <a:t>J =</a:t>
            </a:r>
            <a:r>
              <a:rPr lang="ru-RU" dirty="0" smtClean="0"/>
              <a:t> </a:t>
            </a:r>
            <a:r>
              <a:rPr lang="ru-RU" dirty="0"/>
              <a:t>1200—1500 а/м2, </a:t>
            </a:r>
            <a:endParaRPr lang="en-US" dirty="0" smtClean="0"/>
          </a:p>
          <a:p>
            <a:r>
              <a:rPr lang="en-US" dirty="0" smtClean="0"/>
              <a:t>T = </a:t>
            </a:r>
            <a:r>
              <a:rPr lang="ru-RU" dirty="0" smtClean="0"/>
              <a:t>60—65°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r>
              <a:rPr lang="ru-RU" dirty="0" smtClean="0"/>
              <a:t>Медь</a:t>
            </a:r>
            <a:r>
              <a:rPr lang="ru-RU" dirty="0"/>
              <a:t>, осаждаемая </a:t>
            </a:r>
            <a:r>
              <a:rPr lang="ru-RU" dirty="0" smtClean="0"/>
              <a:t>в </a:t>
            </a:r>
            <a:r>
              <a:rPr lang="ru-RU" dirty="0"/>
              <a:t>виде порошка, собирается, </a:t>
            </a:r>
            <a:endParaRPr lang="en-US" dirty="0" smtClean="0"/>
          </a:p>
          <a:p>
            <a:r>
              <a:rPr lang="ru-RU" dirty="0" smtClean="0"/>
              <a:t>промывается</a:t>
            </a:r>
            <a:r>
              <a:rPr lang="ru-RU" dirty="0"/>
              <a:t>, сушится и просеивается.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Электролитический </a:t>
            </a:r>
            <a:r>
              <a:rPr lang="ru-RU" dirty="0"/>
              <a:t>медный порошок </a:t>
            </a:r>
            <a:r>
              <a:rPr lang="ru-RU" dirty="0" smtClean="0"/>
              <a:t>содержит</a:t>
            </a:r>
            <a:r>
              <a:rPr lang="en-US" dirty="0" smtClean="0"/>
              <a:t>:</a:t>
            </a:r>
          </a:p>
          <a:p>
            <a:r>
              <a:rPr lang="ru-RU" dirty="0" smtClean="0"/>
              <a:t>не </a:t>
            </a:r>
            <a:r>
              <a:rPr lang="ru-RU" dirty="0"/>
              <a:t>менее 99,5% меди (обычно 99,7% и выше) </a:t>
            </a:r>
            <a:endParaRPr lang="en-US" dirty="0" smtClean="0"/>
          </a:p>
          <a:p>
            <a:r>
              <a:rPr lang="ru-RU" dirty="0" smtClean="0"/>
              <a:t>Насыпной </a:t>
            </a:r>
            <a:r>
              <a:rPr lang="ru-RU" dirty="0"/>
              <a:t>вес—1,45+0,1 г/см3.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Преимущественная </a:t>
            </a:r>
            <a:r>
              <a:rPr lang="ru-RU" dirty="0"/>
              <a:t>форма частиц — </a:t>
            </a:r>
            <a:endParaRPr lang="en-US" dirty="0" smtClean="0"/>
          </a:p>
          <a:p>
            <a:r>
              <a:rPr lang="ru-RU" dirty="0" smtClean="0"/>
              <a:t>дендритная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smtClean="0"/>
              <a:t>цвет </a:t>
            </a:r>
            <a:r>
              <a:rPr lang="ru-RU" dirty="0"/>
              <a:t>порошка — </a:t>
            </a:r>
            <a:r>
              <a:rPr lang="ru-RU" dirty="0" err="1"/>
              <a:t>бледнорозовый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71637"/>
            <a:ext cx="3744416" cy="28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332656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Применение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73666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Медный </a:t>
            </a:r>
            <a:r>
              <a:rPr lang="ru-RU" dirty="0" err="1" smtClean="0"/>
              <a:t>нанопорошок</a:t>
            </a:r>
            <a:r>
              <a:rPr lang="ru-RU" dirty="0" smtClean="0"/>
              <a:t> (20-100 </a:t>
            </a:r>
            <a:r>
              <a:rPr lang="ru-RU" dirty="0" err="1" smtClean="0"/>
              <a:t>нм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Катализаторы; электропроводящие покрытия металлов и неметаллов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Электропроводящая паста, в </a:t>
            </a:r>
            <a:r>
              <a:rPr lang="ru-RU" dirty="0" err="1" smtClean="0"/>
              <a:t>т.ч</a:t>
            </a:r>
            <a:r>
              <a:rPr lang="ru-RU" dirty="0" smtClean="0"/>
              <a:t>. в микроэлектронике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Композитные 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Лекарственные и косметические препараты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Ультрадисперсные порошки (</a:t>
            </a:r>
            <a:r>
              <a:rPr lang="en-US" dirty="0" smtClean="0"/>
              <a:t>&lt; </a:t>
            </a:r>
            <a:r>
              <a:rPr lang="ru-RU" dirty="0" smtClean="0"/>
              <a:t>500 </a:t>
            </a:r>
            <a:r>
              <a:rPr lang="ru-RU" dirty="0" err="1" smtClean="0"/>
              <a:t>нм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Бронезащита</a:t>
            </a:r>
            <a:r>
              <a:rPr lang="ru-RU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фильтры,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конструкционные материалы,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Смазки, абразивы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Электролитический порошок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Порошковая металлургия (для прессовки различных деталей)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Лакокрасочные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Автомобилестроение (покрышки)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69350"/>
              </p:ext>
            </p:extLst>
          </p:nvPr>
        </p:nvGraphicFramePr>
        <p:xfrm>
          <a:off x="755576" y="61301"/>
          <a:ext cx="7632848" cy="6542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3136860"/>
                <a:gridCol w="3055829"/>
                <a:gridCol w="1080120"/>
              </a:tblGrid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порошков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Технические характеристики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Цена, тг/кг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2034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никелевый ПНК-1л6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hlinkClick r:id="rId2" tooltip="никелевый порошок"/>
                        </a:rPr>
                        <a:t>Порошок никель-алюминий ПМ-НЮ50 (сплав никель-алюминиевый)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(Ni-53%, Al-47%) ТУ 14-22-101-96. 40-160мкм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2413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Церий электролитический ЦеЭ-О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 48-295-85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Цирконий электролитический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 95-36-71, п/я 290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Ванадий электролитический ВЭЛ-1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ТУ 48-05-33-71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57000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железо-медь ПРВ-Д30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Cu-30% Fe-70%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ПР-К17М10В9СР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Co-16,2%, W-11% Mo-6%, Ni-3,3%, Fe-61,9%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ПР-Г30Н8-МП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Cu-61,8%, Mn-28,7%,  Ni-7,9%, Fe-меньше -0,9%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ДГ40Н10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Сu-52,1%,  Mn-37,6%, Ni-7,8%,  Fe-1,3%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ПР-РОМ6Ф1К8-5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Co-8,2%, Mo-3,5%, Cr-3,9%, Fe-82,5%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ПРВК6МН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Co-6,8%, Ni-2,1%, Fe-89,1%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hlinkClick r:id="rId3" tooltip="Порошок нержавеющей стали"/>
                        </a:rPr>
                        <a:t>Х23Н5М3ГС порошок нержавеющей стали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Cr-23, Железо-основа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ПР-85Х18 М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Ni-16,7   Fe-81,5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hlinkClick r:id="rId4" tooltip="порошковая инструментальная сталь"/>
                        </a:rPr>
                        <a:t>ПР-Х12МФЗТ (ТСП-50)инструментальная сталь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железо-медь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Fe-95%   Cu-4,1%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ПЖ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Fe-99,9%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2413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hlinkClick r:id="rId5" tooltip="Бронзовый порошок"/>
                        </a:rPr>
                        <a:t>БР А7Н6Ф бронзовый порошок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Cu-85,6; Ni-6,4; Al-7; P-1,0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FeCrAl-порошок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Cr-17,4, Fe-74%, W-1,4%, Mn-4,4%, Al-1,2%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титана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Ti-94%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вольфрама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W-87%, Ni-остальное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3264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хрома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Cr-31% Fe-65,7 Mo-1,5 Si-1,4 Mn-1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effectLst/>
                          <a:hlinkClick r:id="rId6" tooltip="порошок меди"/>
                        </a:rPr>
                        <a:t>Порошок меди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Cu-84-99% Ni-7,3 Fe-0,9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  <a:tr h="198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Порошок КС-37 (кобальт-самарий)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638" marR="25638" marT="25638" marB="2563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al-archive.ru/uploads/posts/2015-06/1433237130_1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6" y="3133994"/>
            <a:ext cx="4528055" cy="353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1986" y="161364"/>
            <a:ext cx="3643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Методы получения порошков</a:t>
            </a:r>
            <a:endParaRPr lang="en-US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0983" y="76470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Механические</a:t>
            </a:r>
            <a:endParaRPr lang="ru-R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9461" y="753691"/>
            <a:ext cx="307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Физико-химические</a:t>
            </a:r>
            <a:endParaRPr lang="ru-R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956" y="1268760"/>
            <a:ext cx="41060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Размол в мельницах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(Sb, Bi, Al-Mg)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Распыление и грануляция расплавов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(Al,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Pb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Fe, Zn,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стали, ферросплавы)</a:t>
            </a:r>
            <a:endParaRPr lang="ru-R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8154" y="1491081"/>
            <a:ext cx="3529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Восстановление из оксидов при помощи 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CO</a:t>
            </a:r>
            <a:r>
              <a:rPr lang="en-US" sz="2000" b="1" baseline="-25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H</a:t>
            </a:r>
            <a:r>
              <a:rPr lang="en-US" sz="2000" b="1" baseline="-25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C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металлами 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Na, Ca, Mg,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гидридами 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CaH</a:t>
            </a:r>
            <a:r>
              <a:rPr lang="en-US" sz="2000" b="1" baseline="-25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карбонильными </a:t>
            </a:r>
            <a:r>
              <a:rPr lang="ru-RU" sz="20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соед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-ми </a:t>
            </a:r>
            <a:r>
              <a:rPr lang="en-US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Fe(CO)</a:t>
            </a:r>
            <a:r>
              <a:rPr lang="en-US" sz="2000" b="1" baseline="-25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5</a:t>
            </a:r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Электролиз</a:t>
            </a:r>
            <a:endParaRPr lang="ru-R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tal-archive.ru/uploads/posts/2015-06/1433237158_4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83136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4293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Распыление жидких металлов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al-archive.ru/uploads/posts/2015-06/1433237138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1"/>
            <a:ext cx="4896544" cy="68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1844824"/>
            <a:ext cx="2040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metal-archive.ru/uploads/posts/2015-06/1433237142_11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0" y="2780928"/>
            <a:ext cx="5120604" cy="20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9675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→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(CO)</a:t>
            </a:r>
            <a:r>
              <a:rPr lang="en-US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40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(CO)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→aMe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konspekta.net/lektsiiorgimg/baza1/2367280971484.files/image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49" y="3563908"/>
            <a:ext cx="4810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7665" y="476672"/>
            <a:ext cx="472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карбонильных соединений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20351"/>
            <a:ext cx="155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ok-t.ru/studopediaru/baza2/1958891933787.files/image0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5396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ис. 44. Технологическая схе.ма производства медного порошка электролизом&#10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YandexDisk\Документы\Кафедра\Преподавание+\Методические пособия из интернета\untitl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12543"/>
          <a:stretch/>
        </p:blipFill>
        <p:spPr bwMode="auto">
          <a:xfrm>
            <a:off x="1835696" y="44624"/>
            <a:ext cx="5185372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Затрата энергии при- получении медных порошков — около 2—3 квт*ч/кг (в зависимости от дисперсности).</a:t>
            </a:r>
            <a:br>
              <a:rPr lang="ru-RU" dirty="0"/>
            </a:br>
            <a:r>
              <a:rPr lang="ru-RU" dirty="0"/>
              <a:t>Порошки, полученные электролизом водных растворов, имеют частицы дендритной структуры.</a:t>
            </a:r>
            <a:br>
              <a:rPr lang="ru-RU" dirty="0"/>
            </a:br>
            <a:r>
              <a:rPr lang="ru-RU" dirty="0"/>
              <a:t>Достоинствами электролитического метода получения порошков из водных растворов являются:</a:t>
            </a:r>
            <a:br>
              <a:rPr lang="ru-RU" dirty="0"/>
            </a:br>
            <a:r>
              <a:rPr lang="ru-RU" dirty="0"/>
              <a:t>1) высокая чистота получаемых порошков;</a:t>
            </a:r>
            <a:br>
              <a:rPr lang="ru-RU" dirty="0"/>
            </a:br>
            <a:r>
              <a:rPr lang="ru-RU" dirty="0"/>
              <a:t>2) хорошая </a:t>
            </a:r>
            <a:r>
              <a:rPr lang="ru-RU" dirty="0" err="1"/>
              <a:t>прессуемость</a:t>
            </a:r>
            <a:r>
              <a:rPr lang="ru-RU" dirty="0"/>
              <a:t> (иногда только после отжига) и </a:t>
            </a:r>
            <a:r>
              <a:rPr lang="ru-RU" dirty="0" err="1"/>
              <a:t>спекаемость</a:t>
            </a:r>
            <a:r>
              <a:rPr lang="ru-RU" dirty="0"/>
              <a:t> порошков;</a:t>
            </a:r>
            <a:br>
              <a:rPr lang="ru-RU" dirty="0"/>
            </a:br>
            <a:r>
              <a:rPr lang="ru-RU" dirty="0"/>
              <a:t>3) легкость получения стандартной продукции;</a:t>
            </a:r>
            <a:br>
              <a:rPr lang="ru-RU" dirty="0"/>
            </a:br>
            <a:r>
              <a:rPr lang="ru-RU" dirty="0"/>
              <a:t>4) применимость метода для работы как в большом, так и в малом масштабах;</a:t>
            </a:r>
            <a:br>
              <a:rPr lang="ru-RU" dirty="0"/>
            </a:br>
            <a:r>
              <a:rPr lang="ru-RU" dirty="0"/>
              <a:t>5) возможность применения загрязненных исходных материалов;</a:t>
            </a:r>
            <a:br>
              <a:rPr lang="ru-RU" dirty="0"/>
            </a:br>
            <a:r>
              <a:rPr lang="ru-RU" dirty="0"/>
              <a:t>6) возможность выделения ценных примесей из анодных шламов. Электролиз расплавленных сред применяется для изготовления порошков некоторых редких металлов (Та, </a:t>
            </a:r>
            <a:r>
              <a:rPr lang="ru-RU" dirty="0" err="1"/>
              <a:t>Nb</a:t>
            </a:r>
            <a:r>
              <a:rPr lang="ru-RU" dirty="0"/>
              <a:t>, </a:t>
            </a:r>
            <a:r>
              <a:rPr lang="ru-RU" dirty="0" err="1"/>
              <a:t>Тi</a:t>
            </a:r>
            <a:r>
              <a:rPr lang="ru-RU" dirty="0"/>
              <a:t>, </a:t>
            </a:r>
            <a:r>
              <a:rPr lang="ru-RU" dirty="0" err="1"/>
              <a:t>Тb</a:t>
            </a:r>
            <a:r>
              <a:rPr lang="ru-RU" dirty="0"/>
              <a:t>, </a:t>
            </a:r>
            <a:r>
              <a:rPr lang="ru-RU" dirty="0" err="1"/>
              <a:t>Zr</a:t>
            </a:r>
            <a:r>
              <a:rPr lang="ru-RU" dirty="0"/>
              <a:t>, V, U).</a:t>
            </a:r>
            <a:br>
              <a:rPr lang="ru-RU" dirty="0"/>
            </a:br>
            <a:r>
              <a:rPr lang="ru-RU" dirty="0"/>
              <a:t>Получение железных порошков электролизом значительно менее распространено, чем получение медных. В отличие от производства медных порошков железо получается не непосредственным отложением порошкообразного осадка, а механическим дроблением компактного хрупкого и легко отслаивающегося осадка.</a:t>
            </a:r>
          </a:p>
        </p:txBody>
      </p:sp>
    </p:spTree>
    <p:extLst>
      <p:ext uri="{BB962C8B-B14F-4D97-AF65-F5344CB8AC3E}">
        <p14:creationId xmlns:p14="http://schemas.microsoft.com/office/powerpoint/2010/main" val="41153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50890"/>
            <a:ext cx="8604448" cy="66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393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Получение порошков 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порошков  металлов</dc:title>
  <dc:creator>Makxvell</dc:creator>
  <cp:lastModifiedBy>Assa</cp:lastModifiedBy>
  <cp:revision>16</cp:revision>
  <dcterms:created xsi:type="dcterms:W3CDTF">2015-11-03T05:00:00Z</dcterms:created>
  <dcterms:modified xsi:type="dcterms:W3CDTF">2020-11-23T21:08:06Z</dcterms:modified>
</cp:coreProperties>
</file>