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5"/>
  </p:notesMasterIdLst>
  <p:sldIdLst>
    <p:sldId id="256" r:id="rId2"/>
    <p:sldId id="299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0" r:id="rId11"/>
    <p:sldId id="292" r:id="rId12"/>
    <p:sldId id="291" r:id="rId13"/>
    <p:sldId id="297" r:id="rId14"/>
    <p:sldId id="286" r:id="rId15"/>
    <p:sldId id="287" r:id="rId16"/>
    <p:sldId id="301" r:id="rId17"/>
    <p:sldId id="289" r:id="rId18"/>
    <p:sldId id="288" r:id="rId19"/>
    <p:sldId id="293" r:id="rId20"/>
    <p:sldId id="302" r:id="rId21"/>
    <p:sldId id="295" r:id="rId22"/>
    <p:sldId id="296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9900"/>
    <a:srgbClr val="FF33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2968FE-1A3E-4A40-A15D-7CECD6CB9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EB698-CB7E-4C21-B733-0A1AD309F0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8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8F35-21C1-46FC-984E-1B07A8915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4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1991-4783-4D5E-8558-8D54626AA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3198-1392-4FC3-ACAC-BFADB4B33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8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8B07-E860-4A7F-ABA2-A08DFEF46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2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C288-7DA5-4A83-8D31-526382B46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5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2851-CE63-4151-A545-AA945ED7D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1F5D-C81A-49C9-811C-2DCEFF83B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2DF3-4287-4393-A19B-62E2AB452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2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C31A6-8E5E-4BEF-AF9E-37EABAF24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donald_sadoway_the_missing_link_to_renewable_energy?language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ja209759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0953-8984/6/7/005/pdf/0953-8984_6_7_00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Na2S5.pn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Аккумуляторы для крупномасштабного хранения энергии. Проточные аккумуляторы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4248" y="6093296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Галеева</a:t>
            </a:r>
            <a:r>
              <a:rPr lang="ru-RU" b="1" i="1" dirty="0"/>
              <a:t> А.К.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Жидкометаллический</a:t>
            </a:r>
            <a:br>
              <a:rPr lang="ru-RU" dirty="0"/>
            </a:br>
            <a:r>
              <a:rPr lang="ru-RU" dirty="0" err="1"/>
              <a:t>магний-сурьмяной</a:t>
            </a:r>
            <a:r>
              <a:rPr lang="ru-RU" dirty="0"/>
              <a:t> аккумулятор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Видео</a:t>
            </a:r>
          </a:p>
          <a:p>
            <a:r>
              <a:rPr lang="en-US" dirty="0">
                <a:hlinkClick r:id="rId2"/>
              </a:rPr>
              <a:t>http://www.ted.com/talks/donald_sadoway_the_missing_link_to_renewable_energy?language=ru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Жидкометаллический </a:t>
            </a:r>
            <a:r>
              <a:rPr lang="ru-RU" sz="2400" dirty="0" err="1"/>
              <a:t>магний-сурьмяной</a:t>
            </a:r>
            <a:r>
              <a:rPr lang="ru-RU" sz="2400" dirty="0"/>
              <a:t> аккумулятор: опытный образец</a:t>
            </a:r>
          </a:p>
        </p:txBody>
      </p:sp>
      <p:pic>
        <p:nvPicPr>
          <p:cNvPr id="30722" name="Picture 2" descr="http://www.membrana.ru/storage/img/v/v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572000" cy="44862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02128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dx.doi.org/10.1021/ja209759s | J. Am. </a:t>
            </a:r>
            <a:r>
              <a:rPr lang="en-GB" sz="1050" dirty="0" err="1"/>
              <a:t>Chem.Soc</a:t>
            </a:r>
            <a:r>
              <a:rPr lang="en-GB" sz="1050" dirty="0"/>
              <a:t>. 2012, 134, 1895−1897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4886" y="3337247"/>
            <a:ext cx="45613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dirty="0"/>
              <a:t>соли </a:t>
            </a:r>
            <a:r>
              <a:rPr lang="en-GB" sz="1400" dirty="0"/>
              <a:t>MgCl</a:t>
            </a:r>
            <a:r>
              <a:rPr lang="en-GB" sz="1400" baseline="-25000" dirty="0"/>
              <a:t>2</a:t>
            </a:r>
            <a:r>
              <a:rPr lang="en-GB" sz="1400" dirty="0"/>
              <a:t>−KCl−NaCl</a:t>
            </a:r>
            <a:r>
              <a:rPr lang="ru-RU" sz="1400" dirty="0"/>
              <a:t> (</a:t>
            </a:r>
            <a:r>
              <a:rPr lang="en-GB" sz="1400" dirty="0"/>
              <a:t>50:30:20 </a:t>
            </a:r>
            <a:r>
              <a:rPr lang="ru-RU" sz="1400" dirty="0"/>
              <a:t>мол</a:t>
            </a:r>
            <a:r>
              <a:rPr lang="en-GB" sz="1400" dirty="0"/>
              <a:t> %)</a:t>
            </a:r>
            <a:r>
              <a:rPr lang="ru-RU" sz="1400" dirty="0"/>
              <a:t>, </a:t>
            </a:r>
            <a:r>
              <a:rPr lang="en-US" sz="1400" dirty="0"/>
              <a:t>t</a:t>
            </a:r>
            <a:r>
              <a:rPr lang="ru-RU" sz="1400" baseline="-25000" dirty="0" err="1"/>
              <a:t>пл</a:t>
            </a:r>
            <a:r>
              <a:rPr lang="ru-RU" sz="1400" dirty="0"/>
              <a:t> = 396 </a:t>
            </a:r>
            <a:r>
              <a:rPr lang="en-GB" sz="1400" dirty="0"/>
              <a:t>°C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70892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ru-RU" baseline="-25000" dirty="0" err="1"/>
              <a:t>пл</a:t>
            </a:r>
            <a:r>
              <a:rPr lang="ru-RU" dirty="0"/>
              <a:t> = 396 </a:t>
            </a:r>
            <a:r>
              <a:rPr lang="en-GB" dirty="0"/>
              <a:t>°C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861048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ru-RU" baseline="-25000" dirty="0" err="1"/>
              <a:t>пл</a:t>
            </a:r>
            <a:r>
              <a:rPr lang="ru-RU" dirty="0"/>
              <a:t> = 396 </a:t>
            </a:r>
            <a:r>
              <a:rPr lang="en-GB" dirty="0"/>
              <a:t>°C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589240"/>
            <a:ext cx="4572000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Рабочая температура устройства – </a:t>
            </a:r>
            <a:r>
              <a:rPr lang="ru-RU" sz="1600" dirty="0">
                <a:solidFill>
                  <a:srgbClr val="FF0000"/>
                </a:solidFill>
              </a:rPr>
              <a:t>700 </a:t>
            </a:r>
            <a:r>
              <a:rPr lang="ru-RU" sz="1600" dirty="0">
                <a:solidFill>
                  <a:srgbClr val="FF0000"/>
                </a:solidFill>
                <a:latin typeface="+mn-ea"/>
              </a:rPr>
              <a:t>°С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Жидкометаллический </a:t>
            </a:r>
            <a:r>
              <a:rPr lang="ru-RU" sz="2400" dirty="0" err="1"/>
              <a:t>магний-сурьмяной</a:t>
            </a:r>
            <a:r>
              <a:rPr lang="ru-RU" sz="2400" dirty="0"/>
              <a:t> аккумулятор: процессы</a:t>
            </a:r>
          </a:p>
        </p:txBody>
      </p:sp>
      <p:pic>
        <p:nvPicPr>
          <p:cNvPr id="1026" name="Picture 2" descr="http://www.membrana.ru/storage/img/v/v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1251" cy="290725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210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http://pubs.acs.org/doi/abs/10.1021/ja209759s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Жидкометаллический </a:t>
            </a:r>
            <a:r>
              <a:rPr lang="ru-RU" sz="2400" dirty="0" err="1"/>
              <a:t>магний-сурьмяной</a:t>
            </a:r>
            <a:r>
              <a:rPr lang="ru-RU" sz="2400" dirty="0"/>
              <a:t> аккумулятор: процессы</a:t>
            </a:r>
          </a:p>
        </p:txBody>
      </p:sp>
      <p:pic>
        <p:nvPicPr>
          <p:cNvPr id="1026" name="Picture 2" descr="http://www.membrana.ru/storage/img/v/v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1251" cy="290725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Козадеров О.А. 2015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22935"/>
            <a:ext cx="4228813" cy="21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Проточные аккумуляторы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Проточный аккумулятор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это электрохимическое устройство, которое преобразует химическую энергию </a:t>
            </a:r>
            <a:r>
              <a:rPr lang="ru-RU" dirty="0" err="1"/>
              <a:t>электрохимически</a:t>
            </a:r>
            <a:r>
              <a:rPr lang="ru-RU" dirty="0"/>
              <a:t> активных веществ непосредственно в электрическую энергию, подобно обычному аккумулятору.</a:t>
            </a:r>
          </a:p>
          <a:p>
            <a:endParaRPr lang="ru-RU" dirty="0"/>
          </a:p>
          <a:p>
            <a:pPr algn="just"/>
            <a:r>
              <a:rPr lang="ru-RU" dirty="0" err="1"/>
              <a:t>Электрохимически</a:t>
            </a:r>
            <a:r>
              <a:rPr lang="ru-RU" dirty="0"/>
              <a:t> активные вещества в проточном аккумуляторе хранятся, в основном, </a:t>
            </a:r>
            <a:r>
              <a:rPr lang="ru-RU" b="1" dirty="0"/>
              <a:t>вне устройства </a:t>
            </a:r>
            <a:r>
              <a:rPr lang="ru-RU" dirty="0"/>
              <a:t>и вводятся в него </a:t>
            </a:r>
            <a:r>
              <a:rPr lang="ru-RU" b="1" dirty="0"/>
              <a:t>с электролитом </a:t>
            </a:r>
            <a:r>
              <a:rPr lang="ru-RU" dirty="0"/>
              <a:t>только во время работы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Проточный аккумулятор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24187"/>
            <a:ext cx="4040188" cy="38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1269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Процессы</a:t>
            </a:r>
            <a:endParaRPr lang="en-US" dirty="0"/>
          </a:p>
          <a:p>
            <a:pPr algn="ctr"/>
            <a:r>
              <a:rPr lang="ru-RU" dirty="0"/>
              <a:t>разряда </a:t>
            </a:r>
            <a:r>
              <a:rPr lang="ru-RU" dirty="0">
                <a:latin typeface="Times New Roman"/>
                <a:cs typeface="Times New Roman"/>
              </a:rPr>
              <a:t>→</a:t>
            </a:r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ru-RU" dirty="0"/>
              <a:t>и заряда </a:t>
            </a:r>
            <a:r>
              <a:rPr lang="ru-RU" dirty="0">
                <a:latin typeface="Times New Roman"/>
                <a:cs typeface="Times New Roman"/>
              </a:rPr>
              <a:t>←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2924944"/>
            <a:ext cx="4038600" cy="324725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(-)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ne ↔ Ox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(+) Ox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ne ↔ Red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Токообразующая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реакция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Red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↔ Red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Ox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проточных аккумуляторов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Редокс-аккумулятор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система, в которой все </a:t>
            </a:r>
            <a:r>
              <a:rPr lang="ru-RU" dirty="0" err="1"/>
              <a:t>электрохимически</a:t>
            </a:r>
            <a:r>
              <a:rPr lang="ru-RU" dirty="0"/>
              <a:t> активные вещества растворены в жидком электролите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Гибридный аккумулятор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система, в которой один или более </a:t>
            </a:r>
            <a:r>
              <a:rPr lang="ru-RU" dirty="0" err="1"/>
              <a:t>электроактивных</a:t>
            </a:r>
            <a:r>
              <a:rPr lang="ru-RU" dirty="0"/>
              <a:t> компонентов хранятся внутри устройства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</a:t>
            </a:r>
            <a:r>
              <a:rPr lang="ru-RU" dirty="0" err="1"/>
              <a:t>редокс-аккумулятора</a:t>
            </a:r>
            <a:endParaRPr lang="ru-RU" dirty="0"/>
          </a:p>
        </p:txBody>
      </p:sp>
      <p:pic>
        <p:nvPicPr>
          <p:cNvPr id="4098" name="Picture 2" descr="http://tech-24.ru/img/03-2014/redoks_akkumulja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23756"/>
            <a:ext cx="5040560" cy="48695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60932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http://tech-24.ru/img/03-2014/redoks_akkumuljator.jpg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340768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Ванадиевая </a:t>
            </a:r>
            <a:r>
              <a:rPr lang="ru-RU" b="1" dirty="0" err="1"/>
              <a:t>редокс-батарея</a:t>
            </a:r>
            <a:r>
              <a:rPr lang="ru-RU" b="1" dirty="0"/>
              <a:t> </a:t>
            </a:r>
            <a:r>
              <a:rPr lang="ru-RU" dirty="0"/>
              <a:t>– наиболее распространенный тип перезаряжаемой проточной </a:t>
            </a:r>
          </a:p>
          <a:p>
            <a:r>
              <a:rPr lang="ru-RU" dirty="0"/>
              <a:t>батареи, которая использует ионы ванадия в различных степенях </a:t>
            </a:r>
          </a:p>
          <a:p>
            <a:r>
              <a:rPr lang="ru-RU" dirty="0"/>
              <a:t>окисления для хранения химической энергии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Ванадиевый </a:t>
            </a:r>
            <a:r>
              <a:rPr lang="ru-RU" dirty="0" err="1"/>
              <a:t>редокс-аккумулятор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процессы</a:t>
            </a:r>
          </a:p>
        </p:txBody>
      </p:sp>
      <p:pic>
        <p:nvPicPr>
          <p:cNvPr id="410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809870" cy="20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Проблема стабильности энергообеспечения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87475"/>
            <a:ext cx="6713934" cy="47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/>
              <a:t>Ионообменная мембрана - </a:t>
            </a:r>
            <a:r>
              <a:rPr lang="ru-RU" dirty="0" err="1"/>
              <a:t>твердополимерный</a:t>
            </a:r>
            <a:r>
              <a:rPr lang="ru-RU" dirty="0"/>
              <a:t> электролит</a:t>
            </a:r>
          </a:p>
        </p:txBody>
      </p:sp>
      <p:pic>
        <p:nvPicPr>
          <p:cNvPr id="33796" name="Picture 2" descr="http://www.intechopen.com/source/html/43443/media/image5_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271962" cy="2376487"/>
          </a:xfrm>
          <a:noFill/>
        </p:spPr>
      </p:pic>
      <p:pic>
        <p:nvPicPr>
          <p:cNvPr id="33797" name="Picture 4" descr="https://www.chemie.uni-osnabrueck.de/uploads/pics/006-membranes-figure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759" r="17758"/>
          <a:stretch>
            <a:fillRect/>
          </a:stretch>
        </p:blipFill>
        <p:spPr>
          <a:xfrm>
            <a:off x="4859338" y="1341438"/>
            <a:ext cx="3816350" cy="4119562"/>
          </a:xfrm>
          <a:noFill/>
        </p:spPr>
      </p:pic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C7A7551-19A3-49F8-ACFB-8457F2AD7A6B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3798" name="Picture 6" descr="http://fuelcellsetc.com/store/image/cache/data/Products/Nafion%20and%20Catalysts/Nafion-500x500.png"/>
          <p:cNvPicPr>
            <a:picLocks noChangeAspect="1" noChangeArrowheads="1"/>
          </p:cNvPicPr>
          <p:nvPr/>
        </p:nvPicPr>
        <p:blipFill>
          <a:blip r:embed="rId4" cstate="print"/>
          <a:srcRect l="14532" t="20435" r="11382" b="20598"/>
          <a:stretch>
            <a:fillRect/>
          </a:stretch>
        </p:blipFill>
        <p:spPr bwMode="auto">
          <a:xfrm>
            <a:off x="1331913" y="4221163"/>
            <a:ext cx="25923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5661025"/>
            <a:ext cx="3959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Гибридный проточный аккумулятор</a:t>
            </a:r>
            <a:br>
              <a:rPr lang="ru-RU" dirty="0"/>
            </a:br>
            <a:r>
              <a:rPr lang="ru-RU" sz="2800" dirty="0"/>
              <a:t>система цинк-бром</a:t>
            </a:r>
            <a:endParaRPr lang="ru-RU" dirty="0"/>
          </a:p>
        </p:txBody>
      </p:sp>
      <p:pic>
        <p:nvPicPr>
          <p:cNvPr id="31748" name="Picture 4" descr="http://www.joule-watt.com/wp-content/uploads/2013/08/cinkbromi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6056" y="1600200"/>
            <a:ext cx="6971887" cy="45259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Гибридный проточный аккумулятор</a:t>
            </a:r>
            <a:br>
              <a:rPr lang="ru-RU" dirty="0"/>
            </a:br>
            <a:r>
              <a:rPr lang="ru-RU" sz="2800" dirty="0"/>
              <a:t>система </a:t>
            </a:r>
            <a:r>
              <a:rPr lang="ru-RU" sz="2800" dirty="0" err="1"/>
              <a:t>цинк-иод</a:t>
            </a:r>
            <a:endParaRPr lang="ru-RU" dirty="0"/>
          </a:p>
        </p:txBody>
      </p:sp>
      <p:pic>
        <p:nvPicPr>
          <p:cNvPr id="33794" name="Picture 2" descr="http://www.joule-watt.com/wp-content/uploads/2015/03/ncomms7303-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3844" y="1600200"/>
            <a:ext cx="4516312" cy="45259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</a:p>
        </p:txBody>
      </p:sp>
      <p:sp>
        <p:nvSpPr>
          <p:cNvPr id="28677" name="Содержимое 4"/>
          <p:cNvSpPr>
            <a:spLocks noGrp="1"/>
          </p:cNvSpPr>
          <p:nvPr>
            <p:ph idx="1"/>
          </p:nvPr>
        </p:nvSpPr>
        <p:spPr>
          <a:xfrm>
            <a:off x="457200" y="1219200"/>
            <a:ext cx="8219256" cy="4937125"/>
          </a:xfrm>
        </p:spPr>
        <p:txBody>
          <a:bodyPr/>
          <a:lstStyle/>
          <a:p>
            <a:pPr marL="0" indent="-514350" algn="ctr">
              <a:buNone/>
            </a:pPr>
            <a:r>
              <a:rPr lang="en-US" sz="3200" dirty="0"/>
              <a:t>I</a:t>
            </a:r>
            <a:r>
              <a:rPr lang="ru-RU" sz="3200" dirty="0"/>
              <a:t>. Рассчитайте стандартное напряжение ванадиевого редок</a:t>
            </a:r>
            <a:r>
              <a:rPr lang="en-US" sz="3200" dirty="0"/>
              <a:t>c</a:t>
            </a:r>
            <a:r>
              <a:rPr lang="ru-RU" sz="3200" dirty="0"/>
              <a:t>-аккумулятора</a:t>
            </a:r>
            <a:endParaRPr lang="en-US" sz="3200" dirty="0"/>
          </a:p>
          <a:p>
            <a:pPr marL="0" indent="-514350" algn="ctr">
              <a:buNone/>
            </a:pPr>
            <a:endParaRPr lang="en-US" sz="3200" dirty="0"/>
          </a:p>
          <a:p>
            <a:pPr marL="0" indent="-514350" algn="ctr">
              <a:buNone/>
            </a:pPr>
            <a:r>
              <a:rPr lang="en-US" sz="3200" dirty="0"/>
              <a:t>II</a:t>
            </a:r>
            <a:r>
              <a:rPr lang="ru-RU" sz="3200" dirty="0"/>
              <a:t>. Запишите 1) </a:t>
            </a:r>
            <a:r>
              <a:rPr lang="ru-RU" sz="3200" dirty="0">
                <a:solidFill>
                  <a:srgbClr val="0070C0"/>
                </a:solidFill>
              </a:rPr>
              <a:t>уравнение </a:t>
            </a:r>
            <a:r>
              <a:rPr lang="ru-RU" sz="3200" dirty="0" err="1">
                <a:solidFill>
                  <a:srgbClr val="0070C0"/>
                </a:solidFill>
              </a:rPr>
              <a:t>токообразующей</a:t>
            </a:r>
            <a:r>
              <a:rPr lang="ru-RU" sz="3200" dirty="0">
                <a:solidFill>
                  <a:srgbClr val="0070C0"/>
                </a:solidFill>
              </a:rPr>
              <a:t> реакции </a:t>
            </a:r>
            <a:r>
              <a:rPr lang="ru-RU" sz="3200" dirty="0"/>
              <a:t>и 2) </a:t>
            </a:r>
            <a:r>
              <a:rPr lang="ru-RU" sz="3200" dirty="0">
                <a:solidFill>
                  <a:srgbClr val="00B050"/>
                </a:solidFill>
              </a:rPr>
              <a:t>уравнение Нернста</a:t>
            </a:r>
            <a:r>
              <a:rPr lang="ru-RU" sz="3200" dirty="0"/>
              <a:t>:</a:t>
            </a:r>
          </a:p>
          <a:p>
            <a:pPr marL="0" indent="-514350" algn="ctr">
              <a:buNone/>
            </a:pPr>
            <a:r>
              <a:rPr lang="ru-RU" sz="3200" dirty="0"/>
              <a:t>а) для </a:t>
            </a:r>
            <a:r>
              <a:rPr lang="ru-RU" sz="3200" dirty="0" err="1"/>
              <a:t>магний-сурьмяного</a:t>
            </a:r>
            <a:r>
              <a:rPr lang="ru-RU" sz="3200" dirty="0"/>
              <a:t> жидкометаллического аккумулятора</a:t>
            </a:r>
          </a:p>
          <a:p>
            <a:pPr marL="0" indent="-514350" algn="ctr">
              <a:buNone/>
            </a:pPr>
            <a:r>
              <a:rPr lang="ru-RU" sz="3200" dirty="0"/>
              <a:t>б) для ванадиевого проточного </a:t>
            </a:r>
            <a:r>
              <a:rPr lang="ru-RU" sz="3200" dirty="0" err="1"/>
              <a:t>редокс-аккумулятора</a:t>
            </a:r>
            <a:endParaRPr lang="ru-RU" sz="3200" dirty="0"/>
          </a:p>
          <a:p>
            <a:pPr marL="0" indent="-514350" algn="ctr">
              <a:buNone/>
            </a:pPr>
            <a:endParaRPr lang="ru-RU" sz="3200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3AADE9C-F2E3-49AD-8DE9-AB394495C1B7}" type="slidenum">
              <a:rPr lang="ru-RU">
                <a:latin typeface="Arial" pitchFamily="34" charset="0"/>
              </a:rPr>
              <a:pPr/>
              <a:t>23</a:t>
            </a:fld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Жидкометаллические аккумуляторы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Натрий-серный</a:t>
            </a:r>
            <a:r>
              <a:rPr lang="ru-RU" dirty="0"/>
              <a:t> аккумулятор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04055"/>
          </a:xfrm>
        </p:spPr>
        <p:txBody>
          <a:bodyPr/>
          <a:lstStyle/>
          <a:p>
            <a:r>
              <a:rPr lang="ru-RU" dirty="0"/>
              <a:t>Схема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96404"/>
            <a:ext cx="2736304" cy="47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275856" y="1196752"/>
            <a:ext cx="5414119" cy="504056"/>
          </a:xfrm>
        </p:spPr>
        <p:txBody>
          <a:bodyPr/>
          <a:lstStyle/>
          <a:p>
            <a:pPr algn="ctr"/>
            <a:r>
              <a:rPr lang="ru-RU" dirty="0"/>
              <a:t>Электрохимическая ячейка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2987824" y="1628800"/>
            <a:ext cx="5976664" cy="4543400"/>
          </a:xfrm>
        </p:spPr>
        <p:txBody>
          <a:bodyPr/>
          <a:lstStyle/>
          <a:p>
            <a:pPr algn="ctr">
              <a:buNone/>
            </a:pPr>
            <a:r>
              <a:rPr lang="ru-RU" sz="2000" b="1" dirty="0"/>
              <a:t>(–) </a:t>
            </a:r>
            <a:r>
              <a:rPr lang="en-US" sz="2000" b="1" dirty="0"/>
              <a:t>Na</a:t>
            </a:r>
            <a:r>
              <a:rPr lang="ru-RU" sz="2000" b="1" dirty="0"/>
              <a:t> | </a:t>
            </a:r>
            <a:r>
              <a:rPr lang="en-US" sz="2000" b="1" dirty="0"/>
              <a:t>β</a:t>
            </a:r>
            <a:r>
              <a:rPr lang="ru-RU" sz="2000" b="1" dirty="0"/>
              <a:t>-</a:t>
            </a:r>
            <a:r>
              <a:rPr lang="en-US" sz="2000" b="1" dirty="0"/>
              <a:t>Al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3</a:t>
            </a:r>
            <a:r>
              <a:rPr lang="ru-RU" sz="2000" b="1" dirty="0"/>
              <a:t> | </a:t>
            </a:r>
            <a:r>
              <a:rPr lang="en-US" sz="2000" b="1" dirty="0"/>
              <a:t>S</a:t>
            </a:r>
            <a:r>
              <a:rPr lang="ru-RU" sz="2000" b="1" dirty="0"/>
              <a:t> (+)</a:t>
            </a:r>
          </a:p>
          <a:p>
            <a:pPr algn="ctr">
              <a:buNone/>
            </a:pPr>
            <a:endParaRPr lang="ru-RU" sz="2000" b="1" dirty="0"/>
          </a:p>
          <a:p>
            <a:pPr>
              <a:buNone/>
            </a:pPr>
            <a:r>
              <a:rPr lang="ru-RU" sz="2000" dirty="0"/>
              <a:t>Анод:</a:t>
            </a:r>
          </a:p>
          <a:p>
            <a:pPr>
              <a:buNone/>
            </a:pPr>
            <a:r>
              <a:rPr lang="ru-RU" sz="2000" b="1" dirty="0"/>
              <a:t>расплав натрия </a:t>
            </a:r>
            <a:r>
              <a:rPr lang="ru-RU" sz="2000" dirty="0"/>
              <a:t>(</a:t>
            </a:r>
            <a:r>
              <a:rPr lang="en-US" sz="2000" dirty="0"/>
              <a:t>t</a:t>
            </a:r>
            <a:r>
              <a:rPr lang="ru-RU" sz="2000" baseline="-25000" dirty="0" err="1"/>
              <a:t>пл</a:t>
            </a:r>
            <a:r>
              <a:rPr lang="ru-RU" sz="2000" dirty="0"/>
              <a:t> = 98 °С)</a:t>
            </a:r>
          </a:p>
          <a:p>
            <a:pPr algn="r">
              <a:buNone/>
            </a:pPr>
            <a:r>
              <a:rPr lang="ru-RU" sz="2000" dirty="0"/>
              <a:t>Катод:</a:t>
            </a:r>
          </a:p>
          <a:p>
            <a:pPr algn="r">
              <a:buNone/>
            </a:pPr>
            <a:r>
              <a:rPr lang="ru-RU" sz="2000" b="1" dirty="0"/>
              <a:t>расплав серы </a:t>
            </a:r>
            <a:r>
              <a:rPr lang="ru-RU" sz="2000" dirty="0"/>
              <a:t>(</a:t>
            </a:r>
            <a:r>
              <a:rPr lang="en-US" sz="2000" dirty="0"/>
              <a:t>t</a:t>
            </a:r>
            <a:r>
              <a:rPr lang="ru-RU" sz="2000" baseline="-25000" dirty="0" err="1"/>
              <a:t>пл</a:t>
            </a:r>
            <a:r>
              <a:rPr lang="ru-RU" sz="2000" dirty="0"/>
              <a:t> = 115 °С)</a:t>
            </a:r>
            <a:endParaRPr lang="ru-RU" sz="2000" b="1" dirty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dirty="0"/>
              <a:t>Керамический сепаратор = твердый электролит:</a:t>
            </a:r>
          </a:p>
          <a:p>
            <a:pPr algn="ctr">
              <a:buNone/>
            </a:pPr>
            <a:r>
              <a:rPr lang="ru-RU" sz="2000" b="1" dirty="0"/>
              <a:t>бета-глинозем</a:t>
            </a:r>
            <a:r>
              <a:rPr lang="ru-RU" sz="2000" dirty="0"/>
              <a:t> (</a:t>
            </a:r>
            <a:r>
              <a:rPr lang="en-US" sz="2000" dirty="0"/>
              <a:t>t</a:t>
            </a:r>
            <a:r>
              <a:rPr lang="ru-RU" sz="2000" baseline="-25000" dirty="0" err="1"/>
              <a:t>пл</a:t>
            </a:r>
            <a:r>
              <a:rPr lang="ru-RU" sz="2000" dirty="0"/>
              <a:t> = 2072 °С)</a:t>
            </a:r>
            <a:endParaRPr lang="en-US" sz="2000" b="1" dirty="0"/>
          </a:p>
          <a:p>
            <a:pPr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Рабочая температура </a:t>
            </a:r>
            <a:r>
              <a:rPr lang="en-US" sz="2000" dirty="0">
                <a:solidFill>
                  <a:srgbClr val="FF0000"/>
                </a:solidFill>
              </a:rPr>
              <a:t>t = </a:t>
            </a:r>
            <a:r>
              <a:rPr lang="ru-RU" sz="2000" dirty="0">
                <a:solidFill>
                  <a:srgbClr val="FF0000"/>
                </a:solidFill>
              </a:rPr>
              <a:t>300-400 °С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Ионный перенос через твердый электролит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773880" cy="309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763524"/>
            <a:ext cx="3384376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11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- x Na</a:t>
            </a:r>
            <a:r>
              <a:rPr lang="en-US" baseline="-25000" dirty="0"/>
              <a:t>2</a:t>
            </a:r>
            <a:r>
              <a:rPr lang="en-US" dirty="0"/>
              <a:t>O (x = 1.0 - 1.6)</a:t>
            </a:r>
            <a:endParaRPr lang="ru-RU" dirty="0"/>
          </a:p>
        </p:txBody>
      </p:sp>
      <p:pic>
        <p:nvPicPr>
          <p:cNvPr id="16386" name="Picture 2" descr="http://www.ifm.liu.se/compchem/former/moviegif/nba.gif"/>
          <p:cNvPicPr>
            <a:picLocks noChangeAspect="1" noChangeArrowheads="1"/>
          </p:cNvPicPr>
          <p:nvPr/>
        </p:nvPicPr>
        <p:blipFill>
          <a:blip r:embed="rId3" cstate="print"/>
          <a:srcRect l="10336" t="6748" r="11763" b="7773"/>
          <a:stretch>
            <a:fillRect/>
          </a:stretch>
        </p:blipFill>
        <p:spPr bwMode="auto">
          <a:xfrm>
            <a:off x="5148064" y="2492896"/>
            <a:ext cx="3096344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5517232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http://iopscience.iop.org/0953-8984/6/7/005/pdf/0953-8984_6_7_005.pdf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8424" y="42930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Na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27089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36450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Электродные процессы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(–)	</a:t>
            </a:r>
            <a:r>
              <a:rPr lang="en-US" b="1" dirty="0"/>
              <a:t>Na</a:t>
            </a:r>
            <a:r>
              <a:rPr lang="ru-RU" b="1" dirty="0"/>
              <a:t> (ж)  =</a:t>
            </a:r>
            <a:r>
              <a:rPr lang="en-US" b="1" dirty="0"/>
              <a:t> Na</a:t>
            </a:r>
            <a:r>
              <a:rPr lang="ru-RU" b="1" baseline="30000" dirty="0"/>
              <a:t>+</a:t>
            </a:r>
            <a:r>
              <a:rPr lang="ru-RU" b="1" dirty="0"/>
              <a:t> (сепаратор) + </a:t>
            </a:r>
            <a:r>
              <a:rPr lang="en-US" b="1" dirty="0"/>
              <a:t>e</a:t>
            </a:r>
            <a:r>
              <a:rPr lang="ru-RU" b="1" baseline="30000" dirty="0"/>
              <a:t>–</a:t>
            </a: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en-US" b="1" dirty="0"/>
              <a:t>(+)	2Na</a:t>
            </a:r>
            <a:r>
              <a:rPr lang="en-US" b="1" baseline="30000" dirty="0"/>
              <a:t>+</a:t>
            </a:r>
            <a:r>
              <a:rPr lang="en-US" b="1" dirty="0"/>
              <a:t> (</a:t>
            </a:r>
            <a:r>
              <a:rPr lang="ru-RU" b="1" dirty="0"/>
              <a:t>сепаратор</a:t>
            </a:r>
            <a:r>
              <a:rPr lang="en-US" b="1" dirty="0"/>
              <a:t>) + 5S (</a:t>
            </a:r>
            <a:r>
              <a:rPr lang="ru-RU" b="1" dirty="0"/>
              <a:t>ж</a:t>
            </a:r>
            <a:r>
              <a:rPr lang="en-US" b="1" dirty="0"/>
              <a:t>) + 2e</a:t>
            </a:r>
            <a:r>
              <a:rPr lang="en-US" b="1" baseline="30000" dirty="0"/>
              <a:t>–</a:t>
            </a:r>
            <a:r>
              <a:rPr lang="en-US" b="1" dirty="0"/>
              <a:t>  </a:t>
            </a:r>
            <a:r>
              <a:rPr lang="ru-RU" b="1" dirty="0"/>
              <a:t>=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S</a:t>
            </a:r>
            <a:r>
              <a:rPr lang="en-US" b="1" baseline="-25000" dirty="0"/>
              <a:t>5</a:t>
            </a:r>
            <a:r>
              <a:rPr lang="en-US" b="1" dirty="0"/>
              <a:t> (</a:t>
            </a:r>
            <a:r>
              <a:rPr lang="ru-RU" b="1" dirty="0"/>
              <a:t>ж</a:t>
            </a:r>
            <a:r>
              <a:rPr lang="en-US" b="1" dirty="0"/>
              <a:t>)</a:t>
            </a: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Первоначальная </a:t>
            </a:r>
            <a:r>
              <a:rPr lang="ru-RU" dirty="0" err="1"/>
              <a:t>токообразующая</a:t>
            </a:r>
            <a:r>
              <a:rPr lang="ru-RU" dirty="0"/>
              <a:t> реакция:</a:t>
            </a:r>
          </a:p>
          <a:p>
            <a:pPr algn="ctr">
              <a:buNone/>
            </a:pPr>
            <a:r>
              <a:rPr lang="ru-RU" b="1" dirty="0"/>
              <a:t>2</a:t>
            </a:r>
            <a:r>
              <a:rPr lang="en-US" b="1" dirty="0"/>
              <a:t>Na</a:t>
            </a:r>
            <a:r>
              <a:rPr lang="ru-RU" b="1" dirty="0"/>
              <a:t>(ж) + 5</a:t>
            </a:r>
            <a:r>
              <a:rPr lang="en-US" b="1" dirty="0"/>
              <a:t>S</a:t>
            </a:r>
            <a:r>
              <a:rPr lang="ru-RU" b="1" dirty="0"/>
              <a:t>(ж) = </a:t>
            </a:r>
            <a:r>
              <a:rPr lang="en-US" b="1" dirty="0"/>
              <a:t>Na</a:t>
            </a:r>
            <a:r>
              <a:rPr lang="ru-RU" b="1" baseline="-25000" dirty="0"/>
              <a:t>2</a:t>
            </a:r>
            <a:r>
              <a:rPr lang="en-US" b="1" dirty="0"/>
              <a:t>S</a:t>
            </a:r>
            <a:r>
              <a:rPr lang="ru-RU" b="1" baseline="-25000" dirty="0"/>
              <a:t>5</a:t>
            </a:r>
            <a:r>
              <a:rPr lang="ru-RU" b="1" dirty="0"/>
              <a:t>(ж)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Напряжение 2.08 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5362" name="Picture 2" descr="Na2S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859736" cy="500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Дополнительная </a:t>
            </a:r>
            <a:r>
              <a:rPr lang="ru-RU" dirty="0" err="1"/>
              <a:t>токообразующая</a:t>
            </a:r>
            <a:r>
              <a:rPr lang="ru-RU" dirty="0"/>
              <a:t> реакция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0" y="1628800"/>
            <a:ext cx="9094650" cy="8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2714437"/>
            <a:ext cx="8669425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формирования Na</a:t>
            </a:r>
            <a:r>
              <a:rPr kumimoji="0" lang="ru-RU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разряд аккумулятора следует прекратить,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как если будут сформированы Na</a:t>
            </a:r>
            <a:r>
              <a:rPr kumimoji="0" lang="ru-RU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Na</a:t>
            </a:r>
            <a:r>
              <a:rPr kumimoji="0" lang="ru-RU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S, они могут кристаллизоваться,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нарушит работу устройства.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Аккумулятор ZEBRA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 err="1"/>
              <a:t>ZEolite</a:t>
            </a:r>
            <a:r>
              <a:rPr lang="en-US" dirty="0"/>
              <a:t> Battery Research Africa</a:t>
            </a:r>
            <a:r>
              <a:rPr lang="ru-RU" dirty="0"/>
              <a:t>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Устройство</a:t>
            </a: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024336" cy="2731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Электрохимическая ячейка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347864" y="2133600"/>
            <a:ext cx="5544616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/>
              <a:t>(–) </a:t>
            </a:r>
            <a:r>
              <a:rPr lang="en-US" sz="2000" b="1" dirty="0"/>
              <a:t>Na</a:t>
            </a:r>
            <a:r>
              <a:rPr lang="ru-RU" sz="2000" b="1" dirty="0"/>
              <a:t> | </a:t>
            </a:r>
            <a:r>
              <a:rPr lang="en-US" sz="2000" b="1" dirty="0"/>
              <a:t>β</a:t>
            </a:r>
            <a:r>
              <a:rPr lang="ru-RU" sz="2000" b="1" dirty="0"/>
              <a:t>-</a:t>
            </a:r>
            <a:r>
              <a:rPr lang="en-US" sz="2000" b="1" dirty="0"/>
              <a:t>Al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3</a:t>
            </a:r>
            <a:r>
              <a:rPr lang="ru-RU" sz="2000" b="1" dirty="0"/>
              <a:t> | </a:t>
            </a:r>
            <a:r>
              <a:rPr lang="en-US" sz="2000" b="1" dirty="0" err="1"/>
              <a:t>NaAlCl</a:t>
            </a:r>
            <a:r>
              <a:rPr lang="ru-RU" sz="2000" b="1" baseline="-25000" dirty="0"/>
              <a:t>4</a:t>
            </a:r>
            <a:r>
              <a:rPr lang="ru-RU" sz="2000" b="1" dirty="0"/>
              <a:t>, </a:t>
            </a:r>
            <a:r>
              <a:rPr lang="en-US" sz="2000" b="1" dirty="0"/>
              <a:t>NiCl</a:t>
            </a:r>
            <a:r>
              <a:rPr lang="en-US" sz="2000" b="1" baseline="-25000" dirty="0"/>
              <a:t>2</a:t>
            </a:r>
            <a:r>
              <a:rPr lang="en-US" sz="2000" b="1" dirty="0"/>
              <a:t>, </a:t>
            </a:r>
            <a:r>
              <a:rPr lang="en-US" sz="2000" b="1" dirty="0" err="1"/>
              <a:t>NaCl</a:t>
            </a:r>
            <a:r>
              <a:rPr lang="en-US" sz="2000" b="1" dirty="0"/>
              <a:t>, Ni</a:t>
            </a:r>
            <a:r>
              <a:rPr lang="ru-RU" sz="2000" b="1" dirty="0"/>
              <a:t> (+)</a:t>
            </a:r>
          </a:p>
          <a:p>
            <a:pPr>
              <a:buNone/>
            </a:pPr>
            <a:r>
              <a:rPr lang="ru-RU" sz="2000" dirty="0"/>
              <a:t>Анод:</a:t>
            </a:r>
          </a:p>
          <a:p>
            <a:pPr>
              <a:buNone/>
            </a:pPr>
            <a:r>
              <a:rPr lang="ru-RU" sz="2000" b="1" dirty="0"/>
              <a:t>расплав натрия</a:t>
            </a:r>
          </a:p>
          <a:p>
            <a:pPr algn="r">
              <a:buNone/>
            </a:pPr>
            <a:r>
              <a:rPr lang="ru-RU" sz="2000" dirty="0"/>
              <a:t>Катод:</a:t>
            </a:r>
          </a:p>
          <a:p>
            <a:pPr algn="r">
              <a:buNone/>
            </a:pPr>
            <a:r>
              <a:rPr lang="ru-RU" sz="2000" b="1" dirty="0"/>
              <a:t>смесь порошка никеля, хлоридов, алюминиевой пудры и расплавленного </a:t>
            </a:r>
            <a:r>
              <a:rPr lang="ru-RU" sz="2000" b="1" dirty="0" err="1"/>
              <a:t>хлороалюмината</a:t>
            </a:r>
            <a:endParaRPr lang="ru-RU" sz="2000" b="1" dirty="0"/>
          </a:p>
          <a:p>
            <a:pPr algn="ctr">
              <a:buNone/>
            </a:pPr>
            <a:r>
              <a:rPr lang="ru-RU" sz="2000" dirty="0"/>
              <a:t>Сепаратор = твердый электролит:</a:t>
            </a:r>
          </a:p>
          <a:p>
            <a:pPr algn="ctr">
              <a:buNone/>
            </a:pPr>
            <a:r>
              <a:rPr lang="ru-RU" sz="2000" b="1" dirty="0"/>
              <a:t>бета-глинозем</a:t>
            </a:r>
            <a:endParaRPr lang="en-US" sz="2000" b="1" dirty="0"/>
          </a:p>
          <a:p>
            <a:pPr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t = </a:t>
            </a:r>
            <a:r>
              <a:rPr lang="ru-RU" sz="2000" dirty="0">
                <a:solidFill>
                  <a:srgbClr val="FF0000"/>
                </a:solidFill>
              </a:rPr>
              <a:t>250 °С</a:t>
            </a:r>
            <a:endParaRPr lang="ru-RU" sz="2000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Рабочее напряжение и процессы</a:t>
            </a: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74748"/>
            <a:ext cx="8136904" cy="43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551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Проблема стабильности энергообеспечения</vt:lpstr>
      <vt:lpstr>Жидкометаллические аккумуляторы</vt:lpstr>
      <vt:lpstr>Натрий-серный аккумулятор</vt:lpstr>
      <vt:lpstr>Ионный перенос через твердый электролит</vt:lpstr>
      <vt:lpstr>Электродные процессы</vt:lpstr>
      <vt:lpstr>Дополнительная токообразующая реакция</vt:lpstr>
      <vt:lpstr>Аккумулятор ZEBRA (ZEolite Battery Research Africa)</vt:lpstr>
      <vt:lpstr>Рабочее напряжение и процессы</vt:lpstr>
      <vt:lpstr>Жидкометаллический магний-сурьмяной аккумулятор</vt:lpstr>
      <vt:lpstr>Жидкометаллический магний-сурьмяной аккумулятор: опытный образец</vt:lpstr>
      <vt:lpstr>Жидкометаллический магний-сурьмяной аккумулятор: процессы</vt:lpstr>
      <vt:lpstr>Жидкометаллический магний-сурьмяной аккумулятор: процессы</vt:lpstr>
      <vt:lpstr>Проточные аккумуляторы</vt:lpstr>
      <vt:lpstr>Проточный аккумулятор </vt:lpstr>
      <vt:lpstr>Проточный аккумулятор</vt:lpstr>
      <vt:lpstr>Типы проточных аккумуляторов</vt:lpstr>
      <vt:lpstr>Схема редокс-аккумулятора</vt:lpstr>
      <vt:lpstr>Ванадиевый редокс-аккумулятор: процессы</vt:lpstr>
      <vt:lpstr>Ионообменная мембрана - твердополимерный электролит</vt:lpstr>
      <vt:lpstr>Гибридный проточный аккумулятор система цинк-бром</vt:lpstr>
      <vt:lpstr>Гибридный проточный аккумулятор система цинк-иод</vt:lpstr>
      <vt:lpstr>Задание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 чистые источники энергии</dc:title>
  <dc:creator>OLEG</dc:creator>
  <cp:lastModifiedBy>Alina G.</cp:lastModifiedBy>
  <cp:revision>907</cp:revision>
  <cp:lastPrinted>1601-01-01T00:00:00Z</cp:lastPrinted>
  <dcterms:created xsi:type="dcterms:W3CDTF">2008-02-05T11:36:20Z</dcterms:created>
  <dcterms:modified xsi:type="dcterms:W3CDTF">2020-12-16T08:42:57Z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