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A26C-853B-4DFE-BBA0-8DA011F5A803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3180-88DC-4C3A-B3A8-38997633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67250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A26C-853B-4DFE-BBA0-8DA011F5A803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3180-88DC-4C3A-B3A8-38997633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55624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A26C-853B-4DFE-BBA0-8DA011F5A803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3180-88DC-4C3A-B3A8-38997633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3565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A26C-853B-4DFE-BBA0-8DA011F5A803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3180-88DC-4C3A-B3A8-38997633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2047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A26C-853B-4DFE-BBA0-8DA011F5A803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3180-88DC-4C3A-B3A8-38997633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8720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A26C-853B-4DFE-BBA0-8DA011F5A803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3180-88DC-4C3A-B3A8-38997633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3624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A26C-853B-4DFE-BBA0-8DA011F5A803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3180-88DC-4C3A-B3A8-38997633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51790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A26C-853B-4DFE-BBA0-8DA011F5A803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3180-88DC-4C3A-B3A8-38997633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5352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A26C-853B-4DFE-BBA0-8DA011F5A803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3180-88DC-4C3A-B3A8-38997633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58695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A26C-853B-4DFE-BBA0-8DA011F5A803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3180-88DC-4C3A-B3A8-38997633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7531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A26C-853B-4DFE-BBA0-8DA011F5A803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3180-88DC-4C3A-B3A8-38997633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3130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4A26C-853B-4DFE-BBA0-8DA011F5A803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3180-88DC-4C3A-B3A8-38997633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0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ru-RU" sz="4800" dirty="0">
                <a:solidFill>
                  <a:schemeClr val="tx1"/>
                </a:solidFill>
              </a:rPr>
            </a:br>
            <a:br>
              <a:rPr lang="ru-RU" sz="4800" dirty="0"/>
            </a:br>
            <a:r>
              <a:rPr lang="ru-RU" sz="4800" dirty="0"/>
              <a:t>Характеристики химических источников тока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6006479"/>
            <a:ext cx="182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/>
              <a:t>Галеева</a:t>
            </a:r>
            <a:r>
              <a:rPr lang="ru-RU" sz="2400" b="1" i="1" dirty="0"/>
              <a:t> А.К.</a:t>
            </a:r>
          </a:p>
        </p:txBody>
      </p:sp>
    </p:spTree>
    <p:extLst>
      <p:ext uri="{BB962C8B-B14F-4D97-AF65-F5344CB8AC3E}">
        <p14:creationId xmlns:p14="http://schemas.microsoft.com/office/powerpoint/2010/main" val="174386575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7. </a:t>
            </a:r>
            <a:r>
              <a:rPr lang="ru-RU" sz="2000" b="1" dirty="0"/>
              <a:t>Срок эксплуатации</a:t>
            </a:r>
            <a:endParaRPr lang="en-US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7093"/>
            <a:ext cx="4228427" cy="421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12568" y="1164808"/>
            <a:ext cx="3851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ru-RU" dirty="0"/>
              <a:t>Аккумуляторы также могут быть подвержены преждевременной смерти: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Чрезмерная заряд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Чрезмерная разряд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Короткое замыкание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Потребление большего тока, чем было предусмотрено для производства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Экстремальные температуры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Физический шок или вибрация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1315" y="5374957"/>
            <a:ext cx="3038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Metallic dendrites</a:t>
            </a:r>
          </a:p>
          <a:p>
            <a:pPr algn="ctr"/>
            <a:r>
              <a:rPr lang="en-US" dirty="0"/>
              <a:t>(battery death due to aging)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69713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68" y="3212976"/>
            <a:ext cx="6324703" cy="233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96875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8. </a:t>
            </a:r>
            <a:r>
              <a:rPr lang="ru-RU" sz="2000" b="1" dirty="0"/>
              <a:t>Саморазряд</a:t>
            </a:r>
            <a:endParaRPr lang="en-US" sz="2000" b="1" dirty="0"/>
          </a:p>
          <a:p>
            <a:pPr algn="ctr"/>
            <a:endParaRPr lang="en-US" dirty="0"/>
          </a:p>
          <a:p>
            <a:r>
              <a:rPr lang="ru-RU" dirty="0"/>
              <a:t>Саморазряд (который происходит во всех батареях) определяет «срок годности» батареи.</a:t>
            </a:r>
          </a:p>
          <a:p>
            <a:endParaRPr lang="ru-RU" dirty="0"/>
          </a:p>
          <a:p>
            <a:r>
              <a:rPr lang="ru-RU" dirty="0"/>
              <a:t>В общем, </a:t>
            </a:r>
            <a:r>
              <a:rPr lang="ru-RU" dirty="0" err="1"/>
              <a:t>Li-Ion</a:t>
            </a:r>
            <a:r>
              <a:rPr lang="ru-RU" dirty="0"/>
              <a:t> - лучший из всех, в то время как </a:t>
            </a:r>
            <a:r>
              <a:rPr lang="ru-RU" dirty="0" err="1"/>
              <a:t>Ni-Cd</a:t>
            </a:r>
            <a:r>
              <a:rPr lang="ru-RU" dirty="0"/>
              <a:t> и </a:t>
            </a:r>
            <a:r>
              <a:rPr lang="ru-RU" dirty="0" err="1"/>
              <a:t>Ni</a:t>
            </a:r>
            <a:r>
              <a:rPr lang="ru-RU" dirty="0"/>
              <a:t>-MH вполне сопоставимы друг с другом. </a:t>
            </a:r>
          </a:p>
        </p:txBody>
      </p:sp>
    </p:spTree>
    <p:extLst>
      <p:ext uri="{BB962C8B-B14F-4D97-AF65-F5344CB8AC3E}">
        <p14:creationId xmlns:p14="http://schemas.microsoft.com/office/powerpoint/2010/main" val="1276193110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r="14500" b="7334"/>
          <a:stretch/>
        </p:blipFill>
        <p:spPr bwMode="auto">
          <a:xfrm>
            <a:off x="238120" y="260648"/>
            <a:ext cx="8641080" cy="63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60855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76893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Type</a:t>
            </a:r>
            <a:r>
              <a:rPr lang="ru-RU" sz="2400" dirty="0"/>
              <a:t> (тип, типоразмер)</a:t>
            </a:r>
            <a:endParaRPr lang="en-US" sz="24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Voltage</a:t>
            </a:r>
            <a:r>
              <a:rPr lang="ru-RU" sz="2400" dirty="0"/>
              <a:t> (напряжение)</a:t>
            </a:r>
            <a:endParaRPr lang="en-US" sz="24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Charge/Discharge curve</a:t>
            </a:r>
            <a:r>
              <a:rPr lang="ru-RU" sz="2400" dirty="0"/>
              <a:t> (зарядно-разрядная кривая)</a:t>
            </a:r>
            <a:endParaRPr lang="en-US" sz="24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Capacity</a:t>
            </a:r>
            <a:r>
              <a:rPr lang="ru-RU" sz="2400" dirty="0"/>
              <a:t> (емкость)</a:t>
            </a:r>
            <a:endParaRPr lang="en-US" sz="24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Energy density</a:t>
            </a:r>
            <a:r>
              <a:rPr lang="ru-RU" sz="2400" dirty="0"/>
              <a:t> (плотность энергии)</a:t>
            </a:r>
            <a:endParaRPr lang="en-US" sz="24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Temperature dependence</a:t>
            </a:r>
            <a:r>
              <a:rPr lang="ru-RU" sz="2400" dirty="0"/>
              <a:t> (температурная зависимость)</a:t>
            </a:r>
            <a:endParaRPr lang="en-US" sz="24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Service life</a:t>
            </a:r>
            <a:r>
              <a:rPr lang="ru-RU" sz="2400" dirty="0"/>
              <a:t> (продолжительность службы)</a:t>
            </a:r>
            <a:endParaRPr lang="en-US" sz="2400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Self Discharge</a:t>
            </a:r>
            <a:r>
              <a:rPr lang="ru-RU" sz="2400" dirty="0"/>
              <a:t> (саморазряд)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198613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1. </a:t>
            </a:r>
            <a:r>
              <a:rPr lang="ru-RU" sz="2000" b="1" dirty="0"/>
              <a:t>Тип</a:t>
            </a:r>
            <a:endParaRPr lang="en-US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09394"/>
              </p:ext>
            </p:extLst>
          </p:nvPr>
        </p:nvGraphicFramePr>
        <p:xfrm>
          <a:off x="539552" y="980728"/>
          <a:ext cx="8352928" cy="590802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Первичные батареи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1" marR="610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Вторичные батареи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1" marR="610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Применение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1" marR="610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52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Портативные устройства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Освещение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Игрушки 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Резервное копирование памяти 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Часы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Слуховые аппараты 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Радио 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Медицинские имплантаты 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Системы, связанные с обороной, такие как ракеты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1" marR="610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Автомобильный аккумулятор, используемый для запуска двигателя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Авиационные системы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Резервные источники питания 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Безотказные аварийные системы 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Электрические транспортные средства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Мобильные телефоны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Камеры 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Электроинструменты 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Игрушки 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Портативные компьютеры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1" marR="6106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Advantages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1" marR="610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138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Недорогие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Удобные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Легкие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Хороший срок хранения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Высокая плотность энергии при низких / умеренных разрядах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1" marR="610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Высокая удельная мощность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Высокая скорость разряда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Работа при низких температурах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1" marR="6106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Disadvantages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1" marR="610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138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Можно использовать только один раз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Накопление большого количества отработанных батарей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Батареи, размещенные на свалках, оказывают серьезное воздействие на окружающую среду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Энергоэффективность в течение жизненного цикла &lt;2%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1" marR="610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Более низкая плотность энергии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Плохое удержание заряда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Вопросы безопасности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Отсутствие стандартов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Высокие начальные затраты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61" marR="6106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798194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2. </a:t>
            </a:r>
            <a:r>
              <a:rPr lang="ru-RU" sz="2000" b="1" dirty="0"/>
              <a:t>Напряжение (ЭДС)</a:t>
            </a:r>
            <a:endParaRPr lang="en-US" sz="2000" b="1" dirty="0"/>
          </a:p>
          <a:p>
            <a:r>
              <a:rPr lang="ru-RU" dirty="0"/>
              <a:t>ЭДС цепи определяется как разность потенциалов </a:t>
            </a:r>
            <a:r>
              <a:rPr lang="ru-RU" dirty="0" err="1"/>
              <a:t>полуреакций</a:t>
            </a:r>
            <a:r>
              <a:rPr lang="en-US" dirty="0"/>
              <a:t>:</a:t>
            </a:r>
          </a:p>
          <a:p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baseline="30000" dirty="0"/>
              <a:t> </a:t>
            </a:r>
            <a:r>
              <a:rPr lang="en-US" dirty="0"/>
              <a:t>(</a:t>
            </a:r>
            <a:r>
              <a:rPr lang="en-US" dirty="0" err="1"/>
              <a:t>cathodic</a:t>
            </a:r>
            <a:r>
              <a:rPr lang="en-US" dirty="0"/>
              <a:t>) – </a:t>
            </a:r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dirty="0"/>
              <a:t> (anodic) = </a:t>
            </a:r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baseline="30000" dirty="0"/>
              <a:t> </a:t>
            </a:r>
            <a:r>
              <a:rPr lang="en-US" dirty="0"/>
              <a:t>(cell)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1157"/>
            <a:ext cx="6336704" cy="396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568656"/>
            <a:ext cx="4261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open circuit voltage (OCV), </a:t>
            </a:r>
            <a:r>
              <a:rPr lang="en-US" i="1" dirty="0"/>
              <a:t>U</a:t>
            </a:r>
            <a:r>
              <a:rPr lang="en-US" dirty="0"/>
              <a:t>0</a:t>
            </a:r>
          </a:p>
          <a:p>
            <a:r>
              <a:rPr lang="ru-RU" dirty="0"/>
              <a:t>Напряжение разомкнутой цепи</a:t>
            </a:r>
          </a:p>
          <a:p>
            <a:r>
              <a:rPr lang="ru-RU" dirty="0"/>
              <a:t>(</a:t>
            </a:r>
            <a:r>
              <a:rPr lang="ru-RU" dirty="0" err="1"/>
              <a:t>эксперим</a:t>
            </a:r>
            <a:r>
              <a:rPr lang="ru-RU" dirty="0"/>
              <a:t>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9758" y="1844823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ЭДС</a:t>
            </a:r>
            <a:r>
              <a:rPr lang="ru-RU" dirty="0"/>
              <a:t> – электродвижущая сила</a:t>
            </a:r>
          </a:p>
          <a:p>
            <a:r>
              <a:rPr lang="ru-RU" dirty="0"/>
              <a:t>(</a:t>
            </a:r>
            <a:r>
              <a:rPr lang="ru-RU" dirty="0" err="1"/>
              <a:t>теоретич</a:t>
            </a:r>
            <a:r>
              <a:rPr lang="ru-RU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141327654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3307"/>
            <a:ext cx="55435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3. </a:t>
            </a:r>
            <a:r>
              <a:rPr lang="ru-RU" sz="2000" b="1" dirty="0"/>
              <a:t>Зарядно-разрядные кривые</a:t>
            </a:r>
            <a:endParaRPr lang="en-US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728425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Измеренное напряжение на клеммах любой батареи будет изменяться по мере ее заряда и разряда.</a:t>
            </a:r>
          </a:p>
          <a:p>
            <a:r>
              <a:rPr lang="ru-RU" dirty="0"/>
              <a:t>MPV (среднее напряжение) - это номинальное напряжение элемента во время заряда или разряда. Максимальное и минимальное отклонение напряжения от номинального значения является важным соображением при проектировании: «более пологая» кривая разряда означает меньшее отклонение напряжения, которое должна допускать конструкция.</a:t>
            </a:r>
          </a:p>
          <a:p>
            <a:r>
              <a:rPr lang="ru-RU" dirty="0"/>
              <a:t>При пиковом заряде фактическое напряжение элемента будет выше, чем MPV. При приближении к точке EODV (напряжение конца разряда) напряжение элемента будет меньше, чем MPV. Производители иногда называют EODV напряжением EOL (окончание срока службы).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31260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4. </a:t>
            </a:r>
            <a:r>
              <a:rPr lang="ru-RU" sz="2000" b="1" dirty="0"/>
              <a:t>Емкость</a:t>
            </a:r>
            <a:endParaRPr lang="en-US" sz="2000" b="1" dirty="0"/>
          </a:p>
          <a:p>
            <a:endParaRPr lang="en-US" dirty="0"/>
          </a:p>
          <a:p>
            <a:r>
              <a:rPr lang="ru-RU" dirty="0"/>
              <a:t>Теоретическая емкость батареи - это количество электричества, участвующего в электрохимической реакции. Он обозначается Q и задается 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где x = число молей реакции, n = число электронов, перенесенных на моль реакции, и F = постоянная Фарадея.</a:t>
            </a:r>
          </a:p>
          <a:p>
            <a:r>
              <a:rPr lang="ru-RU" dirty="0"/>
              <a:t>Емкость обычно выражается в массе, а не в количестве молей. 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r>
              <a:rPr lang="ru-RU" dirty="0"/>
              <a:t>где </a:t>
            </a:r>
            <a:r>
              <a:rPr lang="ru-RU" dirty="0" err="1"/>
              <a:t>Mr</a:t>
            </a:r>
            <a:r>
              <a:rPr lang="ru-RU" dirty="0"/>
              <a:t> = молекулярная масса. Это дает емкость в единицах ампер-часов на грамм (</a:t>
            </a:r>
            <a:r>
              <a:rPr lang="ru-RU" dirty="0" err="1"/>
              <a:t>Ач</a:t>
            </a:r>
            <a:r>
              <a:rPr lang="ru-RU" dirty="0"/>
              <a:t> / г)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23267"/>
            <a:ext cx="1224136" cy="4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3356992"/>
            <a:ext cx="1008112" cy="75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9129" y="4869160"/>
            <a:ext cx="7571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b="1" dirty="0"/>
              <a:t>Емкость элемента </a:t>
            </a:r>
            <a:r>
              <a:rPr lang="ru-RU" dirty="0"/>
              <a:t>– это количество электричества, которое </a:t>
            </a:r>
          </a:p>
          <a:p>
            <a:r>
              <a:rPr lang="ru-RU" dirty="0"/>
              <a:t>химический источник тока отдает при разряде</a:t>
            </a:r>
          </a:p>
          <a:p>
            <a:endParaRPr lang="ru-RU" dirty="0"/>
          </a:p>
          <a:p>
            <a:r>
              <a:rPr lang="en-US" dirty="0"/>
              <a:t>C =  I </a:t>
            </a:r>
            <a:r>
              <a:rPr lang="en-US" baseline="30000" dirty="0"/>
              <a:t>.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  (</a:t>
            </a:r>
            <a:r>
              <a:rPr lang="ru-RU" dirty="0">
                <a:sym typeface="Symbol"/>
              </a:rPr>
              <a:t>А </a:t>
            </a:r>
            <a:r>
              <a:rPr lang="ru-RU" baseline="30000" dirty="0">
                <a:sym typeface="Symbol"/>
              </a:rPr>
              <a:t>.</a:t>
            </a:r>
            <a:r>
              <a:rPr lang="ru-RU" dirty="0">
                <a:sym typeface="Symbol"/>
              </a:rPr>
              <a:t> ч, если элемент разряжается током </a:t>
            </a:r>
            <a:r>
              <a:rPr lang="en-US" dirty="0">
                <a:sym typeface="Symbol"/>
              </a:rPr>
              <a:t>I (A) </a:t>
            </a:r>
            <a:r>
              <a:rPr lang="ru-RU" dirty="0">
                <a:sym typeface="Symbol"/>
              </a:rPr>
              <a:t>в течение </a:t>
            </a:r>
            <a:r>
              <a:rPr lang="en-US" dirty="0">
                <a:sym typeface="Symbol"/>
              </a:rPr>
              <a:t></a:t>
            </a:r>
            <a:r>
              <a:rPr lang="ru-RU" dirty="0">
                <a:sym typeface="Symbol"/>
              </a:rPr>
              <a:t> (ч))</a:t>
            </a:r>
            <a:r>
              <a:rPr lang="en-US" dirty="0">
                <a:sym typeface="Symbol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866934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2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5. </a:t>
            </a:r>
            <a:r>
              <a:rPr lang="ru-RU" sz="2000" b="1" dirty="0"/>
              <a:t>Плотность энергии </a:t>
            </a:r>
            <a:r>
              <a:rPr lang="en-US" sz="2000" b="1" dirty="0"/>
              <a:t>(</a:t>
            </a:r>
            <a:r>
              <a:rPr lang="ru-RU" sz="2000" b="1" dirty="0"/>
              <a:t>объемная и массовая</a:t>
            </a:r>
            <a:r>
              <a:rPr lang="en-US" sz="2000" b="1" dirty="0"/>
              <a:t>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14400"/>
            <a:ext cx="7269314" cy="33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51004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5" t="21993" r="19046" b="29209"/>
          <a:stretch/>
        </p:blipFill>
        <p:spPr bwMode="auto">
          <a:xfrm>
            <a:off x="323528" y="116632"/>
            <a:ext cx="849491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7" t="65788" r="19124" b="13677"/>
          <a:stretch/>
        </p:blipFill>
        <p:spPr bwMode="auto">
          <a:xfrm>
            <a:off x="683568" y="4653136"/>
            <a:ext cx="7948155" cy="168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498964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04664"/>
            <a:ext cx="74888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6. </a:t>
            </a:r>
            <a:r>
              <a:rPr lang="ru-RU" sz="2000" b="1" dirty="0"/>
              <a:t>Температурные зависимости</a:t>
            </a:r>
            <a:endParaRPr lang="en-US" sz="2000" b="1" dirty="0"/>
          </a:p>
          <a:p>
            <a:br>
              <a:rPr lang="en-US" dirty="0"/>
            </a:br>
            <a:r>
              <a:rPr lang="ru-RU" dirty="0"/>
              <a:t>Скорость уменьшения напряжения с увеличением разряда также будет выше при более низких температурах, как и емкость - это показано на следующем графике: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58" y="1988840"/>
            <a:ext cx="6286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660088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528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Wingdings</vt:lpstr>
      <vt:lpstr>Тема Office</vt:lpstr>
      <vt:lpstr>  Характеристики химических источников тока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UserPC</dc:creator>
  <cp:lastModifiedBy>Alina G.</cp:lastModifiedBy>
  <cp:revision>23</cp:revision>
  <dcterms:created xsi:type="dcterms:W3CDTF">2015-09-12T07:05:22Z</dcterms:created>
  <dcterms:modified xsi:type="dcterms:W3CDTF">2020-12-15T21:22:37Z</dcterms:modified>
</cp:coreProperties>
</file>