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58" r:id="rId6"/>
    <p:sldId id="270" r:id="rId7"/>
    <p:sldId id="259" r:id="rId8"/>
    <p:sldId id="260" r:id="rId9"/>
    <p:sldId id="261" r:id="rId10"/>
    <p:sldId id="262" r:id="rId11"/>
    <p:sldId id="264" r:id="rId12"/>
    <p:sldId id="266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0BFA-7339-4CAC-A6EA-C626AE7136C9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51B4-A065-4F21-A54F-0FCB7917A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45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0BFA-7339-4CAC-A6EA-C626AE7136C9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51B4-A065-4F21-A54F-0FCB7917A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18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0BFA-7339-4CAC-A6EA-C626AE7136C9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51B4-A065-4F21-A54F-0FCB7917A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8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0BFA-7339-4CAC-A6EA-C626AE7136C9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51B4-A065-4F21-A54F-0FCB7917A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1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0BFA-7339-4CAC-A6EA-C626AE7136C9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51B4-A065-4F21-A54F-0FCB7917A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84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0BFA-7339-4CAC-A6EA-C626AE7136C9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51B4-A065-4F21-A54F-0FCB7917A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93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0BFA-7339-4CAC-A6EA-C626AE7136C9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51B4-A065-4F21-A54F-0FCB7917A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175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0BFA-7339-4CAC-A6EA-C626AE7136C9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51B4-A065-4F21-A54F-0FCB7917A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46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0BFA-7339-4CAC-A6EA-C626AE7136C9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51B4-A065-4F21-A54F-0FCB7917A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23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0BFA-7339-4CAC-A6EA-C626AE7136C9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51B4-A065-4F21-A54F-0FCB7917A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354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E0BFA-7339-4CAC-A6EA-C626AE7136C9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51B4-A065-4F21-A54F-0FCB7917A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16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E0BFA-7339-4CAC-A6EA-C626AE7136C9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AA51B4-A065-4F21-A54F-0FCB7917A1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38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mber.ru/chemistry_book/content/models/galvcons.php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hack-appl.com/androidios-hack/max-payne-3-code-generator-2014/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1124744"/>
            <a:ext cx="6359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ТИПЫ ХИМИЧЕСКИХ ИСТОЧНИКОВ </a:t>
            </a:r>
            <a:r>
              <a:rPr lang="ru-RU" sz="2800" dirty="0" smtClean="0"/>
              <a:t>ТОКА</a:t>
            </a:r>
            <a:endParaRPr lang="ru-RU" sz="2800" dirty="0"/>
          </a:p>
        </p:txBody>
      </p:sp>
      <p:pic>
        <p:nvPicPr>
          <p:cNvPr id="6148" name="Picture 4" descr="http://varosh.com.ua/userfiles/0/image/0%20Stas%20Twee/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7925"/>
            <a:ext cx="4251980" cy="280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Разнообразие элементов питани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4" r="2151" b="4644"/>
          <a:stretch/>
        </p:blipFill>
        <p:spPr bwMode="auto">
          <a:xfrm>
            <a:off x="4251981" y="2425961"/>
            <a:ext cx="4892020" cy="283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5441" y="6041826"/>
            <a:ext cx="1410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/>
              <a:t>Галеева</a:t>
            </a:r>
            <a:r>
              <a:rPr lang="ru-RU" b="1" i="1" dirty="0" smtClean="0"/>
              <a:t> А.К.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53412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5" t="21993" r="19046" b="29209"/>
          <a:stretch/>
        </p:blipFill>
        <p:spPr bwMode="auto">
          <a:xfrm>
            <a:off x="323528" y="116632"/>
            <a:ext cx="8494916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7" t="65788" r="19124" b="13677"/>
          <a:stretch/>
        </p:blipFill>
        <p:spPr bwMode="auto">
          <a:xfrm>
            <a:off x="683568" y="4653136"/>
            <a:ext cx="7948155" cy="1684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19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211224"/>
              </p:ext>
            </p:extLst>
          </p:nvPr>
        </p:nvGraphicFramePr>
        <p:xfrm>
          <a:off x="179512" y="188640"/>
          <a:ext cx="8712968" cy="6528110"/>
        </p:xfrm>
        <a:graphic>
          <a:graphicData uri="http://schemas.openxmlformats.org/drawingml/2006/table">
            <a:tbl>
              <a:tblPr/>
              <a:tblGrid>
                <a:gridCol w="2141322"/>
                <a:gridCol w="3667323"/>
                <a:gridCol w="2904323"/>
              </a:tblGrid>
              <a:tr h="23261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Тип</a:t>
                      </a:r>
                    </a:p>
                  </a:txBody>
                  <a:tcPr marL="37405" marR="37405" marT="18702" marB="1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Достоинства</a:t>
                      </a:r>
                    </a:p>
                  </a:txBody>
                  <a:tcPr marL="37405" marR="37405" marT="18702" marB="1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Недостатки</a:t>
                      </a:r>
                    </a:p>
                  </a:txBody>
                  <a:tcPr marL="37405" marR="37405" marT="18702" marB="1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2956">
                <a:tc>
                  <a:txBody>
                    <a:bodyPr/>
                    <a:lstStyle/>
                    <a:p>
                      <a:r>
                        <a:rPr lang="ru-RU" sz="1400" dirty="0"/>
                        <a:t>Сухие</a:t>
                      </a:r>
                      <a:br>
                        <a:rPr lang="ru-RU" sz="1400" dirty="0"/>
                      </a:br>
                      <a:r>
                        <a:rPr lang="ru-RU" sz="1400" dirty="0"/>
                        <a:t>(«солевые», </a:t>
                      </a:r>
                      <a:r>
                        <a:rPr lang="en-US" sz="1400" dirty="0" err="1"/>
                        <a:t>LeClanche</a:t>
                      </a:r>
                      <a:r>
                        <a:rPr lang="en-US" sz="1400" dirty="0"/>
                        <a:t>, </a:t>
                      </a:r>
                      <a:r>
                        <a:rPr lang="ru-RU" sz="1400" dirty="0"/>
                        <a:t>угольно-цинковые)</a:t>
                      </a:r>
                    </a:p>
                  </a:txBody>
                  <a:tcPr marL="37405" marR="37405" marT="18702" marB="1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Самый дешёвый, массово производится.</a:t>
                      </a:r>
                    </a:p>
                  </a:txBody>
                  <a:tcPr marL="37405" marR="37405" marT="18702" marB="1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Наименьшая ёмкость; спадающая кривая разряда; плох в работе с мощными нагрузками (большим током); плох при низких температурах.</a:t>
                      </a:r>
                    </a:p>
                  </a:txBody>
                  <a:tcPr marL="37405" marR="37405" marT="18702" marB="1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4594">
                <a:tc>
                  <a:txBody>
                    <a:bodyPr/>
                    <a:lstStyle/>
                    <a:p>
                      <a:r>
                        <a:rPr lang="en-US" sz="1400"/>
                        <a:t>Heavy Duty</a:t>
                      </a:r>
                      <a:br>
                        <a:rPr lang="en-US" sz="1400"/>
                      </a:br>
                      <a:r>
                        <a:rPr lang="en-US" sz="1400"/>
                        <a:t>(«</a:t>
                      </a:r>
                      <a:r>
                        <a:rPr lang="ru-RU" sz="1400"/>
                        <a:t>мощный» сухой элемент, хлорид цинка)</a:t>
                      </a:r>
                    </a:p>
                  </a:txBody>
                  <a:tcPr marL="37405" marR="37405" marT="18702" marB="1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Менее дорогой, чем щелочной. Лучше </a:t>
                      </a:r>
                      <a:r>
                        <a:rPr lang="ru-RU" sz="1400" dirty="0" err="1"/>
                        <a:t>LeClanche</a:t>
                      </a:r>
                      <a:r>
                        <a:rPr lang="ru-RU" sz="1400" dirty="0"/>
                        <a:t> при высоком токе и низких температурах.</a:t>
                      </a:r>
                    </a:p>
                  </a:txBody>
                  <a:tcPr marL="37405" marR="37405" marT="18702" marB="1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Низкая ёмкость. Спадающая кривая разряда.</a:t>
                      </a:r>
                    </a:p>
                  </a:txBody>
                  <a:tcPr marL="37405" marR="37405" marT="18702" marB="1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9680">
                <a:tc>
                  <a:txBody>
                    <a:bodyPr/>
                    <a:lstStyle/>
                    <a:p>
                      <a:r>
                        <a:rPr lang="ru-RU" sz="1400"/>
                        <a:t>Щелочные</a:t>
                      </a:r>
                      <a:br>
                        <a:rPr lang="ru-RU" sz="1400"/>
                      </a:br>
                      <a:r>
                        <a:rPr lang="ru-RU" sz="1400"/>
                        <a:t>(«алкалиновые», щёлочно-марганцевые)</a:t>
                      </a:r>
                    </a:p>
                  </a:txBody>
                  <a:tcPr marL="37405" marR="37405" marT="18702" marB="1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Средняя стоимость. Лучше предыдущих при большом токе и низких температурах. При разряде сохраняет низкое значение полного сопротивления. Широко выпускается.</a:t>
                      </a:r>
                    </a:p>
                  </a:txBody>
                  <a:tcPr marL="37405" marR="37405" marT="18702" marB="1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Спадающая кривая разряда.</a:t>
                      </a:r>
                    </a:p>
                  </a:txBody>
                  <a:tcPr marL="37405" marR="37405" marT="18702" marB="1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871">
                <a:tc>
                  <a:txBody>
                    <a:bodyPr/>
                    <a:lstStyle/>
                    <a:p>
                      <a:r>
                        <a:rPr lang="ru-RU" sz="1400"/>
                        <a:t>Ртутные</a:t>
                      </a:r>
                    </a:p>
                  </a:txBody>
                  <a:tcPr marL="37405" marR="37405" marT="18702" marB="1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Постоянство напряжения, высокая энергоёмкость и энергоплотность.</a:t>
                      </a:r>
                    </a:p>
                  </a:txBody>
                  <a:tcPr marL="37405" marR="37405" marT="18702" marB="1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Высокая цена. </a:t>
                      </a:r>
                      <a:r>
                        <a:rPr lang="ru-RU" sz="1400" i="1"/>
                        <a:t>Из-за вредности ртути уже почти не производятся.</a:t>
                      </a:r>
                      <a:endParaRPr lang="ru-RU" sz="1400"/>
                    </a:p>
                  </a:txBody>
                  <a:tcPr marL="37405" marR="37405" marT="18702" marB="1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2956">
                <a:tc>
                  <a:txBody>
                    <a:bodyPr/>
                    <a:lstStyle/>
                    <a:p>
                      <a:r>
                        <a:rPr lang="ru-RU" sz="1400"/>
                        <a:t>Серебряные</a:t>
                      </a:r>
                    </a:p>
                  </a:txBody>
                  <a:tcPr marL="37405" marR="37405" marT="18702" marB="1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Высокая ёмкость. Пологая кривая разряда. Хорош при высоких и низких температурах. Превосходная длительность хранения.</a:t>
                      </a:r>
                    </a:p>
                  </a:txBody>
                  <a:tcPr marL="37405" marR="37405" marT="18702" marB="1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Дорогой.</a:t>
                      </a:r>
                    </a:p>
                  </a:txBody>
                  <a:tcPr marL="37405" marR="37405" marT="18702" marB="1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041">
                <a:tc>
                  <a:txBody>
                    <a:bodyPr/>
                    <a:lstStyle/>
                    <a:p>
                      <a:r>
                        <a:rPr lang="ru-RU" sz="1400"/>
                        <a:t>Литиевые</a:t>
                      </a:r>
                    </a:p>
                  </a:txBody>
                  <a:tcPr marL="37405" marR="37405" marT="18702" marB="1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/>
                        <a:t>Наивысшая ёмкость на единицу массы. Пологая кривая разряда. Превосходен при низких и высоких температурах. Чрезвычайно длительное время хранения. Высокое напряжение на элемент (3В). Лёгкий.</a:t>
                      </a:r>
                    </a:p>
                  </a:txBody>
                  <a:tcPr marL="37405" marR="37405" marT="18702" marB="1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Дорогой.</a:t>
                      </a:r>
                    </a:p>
                  </a:txBody>
                  <a:tcPr marL="37405" marR="37405" marT="18702" marB="1870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9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31942" y="2234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/>
              <a:t>Типы батарей</a:t>
            </a:r>
            <a:endParaRPr lang="ru-RU" dirty="0"/>
          </a:p>
        </p:txBody>
      </p:sp>
      <p:pic>
        <p:nvPicPr>
          <p:cNvPr id="1028" name="Picture 4" descr="http://radio-stv.ru/wp-content/uploads/2014/03/Tipyi-bataree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" t="1935" r="870" b="8477"/>
          <a:stretch/>
        </p:blipFill>
        <p:spPr bwMode="auto">
          <a:xfrm>
            <a:off x="339047" y="980728"/>
            <a:ext cx="8363164" cy="357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aw.ru/im/power/gp/ult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013176"/>
            <a:ext cx="31337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1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e/e7/Button_cells_and_9v_cells_%283%29.png/1920px-Button_cells_and_9v_cells_%283%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41" y="1153709"/>
            <a:ext cx="8928992" cy="4303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37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014469"/>
              </p:ext>
            </p:extLst>
          </p:nvPr>
        </p:nvGraphicFramePr>
        <p:xfrm>
          <a:off x="107503" y="116632"/>
          <a:ext cx="8856985" cy="6582729"/>
        </p:xfrm>
        <a:graphic>
          <a:graphicData uri="http://schemas.openxmlformats.org/drawingml/2006/table">
            <a:tbl>
              <a:tblPr/>
              <a:tblGrid>
                <a:gridCol w="1376739"/>
                <a:gridCol w="649858"/>
                <a:gridCol w="900710"/>
                <a:gridCol w="1249158"/>
                <a:gridCol w="1440160"/>
                <a:gridCol w="3240360"/>
              </a:tblGrid>
              <a:tr h="144016">
                <a:tc rowSpan="2">
                  <a:txBody>
                    <a:bodyPr/>
                    <a:lstStyle/>
                    <a:p>
                      <a:r>
                        <a:rPr lang="ru-RU" sz="1050" dirty="0"/>
                        <a:t>Вид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050" dirty="0"/>
                        <a:t>Обозначение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1050" dirty="0"/>
                        <a:t>Типовая </a:t>
                      </a:r>
                      <a:r>
                        <a:rPr lang="ru-RU" sz="1050" dirty="0" smtClean="0"/>
                        <a:t>емкость, </a:t>
                      </a:r>
                      <a:r>
                        <a:rPr lang="ru-RU" sz="1050" dirty="0" err="1" smtClean="0"/>
                        <a:t>мАч</a:t>
                      </a:r>
                      <a:endParaRPr lang="ru-RU" sz="1050" dirty="0"/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050" dirty="0"/>
                        <a:t>Примечание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>Основное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МЭК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>Другие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46">
                <a:tc>
                  <a:txBody>
                    <a:bodyPr/>
                    <a:lstStyle/>
                    <a:p>
                      <a:r>
                        <a:rPr lang="ru-RU" sz="1050"/>
                        <a:t>Солевая</a:t>
                      </a:r>
                    </a:p>
                  </a:txBody>
                  <a:tcPr marL="8621" marR="8621" marT="4310" marB="43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8621" marR="8621" marT="4310" marB="43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R23</a:t>
                      </a:r>
                    </a:p>
                  </a:txBody>
                  <a:tcPr marL="8621" marR="8621" marT="4310" marB="43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1050"/>
                    </a:p>
                  </a:txBody>
                  <a:tcPr marL="8621" marR="8621" marT="4310" marB="43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1050"/>
                    </a:p>
                  </a:txBody>
                  <a:tcPr marL="8621" marR="8621" marT="4310" marB="43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1050"/>
                    </a:p>
                  </a:txBody>
                  <a:tcPr marL="8621" marR="8621" marT="4310" marB="43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6">
                <a:tc>
                  <a:txBody>
                    <a:bodyPr/>
                    <a:lstStyle/>
                    <a:p>
                      <a:r>
                        <a:rPr lang="ru-RU" sz="1050"/>
                        <a:t>Щелочная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LR23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46">
                <a:tc>
                  <a:txBody>
                    <a:bodyPr/>
                    <a:lstStyle/>
                    <a:p>
                      <a:r>
                        <a:rPr lang="ru-RU" sz="1050"/>
                        <a:t>Солевая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AA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R6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r>
                        <a:rPr lang="ru-RU" sz="1050"/>
                        <a:t>Пальчиковая</a:t>
                      </a:r>
                      <a:br>
                        <a:rPr lang="ru-RU" sz="1050"/>
                      </a:br>
                      <a:r>
                        <a:rPr lang="en-US" sz="1050"/>
                        <a:t>MN1500</a:t>
                      </a:r>
                      <a:br>
                        <a:rPr lang="en-US" sz="1050"/>
                      </a:br>
                      <a:r>
                        <a:rPr lang="en-US" sz="1050"/>
                        <a:t>MX1500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>1100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r>
                        <a:rPr lang="ru-RU" sz="1050" dirty="0"/>
                        <a:t>Элементы такого размера производятся с 1907 года и являются наиболее распространённым типом элементов питания.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6">
                <a:tc>
                  <a:txBody>
                    <a:bodyPr/>
                    <a:lstStyle/>
                    <a:p>
                      <a:r>
                        <a:rPr lang="ru-RU" sz="1050"/>
                        <a:t>Щелочная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LR6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>2700-3000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46">
                <a:tc>
                  <a:txBody>
                    <a:bodyPr/>
                    <a:lstStyle/>
                    <a:p>
                      <a:r>
                        <a:rPr lang="en-US" sz="1050" dirty="0"/>
                        <a:t>(Li-FeS</a:t>
                      </a:r>
                      <a:r>
                        <a:rPr lang="en-US" sz="1050" baseline="-25000" dirty="0"/>
                        <a:t>2</a:t>
                      </a:r>
                      <a:r>
                        <a:rPr lang="en-US" sz="1050" dirty="0"/>
                        <a:t>)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FR6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>3000-3500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46">
                <a:tc>
                  <a:txBody>
                    <a:bodyPr/>
                    <a:lstStyle/>
                    <a:p>
                      <a:r>
                        <a:rPr lang="en-US" sz="1050"/>
                        <a:t>(Ni-MH)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HR6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>1700—2900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46">
                <a:tc>
                  <a:txBody>
                    <a:bodyPr/>
                    <a:lstStyle/>
                    <a:p>
                      <a:r>
                        <a:rPr lang="en-US" sz="1050"/>
                        <a:t>(NiCd)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KR157/51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>600—1000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0006">
                <a:tc>
                  <a:txBody>
                    <a:bodyPr/>
                    <a:lstStyle/>
                    <a:p>
                      <a:r>
                        <a:rPr lang="en-US" sz="1050"/>
                        <a:t>(Ni-Zn)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ZR6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>1800-2000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46">
                <a:tc>
                  <a:txBody>
                    <a:bodyPr/>
                    <a:lstStyle/>
                    <a:p>
                      <a:r>
                        <a:rPr lang="ru-RU" sz="1050"/>
                        <a:t>Солевая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AAA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R03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r>
                        <a:rPr lang="ru-RU" sz="1050"/>
                        <a:t>Мизинчиковая</a:t>
                      </a:r>
                      <a:br>
                        <a:rPr lang="ru-RU" sz="1050"/>
                      </a:br>
                      <a:r>
                        <a:rPr lang="en-US" sz="1050"/>
                        <a:t>MN2400</a:t>
                      </a:r>
                      <a:br>
                        <a:rPr lang="en-US" sz="1050"/>
                      </a:br>
                      <a:r>
                        <a:rPr lang="en-US" sz="1050"/>
                        <a:t>MX2400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>540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r>
                        <a:rPr lang="ru-RU" sz="1050"/>
                        <a:t>Производятся с 1911 года.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6">
                <a:tc>
                  <a:txBody>
                    <a:bodyPr/>
                    <a:lstStyle/>
                    <a:p>
                      <a:r>
                        <a:rPr lang="ru-RU" sz="1050"/>
                        <a:t>Щелочная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LR03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>1000-1100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46">
                <a:tc>
                  <a:txBody>
                    <a:bodyPr/>
                    <a:lstStyle/>
                    <a:p>
                      <a:r>
                        <a:rPr lang="en-US" sz="1050"/>
                        <a:t>(Li-FeS</a:t>
                      </a:r>
                      <a:r>
                        <a:rPr lang="en-US" sz="1050" baseline="-25000"/>
                        <a:t>2</a:t>
                      </a:r>
                      <a:r>
                        <a:rPr lang="en-US" sz="1050"/>
                        <a:t>)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FR03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>1100-1300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46">
                <a:tc>
                  <a:txBody>
                    <a:bodyPr/>
                    <a:lstStyle/>
                    <a:p>
                      <a:r>
                        <a:rPr lang="en-US" sz="1050"/>
                        <a:t>Ni-MH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/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>800—1000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46">
                <a:tc>
                  <a:txBody>
                    <a:bodyPr/>
                    <a:lstStyle/>
                    <a:p>
                      <a:r>
                        <a:rPr lang="en-US" sz="1050"/>
                        <a:t>(Ni-Zn)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ZR03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>650-750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4958">
                <a:tc>
                  <a:txBody>
                    <a:bodyPr/>
                    <a:lstStyle/>
                    <a:p>
                      <a:r>
                        <a:rPr lang="ru-RU" sz="1050"/>
                        <a:t>Щелочная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AAAA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LR8D425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MX2500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>625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Щелочные 9-вольтовые батареи обычно состоят из 6 элементов AAAA. Отдельные элементы изредка применяются в малогабаритных электроприборах.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423">
                <a:tc>
                  <a:txBody>
                    <a:bodyPr/>
                    <a:lstStyle/>
                    <a:p>
                      <a:r>
                        <a:rPr lang="ru-RU" sz="1050"/>
                        <a:t>Щелочная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LR12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50"/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>8350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Из трех таких элементов состоит Батарея 3336. По отдельности практически не используются.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6">
                <a:tc>
                  <a:txBody>
                    <a:bodyPr/>
                    <a:lstStyle/>
                    <a:p>
                      <a:r>
                        <a:rPr lang="ru-RU" sz="1050"/>
                        <a:t>Солевая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R14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1050"/>
                        <a:t>Baby</a:t>
                      </a:r>
                      <a:br>
                        <a:rPr lang="en-US" sz="1050"/>
                      </a:br>
                      <a:r>
                        <a:rPr lang="en-US" sz="1050"/>
                        <a:t>MN1400</a:t>
                      </a:r>
                      <a:br>
                        <a:rPr lang="en-US" sz="1050"/>
                      </a:br>
                      <a:r>
                        <a:rPr lang="en-US" sz="1050"/>
                        <a:t>MX1400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>3800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endParaRPr lang="ru-RU" sz="1050"/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6">
                <a:tc>
                  <a:txBody>
                    <a:bodyPr/>
                    <a:lstStyle/>
                    <a:p>
                      <a:r>
                        <a:rPr lang="ru-RU" sz="1050"/>
                        <a:t>Щелочная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LR14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>8000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46">
                <a:tc>
                  <a:txBody>
                    <a:bodyPr/>
                    <a:lstStyle/>
                    <a:p>
                      <a:r>
                        <a:rPr lang="en-US" sz="1050"/>
                        <a:t>(NiMH)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/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>4500-6000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46">
                <a:tc>
                  <a:txBody>
                    <a:bodyPr/>
                    <a:lstStyle/>
                    <a:p>
                      <a:r>
                        <a:rPr lang="ru-RU" sz="1050"/>
                        <a:t>Солевая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R20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50" dirty="0"/>
                        <a:t>U2 (В Британии до 1970-х)</a:t>
                      </a:r>
                      <a:br>
                        <a:rPr lang="ru-RU" sz="1050" dirty="0"/>
                      </a:br>
                      <a:r>
                        <a:rPr lang="ru-RU" sz="1050" dirty="0"/>
                        <a:t>MN1300</a:t>
                      </a:r>
                      <a:br>
                        <a:rPr lang="ru-RU" sz="1050" dirty="0"/>
                      </a:br>
                      <a:r>
                        <a:rPr lang="ru-RU" sz="1050" dirty="0"/>
                        <a:t>MX1300</a:t>
                      </a:r>
                      <a:br>
                        <a:rPr lang="ru-RU" sz="1050" dirty="0"/>
                      </a:br>
                      <a:r>
                        <a:rPr lang="ru-RU" sz="1050" dirty="0"/>
                        <a:t>1-КС-У-3 (СССР до начала 1960-х)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>8000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r>
                        <a:rPr lang="ru-RU" sz="1050" dirty="0"/>
                        <a:t>Производятся с 1898 года. Этот элемент питания разрабатывался специально для электрических фонарей. Часто используется в </a:t>
                      </a:r>
                      <a:r>
                        <a:rPr lang="ru-RU" sz="1050" dirty="0" err="1"/>
                        <a:t>энергонагруженных</a:t>
                      </a:r>
                      <a:r>
                        <a:rPr lang="ru-RU" sz="1050" dirty="0"/>
                        <a:t> электроприборах, таких, как переносные магнитофоны.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6">
                <a:tc>
                  <a:txBody>
                    <a:bodyPr/>
                    <a:lstStyle/>
                    <a:p>
                      <a:r>
                        <a:rPr lang="ru-RU" sz="1050"/>
                        <a:t>Щелочная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LR20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>19500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2501">
                <a:tc>
                  <a:txBody>
                    <a:bodyPr/>
                    <a:lstStyle/>
                    <a:p>
                      <a:r>
                        <a:rPr lang="en-US" sz="1050"/>
                        <a:t>(NiMH)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/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>9000-11500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346">
                <a:tc>
                  <a:txBody>
                    <a:bodyPr/>
                    <a:lstStyle/>
                    <a:p>
                      <a:r>
                        <a:rPr lang="ru-RU" sz="1050"/>
                        <a:t>Солевая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R25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1050"/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1050"/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endParaRPr lang="ru-RU" sz="1050"/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6">
                <a:tc>
                  <a:txBody>
                    <a:bodyPr/>
                    <a:lstStyle/>
                    <a:p>
                      <a:r>
                        <a:rPr lang="ru-RU" sz="1050"/>
                        <a:t>Щелочная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LR25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7560">
                <a:tc>
                  <a:txBody>
                    <a:bodyPr/>
                    <a:lstStyle/>
                    <a:p>
                      <a:r>
                        <a:rPr lang="ru-RU" sz="1050"/>
                        <a:t>Щелочная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LR1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MN9100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>1000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>Обычно используются в лазерных указках, беспроводных дверных звонках и микрофонах.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6">
                <a:tc>
                  <a:txBody>
                    <a:bodyPr/>
                    <a:lstStyle/>
                    <a:p>
                      <a:r>
                        <a:rPr lang="ru-RU" sz="1050"/>
                        <a:t>Солевая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1/2AA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R14250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50"/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>250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50"/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46">
                <a:tc>
                  <a:txBody>
                    <a:bodyPr/>
                    <a:lstStyle/>
                    <a:p>
                      <a:r>
                        <a:rPr lang="ru-RU" sz="1050"/>
                        <a:t>Солевая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50">
                        <a:solidFill>
                          <a:schemeClr val="tx1"/>
                        </a:solidFill>
                      </a:endParaRP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50"/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50"/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>500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50"/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561">
                <a:tc>
                  <a:txBody>
                    <a:bodyPr/>
                    <a:lstStyle/>
                    <a:p>
                      <a:r>
                        <a:rPr lang="ru-RU" sz="1050"/>
                        <a:t>Солевая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 b="1" dirty="0">
                          <a:solidFill>
                            <a:schemeClr val="tx1"/>
                          </a:solidFill>
                        </a:rPr>
                        <a:t>R10</a:t>
                      </a:r>
                      <a:endParaRPr 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R10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050"/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/>
                        <a:t>1800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В СССР использовалась в измерительных приборах и некоторых детских игрушках.</a:t>
                      </a:r>
                    </a:p>
                  </a:txBody>
                  <a:tcPr marL="8621" marR="8621" marT="4310" marB="43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47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poetomu.ru/_pu/3/27164145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73592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20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Здесь должен быть рису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60" y="1628800"/>
            <a:ext cx="1428750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1614" y="5531579"/>
            <a:ext cx="2555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«Вольтов столб», 1800 г.</a:t>
            </a:r>
            <a:endParaRPr lang="ru-RU" dirty="0"/>
          </a:p>
        </p:txBody>
      </p:sp>
      <p:pic>
        <p:nvPicPr>
          <p:cNvPr id="1028" name="Picture 4" descr="http://www.pravda-tv.ru/wp-content/uploads/2013/09/petrov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038" y="1993410"/>
            <a:ext cx="3888432" cy="333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36016" y="5531579"/>
            <a:ext cx="3860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Батарея Василия Петрова, 1803 г.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476672"/>
            <a:ext cx="2672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Родоначальники батарей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6065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Гальванические элементы Лекланше и Даниэ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18" y="907624"/>
            <a:ext cx="38100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7026" y="3347393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Гальванические элементы </a:t>
            </a:r>
            <a:endParaRPr lang="ru-RU" dirty="0" smtClean="0"/>
          </a:p>
          <a:p>
            <a:pPr algn="ctr"/>
            <a:r>
              <a:rPr lang="ru-RU" dirty="0" err="1" smtClean="0"/>
              <a:t>Лекланше</a:t>
            </a:r>
            <a:r>
              <a:rPr lang="ru-RU" dirty="0" smtClean="0"/>
              <a:t> </a:t>
            </a:r>
            <a:r>
              <a:rPr lang="ru-RU" dirty="0"/>
              <a:t>и Даниэля</a:t>
            </a:r>
          </a:p>
        </p:txBody>
      </p:sp>
      <p:pic>
        <p:nvPicPr>
          <p:cNvPr id="2052" name="Picture 4" descr="Гальванические элементы Грове, Калло и Бунзе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506" y="699443"/>
            <a:ext cx="381000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17106" y="3345796"/>
            <a:ext cx="339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Гальванические элементы </a:t>
            </a:r>
            <a:endParaRPr lang="ru-RU" dirty="0" smtClean="0"/>
          </a:p>
          <a:p>
            <a:pPr algn="ctr"/>
            <a:r>
              <a:rPr lang="ru-RU" dirty="0" err="1" smtClean="0"/>
              <a:t>Грове</a:t>
            </a:r>
            <a:r>
              <a:rPr lang="ru-RU" dirty="0"/>
              <a:t>, </a:t>
            </a:r>
            <a:r>
              <a:rPr lang="ru-RU" dirty="0" err="1"/>
              <a:t>Калло</a:t>
            </a:r>
            <a:r>
              <a:rPr lang="ru-RU" dirty="0"/>
              <a:t> и Бунзена</a:t>
            </a:r>
          </a:p>
        </p:txBody>
      </p:sp>
      <p:pic>
        <p:nvPicPr>
          <p:cNvPr id="2054" name="Picture 6" descr="Гальванические элементы Грене и Флейшера и сухой элемент фирмы &quot;Сименс и Гальске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37" y="4293096"/>
            <a:ext cx="38100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07023" y="5085184"/>
            <a:ext cx="45720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Гальванический элемент </a:t>
            </a:r>
          </a:p>
          <a:p>
            <a:pPr algn="ctr"/>
            <a:r>
              <a:rPr lang="ru-RU" dirty="0" smtClean="0"/>
              <a:t>Грене </a:t>
            </a:r>
            <a:r>
              <a:rPr lang="ru-RU" dirty="0"/>
              <a:t>и </a:t>
            </a:r>
            <a:r>
              <a:rPr lang="ru-RU" dirty="0" err="1"/>
              <a:t>Флейшера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smtClean="0"/>
              <a:t>и </a:t>
            </a:r>
            <a:r>
              <a:rPr lang="ru-RU" dirty="0"/>
              <a:t>сухой элемент фирмы "Сименс и </a:t>
            </a:r>
            <a:r>
              <a:rPr lang="ru-RU" dirty="0" err="1"/>
              <a:t>Гальске</a:t>
            </a:r>
            <a:r>
              <a:rPr lang="ru-RU" dirty="0"/>
              <a:t>"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8435" y="192610"/>
            <a:ext cx="1794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Первые батареи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1729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Газовый элемент Гров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51501"/>
            <a:ext cx="1335822" cy="38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36422" y="5516704"/>
            <a:ext cx="2512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Газовый элемент </a:t>
            </a:r>
            <a:r>
              <a:rPr lang="ru-RU" dirty="0" err="1"/>
              <a:t>Грове</a:t>
            </a:r>
            <a:r>
              <a:rPr lang="ru-RU" dirty="0"/>
              <a:t> </a:t>
            </a:r>
          </a:p>
        </p:txBody>
      </p:sp>
      <p:pic>
        <p:nvPicPr>
          <p:cNvPr id="3078" name="Picture 6" descr="Один из первых аккумулятор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751" y="907486"/>
            <a:ext cx="1560449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55976" y="53787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Первые электрические аккумуляторы Гастона Планте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5856" y="251356"/>
            <a:ext cx="238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Первые аккумуляторы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096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7" t="38351" r="31340" b="46666"/>
          <a:stretch/>
        </p:blipFill>
        <p:spPr bwMode="auto">
          <a:xfrm>
            <a:off x="618036" y="440054"/>
            <a:ext cx="7896705" cy="1374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4" descr="http://www.zomber.ru/chemistry_book/content/models/screensh/galvcons.jpg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44"/>
          <a:stretch/>
        </p:blipFill>
        <p:spPr bwMode="auto">
          <a:xfrm>
            <a:off x="1043608" y="2204864"/>
            <a:ext cx="6663122" cy="3610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980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l3d.ru/image/Istochnik_himich/Istochnik_himic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532859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01"/>
          <a:stretch/>
        </p:blipFill>
        <p:spPr bwMode="auto">
          <a:xfrm>
            <a:off x="5521756" y="2420888"/>
            <a:ext cx="3216821" cy="386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307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260648"/>
            <a:ext cx="2126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Требования к ХИТ</a:t>
            </a: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90213" y="880932"/>
            <a:ext cx="792088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 smtClean="0"/>
              <a:t>иметь большую ЭДС;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о</a:t>
            </a:r>
            <a:r>
              <a:rPr lang="ru-RU" sz="2000" dirty="0" smtClean="0"/>
              <a:t>тдавать большие токи без резкого падения ЭДС, т.е. не должны сильно поляризоваться;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а</a:t>
            </a:r>
            <a:r>
              <a:rPr lang="ru-RU" sz="2000" dirty="0" smtClean="0"/>
              <a:t>ктивные вещества должны иметь по возможности малый вес и высокую степень использования;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о</a:t>
            </a:r>
            <a:r>
              <a:rPr lang="ru-RU" sz="2000" dirty="0" smtClean="0"/>
              <a:t>бладать малым саморазрядом, хорошей сохранностью;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п</a:t>
            </a:r>
            <a:r>
              <a:rPr lang="ru-RU" sz="2000" dirty="0" smtClean="0"/>
              <a:t>роизводство ХИТ должно быть технологичным и доступным по цене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а</a:t>
            </a:r>
            <a:r>
              <a:rPr lang="ru-RU" sz="2000" dirty="0" smtClean="0"/>
              <a:t>ккумуляторы должны иметь большой срок службы</a:t>
            </a:r>
          </a:p>
          <a:p>
            <a:endParaRPr lang="ru-RU" sz="2000" dirty="0"/>
          </a:p>
        </p:txBody>
      </p:sp>
      <p:pic>
        <p:nvPicPr>
          <p:cNvPr id="6146" name="Picture 2" descr="Какой Ток Дают Пальчиковые Батарейки">
            <a:hlinkClick r:id="rId2" tooltip="Какой Ток Дают Пальчиковые Батарейки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79" y="3979755"/>
            <a:ext cx="4015696" cy="267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Разнообразие элементов питания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55" y="3979754"/>
            <a:ext cx="4525660" cy="277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6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6" t="61872" r="36996" b="24528"/>
          <a:stretch/>
        </p:blipFill>
        <p:spPr bwMode="auto">
          <a:xfrm>
            <a:off x="971600" y="2708170"/>
            <a:ext cx="750015" cy="865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260648"/>
            <a:ext cx="780938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ЭДС</a:t>
            </a:r>
            <a:r>
              <a:rPr lang="ru-RU" dirty="0" smtClean="0"/>
              <a:t> – электродвижущая сила – алгебраическая разность обратных значений </a:t>
            </a:r>
          </a:p>
          <a:p>
            <a:r>
              <a:rPr lang="ru-RU" dirty="0" smtClean="0"/>
              <a:t>потенциалов отдельных электродов. </a:t>
            </a:r>
          </a:p>
          <a:p>
            <a:r>
              <a:rPr lang="ru-RU" dirty="0" smtClean="0"/>
              <a:t>Чем выше ЭДС, тем больше его практическая ценность.</a:t>
            </a:r>
          </a:p>
          <a:p>
            <a:endParaRPr lang="ru-RU" dirty="0"/>
          </a:p>
          <a:p>
            <a:r>
              <a:rPr lang="ru-RU" b="1" dirty="0" smtClean="0"/>
              <a:t>Емкость элемента </a:t>
            </a:r>
            <a:r>
              <a:rPr lang="ru-RU" dirty="0" smtClean="0"/>
              <a:t>– это количество электричества, которое </a:t>
            </a:r>
          </a:p>
          <a:p>
            <a:r>
              <a:rPr lang="ru-RU" dirty="0" smtClean="0"/>
              <a:t>химический источник тока отдает при разряде</a:t>
            </a:r>
          </a:p>
          <a:p>
            <a:endParaRPr lang="ru-RU" dirty="0"/>
          </a:p>
          <a:p>
            <a:r>
              <a:rPr lang="en-US" dirty="0" smtClean="0"/>
              <a:t>C =  I </a:t>
            </a:r>
            <a:r>
              <a:rPr lang="en-US" baseline="30000" dirty="0" smtClean="0"/>
              <a:t>.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  (</a:t>
            </a:r>
            <a:r>
              <a:rPr lang="ru-RU" dirty="0" smtClean="0">
                <a:sym typeface="Symbol"/>
              </a:rPr>
              <a:t>А </a:t>
            </a:r>
            <a:r>
              <a:rPr lang="ru-RU" baseline="30000" dirty="0" smtClean="0">
                <a:sym typeface="Symbol"/>
              </a:rPr>
              <a:t>.</a:t>
            </a:r>
            <a:r>
              <a:rPr lang="ru-RU" dirty="0" smtClean="0">
                <a:sym typeface="Symbol"/>
              </a:rPr>
              <a:t> ч, если элемент разряжается током </a:t>
            </a:r>
            <a:r>
              <a:rPr lang="en-US" dirty="0" smtClean="0">
                <a:sym typeface="Symbol"/>
              </a:rPr>
              <a:t>I (A) </a:t>
            </a:r>
            <a:r>
              <a:rPr lang="ru-RU" dirty="0" smtClean="0">
                <a:sym typeface="Symbol"/>
              </a:rPr>
              <a:t>в течение </a:t>
            </a:r>
            <a:r>
              <a:rPr lang="en-US" dirty="0" smtClean="0">
                <a:sym typeface="Symbol"/>
              </a:rPr>
              <a:t></a:t>
            </a:r>
            <a:r>
              <a:rPr lang="ru-RU" dirty="0" smtClean="0">
                <a:sym typeface="Symbol"/>
              </a:rPr>
              <a:t> (ч))</a:t>
            </a:r>
            <a:endParaRPr lang="en-US" dirty="0" smtClean="0">
              <a:sym typeface="Symbol"/>
            </a:endParaRPr>
          </a:p>
          <a:p>
            <a:endParaRPr lang="ru-RU" dirty="0" smtClean="0">
              <a:sym typeface="Symbol"/>
            </a:endParaRPr>
          </a:p>
          <a:p>
            <a:endParaRPr lang="ru-RU" dirty="0">
              <a:sym typeface="Symbol"/>
            </a:endParaRPr>
          </a:p>
          <a:p>
            <a:r>
              <a:rPr lang="ru-RU" dirty="0" smtClean="0">
                <a:sym typeface="Symbol"/>
              </a:rPr>
              <a:t>С</a:t>
            </a:r>
            <a:r>
              <a:rPr lang="en-US" baseline="-25000" dirty="0" smtClean="0">
                <a:sym typeface="Symbol"/>
              </a:rPr>
              <a:t>R</a:t>
            </a:r>
            <a:r>
              <a:rPr lang="en-US" dirty="0" smtClean="0">
                <a:sym typeface="Symbol"/>
              </a:rPr>
              <a:t> = 	      </a:t>
            </a:r>
            <a:r>
              <a:rPr lang="en-US" dirty="0">
                <a:sym typeface="Symbol"/>
              </a:rPr>
              <a:t>(</a:t>
            </a:r>
            <a:r>
              <a:rPr lang="ru-RU" dirty="0">
                <a:sym typeface="Symbol"/>
              </a:rPr>
              <a:t>А </a:t>
            </a:r>
            <a:r>
              <a:rPr lang="ru-RU" baseline="30000" dirty="0">
                <a:sym typeface="Symbol"/>
              </a:rPr>
              <a:t>.</a:t>
            </a:r>
            <a:r>
              <a:rPr lang="ru-RU" dirty="0">
                <a:sym typeface="Symbol"/>
              </a:rPr>
              <a:t> ч, если элемент разряжается </a:t>
            </a:r>
            <a:endParaRPr lang="ru-RU" dirty="0" smtClean="0">
              <a:sym typeface="Symbol"/>
            </a:endParaRPr>
          </a:p>
          <a:p>
            <a:r>
              <a:rPr lang="ru-RU" dirty="0">
                <a:sym typeface="Symbol"/>
              </a:rPr>
              <a:t>	 </a:t>
            </a:r>
            <a:r>
              <a:rPr lang="ru-RU" dirty="0" smtClean="0">
                <a:sym typeface="Symbol"/>
              </a:rPr>
              <a:t>       при постоянном внешнем сопротивлении, сила тока </a:t>
            </a:r>
          </a:p>
          <a:p>
            <a:r>
              <a:rPr lang="ru-RU" dirty="0">
                <a:sym typeface="Symbol"/>
              </a:rPr>
              <a:t>	 </a:t>
            </a:r>
            <a:r>
              <a:rPr lang="ru-RU" dirty="0" smtClean="0">
                <a:sym typeface="Symbol"/>
              </a:rPr>
              <a:t>       с течением времени меняется)</a:t>
            </a:r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	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5771" y="4208294"/>
            <a:ext cx="835292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Если </a:t>
            </a:r>
            <a:r>
              <a:rPr lang="ru-RU" dirty="0"/>
              <a:t>к примеру, заряд батарейки равен 1,0 ампер-часу, а электрический прибор, в котором она работает, требует тока в 200 миллиампер (т.е. в 0,2 ампера), срок действия батарейки вычисляется по следующей формуле: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1400" b="1" dirty="0"/>
              <a:t>заряд батарейки (в ампер-часах)</a:t>
            </a:r>
            <a:br>
              <a:rPr lang="ru-RU" sz="1400" b="1" dirty="0"/>
            </a:br>
            <a:r>
              <a:rPr lang="ru-RU" sz="1400" b="1" dirty="0"/>
              <a:t>–––––––––––––––––––––––––––––––   =  срок действия (в часах).</a:t>
            </a:r>
            <a:br>
              <a:rPr lang="ru-RU" sz="1400" b="1" dirty="0"/>
            </a:br>
            <a:r>
              <a:rPr lang="ru-RU" sz="1400" b="1" dirty="0"/>
              <a:t>сила тока, необходимая для работы</a:t>
            </a:r>
            <a:br>
              <a:rPr lang="ru-RU" sz="1400" b="1" dirty="0"/>
            </a:br>
            <a:r>
              <a:rPr lang="ru-RU" sz="1400" b="1" dirty="0"/>
              <a:t>электроприбора (в амперах)</a:t>
            </a:r>
            <a:r>
              <a:rPr lang="ru-RU" sz="1400" dirty="0"/>
              <a:t> 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в </a:t>
            </a:r>
            <a:r>
              <a:rPr lang="ru-RU" dirty="0"/>
              <a:t>приведенном при мере этот срок составит пять часов (1,0 : 0,2 = 5). </a:t>
            </a:r>
          </a:p>
        </p:txBody>
      </p:sp>
    </p:spTree>
    <p:extLst>
      <p:ext uri="{BB962C8B-B14F-4D97-AF65-F5344CB8AC3E}">
        <p14:creationId xmlns:p14="http://schemas.microsoft.com/office/powerpoint/2010/main" val="28276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1" t="39212" r="41831" b="19490"/>
          <a:stretch/>
        </p:blipFill>
        <p:spPr bwMode="auto">
          <a:xfrm>
            <a:off x="214757" y="1196752"/>
            <a:ext cx="4428273" cy="335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89330"/>
            <a:ext cx="4578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Кривая разряда химического источника тока</a:t>
            </a:r>
            <a:endParaRPr lang="ru-RU" dirty="0"/>
          </a:p>
        </p:txBody>
      </p:sp>
      <p:pic>
        <p:nvPicPr>
          <p:cNvPr id="3" name="Picture 2" descr="Разрядные кривые источников тока при 20 °С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89329"/>
            <a:ext cx="3456384" cy="482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4008" y="5579064"/>
            <a:ext cx="43244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1- Zn|NH</a:t>
            </a:r>
            <a:r>
              <a:rPr lang="en-US" baseline="-25000" dirty="0"/>
              <a:t>4</a:t>
            </a:r>
            <a:r>
              <a:rPr lang="en-US" dirty="0"/>
              <a:t>Cl|MnO</a:t>
            </a:r>
            <a:r>
              <a:rPr lang="en-US" baseline="-25000" dirty="0"/>
              <a:t>2</a:t>
            </a:r>
            <a:r>
              <a:rPr lang="en-US" dirty="0"/>
              <a:t>, 2- Zn/</a:t>
            </a:r>
            <a:r>
              <a:rPr lang="ru-RU" dirty="0"/>
              <a:t>воздух, </a:t>
            </a:r>
            <a:endParaRPr lang="ru-RU" dirty="0" smtClean="0"/>
          </a:p>
          <a:p>
            <a:r>
              <a:rPr lang="ru-RU" dirty="0" smtClean="0"/>
              <a:t>3-</a:t>
            </a:r>
            <a:r>
              <a:rPr lang="en-US" dirty="0"/>
              <a:t>Zn|</a:t>
            </a:r>
            <a:r>
              <a:rPr lang="ru-RU" dirty="0"/>
              <a:t>КОН|М</a:t>
            </a:r>
            <a:r>
              <a:rPr lang="en-US" dirty="0"/>
              <a:t>n</a:t>
            </a:r>
            <a:r>
              <a:rPr lang="ru-RU" dirty="0"/>
              <a:t>О2, 4-</a:t>
            </a:r>
            <a:r>
              <a:rPr lang="en-US" dirty="0"/>
              <a:t>Li/FeS</a:t>
            </a:r>
            <a:r>
              <a:rPr lang="en-US" baseline="-25000" dirty="0"/>
              <a:t>2</a:t>
            </a:r>
            <a:r>
              <a:rPr lang="en-US" dirty="0"/>
              <a:t>, 5- Zn/Ag2O, </a:t>
            </a:r>
            <a:endParaRPr lang="ru-RU" dirty="0" smtClean="0"/>
          </a:p>
          <a:p>
            <a:r>
              <a:rPr lang="en-US" dirty="0" smtClean="0"/>
              <a:t>6- </a:t>
            </a:r>
            <a:r>
              <a:rPr lang="en-US" dirty="0"/>
              <a:t>Li/(CF)</a:t>
            </a:r>
            <a:r>
              <a:rPr lang="en-US" baseline="-25000" dirty="0"/>
              <a:t>n</a:t>
            </a:r>
            <a:r>
              <a:rPr lang="en-US" dirty="0"/>
              <a:t>, 7- Li/MnO</a:t>
            </a:r>
            <a:r>
              <a:rPr lang="en-US" baseline="-25000" dirty="0"/>
              <a:t>2</a:t>
            </a:r>
            <a:r>
              <a:rPr lang="en-US" dirty="0"/>
              <a:t>, 8- Li/SO</a:t>
            </a:r>
            <a:r>
              <a:rPr lang="en-US" baseline="-25000" dirty="0"/>
              <a:t>2</a:t>
            </a:r>
            <a:r>
              <a:rPr lang="en-US" dirty="0"/>
              <a:t>, 9- Li/SOCl</a:t>
            </a:r>
            <a:r>
              <a:rPr lang="en-US" baseline="-25000" dirty="0"/>
              <a:t>2 </a:t>
            </a:r>
            <a:endParaRPr lang="ru-RU" baseline="-25000" dirty="0"/>
          </a:p>
        </p:txBody>
      </p:sp>
    </p:spTree>
    <p:extLst>
      <p:ext uri="{BB962C8B-B14F-4D97-AF65-F5344CB8AC3E}">
        <p14:creationId xmlns:p14="http://schemas.microsoft.com/office/powerpoint/2010/main" val="20347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642</Words>
  <Application>Microsoft Office PowerPoint</Application>
  <PresentationFormat>Экран (4:3)</PresentationFormat>
  <Paragraphs>170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Assa</dc:creator>
  <cp:lastModifiedBy>Assa</cp:lastModifiedBy>
  <cp:revision>28</cp:revision>
  <dcterms:created xsi:type="dcterms:W3CDTF">2014-03-14T05:13:58Z</dcterms:created>
  <dcterms:modified xsi:type="dcterms:W3CDTF">2020-11-24T14:44:12Z</dcterms:modified>
</cp:coreProperties>
</file>