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308" r:id="rId4"/>
    <p:sldId id="312" r:id="rId5"/>
    <p:sldId id="257" r:id="rId6"/>
    <p:sldId id="313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86661-3DFA-442E-8024-A2250FE5968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9FA32-7F72-4607-A9CC-3BB2E1BD8D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139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59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8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20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8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05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5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59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25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29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19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889C-95C0-4964-9991-0B4B327137E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036CC-A4A0-466B-8C40-FACCC6C9C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1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kz/url?sa=i&amp;url=http://masters.donntu.org/2013/etf/dmitriev/library/article9.htm&amp;psig=AOvVaw1_yE6WYLuy8gEcm3KihXdM&amp;ust=1606240086254000&amp;source=images&amp;cd=vfe&amp;ved=0CAIQjRxqFwoTCMCNh-ecme0CFQAAAAAdAAAAABAU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476672"/>
            <a:ext cx="63367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Современные виды накопителей энергии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52856" y="6216699"/>
            <a:ext cx="1374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err="1"/>
              <a:t>Галеева</a:t>
            </a:r>
            <a:r>
              <a:rPr lang="ru-RU" i="1" dirty="0"/>
              <a:t> А.К.</a:t>
            </a:r>
          </a:p>
        </p:txBody>
      </p:sp>
      <p:pic>
        <p:nvPicPr>
          <p:cNvPr id="2050" name="Picture 2" descr="А.Г. Маслов – Применение SAP в концепции Smart Grid – интеграционное  решение SciMet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744280" cy="447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78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проточных аккумуляторов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/>
              <a:t>Редокс-аккумулятор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/>
              <a:t>Гибридный аккумулятор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/>
              <a:t>система, в которой все </a:t>
            </a:r>
            <a:r>
              <a:rPr lang="ru-RU" dirty="0" err="1"/>
              <a:t>электрохимически</a:t>
            </a:r>
            <a:r>
              <a:rPr lang="ru-RU" dirty="0"/>
              <a:t> активные вещества растворены в жидком электролите</a:t>
            </a:r>
            <a:endParaRPr lang="ru-RU" b="1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система, в которой один или более </a:t>
            </a:r>
            <a:r>
              <a:rPr lang="ru-RU" dirty="0" err="1"/>
              <a:t>электроактивных</a:t>
            </a:r>
            <a:r>
              <a:rPr lang="ru-RU" dirty="0"/>
              <a:t> компонентов хранятся внутри устройства</a:t>
            </a:r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887C-91BA-4036-BB7F-12A69C0BAFC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03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8216" y="821257"/>
            <a:ext cx="5616624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Тепловые электростанции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Работают на органическом топливе – мазут, уголь, торф, газ, сланцы. Размещаются ТЭС, главным образом, в том регионе, где присутствуют природные ресурсы и вблизи крупных нефтеперерабатывающих предприятий. 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Гидроэлектростанции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Возводятся в местах, где большие реки перекрываются плотиной, и благодаря энергии падающей воды вращаются турбины электрогенератора. Получение электроэнергии таким методом считается самым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экологичным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за счет того, что не происходит сжигание различных видов топлива, следовательно, отсутствуют вредные отходы.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Атомные электростанции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Для нагрева воды требуется энергия тепла, которая выделяется в результате ядерной реакции. А в остальном она схожа с тепловой электростанцией. </a:t>
            </a:r>
            <a:b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ТЭ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82239"/>
            <a:ext cx="2661662" cy="182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Гидроэлектростанц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954" y="2636912"/>
            <a:ext cx="2661662" cy="197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Атомная электростанци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624" y="4725144"/>
            <a:ext cx="2692322" cy="178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325378"/>
            <a:ext cx="619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Источники электрической энергии </a:t>
            </a:r>
            <a:endParaRPr lang="ru-RU" altLang="ru-RU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3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0285" y="116632"/>
            <a:ext cx="5480992" cy="564436"/>
          </a:xfrm>
        </p:spPr>
        <p:txBody>
          <a:bodyPr>
            <a:normAutofit fontScale="90000"/>
          </a:bodyPr>
          <a:lstStyle/>
          <a:p>
            <a:r>
              <a:rPr lang="ru-RU" altLang="en-US" sz="3200" dirty="0"/>
              <a:t>Нетрадиционные источники</a:t>
            </a:r>
          </a:p>
        </p:txBody>
      </p:sp>
      <p:pic>
        <p:nvPicPr>
          <p:cNvPr id="79878" name="Picture 10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44" y="2523017"/>
            <a:ext cx="3581400" cy="155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8" descr="image0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191" y="2509787"/>
            <a:ext cx="3594721" cy="166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3" name="Rectangle 19"/>
          <p:cNvSpPr>
            <a:spLocks noChangeArrowheads="1"/>
          </p:cNvSpPr>
          <p:nvPr/>
        </p:nvSpPr>
        <p:spPr bwMode="auto">
          <a:xfrm>
            <a:off x="5073649" y="2043113"/>
            <a:ext cx="3541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en-US" b="1" dirty="0"/>
              <a:t>Приливные электростанции</a:t>
            </a:r>
            <a:r>
              <a:rPr lang="ru-RU" altLang="en-US" dirty="0"/>
              <a:t> </a:t>
            </a:r>
          </a:p>
        </p:txBody>
      </p:sp>
      <p:sp>
        <p:nvSpPr>
          <p:cNvPr id="79884" name="Rectangle 20"/>
          <p:cNvSpPr>
            <a:spLocks noChangeArrowheads="1"/>
          </p:cNvSpPr>
          <p:nvPr/>
        </p:nvSpPr>
        <p:spPr bwMode="auto">
          <a:xfrm>
            <a:off x="486569" y="2043113"/>
            <a:ext cx="328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en-US" b="1" dirty="0"/>
              <a:t>Ветряные электростанции</a:t>
            </a:r>
            <a:r>
              <a:rPr lang="ru-RU" altLang="en-US" dirty="0"/>
              <a:t> </a:t>
            </a:r>
          </a:p>
        </p:txBody>
      </p:sp>
      <p:sp>
        <p:nvSpPr>
          <p:cNvPr id="79885" name="Rectangle 21"/>
          <p:cNvSpPr>
            <a:spLocks noChangeArrowheads="1"/>
          </p:cNvSpPr>
          <p:nvPr/>
        </p:nvSpPr>
        <p:spPr bwMode="auto">
          <a:xfrm>
            <a:off x="114300" y="4150469"/>
            <a:ext cx="4027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en-US" b="1" dirty="0"/>
              <a:t>Геотермальные электростанции</a:t>
            </a:r>
            <a:r>
              <a:rPr lang="ru-RU" altLang="en-US" dirty="0"/>
              <a:t> </a:t>
            </a:r>
          </a:p>
        </p:txBody>
      </p:sp>
      <p:pic>
        <p:nvPicPr>
          <p:cNvPr id="79888" name="Picture 28" descr="image0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44" y="4581128"/>
            <a:ext cx="35814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9" name="Rectangle 29"/>
          <p:cNvSpPr>
            <a:spLocks noChangeArrowheads="1"/>
          </p:cNvSpPr>
          <p:nvPr/>
        </p:nvSpPr>
        <p:spPr bwMode="auto">
          <a:xfrm>
            <a:off x="5118100" y="4129038"/>
            <a:ext cx="3452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en-US" b="1" dirty="0"/>
              <a:t>Солнечные электростанции</a:t>
            </a:r>
            <a:r>
              <a:rPr lang="ru-RU" altLang="en-US" dirty="0"/>
              <a:t> </a:t>
            </a:r>
          </a:p>
        </p:txBody>
      </p:sp>
      <p:pic>
        <p:nvPicPr>
          <p:cNvPr id="79893" name="Picture 37" descr="image0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076" y="4543375"/>
            <a:ext cx="38100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3811" y="764704"/>
            <a:ext cx="8583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Нетрадиционные источники энергии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 ним относятся ветер, солнце, тепло земных турбин и океанические приливы.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Ученые утверждают, что к 2050 году нетрадиционные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энергоисточники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станут основными, а обычные потеряют свое значение. </a:t>
            </a:r>
            <a:endParaRPr kumimoji="0" lang="ru-RU" altLang="ru-RU" sz="213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00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en-US" sz="4000"/>
              <a:t>Схема путей преобразования химической энергии в электрическую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en-US"/>
              <a:t>        </a:t>
            </a:r>
          </a:p>
        </p:txBody>
      </p:sp>
      <p:sp>
        <p:nvSpPr>
          <p:cNvPr id="8090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2889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80901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060575"/>
            <a:ext cx="8281987" cy="415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56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1904" y="1916832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1. механические накопители электроэнергии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гидроаккумуляторы</a:t>
            </a:r>
            <a:r>
              <a:rPr lang="ru-RU" sz="2400" dirty="0"/>
              <a:t> (ГА)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пневмоаккумуляторы</a:t>
            </a:r>
            <a:r>
              <a:rPr lang="ru-RU" sz="2400" dirty="0"/>
              <a:t> (ПА)</a:t>
            </a:r>
          </a:p>
          <a:p>
            <a:r>
              <a:rPr lang="ru-RU" sz="2400" dirty="0"/>
              <a:t>- супер маховики (СМА)</a:t>
            </a:r>
          </a:p>
          <a:p>
            <a:r>
              <a:rPr lang="ru-RU" sz="2400" dirty="0"/>
              <a:t>2. электрохимические накопители электроэнергии</a:t>
            </a:r>
          </a:p>
          <a:p>
            <a:r>
              <a:rPr lang="ru-RU" sz="2400" dirty="0"/>
              <a:t>- аккумуляторные батареи (АБ)</a:t>
            </a:r>
          </a:p>
          <a:p>
            <a:r>
              <a:rPr lang="ru-RU" sz="2400" dirty="0"/>
              <a:t>- водородные накопители (ВН)</a:t>
            </a:r>
          </a:p>
          <a:p>
            <a:r>
              <a:rPr lang="ru-RU" sz="2400" dirty="0"/>
              <a:t>- проточные </a:t>
            </a:r>
            <a:r>
              <a:rPr lang="ru-RU" sz="2400" dirty="0" err="1"/>
              <a:t>редокс</a:t>
            </a:r>
            <a:r>
              <a:rPr lang="ru-RU" sz="2400" dirty="0"/>
              <a:t>-аккумуляторы (ПРА)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суперконденсаторы</a:t>
            </a:r>
            <a:r>
              <a:rPr lang="ru-RU" sz="2400" dirty="0"/>
              <a:t> (СКО)</a:t>
            </a:r>
          </a:p>
          <a:p>
            <a:r>
              <a:rPr lang="ru-RU" sz="2400" dirty="0"/>
              <a:t>3. электромагнитные накопители электроэнергии</a:t>
            </a:r>
          </a:p>
          <a:p>
            <a:r>
              <a:rPr lang="ru-RU" sz="2400" dirty="0"/>
              <a:t>- индуктивные сверхпроводящие накопители (СПИН)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476672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Источник электрической энергии (</a:t>
            </a:r>
            <a:r>
              <a:rPr lang="ru-RU" b="1" dirty="0" err="1"/>
              <a:t>Electric</a:t>
            </a:r>
            <a:r>
              <a:rPr lang="ru-RU" b="1" dirty="0"/>
              <a:t> </a:t>
            </a:r>
            <a:r>
              <a:rPr lang="ru-RU" b="1" dirty="0" err="1"/>
              <a:t>energy</a:t>
            </a:r>
            <a:r>
              <a:rPr lang="ru-RU" b="1" dirty="0"/>
              <a:t> </a:t>
            </a:r>
            <a:r>
              <a:rPr lang="ru-RU" b="1" dirty="0" err="1"/>
              <a:t>source</a:t>
            </a:r>
            <a:r>
              <a:rPr lang="ru-RU" b="1" dirty="0"/>
              <a:t>)</a:t>
            </a:r>
            <a:r>
              <a:rPr lang="ru-RU" dirty="0"/>
              <a:t>  - электротехническое изделие (устройство), преобразующее различные виды энергии в электрическую энергию (ГОСТ 18311-80).</a:t>
            </a:r>
          </a:p>
        </p:txBody>
      </p:sp>
    </p:spTree>
    <p:extLst>
      <p:ext uri="{BB962C8B-B14F-4D97-AF65-F5344CB8AC3E}">
        <p14:creationId xmlns:p14="http://schemas.microsoft.com/office/powerpoint/2010/main" val="320997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Автофигура 2"/>
          <p:cNvSpPr>
            <a:spLocks noGrp="1" noChangeArrowheads="1"/>
          </p:cNvSpPr>
          <p:nvPr>
            <p:ph type="title"/>
          </p:nvPr>
        </p:nvSpPr>
        <p:spPr>
          <a:xfrm>
            <a:off x="611560" y="2276872"/>
            <a:ext cx="7924800" cy="1143000"/>
          </a:xfrm>
        </p:spPr>
        <p:txBody>
          <a:bodyPr/>
          <a:lstStyle/>
          <a:p>
            <a:r>
              <a:rPr lang="ru-RU" altLang="ru-RU" sz="3200" dirty="0"/>
              <a:t>Топливный элемент (ТЭ)</a:t>
            </a:r>
          </a:p>
        </p:txBody>
      </p:sp>
    </p:spTree>
    <p:extLst>
      <p:ext uri="{BB962C8B-B14F-4D97-AF65-F5344CB8AC3E}">
        <p14:creationId xmlns:p14="http://schemas.microsoft.com/office/powerpoint/2010/main" val="194383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Проточные аккумуляторы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887C-91BA-4036-BB7F-12A69C0BAFC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8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Проточный аккумулятор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это электрохимическое устройство, которое преобразует химическую энергию </a:t>
            </a:r>
            <a:r>
              <a:rPr lang="ru-RU" dirty="0" err="1"/>
              <a:t>электрохимически</a:t>
            </a:r>
            <a:r>
              <a:rPr lang="ru-RU" dirty="0"/>
              <a:t> активных веществ непосредственно в электрическую энергию, подобно обычному аккумулятору.</a:t>
            </a:r>
          </a:p>
          <a:p>
            <a:endParaRPr lang="ru-RU" dirty="0"/>
          </a:p>
          <a:p>
            <a:pPr algn="just"/>
            <a:r>
              <a:rPr lang="ru-RU" dirty="0" err="1"/>
              <a:t>Электрохимически</a:t>
            </a:r>
            <a:r>
              <a:rPr lang="ru-RU" dirty="0"/>
              <a:t> активные вещества в проточном аккумуляторе хранятся, в основном, </a:t>
            </a:r>
            <a:r>
              <a:rPr lang="ru-RU" b="1" dirty="0"/>
              <a:t>вне устройства </a:t>
            </a:r>
            <a:r>
              <a:rPr lang="ru-RU" dirty="0"/>
              <a:t>и вводятся в него </a:t>
            </a:r>
            <a:r>
              <a:rPr lang="ru-RU" b="1" dirty="0"/>
              <a:t>с электролитом </a:t>
            </a:r>
            <a:r>
              <a:rPr lang="ru-RU" dirty="0"/>
              <a:t>только во время работы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887C-91BA-4036-BB7F-12A69C0BAFC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750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Проточный аккумулятор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Схема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126950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/>
              <a:t>Процессы</a:t>
            </a:r>
            <a:endParaRPr lang="en-US" dirty="0"/>
          </a:p>
          <a:p>
            <a:pPr algn="ctr"/>
            <a:r>
              <a:rPr lang="ru-RU" dirty="0"/>
              <a:t>разряда </a:t>
            </a:r>
            <a:r>
              <a:rPr lang="ru-RU" dirty="0">
                <a:latin typeface="Times New Roman"/>
                <a:cs typeface="Times New Roman"/>
              </a:rPr>
              <a:t>→</a:t>
            </a:r>
            <a:endParaRPr lang="en-US" dirty="0">
              <a:latin typeface="Times New Roman"/>
              <a:cs typeface="Times New Roman"/>
            </a:endParaRPr>
          </a:p>
          <a:p>
            <a:pPr algn="ctr"/>
            <a:r>
              <a:rPr lang="ru-RU" dirty="0"/>
              <a:t>и заряда </a:t>
            </a:r>
            <a:r>
              <a:rPr lang="ru-RU" dirty="0">
                <a:latin typeface="Times New Roman"/>
                <a:cs typeface="Times New Roman"/>
              </a:rPr>
              <a:t>←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648200" y="2924944"/>
            <a:ext cx="4038600" cy="3247256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(-)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ne ↔ Ox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(+) Ox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ne ↔ Red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Токообразующая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реакция</a:t>
            </a:r>
          </a:p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Red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↔ Red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Ox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baseline="-25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B887C-91BA-4036-BB7F-12A69C0BAFC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27324"/>
            <a:ext cx="4038600" cy="385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2247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287</Words>
  <Application>Microsoft Office PowerPoint</Application>
  <PresentationFormat>Экран (4:3)</PresentationFormat>
  <Paragraphs>61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Нетрадиционные источники</vt:lpstr>
      <vt:lpstr>Схема путей преобразования химической энергии в электрическую</vt:lpstr>
      <vt:lpstr>Презентация PowerPoint</vt:lpstr>
      <vt:lpstr>Топливный элемент (ТЭ)</vt:lpstr>
      <vt:lpstr>Проточные аккумуляторы</vt:lpstr>
      <vt:lpstr>Проточный аккумулятор </vt:lpstr>
      <vt:lpstr>Проточный аккумулятор</vt:lpstr>
      <vt:lpstr>Типы проточных аккумуляторов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10</cp:revision>
  <dcterms:created xsi:type="dcterms:W3CDTF">2020-04-16T04:24:34Z</dcterms:created>
  <dcterms:modified xsi:type="dcterms:W3CDTF">2020-12-16T08:31:02Z</dcterms:modified>
</cp:coreProperties>
</file>