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56" r:id="rId3"/>
    <p:sldId id="258" r:id="rId4"/>
    <p:sldId id="259" r:id="rId5"/>
    <p:sldId id="257" r:id="rId6"/>
    <p:sldId id="260" r:id="rId7"/>
    <p:sldId id="261" r:id="rId8"/>
    <p:sldId id="268" r:id="rId9"/>
    <p:sldId id="269" r:id="rId10"/>
    <p:sldId id="270" r:id="rId11"/>
    <p:sldId id="263" r:id="rId12"/>
    <p:sldId id="273" r:id="rId13"/>
    <p:sldId id="274" r:id="rId14"/>
    <p:sldId id="275" r:id="rId15"/>
    <p:sldId id="272" r:id="rId16"/>
    <p:sldId id="271" r:id="rId17"/>
    <p:sldId id="264" r:id="rId18"/>
    <p:sldId id="277" r:id="rId19"/>
    <p:sldId id="278" r:id="rId20"/>
    <p:sldId id="265" r:id="rId21"/>
    <p:sldId id="26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2021" y="-5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F1503-2384-4238-A7DD-FBD1FF9C66F8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35FAF-CD72-4EF9-A683-391A57612F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9868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F1503-2384-4238-A7DD-FBD1FF9C66F8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35FAF-CD72-4EF9-A683-391A57612F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3167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F1503-2384-4238-A7DD-FBD1FF9C66F8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35FAF-CD72-4EF9-A683-391A57612F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6032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F1503-2384-4238-A7DD-FBD1FF9C66F8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35FAF-CD72-4EF9-A683-391A57612F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6719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F1503-2384-4238-A7DD-FBD1FF9C66F8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35FAF-CD72-4EF9-A683-391A57612F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2351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F1503-2384-4238-A7DD-FBD1FF9C66F8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35FAF-CD72-4EF9-A683-391A57612F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9022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F1503-2384-4238-A7DD-FBD1FF9C66F8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35FAF-CD72-4EF9-A683-391A57612F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41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F1503-2384-4238-A7DD-FBD1FF9C66F8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35FAF-CD72-4EF9-A683-391A57612F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6596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F1503-2384-4238-A7DD-FBD1FF9C66F8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35FAF-CD72-4EF9-A683-391A57612F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1037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F1503-2384-4238-A7DD-FBD1FF9C66F8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35FAF-CD72-4EF9-A683-391A57612F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5746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F1503-2384-4238-A7DD-FBD1FF9C66F8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35FAF-CD72-4EF9-A683-391A57612F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5452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5F1503-2384-4238-A7DD-FBD1FF9C66F8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D35FAF-CD72-4EF9-A683-391A57612F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79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google.kz/url?sa=i&amp;url=https%3A%2F%2Fwww.avito.ru%2Fyoshkar-ola%2Forgtehnika_i_rashodniki%2Fredkie_batareyki_3-_36_v_dlya_datchikov_i_schetchikov_956345549&amp;psig=AOvVaw28mTsQAAkcJA6Myljfo6Lt&amp;ust=1606252885410000&amp;source=images&amp;cd=vfe&amp;ved=0CAIQjRxqFwoTCKCzu7vMme0CFQAAAAAdAAAAABAP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020272" y="6222503"/>
            <a:ext cx="18231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err="1" smtClean="0"/>
              <a:t>Галеева</a:t>
            </a:r>
            <a:r>
              <a:rPr lang="ru-RU" sz="2400" b="1" i="1" dirty="0" smtClean="0"/>
              <a:t> А.К.</a:t>
            </a:r>
            <a:endParaRPr lang="ru-RU" sz="2400" b="1" i="1" dirty="0"/>
          </a:p>
        </p:txBody>
      </p:sp>
      <p:pic>
        <p:nvPicPr>
          <p:cNvPr id="1026" name="Picture 2" descr="Редкие батарейки 3- 3,6 v для датчиков и счётчиков купить в Йошкар-Оле |  Бытовая электроника | Авито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340768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14051" y="341194"/>
            <a:ext cx="50554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Первичные источники тока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42600662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Элемент Лекланше (dry)&#10; 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194" t="34039" r="15140" b="104"/>
          <a:stretch/>
        </p:blipFill>
        <p:spPr bwMode="auto">
          <a:xfrm>
            <a:off x="467544" y="321173"/>
            <a:ext cx="8136904" cy="6034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0529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16632"/>
            <a:ext cx="8136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Марганцево-цинковые источники тока с солевым электролитом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615730" y="1340768"/>
            <a:ext cx="26666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effectLst/>
              </a:rPr>
              <a:t>н а  </a:t>
            </a:r>
            <a:r>
              <a:rPr lang="ru-RU" dirty="0" err="1" smtClean="0">
                <a:effectLst/>
              </a:rPr>
              <a:t>а</a:t>
            </a:r>
            <a:r>
              <a:rPr lang="ru-RU" dirty="0" smtClean="0">
                <a:effectLst/>
              </a:rPr>
              <a:t> н о д е:</a:t>
            </a:r>
          </a:p>
          <a:p>
            <a:r>
              <a:rPr lang="ru-RU" dirty="0" err="1" smtClean="0">
                <a:effectLst/>
              </a:rPr>
              <a:t>Zn</a:t>
            </a:r>
            <a:r>
              <a:rPr lang="ru-RU" dirty="0" smtClean="0">
                <a:effectLst/>
              </a:rPr>
              <a:t> (</a:t>
            </a:r>
            <a:r>
              <a:rPr lang="ru-RU" dirty="0" err="1" smtClean="0">
                <a:effectLst/>
              </a:rPr>
              <a:t>тв</a:t>
            </a:r>
            <a:r>
              <a:rPr lang="ru-RU" dirty="0" smtClean="0">
                <a:effectLst/>
              </a:rPr>
              <a:t>.) = Zn</a:t>
            </a:r>
            <a:r>
              <a:rPr lang="ru-RU" baseline="30000" dirty="0" smtClean="0">
                <a:effectLst/>
              </a:rPr>
              <a:t>2+</a:t>
            </a:r>
            <a:r>
              <a:rPr lang="ru-RU" dirty="0" smtClean="0">
                <a:effectLst/>
              </a:rPr>
              <a:t> (</a:t>
            </a:r>
            <a:r>
              <a:rPr lang="ru-RU" dirty="0" err="1" smtClean="0">
                <a:effectLst/>
              </a:rPr>
              <a:t>водн</a:t>
            </a:r>
            <a:r>
              <a:rPr lang="ru-RU" dirty="0" smtClean="0">
                <a:effectLst/>
              </a:rPr>
              <a:t>.) + 2</a:t>
            </a:r>
            <a:r>
              <a:rPr lang="ru-RU" i="1" dirty="0" smtClean="0">
                <a:effectLst/>
              </a:rPr>
              <a:t>e</a:t>
            </a:r>
            <a:endParaRPr lang="ru-RU" dirty="0" smtClean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27720" y="4900254"/>
            <a:ext cx="8908776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При использовании хлорида аммония общее уравнение: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2MnO</a:t>
            </a:r>
            <a:r>
              <a:rPr kumimoji="0" lang="ru-RU" altLang="ru-RU" sz="1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2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+ 2NH</a:t>
            </a:r>
            <a:r>
              <a:rPr kumimoji="0" lang="ru-RU" altLang="ru-RU" sz="1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4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Cl +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Zn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→ ZnCl</a:t>
            </a:r>
            <a:r>
              <a:rPr kumimoji="0" lang="ru-RU" altLang="ru-RU" sz="1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2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· 2NH</a:t>
            </a:r>
            <a:r>
              <a:rPr kumimoji="0" lang="ru-RU" altLang="ru-RU" sz="1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3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+ H</a:t>
            </a:r>
            <a:r>
              <a:rPr kumimoji="0" lang="ru-RU" altLang="ru-RU" sz="1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2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O + Mn</a:t>
            </a:r>
            <a:r>
              <a:rPr kumimoji="0" lang="ru-RU" altLang="ru-RU" sz="1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2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O</a:t>
            </a:r>
            <a:r>
              <a:rPr kumimoji="0" lang="ru-RU" altLang="ru-RU" sz="1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3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При использовании хлорида цинка уравнение: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8MnO</a:t>
            </a:r>
            <a:r>
              <a:rPr kumimoji="0" lang="ru-RU" altLang="ru-RU" sz="1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2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+ 4Zn + 2ZnCl</a:t>
            </a:r>
            <a:r>
              <a:rPr kumimoji="0" lang="ru-RU" altLang="ru-RU" sz="1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2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+ 9H</a:t>
            </a:r>
            <a:r>
              <a:rPr kumimoji="0" lang="ru-RU" altLang="ru-RU" sz="1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2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O → 8MnOOH + ZnCl</a:t>
            </a:r>
            <a:r>
              <a:rPr kumimoji="0" lang="ru-RU" altLang="ru-RU" sz="1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2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· 4ZnO · 5H</a:t>
            </a:r>
            <a:r>
              <a:rPr kumimoji="0" lang="ru-RU" altLang="ru-RU" sz="1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2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O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6" name="Picture 2" descr="Конструкция МЦ-элементов&#10; 1 – изолирующая прокладка; 2 –&#10;бесшовный цинковый&#10;стаканчик (отрицательный&#10;электрод); 3 – изоли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03" t="34168"/>
          <a:stretch/>
        </p:blipFill>
        <p:spPr bwMode="auto">
          <a:xfrm>
            <a:off x="-59358" y="895772"/>
            <a:ext cx="5656088" cy="3795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601666" y="2234059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effectLst/>
              </a:rPr>
              <a:t>н а  к а т о д е:</a:t>
            </a:r>
          </a:p>
          <a:p>
            <a:r>
              <a:rPr lang="ru-RU" dirty="0" smtClean="0">
                <a:effectLst/>
              </a:rPr>
              <a:t>2NH</a:t>
            </a:r>
            <a:r>
              <a:rPr lang="ru-RU" baseline="-25000" dirty="0" smtClean="0">
                <a:effectLst/>
              </a:rPr>
              <a:t>4</a:t>
            </a:r>
            <a:r>
              <a:rPr lang="ru-RU" baseline="30000" dirty="0" smtClean="0">
                <a:effectLst/>
              </a:rPr>
              <a:t>+</a:t>
            </a:r>
            <a:r>
              <a:rPr lang="ru-RU" dirty="0" smtClean="0">
                <a:effectLst/>
              </a:rPr>
              <a:t> (</a:t>
            </a:r>
            <a:r>
              <a:rPr lang="ru-RU" dirty="0" err="1" smtClean="0">
                <a:effectLst/>
              </a:rPr>
              <a:t>водн</a:t>
            </a:r>
            <a:r>
              <a:rPr lang="ru-RU" dirty="0" smtClean="0">
                <a:effectLst/>
              </a:rPr>
              <a:t>.) + 2MnO</a:t>
            </a:r>
            <a:r>
              <a:rPr lang="ru-RU" baseline="-25000" dirty="0" smtClean="0">
                <a:effectLst/>
              </a:rPr>
              <a:t>2</a:t>
            </a:r>
            <a:r>
              <a:rPr lang="ru-RU" dirty="0" smtClean="0">
                <a:effectLst/>
              </a:rPr>
              <a:t> (</a:t>
            </a:r>
            <a:r>
              <a:rPr lang="ru-RU" dirty="0" err="1" smtClean="0">
                <a:effectLst/>
              </a:rPr>
              <a:t>тв</a:t>
            </a:r>
            <a:r>
              <a:rPr lang="ru-RU" dirty="0" smtClean="0">
                <a:effectLst/>
              </a:rPr>
              <a:t>.) + 2</a:t>
            </a:r>
            <a:r>
              <a:rPr lang="ru-RU" i="1" dirty="0" smtClean="0">
                <a:effectLst/>
              </a:rPr>
              <a:t>e</a:t>
            </a:r>
            <a:r>
              <a:rPr lang="ru-RU" dirty="0" smtClean="0">
                <a:effectLst/>
              </a:rPr>
              <a:t> = </a:t>
            </a:r>
          </a:p>
          <a:p>
            <a:r>
              <a:rPr lang="ru-RU" dirty="0" smtClean="0">
                <a:effectLst/>
              </a:rPr>
              <a:t>Mn</a:t>
            </a:r>
            <a:r>
              <a:rPr lang="ru-RU" baseline="-25000" dirty="0" smtClean="0">
                <a:effectLst/>
              </a:rPr>
              <a:t>2</a:t>
            </a:r>
            <a:r>
              <a:rPr lang="ru-RU" dirty="0" smtClean="0">
                <a:effectLst/>
              </a:rPr>
              <a:t>O</a:t>
            </a:r>
            <a:r>
              <a:rPr lang="ru-RU" baseline="-25000" dirty="0" smtClean="0">
                <a:effectLst/>
              </a:rPr>
              <a:t>3</a:t>
            </a:r>
            <a:r>
              <a:rPr lang="ru-RU" dirty="0" smtClean="0">
                <a:effectLst/>
              </a:rPr>
              <a:t> (</a:t>
            </a:r>
            <a:r>
              <a:rPr lang="ru-RU" dirty="0" err="1" smtClean="0">
                <a:effectLst/>
              </a:rPr>
              <a:t>тв</a:t>
            </a:r>
            <a:r>
              <a:rPr lang="ru-RU" dirty="0" smtClean="0">
                <a:effectLst/>
              </a:rPr>
              <a:t>.) + 2NH</a:t>
            </a:r>
            <a:r>
              <a:rPr lang="ru-RU" baseline="-25000" dirty="0" smtClean="0">
                <a:effectLst/>
              </a:rPr>
              <a:t>3</a:t>
            </a:r>
            <a:r>
              <a:rPr lang="ru-RU" dirty="0" smtClean="0">
                <a:effectLst/>
              </a:rPr>
              <a:t> (</a:t>
            </a:r>
            <a:r>
              <a:rPr lang="ru-RU" dirty="0" err="1" smtClean="0">
                <a:effectLst/>
              </a:rPr>
              <a:t>водн</a:t>
            </a:r>
            <a:r>
              <a:rPr lang="ru-RU" dirty="0" smtClean="0">
                <a:effectLst/>
              </a:rPr>
              <a:t>.) + H</a:t>
            </a:r>
            <a:r>
              <a:rPr lang="ru-RU" baseline="-25000" dirty="0" smtClean="0">
                <a:effectLst/>
              </a:rPr>
              <a:t>2</a:t>
            </a:r>
            <a:r>
              <a:rPr lang="ru-RU" dirty="0" smtClean="0">
                <a:effectLst/>
              </a:rPr>
              <a:t>O (ж.).</a:t>
            </a:r>
          </a:p>
        </p:txBody>
      </p:sp>
      <p:pic>
        <p:nvPicPr>
          <p:cNvPr id="1026" name="Picture 2" descr="https://upload.wikimedia.org/wikipedia/ru/9/99/%D0%A1%D1%83%D1%85%D0%BE%D0%B9_%D1%8D%D0%BB%D0%B5%D0%BC%D0%B5%D0%BD%D1%8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4675" y="3441182"/>
            <a:ext cx="3705301" cy="2796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2187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Катод&#10; Пиролюзит β-MnO2 (наиболее дешевая&#10;модификация; почти не подвергается&#10;самопроизвольному разложению)&#10; Активированн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2" t="16970" r="7755" b="11463"/>
          <a:stretch/>
        </p:blipFill>
        <p:spPr bwMode="auto">
          <a:xfrm>
            <a:off x="395536" y="548680"/>
            <a:ext cx="8421039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4341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Анод&#10; Цинк с чистотой не менее 99,94%,&#10;обладающий относительно высокой&#10;коррозионной стойкостью&#10; Допускаются примеси мета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9" t="15519" r="16405" b="22686"/>
          <a:stretch/>
        </p:blipFill>
        <p:spPr bwMode="auto">
          <a:xfrm>
            <a:off x="1187624" y="908720"/>
            <a:ext cx="7024836" cy="4331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7127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Электролит&#10; NH4Cl&#10;– Повышение концентрации увеличивает&#10;электропроводность, но одновременно снижает рН, что&#10;ускоряет корро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69" t="15797" r="7210" b="9604"/>
          <a:stretch/>
        </p:blipFill>
        <p:spPr bwMode="auto">
          <a:xfrm>
            <a:off x="584200" y="584200"/>
            <a:ext cx="8175920" cy="5437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7201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Саморазряд МЦ-элементов&#10;! Оба электрода термодинамически неустойчивы и&#10;могут взаимодействовать с водными растворами&#10;с выде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87" t="14962" b="11830"/>
          <a:stretch/>
        </p:blipFill>
        <p:spPr bwMode="auto">
          <a:xfrm>
            <a:off x="579387" y="2420888"/>
            <a:ext cx="6986737" cy="4219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09599" y="289679"/>
            <a:ext cx="8282881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Недостатки солевых </a:t>
            </a:r>
            <a:r>
              <a:rPr lang="ru-RU" sz="2800" b="1" dirty="0" smtClean="0">
                <a:solidFill>
                  <a:srgbClr val="FF0000"/>
                </a:solidFill>
              </a:rPr>
              <a:t>батарей: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- резкое падение напряжения в течении разряда;</a:t>
            </a:r>
            <a:br>
              <a:rPr lang="ru-RU" dirty="0"/>
            </a:br>
            <a:r>
              <a:rPr lang="ru-RU" dirty="0"/>
              <a:t>- значительное снижение отдаваемой емкости при увеличении разрядных токов до значений, необходимых для современных устройств;</a:t>
            </a:r>
            <a:br>
              <a:rPr lang="ru-RU" dirty="0"/>
            </a:br>
            <a:r>
              <a:rPr lang="ru-RU" dirty="0"/>
              <a:t>- резкое ухудшение характеристик при отрицательных температурах;</a:t>
            </a:r>
            <a:br>
              <a:rPr lang="ru-RU" dirty="0"/>
            </a:br>
            <a:r>
              <a:rPr lang="ru-RU" dirty="0"/>
              <a:t>- маленький срок хранения (порядка двух лет).</a:t>
            </a:r>
          </a:p>
        </p:txBody>
      </p:sp>
    </p:spTree>
    <p:extLst>
      <p:ext uri="{BB962C8B-B14F-4D97-AF65-F5344CB8AC3E}">
        <p14:creationId xmlns:p14="http://schemas.microsoft.com/office/powerpoint/2010/main" val="487478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Разрядные кривые марганцево-цинкового элемента при разных токах разряда: а-солевого, б-щелочного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19" r="4926" b="53376"/>
          <a:stretch/>
        </p:blipFill>
        <p:spPr bwMode="auto">
          <a:xfrm>
            <a:off x="1403648" y="1124744"/>
            <a:ext cx="6676109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542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72008" y="260648"/>
            <a:ext cx="90364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Марганцево-цинковые источники тока с </a:t>
            </a:r>
            <a:r>
              <a:rPr lang="ru-RU" sz="2400" b="1" dirty="0" smtClean="0">
                <a:solidFill>
                  <a:srgbClr val="FF0000"/>
                </a:solidFill>
              </a:rPr>
              <a:t>щелочным электролитом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7171" name="Picture 3" descr="Устройство щелочного элемент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804986"/>
            <a:ext cx="4518248" cy="469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32&#10;Использование вторичного процесса&#10;Марганцево-цинковые щелочные элементы&#10; Катод&#10;– Электролитический оксид марганца MnO2..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2" t="34796" r="6446" b="4523"/>
          <a:stretch/>
        </p:blipFill>
        <p:spPr bwMode="auto">
          <a:xfrm>
            <a:off x="4616896" y="1988840"/>
            <a:ext cx="4491608" cy="2429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99792" y="763966"/>
            <a:ext cx="189046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8" name="Picture 2" descr="29&#10;Щелочной электролит&#10; КОН (27-40% или 6-10 моль/л)&#10; NaOH (20% или 6 моль/л)&#10; 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69" t="41155" r="8255" b="19623"/>
          <a:stretch/>
        </p:blipFill>
        <p:spPr bwMode="auto">
          <a:xfrm>
            <a:off x="5076055" y="3995951"/>
            <a:ext cx="2669907" cy="945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3193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30&#10;Цинковый электрод в щелочном&#10;электролите: Первичный процесс&#10; Средние и большие плотности тока&#10;Zn + 4OH- → ZnO2&#10;2- + 2H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7" t="12735" b="10160"/>
          <a:stretch/>
        </p:blipFill>
        <p:spPr bwMode="auto">
          <a:xfrm>
            <a:off x="395535" y="444500"/>
            <a:ext cx="8334087" cy="5288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5820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31&#10;Цинковый электрод в щелочном&#10;электролите: Вторичный процесс&#10; Малые плотности тока&#10;Zn + 2OH- → Zn(OH)2↓ + 2e- или&#10;Zn +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5" t="13013"/>
          <a:stretch/>
        </p:blipFill>
        <p:spPr bwMode="auto">
          <a:xfrm>
            <a:off x="622300" y="457199"/>
            <a:ext cx="7622108" cy="5481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9912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331640" y="332656"/>
            <a:ext cx="64087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Типы первичных Химических Источников Тока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1052736"/>
            <a:ext cx="3600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1800 г. </a:t>
            </a:r>
            <a:r>
              <a:rPr lang="ru-RU" dirty="0" smtClean="0"/>
              <a:t>- А</a:t>
            </a:r>
            <a:r>
              <a:rPr lang="ru-RU" dirty="0"/>
              <a:t>. </a:t>
            </a:r>
            <a:r>
              <a:rPr lang="ru-RU" dirty="0" smtClean="0"/>
              <a:t>Вольта, "вольтов </a:t>
            </a:r>
            <a:r>
              <a:rPr lang="ru-RU" dirty="0"/>
              <a:t>столб</a:t>
            </a:r>
            <a:r>
              <a:rPr lang="ru-RU" dirty="0" smtClean="0"/>
              <a:t>"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148478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1865 г. </a:t>
            </a:r>
            <a:r>
              <a:rPr lang="ru-RU" dirty="0" smtClean="0"/>
              <a:t>- Ж</a:t>
            </a:r>
            <a:r>
              <a:rPr lang="ru-RU" dirty="0"/>
              <a:t>. Л. </a:t>
            </a:r>
            <a:r>
              <a:rPr lang="ru-RU" dirty="0" err="1" smtClean="0"/>
              <a:t>Лекланше</a:t>
            </a:r>
            <a:r>
              <a:rPr lang="ru-RU" dirty="0" smtClean="0"/>
              <a:t> - марганцево-цинковый </a:t>
            </a:r>
            <a:r>
              <a:rPr lang="ru-RU" dirty="0"/>
              <a:t>элемент с солевым электролитом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22213" y="227687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1880 г. Ф. </a:t>
            </a:r>
            <a:r>
              <a:rPr lang="ru-RU" dirty="0" err="1" smtClean="0"/>
              <a:t>Лаланд</a:t>
            </a:r>
            <a:r>
              <a:rPr lang="ru-RU" dirty="0" smtClean="0"/>
              <a:t> - марганцево-цинковый </a:t>
            </a:r>
            <a:r>
              <a:rPr lang="ru-RU" dirty="0"/>
              <a:t>элемент с загущенным электролитом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22213" y="314096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В 50-х </a:t>
            </a:r>
            <a:r>
              <a:rPr lang="ru-RU" dirty="0"/>
              <a:t>годах XX </a:t>
            </a:r>
            <a:r>
              <a:rPr lang="ru-RU" dirty="0" smtClean="0"/>
              <a:t>в. - марганцево-цинковые </a:t>
            </a:r>
            <a:r>
              <a:rPr lang="ru-RU" dirty="0"/>
              <a:t>источники тока с щелочным электролитом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38203" y="4005064"/>
            <a:ext cx="741682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Mn</a:t>
            </a:r>
            <a:r>
              <a:rPr lang="en-US" dirty="0" smtClean="0"/>
              <a:t>-Zn </a:t>
            </a:r>
            <a:r>
              <a:rPr lang="ru-RU" dirty="0" smtClean="0"/>
              <a:t>с щелочным электролитом в </a:t>
            </a:r>
            <a:r>
              <a:rPr lang="ru-RU" dirty="0"/>
              <a:t>2001 г. </a:t>
            </a:r>
            <a:r>
              <a:rPr lang="ru-RU" dirty="0" smtClean="0"/>
              <a:t>- 28 </a:t>
            </a:r>
            <a:r>
              <a:rPr lang="ru-RU" dirty="0"/>
              <a:t>млрд шт</a:t>
            </a:r>
            <a:r>
              <a:rPr lang="ru-RU" dirty="0" smtClean="0"/>
              <a:t>. (61</a:t>
            </a:r>
            <a:r>
              <a:rPr lang="ru-RU" dirty="0"/>
              <a:t>% </a:t>
            </a:r>
            <a:r>
              <a:rPr lang="ru-RU" dirty="0" smtClean="0"/>
              <a:t>от </a:t>
            </a:r>
            <a:r>
              <a:rPr lang="ru-RU" dirty="0"/>
              <a:t>всех первичных источников </a:t>
            </a:r>
            <a:r>
              <a:rPr lang="ru-RU" dirty="0" smtClean="0"/>
              <a:t>тока).</a:t>
            </a:r>
          </a:p>
          <a:p>
            <a:endParaRPr lang="ru-RU" dirty="0" smtClean="0"/>
          </a:p>
          <a:p>
            <a:r>
              <a:rPr lang="ru-RU" dirty="0" smtClean="0"/>
              <a:t>Суммарный </a:t>
            </a:r>
            <a:r>
              <a:rPr lang="ru-RU" dirty="0"/>
              <a:t>выпуск </a:t>
            </a:r>
            <a:r>
              <a:rPr lang="ru-RU" dirty="0" smtClean="0"/>
              <a:t>всех марганцево-цинковых </a:t>
            </a:r>
            <a:r>
              <a:rPr lang="ru-RU" dirty="0"/>
              <a:t>источников тока в 2001 г. - примерно 46 млрд шт., что составляет 90% штучного выпуска всех химических источников тока. </a:t>
            </a:r>
          </a:p>
        </p:txBody>
      </p:sp>
    </p:spTree>
    <p:extLst>
      <p:ext uri="{BB962C8B-B14F-4D97-AF65-F5344CB8AC3E}">
        <p14:creationId xmlns:p14="http://schemas.microsoft.com/office/powerpoint/2010/main" val="3030684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1357581"/>
            <a:ext cx="864096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tx2"/>
                </a:solidFill>
              </a:rPr>
              <a:t>Порошковый цинковый электрод обеспечивает существенное увеличение коэффициента использования активного материала в сравнении с солевыми элементами. </a:t>
            </a:r>
            <a:r>
              <a:rPr lang="ru-RU" sz="2400" b="1" dirty="0">
                <a:solidFill>
                  <a:schemeClr val="tx2"/>
                </a:solidFill>
              </a:rPr>
              <a:t>При беспрерывном разряде средними и повышенными токами щелочные элементы обеспечивают емкость большую (до 7-10 раз), чем солевые элементы тех же габаритов.</a:t>
            </a:r>
            <a:r>
              <a:rPr lang="ru-RU" sz="2400" dirty="0">
                <a:solidFill>
                  <a:schemeClr val="tx2"/>
                </a:solidFill>
              </a:rPr>
              <a:t> </a:t>
            </a:r>
            <a:endParaRPr lang="ru-RU" sz="2400" dirty="0" smtClean="0">
              <a:solidFill>
                <a:schemeClr val="tx2"/>
              </a:solidFill>
            </a:endParaRPr>
          </a:p>
          <a:p>
            <a:endParaRPr lang="ru-RU" sz="2400" dirty="0">
              <a:solidFill>
                <a:schemeClr val="tx2"/>
              </a:solidFill>
            </a:endParaRPr>
          </a:p>
          <a:p>
            <a:r>
              <a:rPr lang="ru-RU" sz="2400" dirty="0" smtClean="0">
                <a:solidFill>
                  <a:schemeClr val="tx2"/>
                </a:solidFill>
              </a:rPr>
              <a:t>Скорость </a:t>
            </a:r>
            <a:r>
              <a:rPr lang="ru-RU" sz="2400" dirty="0">
                <a:solidFill>
                  <a:schemeClr val="tx2"/>
                </a:solidFill>
              </a:rPr>
              <a:t>саморазряда щелочных марганцево-цинковых элементов меньше: после 1 года хранения при +20 °С или 3 месяцев при +50 °С потери емкости составляют примерно 10 % начальной емкости.</a:t>
            </a:r>
          </a:p>
        </p:txBody>
      </p:sp>
    </p:spTree>
    <p:extLst>
      <p:ext uri="{BB962C8B-B14F-4D97-AF65-F5344CB8AC3E}">
        <p14:creationId xmlns:p14="http://schemas.microsoft.com/office/powerpoint/2010/main" val="2848552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Разрядные кривые марганцево-цинкового элемента при разных токах разряда: а-солевого, б-щелочного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60648"/>
            <a:ext cx="5616624" cy="5542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9552" y="5949280"/>
            <a:ext cx="8280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Разрядные кривые марганцево-цинкового элемента при разных токах разряда: </a:t>
            </a:r>
            <a:endParaRPr lang="ru-RU" dirty="0" smtClean="0"/>
          </a:p>
          <a:p>
            <a:r>
              <a:rPr lang="ru-RU" dirty="0" smtClean="0"/>
              <a:t>а-солевого</a:t>
            </a:r>
            <a:r>
              <a:rPr lang="ru-RU" dirty="0"/>
              <a:t>, б-щелочного </a:t>
            </a:r>
          </a:p>
        </p:txBody>
      </p:sp>
    </p:spTree>
    <p:extLst>
      <p:ext uri="{BB962C8B-B14F-4D97-AF65-F5344CB8AC3E}">
        <p14:creationId xmlns:p14="http://schemas.microsoft.com/office/powerpoint/2010/main" val="706633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836712"/>
            <a:ext cx="806489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/>
              <a:t>Марганцево-цинковые источники тока с солевым </a:t>
            </a:r>
            <a:r>
              <a:rPr lang="ru-RU" b="1" dirty="0" smtClean="0"/>
              <a:t>электролитом</a:t>
            </a:r>
            <a:r>
              <a:rPr lang="en-US" b="1" dirty="0" smtClean="0"/>
              <a:t> (</a:t>
            </a:r>
            <a:r>
              <a:rPr lang="ru-RU" b="1" dirty="0" smtClean="0"/>
              <a:t>эл-т </a:t>
            </a:r>
            <a:r>
              <a:rPr lang="ru-RU" b="1" dirty="0" err="1" smtClean="0"/>
              <a:t>Лекланше</a:t>
            </a:r>
            <a:r>
              <a:rPr lang="ru-RU" b="1" dirty="0" smtClean="0"/>
              <a:t>).</a:t>
            </a:r>
            <a:r>
              <a:rPr lang="ru-RU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/>
              <a:t>Марганцево-цинковые </a:t>
            </a:r>
            <a:r>
              <a:rPr lang="ru-RU" b="1" dirty="0"/>
              <a:t>источники тока с щелочным электролитом.</a:t>
            </a:r>
            <a:r>
              <a:rPr lang="ru-RU" dirty="0"/>
              <a:t> 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/>
              <a:t>Ртутно-цинковые </a:t>
            </a:r>
            <a:r>
              <a:rPr lang="ru-RU" b="1" dirty="0"/>
              <a:t>источники тока.</a:t>
            </a:r>
            <a:r>
              <a:rPr lang="ru-RU" dirty="0"/>
              <a:t> 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/>
              <a:t>Ртутно-кадмиевые </a:t>
            </a:r>
            <a:r>
              <a:rPr lang="ru-RU" b="1" dirty="0"/>
              <a:t>источники тока.</a:t>
            </a:r>
            <a:r>
              <a:rPr lang="ru-RU" dirty="0"/>
              <a:t> 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/>
              <a:t>Серебряно-цинковые </a:t>
            </a:r>
            <a:r>
              <a:rPr lang="ru-RU" b="1" dirty="0"/>
              <a:t>первичные источники тока.</a:t>
            </a:r>
            <a:r>
              <a:rPr lang="ru-RU" dirty="0"/>
              <a:t> 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/>
              <a:t>Медно-цинковые </a:t>
            </a:r>
            <a:r>
              <a:rPr lang="ru-RU" b="1" dirty="0"/>
              <a:t>источники тока.</a:t>
            </a:r>
            <a:r>
              <a:rPr lang="ru-RU" dirty="0"/>
              <a:t> 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/>
              <a:t>Воздушно-цинковые </a:t>
            </a:r>
            <a:r>
              <a:rPr lang="ru-RU" b="1" dirty="0"/>
              <a:t>первичные источники тока.</a:t>
            </a:r>
            <a:r>
              <a:rPr lang="ru-RU" dirty="0"/>
              <a:t> 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/>
              <a:t>Литиевые </a:t>
            </a:r>
            <a:r>
              <a:rPr lang="ru-RU" b="1" dirty="0"/>
              <a:t>первичные источники тока с твердыми катодами и </a:t>
            </a:r>
            <a:r>
              <a:rPr lang="ru-RU" b="1" dirty="0" err="1"/>
              <a:t>апротонным</a:t>
            </a:r>
            <a:r>
              <a:rPr lang="ru-RU" b="1" dirty="0"/>
              <a:t> </a:t>
            </a:r>
            <a:r>
              <a:rPr lang="ru-RU" b="1" dirty="0" smtClean="0"/>
              <a:t>электролитом.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/>
              <a:t>Литиевые </a:t>
            </a:r>
            <a:r>
              <a:rPr lang="ru-RU" b="1" dirty="0"/>
              <a:t>источники тока с жидким или растворенным окислителем.</a:t>
            </a:r>
            <a:r>
              <a:rPr lang="ru-RU" dirty="0"/>
              <a:t> 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/>
              <a:t>Йодно-литиевые </a:t>
            </a:r>
            <a:r>
              <a:rPr lang="ru-RU" b="1" dirty="0"/>
              <a:t>источники тока с твердым электролитом.</a:t>
            </a:r>
            <a:r>
              <a:rPr lang="ru-RU" dirty="0"/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024844" y="301298"/>
            <a:ext cx="50943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Типы первичных Химических Источников Тока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424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5789738"/>
              </p:ext>
            </p:extLst>
          </p:nvPr>
        </p:nvGraphicFramePr>
        <p:xfrm>
          <a:off x="251520" y="476672"/>
          <a:ext cx="8640960" cy="4620344"/>
        </p:xfrm>
        <a:graphic>
          <a:graphicData uri="http://schemas.openxmlformats.org/drawingml/2006/table">
            <a:tbl>
              <a:tblPr/>
              <a:tblGrid>
                <a:gridCol w="1441047"/>
                <a:gridCol w="1891374"/>
                <a:gridCol w="1531113"/>
                <a:gridCol w="1617186"/>
                <a:gridCol w="1080120"/>
                <a:gridCol w="1080120"/>
              </a:tblGrid>
              <a:tr h="660645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Система </a:t>
                      </a:r>
                    </a:p>
                  </a:txBody>
                  <a:tcPr marL="1825" marR="1825" marT="1825" marB="18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Напряжение, В, среднее/конечное </a:t>
                      </a:r>
                    </a:p>
                  </a:txBody>
                  <a:tcPr marL="1825" marR="1825" marT="1825" marB="1825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Удельная энергия*, </a:t>
                      </a:r>
                      <a:endParaRPr lang="ru-RU" sz="1100" dirty="0" smtClean="0"/>
                    </a:p>
                    <a:p>
                      <a:pPr algn="ctr"/>
                      <a:r>
                        <a:rPr lang="ru-RU" sz="1100" dirty="0" err="1" smtClean="0"/>
                        <a:t>Вхч</a:t>
                      </a:r>
                      <a:r>
                        <a:rPr lang="ru-RU" sz="1100" dirty="0" smtClean="0"/>
                        <a:t>/кг </a:t>
                      </a:r>
                      <a:r>
                        <a:rPr lang="ru-RU" sz="1100" dirty="0"/>
                        <a:t>/ </a:t>
                      </a:r>
                      <a:r>
                        <a:rPr lang="ru-RU" sz="1100" dirty="0" err="1"/>
                        <a:t>Вхч</a:t>
                      </a:r>
                      <a:r>
                        <a:rPr lang="ru-RU" sz="1100" dirty="0"/>
                        <a:t>/л </a:t>
                      </a:r>
                    </a:p>
                  </a:txBody>
                  <a:tcPr marL="1825" marR="1825" marT="1825" marB="1825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/>
                        <a:t>Удельная мощность </a:t>
                      </a:r>
                    </a:p>
                  </a:txBody>
                  <a:tcPr marL="1825" marR="1825" marT="1825" marB="1825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/>
                        <a:t>Рабочая температура, °С </a:t>
                      </a:r>
                    </a:p>
                  </a:txBody>
                  <a:tcPr marL="1825" marR="1825" marT="1825" marB="1825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/>
                        <a:t>Саморазряд при 20 °С, % в год </a:t>
                      </a:r>
                    </a:p>
                  </a:txBody>
                  <a:tcPr marL="1825" marR="1825" marT="1825" marB="1825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33598">
                <a:tc>
                  <a:txBody>
                    <a:bodyPr/>
                    <a:lstStyle/>
                    <a:p>
                      <a:pPr algn="l"/>
                      <a:r>
                        <a:rPr lang="en-US" sz="1100"/>
                        <a:t>Zn|ZnCl2, NH4Cl|MnO2 </a:t>
                      </a:r>
                    </a:p>
                  </a:txBody>
                  <a:tcPr marL="1825" marR="1825" marT="1825" marB="18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/>
                        <a:t>1,25-1,1/0,9 </a:t>
                      </a:r>
                    </a:p>
                  </a:txBody>
                  <a:tcPr marL="1825" marR="1825" marT="1825" marB="18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/>
                        <a:t>65/100 </a:t>
                      </a:r>
                    </a:p>
                  </a:txBody>
                  <a:tcPr marL="1825" marR="1825" marT="1825" marB="18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/>
                        <a:t>Низкая </a:t>
                      </a:r>
                    </a:p>
                  </a:txBody>
                  <a:tcPr marL="1825" marR="1825" marT="1825" marB="18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/>
                        <a:t>-5 - 45 </a:t>
                      </a:r>
                    </a:p>
                  </a:txBody>
                  <a:tcPr marL="1825" marR="1825" marT="1825" marB="18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/>
                        <a:t>10 </a:t>
                      </a:r>
                    </a:p>
                  </a:txBody>
                  <a:tcPr marL="1825" marR="1825" marT="1825" marB="18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64997">
                <a:tc>
                  <a:txBody>
                    <a:bodyPr/>
                    <a:lstStyle/>
                    <a:p>
                      <a:pPr algn="l"/>
                      <a:r>
                        <a:rPr lang="en-US" sz="1100"/>
                        <a:t>Zn|ZnCl2|MnO2 </a:t>
                      </a:r>
                    </a:p>
                  </a:txBody>
                  <a:tcPr marL="1825" marR="1825" marT="1825" marB="18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/>
                        <a:t>1,25-1,1/0,9 </a:t>
                      </a:r>
                    </a:p>
                  </a:txBody>
                  <a:tcPr marL="1825" marR="1825" marT="1825" marB="18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/>
                        <a:t>85/165 </a:t>
                      </a:r>
                    </a:p>
                  </a:txBody>
                  <a:tcPr marL="1825" marR="1825" marT="1825" marB="18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/>
                        <a:t>От низкой до средней </a:t>
                      </a:r>
                    </a:p>
                  </a:txBody>
                  <a:tcPr marL="1825" marR="1825" marT="1825" marB="18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/>
                        <a:t>-10 - 50 </a:t>
                      </a:r>
                    </a:p>
                  </a:txBody>
                  <a:tcPr marL="1825" marR="1825" marT="1825" marB="18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/>
                        <a:t>7 </a:t>
                      </a:r>
                    </a:p>
                  </a:txBody>
                  <a:tcPr marL="1825" marR="1825" marT="1825" marB="18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33598">
                <a:tc>
                  <a:txBody>
                    <a:bodyPr/>
                    <a:lstStyle/>
                    <a:p>
                      <a:pPr algn="l"/>
                      <a:r>
                        <a:rPr lang="en-US" sz="1100"/>
                        <a:t>Zn|</a:t>
                      </a:r>
                      <a:r>
                        <a:rPr lang="ru-RU" sz="1100"/>
                        <a:t>КОН|М</a:t>
                      </a:r>
                      <a:r>
                        <a:rPr lang="en-US" sz="1100"/>
                        <a:t>n</a:t>
                      </a:r>
                      <a:r>
                        <a:rPr lang="ru-RU" sz="1100"/>
                        <a:t>О2 </a:t>
                      </a:r>
                    </a:p>
                  </a:txBody>
                  <a:tcPr marL="1825" marR="1825" marT="1825" marB="18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/>
                        <a:t>1,25-1,15/0,9 </a:t>
                      </a:r>
                    </a:p>
                  </a:txBody>
                  <a:tcPr marL="1825" marR="1825" marT="1825" marB="18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/>
                        <a:t>125/330 </a:t>
                      </a:r>
                    </a:p>
                  </a:txBody>
                  <a:tcPr marL="1825" marR="1825" marT="1825" marB="18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/>
                        <a:t>Средняя </a:t>
                      </a:r>
                    </a:p>
                  </a:txBody>
                  <a:tcPr marL="1825" marR="1825" marT="1825" marB="18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/>
                        <a:t>-20 - 50 </a:t>
                      </a:r>
                    </a:p>
                  </a:txBody>
                  <a:tcPr marL="1825" marR="1825" marT="1825" marB="18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/>
                        <a:t>4 </a:t>
                      </a:r>
                    </a:p>
                  </a:txBody>
                  <a:tcPr marL="1825" marR="1825" marT="1825" marB="18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00748">
                <a:tc>
                  <a:txBody>
                    <a:bodyPr/>
                    <a:lstStyle/>
                    <a:p>
                      <a:pPr algn="l"/>
                      <a:r>
                        <a:rPr lang="en-US" sz="1100"/>
                        <a:t>Zn|</a:t>
                      </a:r>
                      <a:r>
                        <a:rPr lang="ru-RU" sz="1100"/>
                        <a:t>КОН|</a:t>
                      </a:r>
                      <a:r>
                        <a:rPr lang="en-US" sz="1100"/>
                        <a:t>HgO </a:t>
                      </a:r>
                    </a:p>
                  </a:txBody>
                  <a:tcPr marL="1825" marR="1825" marT="1825" marB="18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/>
                        <a:t>1,3-1,2/0,9 </a:t>
                      </a:r>
                    </a:p>
                  </a:txBody>
                  <a:tcPr marL="1825" marR="1825" marT="1825" marB="18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/>
                        <a:t>105/325 </a:t>
                      </a:r>
                    </a:p>
                  </a:txBody>
                  <a:tcPr marL="1825" marR="1825" marT="1825" marB="18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/>
                        <a:t>Средняя </a:t>
                      </a:r>
                    </a:p>
                  </a:txBody>
                  <a:tcPr marL="1825" marR="1825" marT="1825" marB="18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/>
                        <a:t>0 - 55 </a:t>
                      </a:r>
                    </a:p>
                  </a:txBody>
                  <a:tcPr marL="1825" marR="1825" marT="1825" marB="18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/>
                        <a:t>3 </a:t>
                      </a:r>
                    </a:p>
                  </a:txBody>
                  <a:tcPr marL="1825" marR="1825" marT="1825" marB="18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00748">
                <a:tc>
                  <a:txBody>
                    <a:bodyPr/>
                    <a:lstStyle/>
                    <a:p>
                      <a:pPr algn="l"/>
                      <a:r>
                        <a:rPr lang="en-US" sz="1100"/>
                        <a:t>Zn|</a:t>
                      </a:r>
                      <a:r>
                        <a:rPr lang="ru-RU" sz="1100"/>
                        <a:t>КОН|</a:t>
                      </a:r>
                      <a:r>
                        <a:rPr lang="en-US" sz="1100"/>
                        <a:t>Ag2O </a:t>
                      </a:r>
                    </a:p>
                  </a:txBody>
                  <a:tcPr marL="1825" marR="1825" marT="1825" marB="18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/>
                        <a:t>1,6-1,5/1,0 </a:t>
                      </a:r>
                    </a:p>
                  </a:txBody>
                  <a:tcPr marL="1825" marR="1825" marT="1825" marB="18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/>
                        <a:t>(120/500)** </a:t>
                      </a:r>
                    </a:p>
                  </a:txBody>
                  <a:tcPr marL="1825" marR="1825" marT="1825" marB="18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/>
                        <a:t>Средняя </a:t>
                      </a:r>
                    </a:p>
                  </a:txBody>
                  <a:tcPr marL="1825" marR="1825" marT="1825" marB="18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/>
                        <a:t>0 - 55 </a:t>
                      </a:r>
                    </a:p>
                  </a:txBody>
                  <a:tcPr marL="1825" marR="1825" marT="1825" marB="18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/>
                        <a:t>6 </a:t>
                      </a:r>
                    </a:p>
                  </a:txBody>
                  <a:tcPr marL="1825" marR="1825" marT="1825" marB="18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00748">
                <a:tc>
                  <a:txBody>
                    <a:bodyPr/>
                    <a:lstStyle/>
                    <a:p>
                      <a:pPr algn="l"/>
                      <a:r>
                        <a:rPr lang="en-US" sz="1100"/>
                        <a:t>Zn|</a:t>
                      </a:r>
                      <a:r>
                        <a:rPr lang="ru-RU" sz="1100"/>
                        <a:t>КОН|воздух </a:t>
                      </a:r>
                    </a:p>
                  </a:txBody>
                  <a:tcPr marL="1825" marR="1825" marT="1825" marB="18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/>
                        <a:t>1,3-1,1/0,9 </a:t>
                      </a:r>
                    </a:p>
                  </a:txBody>
                  <a:tcPr marL="1825" marR="1825" marT="1825" marB="18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/>
                        <a:t>(340/750)** </a:t>
                      </a:r>
                    </a:p>
                  </a:txBody>
                  <a:tcPr marL="1825" marR="1825" marT="1825" marB="18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/>
                        <a:t>Низкая </a:t>
                      </a:r>
                    </a:p>
                  </a:txBody>
                  <a:tcPr marL="1825" marR="1825" marT="1825" marB="18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/>
                        <a:t>0 - 50 </a:t>
                      </a:r>
                    </a:p>
                  </a:txBody>
                  <a:tcPr marL="1825" marR="1825" marT="1825" marB="18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/>
                        <a:t>2 </a:t>
                      </a:r>
                    </a:p>
                  </a:txBody>
                  <a:tcPr marL="1825" marR="1825" marT="1825" marB="18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66448">
                <a:tc>
                  <a:txBody>
                    <a:bodyPr/>
                    <a:lstStyle/>
                    <a:p>
                      <a:pPr algn="l"/>
                      <a:r>
                        <a:rPr lang="en-US" sz="1100"/>
                        <a:t>Li|LiClO4,</a:t>
                      </a:r>
                      <a:r>
                        <a:rPr lang="ru-RU" sz="1100"/>
                        <a:t>ДОЛ| </a:t>
                      </a:r>
                      <a:r>
                        <a:rPr lang="en-US" sz="1100"/>
                        <a:t>CuO2 </a:t>
                      </a:r>
                    </a:p>
                  </a:txBody>
                  <a:tcPr marL="1825" marR="1825" marT="1825" marB="18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/>
                        <a:t>1,5-1,4/0,9 </a:t>
                      </a:r>
                    </a:p>
                  </a:txBody>
                  <a:tcPr marL="1825" marR="1825" marT="1825" marB="18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/>
                        <a:t>285-300/480-600 </a:t>
                      </a:r>
                    </a:p>
                  </a:txBody>
                  <a:tcPr marL="1825" marR="1825" marT="1825" marB="18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/>
                        <a:t>Низкая </a:t>
                      </a:r>
                    </a:p>
                  </a:txBody>
                  <a:tcPr marL="1825" marR="1825" marT="1825" marB="18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/>
                        <a:t>-20 - 60 </a:t>
                      </a:r>
                    </a:p>
                  </a:txBody>
                  <a:tcPr marL="1825" marR="1825" marT="1825" marB="18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/>
                        <a:t>1 - 2 </a:t>
                      </a:r>
                    </a:p>
                  </a:txBody>
                  <a:tcPr marL="1825" marR="1825" marT="1825" marB="18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00748">
                <a:tc>
                  <a:txBody>
                    <a:bodyPr/>
                    <a:lstStyle/>
                    <a:p>
                      <a:pPr algn="l"/>
                      <a:r>
                        <a:rPr lang="en-US" sz="1100"/>
                        <a:t>Li|LiClO4,</a:t>
                      </a:r>
                      <a:r>
                        <a:rPr lang="ru-RU" sz="1100"/>
                        <a:t>ПК,ДМЭ|</a:t>
                      </a:r>
                      <a:r>
                        <a:rPr lang="en-US" sz="1100"/>
                        <a:t>MnO2 </a:t>
                      </a:r>
                    </a:p>
                  </a:txBody>
                  <a:tcPr marL="1825" marR="1825" marT="1825" marB="18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/>
                        <a:t>3,0-2,7/2,0 </a:t>
                      </a:r>
                    </a:p>
                  </a:txBody>
                  <a:tcPr marL="1825" marR="1825" marT="1825" marB="18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/>
                        <a:t>230/550 </a:t>
                      </a:r>
                    </a:p>
                  </a:txBody>
                  <a:tcPr marL="1825" marR="1825" marT="1825" marB="18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/>
                        <a:t>Средняя </a:t>
                      </a:r>
                    </a:p>
                  </a:txBody>
                  <a:tcPr marL="1825" marR="1825" marT="1825" marB="18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/>
                        <a:t>-20 - 55 </a:t>
                      </a:r>
                    </a:p>
                  </a:txBody>
                  <a:tcPr marL="1825" marR="1825" marT="1825" marB="18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/>
                        <a:t>1- 2 </a:t>
                      </a:r>
                    </a:p>
                  </a:txBody>
                  <a:tcPr marL="1825" marR="1825" marT="1825" marB="18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64997">
                <a:tc>
                  <a:txBody>
                    <a:bodyPr/>
                    <a:lstStyle/>
                    <a:p>
                      <a:pPr algn="l"/>
                      <a:r>
                        <a:rPr lang="en-US" sz="1100"/>
                        <a:t>Li|LiBF4,</a:t>
                      </a:r>
                      <a:r>
                        <a:rPr lang="ru-RU" sz="1100"/>
                        <a:t>БЛ+ТГФ|(</a:t>
                      </a:r>
                      <a:r>
                        <a:rPr lang="en-US" sz="1100"/>
                        <a:t>CF)n </a:t>
                      </a:r>
                    </a:p>
                  </a:txBody>
                  <a:tcPr marL="1825" marR="1825" marT="1825" marB="18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/>
                        <a:t>2,7-2,6/2,3 </a:t>
                      </a:r>
                    </a:p>
                  </a:txBody>
                  <a:tcPr marL="1825" marR="1825" marT="1825" marB="18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/>
                        <a:t>220/410 </a:t>
                      </a:r>
                    </a:p>
                  </a:txBody>
                  <a:tcPr marL="1825" marR="1825" marT="1825" marB="18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/>
                        <a:t>От низкой до средней </a:t>
                      </a:r>
                    </a:p>
                  </a:txBody>
                  <a:tcPr marL="1825" marR="1825" marT="1825" marB="18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/>
                        <a:t>-20 - 50 </a:t>
                      </a:r>
                    </a:p>
                  </a:txBody>
                  <a:tcPr marL="1825" marR="1825" marT="1825" marB="18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/>
                        <a:t>0,5 - 1 </a:t>
                      </a:r>
                    </a:p>
                  </a:txBody>
                  <a:tcPr marL="1825" marR="1825" marT="1825" marB="18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00748">
                <a:tc>
                  <a:txBody>
                    <a:bodyPr/>
                    <a:lstStyle/>
                    <a:p>
                      <a:pPr algn="l"/>
                      <a:r>
                        <a:rPr lang="en-US" sz="1100"/>
                        <a:t>Li|LiBr,AH|SO2 </a:t>
                      </a:r>
                    </a:p>
                  </a:txBody>
                  <a:tcPr marL="1825" marR="1825" marT="1825" marB="18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/>
                        <a:t>2,9-2,7/2,0 </a:t>
                      </a:r>
                    </a:p>
                  </a:txBody>
                  <a:tcPr marL="1825" marR="1825" marT="1825" marB="18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/>
                        <a:t>300/415 </a:t>
                      </a:r>
                    </a:p>
                  </a:txBody>
                  <a:tcPr marL="1825" marR="1825" marT="1825" marB="18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/>
                        <a:t>Высокая </a:t>
                      </a:r>
                    </a:p>
                  </a:txBody>
                  <a:tcPr marL="1825" marR="1825" marT="1825" marB="18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/>
                        <a:t>-55 - 70 </a:t>
                      </a:r>
                    </a:p>
                  </a:txBody>
                  <a:tcPr marL="1825" marR="1825" marT="1825" marB="18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/>
                        <a:t>2 </a:t>
                      </a:r>
                    </a:p>
                  </a:txBody>
                  <a:tcPr marL="1825" marR="1825" marT="1825" marB="18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97847">
                <a:tc>
                  <a:txBody>
                    <a:bodyPr/>
                    <a:lstStyle/>
                    <a:p>
                      <a:pPr algn="l"/>
                      <a:r>
                        <a:rPr lang="en-US" sz="1100"/>
                        <a:t>Li|LiAlCl4,SOCl2 |SOCl2 </a:t>
                      </a:r>
                    </a:p>
                  </a:txBody>
                  <a:tcPr marL="1825" marR="1825" marT="1825" marB="18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/>
                        <a:t>3,5-3,2/3,0 </a:t>
                      </a:r>
                    </a:p>
                  </a:txBody>
                  <a:tcPr marL="1825" marR="1825" marT="1825" marB="18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/>
                        <a:t>320-650/700-1000 </a:t>
                      </a:r>
                    </a:p>
                  </a:txBody>
                  <a:tcPr marL="1825" marR="1825" marT="1825" marB="18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/>
                        <a:t>От средней до высокой </a:t>
                      </a:r>
                    </a:p>
                  </a:txBody>
                  <a:tcPr marL="1825" marR="1825" marT="1825" marB="18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/>
                        <a:t>-55 - 85 </a:t>
                      </a:r>
                    </a:p>
                  </a:txBody>
                  <a:tcPr marL="1825" marR="1825" marT="1825" marB="18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/>
                        <a:t>1 - 6 </a:t>
                      </a:r>
                    </a:p>
                  </a:txBody>
                  <a:tcPr marL="1825" marR="1825" marT="1825" marB="18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956292">
                <a:tc>
                  <a:txBody>
                    <a:bodyPr/>
                    <a:lstStyle/>
                    <a:p>
                      <a:pPr algn="l"/>
                      <a:r>
                        <a:rPr lang="en-US" sz="1100"/>
                        <a:t>Li|LiCl|I2,</a:t>
                      </a:r>
                      <a:r>
                        <a:rPr lang="ru-RU" sz="1100"/>
                        <a:t>ПВП </a:t>
                      </a:r>
                    </a:p>
                  </a:txBody>
                  <a:tcPr marL="1825" marR="1825" marT="1825" marB="18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2,8-2,6/2 </a:t>
                      </a:r>
                    </a:p>
                  </a:txBody>
                  <a:tcPr marL="1825" marR="1825" marT="1825" marB="18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/>
                        <a:t>300/900 </a:t>
                      </a:r>
                    </a:p>
                  </a:txBody>
                  <a:tcPr marL="1825" marR="1825" marT="1825" marB="18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/>
                        <a:t>Очень низкая </a:t>
                      </a:r>
                    </a:p>
                  </a:txBody>
                  <a:tcPr marL="1825" marR="1825" marT="1825" marB="18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/>
                        <a:t>0 - 200 </a:t>
                      </a:r>
                    </a:p>
                  </a:txBody>
                  <a:tcPr marL="1825" marR="1825" marT="1825" marB="18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1 </a:t>
                      </a:r>
                      <a:r>
                        <a:rPr lang="ru-RU" sz="1100" dirty="0">
                          <a:effectLst/>
                          <a:latin typeface="Arial Narrow"/>
                        </a:rPr>
                        <a:t/>
                      </a:r>
                      <a:br>
                        <a:rPr lang="ru-RU" sz="1100" dirty="0">
                          <a:effectLst/>
                          <a:latin typeface="Arial Narrow"/>
                        </a:rPr>
                      </a:br>
                      <a:endParaRPr lang="ru-RU" sz="1100" dirty="0"/>
                    </a:p>
                  </a:txBody>
                  <a:tcPr marL="1825" marR="1825" marT="1825" marB="18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-22076" y="604901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>
                <a:effectLst/>
                <a:latin typeface="Arial Narrow"/>
              </a:rPr>
              <a:t>* - для цилиндрических элементов</a:t>
            </a:r>
            <a:br>
              <a:rPr lang="ru-RU" dirty="0" smtClean="0">
                <a:effectLst/>
                <a:latin typeface="Arial Narrow"/>
              </a:rPr>
            </a:br>
            <a:r>
              <a:rPr lang="ru-RU" dirty="0" smtClean="0">
                <a:effectLst/>
                <a:latin typeface="Arial Narrow"/>
              </a:rPr>
              <a:t>** - для дисковых элементов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5016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Разрядные кривые источников тока при 20 °С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6208"/>
            <a:ext cx="4176464" cy="5830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067944" y="1340768"/>
            <a:ext cx="489654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Разрядные кривые источников тока при 20 °С:</a:t>
            </a:r>
            <a:br>
              <a:rPr lang="ru-RU" dirty="0"/>
            </a:br>
            <a:r>
              <a:rPr lang="ru-RU" dirty="0"/>
              <a:t>1- </a:t>
            </a:r>
            <a:r>
              <a:rPr lang="en-US" dirty="0"/>
              <a:t>Zn|NH4Cl|MnO2, 2- Zn/</a:t>
            </a:r>
            <a:r>
              <a:rPr lang="ru-RU" dirty="0"/>
              <a:t>воздух, </a:t>
            </a:r>
            <a:endParaRPr lang="ru-RU" dirty="0" smtClean="0"/>
          </a:p>
          <a:p>
            <a:r>
              <a:rPr lang="ru-RU" dirty="0" smtClean="0"/>
              <a:t>3-</a:t>
            </a:r>
            <a:r>
              <a:rPr lang="en-US" dirty="0"/>
              <a:t>Zn|</a:t>
            </a:r>
            <a:r>
              <a:rPr lang="ru-RU" dirty="0"/>
              <a:t>КОН|М</a:t>
            </a:r>
            <a:r>
              <a:rPr lang="en-US" dirty="0"/>
              <a:t>n</a:t>
            </a:r>
            <a:r>
              <a:rPr lang="ru-RU" dirty="0"/>
              <a:t>О2, 4-</a:t>
            </a:r>
            <a:r>
              <a:rPr lang="en-US" dirty="0"/>
              <a:t>Li/FeS2, </a:t>
            </a:r>
            <a:endParaRPr lang="ru-RU" dirty="0" smtClean="0"/>
          </a:p>
          <a:p>
            <a:r>
              <a:rPr lang="en-US" dirty="0" smtClean="0"/>
              <a:t>5- </a:t>
            </a:r>
            <a:r>
              <a:rPr lang="en-US" dirty="0"/>
              <a:t>Zn/Ag2O, 6- Li/(CF)n, 7- Li/MnO2, </a:t>
            </a:r>
            <a:endParaRPr lang="ru-RU" dirty="0" smtClean="0"/>
          </a:p>
          <a:p>
            <a:r>
              <a:rPr lang="en-US" dirty="0" smtClean="0"/>
              <a:t>8- </a:t>
            </a:r>
            <a:r>
              <a:rPr lang="en-US" dirty="0"/>
              <a:t>Li/SO2, 9- Li/SOCl2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6224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Зависимость потери емкости источников тока от температуры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36712"/>
            <a:ext cx="3905244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343816" y="2276872"/>
            <a:ext cx="480018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Зависимость потери емкости источников тока от температуры:</a:t>
            </a:r>
            <a:br>
              <a:rPr lang="ru-RU" dirty="0"/>
            </a:br>
            <a:r>
              <a:rPr lang="ru-RU" dirty="0"/>
              <a:t>1-</a:t>
            </a:r>
            <a:r>
              <a:rPr lang="en-US" dirty="0"/>
              <a:t>Li/MnO2, 2-Li/SO2, 3-Li/SOCl2, </a:t>
            </a:r>
            <a:endParaRPr lang="ru-RU" dirty="0" smtClean="0"/>
          </a:p>
          <a:p>
            <a:r>
              <a:rPr lang="en-US" dirty="0" smtClean="0"/>
              <a:t>4-Zn|</a:t>
            </a:r>
            <a:r>
              <a:rPr lang="ru-RU" dirty="0"/>
              <a:t>КОН|М</a:t>
            </a:r>
            <a:r>
              <a:rPr lang="en-US" dirty="0"/>
              <a:t>n</a:t>
            </a:r>
            <a:r>
              <a:rPr lang="ru-RU" dirty="0"/>
              <a:t>О2, 5-</a:t>
            </a:r>
            <a:r>
              <a:rPr lang="en-US" dirty="0"/>
              <a:t>Zn/Ag2O, </a:t>
            </a:r>
            <a:endParaRPr lang="ru-RU" dirty="0" smtClean="0"/>
          </a:p>
          <a:p>
            <a:r>
              <a:rPr lang="en-US" dirty="0" smtClean="0"/>
              <a:t>6-Zn|NH4Cl|MnO2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6196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5364" y="752416"/>
            <a:ext cx="81369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с солевым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с</a:t>
            </a:r>
            <a:r>
              <a:rPr lang="ru-RU" dirty="0" smtClean="0"/>
              <a:t> щелочным электролитом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endParaRPr lang="ru-RU" sz="2000" b="1" dirty="0" smtClean="0">
              <a:solidFill>
                <a:srgbClr val="FF0000"/>
              </a:solidFill>
            </a:endParaRPr>
          </a:p>
          <a:p>
            <a:r>
              <a:rPr lang="ru-RU" sz="2800" b="1" dirty="0" smtClean="0">
                <a:solidFill>
                  <a:srgbClr val="FF0000"/>
                </a:solidFill>
              </a:rPr>
              <a:t>Солевые </a:t>
            </a:r>
            <a:r>
              <a:rPr lang="ru-RU" sz="2800" b="1" dirty="0">
                <a:solidFill>
                  <a:srgbClr val="FF0000"/>
                </a:solidFill>
              </a:rPr>
              <a:t>батарейки</a:t>
            </a:r>
          </a:p>
          <a:p>
            <a:endParaRPr lang="ru-RU" dirty="0" smtClean="0"/>
          </a:p>
        </p:txBody>
      </p:sp>
      <p:pic>
        <p:nvPicPr>
          <p:cNvPr id="4" name="Picture 2" descr="Марганцево-цинковые (МЦ) элементы с солевым&#10;электролитом – основной тип первичных ХИТ&#10; Ежегодно&#10;производится более&#10;10 млр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05" t="34112" r="3472" b="3176"/>
          <a:stretch/>
        </p:blipFill>
        <p:spPr bwMode="auto">
          <a:xfrm>
            <a:off x="611560" y="2924944"/>
            <a:ext cx="6408712" cy="3459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24496" y="116632"/>
            <a:ext cx="44644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>
                <a:solidFill>
                  <a:srgbClr val="FF0000"/>
                </a:solidFill>
              </a:rPr>
              <a:t>Марганцево-цинковые батареи</a:t>
            </a:r>
          </a:p>
        </p:txBody>
      </p:sp>
    </p:spTree>
    <p:extLst>
      <p:ext uri="{BB962C8B-B14F-4D97-AF65-F5344CB8AC3E}">
        <p14:creationId xmlns:p14="http://schemas.microsoft.com/office/powerpoint/2010/main" val="3383687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Элемент Лекланше (wet)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56" y="0"/>
            <a:ext cx="9152756" cy="6871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8187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Элемент Лекланше (wet)&#10; 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616" t="34549" r="11743" b="10568"/>
          <a:stretch/>
        </p:blipFill>
        <p:spPr bwMode="auto">
          <a:xfrm>
            <a:off x="103362" y="455835"/>
            <a:ext cx="9040638" cy="5058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122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262</TotalTime>
  <Words>534</Words>
  <Application>Microsoft Office PowerPoint</Application>
  <PresentationFormat>Экран (4:3)</PresentationFormat>
  <Paragraphs>143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Assa</dc:creator>
  <cp:lastModifiedBy>Assa</cp:lastModifiedBy>
  <cp:revision>26</cp:revision>
  <dcterms:created xsi:type="dcterms:W3CDTF">2015-04-12T20:05:37Z</dcterms:created>
  <dcterms:modified xsi:type="dcterms:W3CDTF">2020-11-23T21:24:32Z</dcterms:modified>
</cp:coreProperties>
</file>