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8" r:id="rId4"/>
    <p:sldId id="278" r:id="rId5"/>
    <p:sldId id="279" r:id="rId6"/>
    <p:sldId id="280" r:id="rId7"/>
    <p:sldId id="346" r:id="rId8"/>
    <p:sldId id="339" r:id="rId9"/>
    <p:sldId id="340" r:id="rId10"/>
    <p:sldId id="343" r:id="rId11"/>
    <p:sldId id="344" r:id="rId12"/>
    <p:sldId id="354" r:id="rId13"/>
    <p:sldId id="345" r:id="rId14"/>
    <p:sldId id="347" r:id="rId15"/>
    <p:sldId id="349" r:id="rId16"/>
    <p:sldId id="348" r:id="rId17"/>
    <p:sldId id="350" r:id="rId18"/>
    <p:sldId id="351" r:id="rId19"/>
    <p:sldId id="352" r:id="rId20"/>
    <p:sldId id="353" r:id="rId21"/>
    <p:sldId id="336" r:id="rId22"/>
    <p:sldId id="281" r:id="rId23"/>
    <p:sldId id="296" r:id="rId24"/>
    <p:sldId id="297" r:id="rId25"/>
    <p:sldId id="307" r:id="rId26"/>
    <p:sldId id="308" r:id="rId27"/>
    <p:sldId id="299" r:id="rId28"/>
    <p:sldId id="301" r:id="rId29"/>
    <p:sldId id="311" r:id="rId30"/>
    <p:sldId id="304" r:id="rId31"/>
    <p:sldId id="312" r:id="rId32"/>
    <p:sldId id="314" r:id="rId33"/>
    <p:sldId id="313" r:id="rId34"/>
    <p:sldId id="315" r:id="rId35"/>
    <p:sldId id="316" r:id="rId36"/>
  </p:sldIdLst>
  <p:sldSz cx="9144000" cy="6858000" type="screen4x3"/>
  <p:notesSz cx="6858000" cy="9144000"/>
  <p:defaultTextStyle>
    <a:defPPr>
      <a:defRPr lang="ru-RU"/>
    </a:defPPr>
    <a:lvl1pPr marL="0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3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36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24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0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7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73" algn="l" defTabSz="913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3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0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7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36" indent="0">
              <a:buNone/>
              <a:defRPr sz="1600" b="1"/>
            </a:lvl5pPr>
            <a:lvl6pPr marL="2284924" indent="0">
              <a:buNone/>
              <a:defRPr sz="1600" b="1"/>
            </a:lvl6pPr>
            <a:lvl7pPr marL="2741907" indent="0">
              <a:buNone/>
              <a:defRPr sz="1600" b="1"/>
            </a:lvl7pPr>
            <a:lvl8pPr marL="3198887" indent="0">
              <a:buNone/>
              <a:defRPr sz="1600" b="1"/>
            </a:lvl8pPr>
            <a:lvl9pPr marL="3655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7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36" indent="0">
              <a:buNone/>
              <a:defRPr sz="1600" b="1"/>
            </a:lvl5pPr>
            <a:lvl6pPr marL="2284924" indent="0">
              <a:buNone/>
              <a:defRPr sz="1600" b="1"/>
            </a:lvl6pPr>
            <a:lvl7pPr marL="2741907" indent="0">
              <a:buNone/>
              <a:defRPr sz="1600" b="1"/>
            </a:lvl7pPr>
            <a:lvl8pPr marL="3198887" indent="0">
              <a:buNone/>
              <a:defRPr sz="1600" b="1"/>
            </a:lvl8pPr>
            <a:lvl9pPr marL="3655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7" indent="0">
              <a:buNone/>
              <a:defRPr sz="1000"/>
            </a:lvl3pPr>
            <a:lvl4pPr marL="1370954" indent="0">
              <a:buNone/>
              <a:defRPr sz="900"/>
            </a:lvl4pPr>
            <a:lvl5pPr marL="1827936" indent="0">
              <a:buNone/>
              <a:defRPr sz="900"/>
            </a:lvl5pPr>
            <a:lvl6pPr marL="2284924" indent="0">
              <a:buNone/>
              <a:defRPr sz="900"/>
            </a:lvl6pPr>
            <a:lvl7pPr marL="2741907" indent="0">
              <a:buNone/>
              <a:defRPr sz="900"/>
            </a:lvl7pPr>
            <a:lvl8pPr marL="3198887" indent="0">
              <a:buNone/>
              <a:defRPr sz="900"/>
            </a:lvl8pPr>
            <a:lvl9pPr marL="3655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3" indent="0">
              <a:buNone/>
              <a:defRPr sz="2800"/>
            </a:lvl2pPr>
            <a:lvl3pPr marL="913967" indent="0">
              <a:buNone/>
              <a:defRPr sz="2400"/>
            </a:lvl3pPr>
            <a:lvl4pPr marL="1370954" indent="0">
              <a:buNone/>
              <a:defRPr sz="2000"/>
            </a:lvl4pPr>
            <a:lvl5pPr marL="1827936" indent="0">
              <a:buNone/>
              <a:defRPr sz="2000"/>
            </a:lvl5pPr>
            <a:lvl6pPr marL="2284924" indent="0">
              <a:buNone/>
              <a:defRPr sz="2000"/>
            </a:lvl6pPr>
            <a:lvl7pPr marL="2741907" indent="0">
              <a:buNone/>
              <a:defRPr sz="2000"/>
            </a:lvl7pPr>
            <a:lvl8pPr marL="3198887" indent="0">
              <a:buNone/>
              <a:defRPr sz="2000"/>
            </a:lvl8pPr>
            <a:lvl9pPr marL="365587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7" indent="0">
              <a:buNone/>
              <a:defRPr sz="1000"/>
            </a:lvl3pPr>
            <a:lvl4pPr marL="1370954" indent="0">
              <a:buNone/>
              <a:defRPr sz="900"/>
            </a:lvl4pPr>
            <a:lvl5pPr marL="1827936" indent="0">
              <a:buNone/>
              <a:defRPr sz="900"/>
            </a:lvl5pPr>
            <a:lvl6pPr marL="2284924" indent="0">
              <a:buNone/>
              <a:defRPr sz="900"/>
            </a:lvl6pPr>
            <a:lvl7pPr marL="2741907" indent="0">
              <a:buNone/>
              <a:defRPr sz="900"/>
            </a:lvl7pPr>
            <a:lvl8pPr marL="3198887" indent="0">
              <a:buNone/>
              <a:defRPr sz="900"/>
            </a:lvl8pPr>
            <a:lvl9pPr marL="3655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5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29F-C40B-41E6-B15C-6B8805A1B23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FC00-F22C-4E49-8C74-25B7FF34D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1" indent="-342741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0" indent="-285614" algn="l" defTabSz="91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1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3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0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14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04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83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67" indent="-228482" algn="l" defTabSz="91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6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4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3" algn="l" defTabSz="913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mankor.ua/upload/Pictures%20jpg/Eutech/pH_110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280" y="551582"/>
            <a:ext cx="596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методы анализа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" y="4797152"/>
            <a:ext cx="304326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karat.com.ua/pix/P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0635"/>
          <a:stretch/>
        </p:blipFill>
        <p:spPr bwMode="auto">
          <a:xfrm>
            <a:off x="6102625" y="4572775"/>
            <a:ext cx="3012166" cy="22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mankor.ua/upload/Pictures%20jpg/Eutech/pH_110_sm.jpg">
            <a:hlinkClick r:id="rId4" tooltip="Увеличить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 bwMode="auto">
          <a:xfrm>
            <a:off x="6298189" y="1960551"/>
            <a:ext cx="2857576" cy="24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aprom-image.s3.amazonaws.com/86648_w640_h640_e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" y="1935854"/>
            <a:ext cx="2683134" cy="25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61" y="2708920"/>
            <a:ext cx="40481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0405" y="6069865"/>
            <a:ext cx="182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330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9254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0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/>
          <a:stretch/>
        </p:blipFill>
        <p:spPr bwMode="auto">
          <a:xfrm>
            <a:off x="125942" y="476672"/>
            <a:ext cx="9016520" cy="594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4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YandexDisk\Photo2\Хим Фак\18-История Факультета и Ун-та\Фото История кафедра\малахов-захаров-бессараб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336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YandexDisk\Photo2\Хим Фак\18-История Факультета и Ун-та\Фото История кафедра\2009-09-21\Изображение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4612"/>
            <a:ext cx="4860032" cy="35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YandexDisk\Photo2\Хим Фак\18-История Факультета и Ун-та\Фото История кафедра\2009-09-21\Изображение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48" y="0"/>
            <a:ext cx="3270423" cy="33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YandexDisk\Photo2\Хим Фак\18-История Факультета и Ун-та\РетроФото\Photo_ofchem\WФХМА\W_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11235"/>
          <a:stretch/>
        </p:blipFill>
        <p:spPr bwMode="auto">
          <a:xfrm>
            <a:off x="2679" y="3339320"/>
            <a:ext cx="4537725" cy="35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8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" y="3356992"/>
            <a:ext cx="3694137" cy="28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30" y="1052736"/>
            <a:ext cx="4737829" cy="5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060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NewRoman,Bold"/>
              </a:rPr>
              <a:t>Потенциометрия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728192"/>
          </a:xfrm>
        </p:spPr>
        <p:txBody>
          <a:bodyPr/>
          <a:lstStyle/>
          <a:p>
            <a:r>
              <a:rPr lang="ru-RU" b="1" i="1" dirty="0"/>
              <a:t>Потенциометрический </a:t>
            </a:r>
            <a:r>
              <a:rPr lang="ru-RU" b="1" i="1" dirty="0" smtClean="0"/>
              <a:t>метод</a:t>
            </a:r>
            <a:r>
              <a:rPr lang="ru-RU" dirty="0"/>
              <a:t> </a:t>
            </a:r>
            <a:r>
              <a:rPr lang="ru-RU" b="1" u="sng" dirty="0" smtClean="0"/>
              <a:t>основан</a:t>
            </a:r>
            <a:r>
              <a:rPr lang="ru-RU" u="sng" dirty="0" smtClean="0"/>
              <a:t> </a:t>
            </a:r>
            <a:r>
              <a:rPr lang="ru-RU" dirty="0"/>
              <a:t>на измерении электродвижущих сил (ЭДС) обратимых </a:t>
            </a:r>
            <a:r>
              <a:rPr lang="ru-RU" dirty="0" smtClean="0"/>
              <a:t>гальванических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17699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760" y="620688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Зависимость величины электродного потенциала (ЭП) от активности ионов в растворе выражается </a:t>
            </a:r>
            <a:r>
              <a:rPr lang="ru-RU" sz="2800" b="1" dirty="0" smtClean="0"/>
              <a:t>уравнением Нернста: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Для разбавленных растворов ( </a:t>
            </a:r>
            <a:r>
              <a:rPr lang="ru-RU" sz="2800" b="1" i="1" dirty="0" smtClean="0"/>
              <a:t>f </a:t>
            </a:r>
            <a:r>
              <a:rPr lang="ru-RU" sz="2800" b="1" dirty="0" smtClean="0"/>
              <a:t>= 1)</a:t>
            </a:r>
            <a:r>
              <a:rPr lang="ru-RU" sz="2800" dirty="0" smtClean="0"/>
              <a:t>, активность </a:t>
            </a:r>
            <a:r>
              <a:rPr lang="ru-RU" sz="2800" i="1" dirty="0" smtClean="0"/>
              <a:t>а </a:t>
            </a:r>
            <a:r>
              <a:rPr lang="ru-RU" sz="2800" dirty="0" smtClean="0"/>
              <a:t>заменяют на концентрацию </a:t>
            </a:r>
            <a:r>
              <a:rPr lang="ru-RU" sz="2800" i="1" dirty="0" smtClean="0"/>
              <a:t>c</a:t>
            </a:r>
            <a:r>
              <a:rPr lang="ru-RU" sz="2800" dirty="0" smtClean="0"/>
              <a:t>. Если перейти от </a:t>
            </a:r>
            <a:r>
              <a:rPr lang="ru-RU" sz="2800" dirty="0" err="1" smtClean="0"/>
              <a:t>ln</a:t>
            </a:r>
            <a:r>
              <a:rPr lang="ru-RU" sz="2800" dirty="0" smtClean="0"/>
              <a:t> к </a:t>
            </a:r>
            <a:r>
              <a:rPr lang="ru-RU" sz="2800" dirty="0" err="1" smtClean="0"/>
              <a:t>lg</a:t>
            </a:r>
            <a:r>
              <a:rPr lang="ru-RU" sz="2800" dirty="0" smtClean="0"/>
              <a:t>, то при </a:t>
            </a:r>
            <a:r>
              <a:rPr lang="ru-RU" sz="2800" i="1" dirty="0" smtClean="0"/>
              <a:t>T </a:t>
            </a:r>
            <a:r>
              <a:rPr lang="ru-RU" sz="2800" dirty="0" smtClean="0"/>
              <a:t>= 298 K (25 °С) уравнение запишется так: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87" y="1916832"/>
            <a:ext cx="3947747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95" y="4941168"/>
            <a:ext cx="3679329" cy="10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060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NewRoman,Bold"/>
              </a:rPr>
              <a:t>Потенциометрия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b="1" dirty="0"/>
              <a:t>В потенциометрии </a:t>
            </a:r>
            <a:r>
              <a:rPr lang="ru-RU" sz="2800" b="1" dirty="0" smtClean="0"/>
              <a:t>применяют </a:t>
            </a:r>
            <a:r>
              <a:rPr lang="ru-RU" sz="2800" dirty="0"/>
              <a:t>гальванический элемент, включающий </a:t>
            </a:r>
            <a:r>
              <a:rPr lang="ru-RU" sz="2800" u="sng" dirty="0"/>
              <a:t>два электрода</a:t>
            </a:r>
            <a:r>
              <a:rPr lang="ru-RU" sz="2800" dirty="0"/>
              <a:t>, которые могут </a:t>
            </a:r>
            <a:r>
              <a:rPr lang="ru-RU" sz="2800" dirty="0" smtClean="0"/>
              <a:t>быть погружены </a:t>
            </a:r>
            <a:r>
              <a:rPr lang="ru-RU" sz="2800" dirty="0"/>
              <a:t>в один и тот же раствор (</a:t>
            </a:r>
            <a:r>
              <a:rPr lang="ru-RU" sz="2800" b="1" dirty="0"/>
              <a:t>элемент без переноса</a:t>
            </a:r>
            <a:r>
              <a:rPr lang="ru-RU" sz="2800" dirty="0"/>
              <a:t>) или в два различных по составу раствора, имеющих </a:t>
            </a:r>
            <a:r>
              <a:rPr lang="ru-RU" sz="2800" dirty="0" smtClean="0"/>
              <a:t>между собой </a:t>
            </a:r>
            <a:r>
              <a:rPr lang="ru-RU" sz="2800" dirty="0"/>
              <a:t>жидкостной контакт (</a:t>
            </a:r>
            <a:r>
              <a:rPr lang="ru-RU" sz="2800" b="1" dirty="0"/>
              <a:t>цепь с переносом</a:t>
            </a:r>
            <a:r>
              <a:rPr lang="ru-RU" sz="2800" dirty="0" smtClean="0"/>
              <a:t>).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Индикаторный электрод </a:t>
            </a:r>
            <a:r>
              <a:rPr lang="ru-RU" sz="2800" b="1" i="1" dirty="0" smtClean="0"/>
              <a:t>– </a:t>
            </a:r>
            <a:r>
              <a:rPr lang="ru-RU" sz="2800" dirty="0" smtClean="0">
                <a:latin typeface="TimesNewRoman"/>
              </a:rPr>
              <a:t>потенциал его </a:t>
            </a:r>
            <a:r>
              <a:rPr lang="ru-RU" sz="2800" b="1" dirty="0" smtClean="0">
                <a:latin typeface="TimesNewRoman"/>
              </a:rPr>
              <a:t>зависит </a:t>
            </a:r>
            <a:r>
              <a:rPr lang="ru-RU" sz="2800" b="1" dirty="0">
                <a:latin typeface="TimesNewRoman"/>
              </a:rPr>
              <a:t>от активности </a:t>
            </a:r>
            <a:r>
              <a:rPr lang="ru-RU" sz="2800" dirty="0" smtClean="0">
                <a:latin typeface="TimesNewRoman"/>
              </a:rPr>
              <a:t>(концентрации</a:t>
            </a:r>
            <a:r>
              <a:rPr lang="ru-RU" sz="2800" dirty="0">
                <a:latin typeface="TimesNewRoman"/>
              </a:rPr>
              <a:t>) </a:t>
            </a:r>
            <a:r>
              <a:rPr lang="ru-RU" sz="2800" dirty="0" smtClean="0">
                <a:latin typeface="TimesNewRoman"/>
              </a:rPr>
              <a:t>определяемых </a:t>
            </a:r>
            <a:r>
              <a:rPr lang="ru-RU" sz="2800" dirty="0">
                <a:latin typeface="TimesNewRoman"/>
              </a:rPr>
              <a:t>ионов в растворе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Электрод сравнения </a:t>
            </a:r>
            <a:r>
              <a:rPr lang="ru-RU" sz="2800" b="1" i="1" dirty="0" smtClean="0"/>
              <a:t>– </a:t>
            </a:r>
            <a:r>
              <a:rPr lang="ru-RU" sz="2800" dirty="0" smtClean="0"/>
              <a:t>потенциал </a:t>
            </a:r>
            <a:r>
              <a:rPr lang="ru-RU" sz="2800" b="1" dirty="0" smtClean="0"/>
              <a:t>не зависит</a:t>
            </a:r>
            <a:r>
              <a:rPr lang="ru-RU" sz="2800" dirty="0" smtClean="0"/>
              <a:t> </a:t>
            </a:r>
            <a:r>
              <a:rPr lang="ru-RU" sz="2800" dirty="0"/>
              <a:t>от концентрации определяемых ионов</a:t>
            </a:r>
          </a:p>
        </p:txBody>
      </p:sp>
    </p:spTree>
    <p:extLst>
      <p:ext uri="{BB962C8B-B14F-4D97-AF65-F5344CB8AC3E}">
        <p14:creationId xmlns:p14="http://schemas.microsoft.com/office/powerpoint/2010/main" val="33085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06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NewRoman,Bold"/>
              </a:rPr>
              <a:t>Потенциометрия: электроды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NewRoman"/>
              </a:rPr>
              <a:t>Два </a:t>
            </a:r>
            <a:r>
              <a:rPr lang="ru-RU" sz="2800" b="1" dirty="0">
                <a:latin typeface="TimesNewRoman"/>
              </a:rPr>
              <a:t>основных класса электродов</a:t>
            </a:r>
            <a:r>
              <a:rPr lang="ru-RU" sz="2800" b="1" dirty="0" smtClean="0">
                <a:latin typeface="TimesNewRoman"/>
              </a:rPr>
              <a:t>:</a:t>
            </a:r>
            <a:endParaRPr lang="ru-RU" sz="2800" b="1" dirty="0">
              <a:latin typeface="TimesNewRoman"/>
            </a:endParaRPr>
          </a:p>
          <a:p>
            <a:r>
              <a:rPr lang="ru-RU" sz="2800" b="1" dirty="0" smtClean="0">
                <a:latin typeface="TimesNewRoman"/>
              </a:rPr>
              <a:t>1)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электронообменные</a:t>
            </a:r>
            <a:r>
              <a:rPr lang="ru-RU" sz="2800" b="1" i="1" dirty="0" smtClean="0"/>
              <a:t> </a:t>
            </a:r>
            <a:r>
              <a:rPr lang="ru-RU" sz="2800" dirty="0"/>
              <a:t>(электроды первого, второго рода и </a:t>
            </a:r>
            <a:r>
              <a:rPr lang="ru-RU" sz="2800" dirty="0" err="1"/>
              <a:t>окислительно</a:t>
            </a:r>
            <a:r>
              <a:rPr lang="ru-RU" sz="2800" dirty="0"/>
              <a:t>-восстановительные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межфазных границах которых </a:t>
            </a:r>
            <a:r>
              <a:rPr lang="ru-RU" sz="2800" b="1" dirty="0">
                <a:solidFill>
                  <a:srgbClr val="7030A0"/>
                </a:solidFill>
              </a:rPr>
              <a:t>протекают реакции с участием </a:t>
            </a:r>
            <a:r>
              <a:rPr lang="ru-RU" sz="2800" b="1" dirty="0" smtClean="0">
                <a:solidFill>
                  <a:srgbClr val="7030A0"/>
                </a:solidFill>
              </a:rPr>
              <a:t>электронов</a:t>
            </a:r>
          </a:p>
          <a:p>
            <a:pPr marL="0" indent="0">
              <a:buNone/>
            </a:pPr>
            <a:r>
              <a:rPr lang="ru-RU" sz="2800" b="1" dirty="0" smtClean="0"/>
              <a:t>    2) </a:t>
            </a:r>
            <a:r>
              <a:rPr lang="ru-RU" sz="2800" b="1" i="1" u="sng" dirty="0" smtClean="0"/>
              <a:t>мембранные</a:t>
            </a:r>
            <a:r>
              <a:rPr lang="ru-RU" sz="2800" b="1" dirty="0" smtClean="0"/>
              <a:t>, </a:t>
            </a:r>
            <a:r>
              <a:rPr lang="ru-RU" sz="2800" dirty="0"/>
              <a:t>или </a:t>
            </a:r>
            <a:r>
              <a:rPr lang="ru-RU" sz="2800" b="1" i="1" dirty="0" smtClean="0">
                <a:solidFill>
                  <a:srgbClr val="FF0000"/>
                </a:solidFill>
              </a:rPr>
              <a:t>ионообменные</a:t>
            </a:r>
            <a:r>
              <a:rPr lang="ru-RU" sz="2800" b="1" dirty="0" smtClean="0"/>
              <a:t>, </a:t>
            </a:r>
            <a:r>
              <a:rPr lang="ru-RU" sz="2800" dirty="0"/>
              <a:t>их называют также </a:t>
            </a:r>
            <a:r>
              <a:rPr lang="ru-RU" sz="2800" b="1" i="1" dirty="0" err="1" smtClean="0"/>
              <a:t>ионселективными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(</a:t>
            </a:r>
            <a:r>
              <a:rPr lang="ru-RU" sz="2800" b="1" i="1" dirty="0" smtClean="0"/>
              <a:t>ИСЭ</a:t>
            </a:r>
            <a:r>
              <a:rPr lang="ru-RU" sz="2800" b="1" dirty="0" smtClean="0"/>
              <a:t>) </a:t>
            </a:r>
            <a:r>
              <a:rPr lang="ru-RU" sz="2800" dirty="0"/>
              <a:t>на межфазных границах которых </a:t>
            </a:r>
            <a:r>
              <a:rPr lang="ru-RU" sz="2800" b="1" dirty="0">
                <a:solidFill>
                  <a:srgbClr val="7030A0"/>
                </a:solidFill>
              </a:rPr>
              <a:t>протекают ионообменные </a:t>
            </a:r>
            <a:r>
              <a:rPr lang="ru-RU" sz="2800" b="1" dirty="0" smtClean="0">
                <a:solidFill>
                  <a:srgbClr val="7030A0"/>
                </a:solidFill>
              </a:rPr>
              <a:t>реакции. </a:t>
            </a:r>
          </a:p>
          <a:p>
            <a:r>
              <a:rPr lang="ru-RU" sz="2800" dirty="0"/>
              <a:t>могут быть </a:t>
            </a:r>
            <a:r>
              <a:rPr lang="ru-RU" sz="2800" dirty="0" smtClean="0"/>
              <a:t>определены мног</a:t>
            </a:r>
            <a:r>
              <a:rPr lang="ru-RU" sz="2800" dirty="0"/>
              <a:t>и</a:t>
            </a:r>
            <a:r>
              <a:rPr lang="ru-RU" sz="2800" dirty="0" smtClean="0"/>
              <a:t>е </a:t>
            </a:r>
            <a:r>
              <a:rPr lang="ru-RU" sz="2800" dirty="0"/>
              <a:t>катионы </a:t>
            </a:r>
            <a:endParaRPr lang="en-US" sz="2800" dirty="0" smtClean="0"/>
          </a:p>
          <a:p>
            <a:r>
              <a:rPr lang="ru-RU" sz="2800" dirty="0" smtClean="0"/>
              <a:t>и анионы:</a:t>
            </a:r>
            <a:r>
              <a:rPr lang="ru-RU" sz="2800" dirty="0"/>
              <a:t> </a:t>
            </a:r>
            <a:r>
              <a:rPr lang="en-US" sz="2800" b="1" dirty="0" smtClean="0"/>
              <a:t>H</a:t>
            </a:r>
            <a:r>
              <a:rPr lang="en-US" sz="2800" b="1" baseline="30000" dirty="0" smtClean="0"/>
              <a:t>+</a:t>
            </a:r>
            <a:r>
              <a:rPr lang="en-US" sz="2800" dirty="0" smtClean="0"/>
              <a:t>, </a:t>
            </a:r>
            <a:r>
              <a:rPr lang="en-US" sz="2800" b="1" dirty="0" smtClean="0"/>
              <a:t>NH</a:t>
            </a:r>
            <a:r>
              <a:rPr lang="en-US" sz="2800" b="1" baseline="-25000" dirty="0" smtClean="0"/>
              <a:t>4</a:t>
            </a:r>
            <a:r>
              <a:rPr lang="en-US" sz="2800" b="1" baseline="30000" dirty="0"/>
              <a:t>+</a:t>
            </a:r>
            <a:r>
              <a:rPr lang="en-US" sz="2800" b="1" dirty="0"/>
              <a:t>, Na</a:t>
            </a:r>
            <a:r>
              <a:rPr lang="en-US" sz="2800" b="1" baseline="30000" dirty="0"/>
              <a:t>+</a:t>
            </a:r>
            <a:r>
              <a:rPr lang="en-US" sz="2800" b="1" dirty="0"/>
              <a:t>, K</a:t>
            </a:r>
            <a:r>
              <a:rPr lang="en-US" sz="2800" b="1" baseline="30000" dirty="0"/>
              <a:t>+</a:t>
            </a:r>
            <a:r>
              <a:rPr lang="en-US" sz="2800" b="1" dirty="0"/>
              <a:t>, Cu</a:t>
            </a:r>
            <a:r>
              <a:rPr lang="en-US" sz="2800" b="1" baseline="30000" dirty="0"/>
              <a:t>2+</a:t>
            </a:r>
            <a:r>
              <a:rPr lang="en-US" sz="2800" b="1" dirty="0"/>
              <a:t>, Cd</a:t>
            </a:r>
            <a:r>
              <a:rPr lang="en-US" sz="2800" b="1" baseline="30000" dirty="0"/>
              <a:t>2+</a:t>
            </a:r>
            <a:r>
              <a:rPr lang="en-US" sz="2800" b="1" dirty="0"/>
              <a:t>, Pb</a:t>
            </a:r>
            <a:r>
              <a:rPr lang="en-US" sz="2800" b="1" baseline="30000" dirty="0"/>
              <a:t>2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,NO</a:t>
            </a:r>
            <a:r>
              <a:rPr lang="en-US" sz="2800" b="1" baseline="-25000" dirty="0" smtClean="0"/>
              <a:t>3</a:t>
            </a:r>
            <a:r>
              <a:rPr lang="en-US" sz="2800" b="1" baseline="30000" dirty="0"/>
              <a:t>−</a:t>
            </a:r>
            <a:r>
              <a:rPr lang="en-US" sz="2800" b="1" dirty="0"/>
              <a:t>, Cl</a:t>
            </a:r>
            <a:r>
              <a:rPr lang="en-US" sz="2800" b="1" baseline="30000" dirty="0" smtClean="0"/>
              <a:t>−</a:t>
            </a:r>
            <a:r>
              <a:rPr lang="en-US" sz="2800" b="1" dirty="0"/>
              <a:t> </a:t>
            </a:r>
            <a:r>
              <a:rPr lang="ru-RU" sz="2800" dirty="0" smtClean="0"/>
              <a:t> др.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ИСЭ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47863"/>
            <a:ext cx="3527425" cy="348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349500"/>
            <a:ext cx="4629150" cy="190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Стеклянный и сравнения электроды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5811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18859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524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3" y="374630"/>
            <a:ext cx="458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ФИЗИКО-ХИМИЧЕСКИЕ  МЕТОДЫ  АНАЛИЗА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681" y="85745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Физико-химические методы анализа (ФХМА) основаны на использовании </a:t>
            </a:r>
            <a:r>
              <a:rPr lang="ru-RU" sz="1600" dirty="0" smtClean="0"/>
              <a:t>зависимости между </a:t>
            </a:r>
            <a:r>
              <a:rPr lang="ru-RU" sz="1600" dirty="0"/>
              <a:t>измеряемыми физическими свойствами веществ и их качественным и </a:t>
            </a:r>
            <a:r>
              <a:rPr lang="ru-RU" sz="1600" dirty="0" smtClean="0"/>
              <a:t>количественным </a:t>
            </a:r>
            <a:r>
              <a:rPr lang="ru-RU" sz="1600" dirty="0"/>
              <a:t>составом.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681" y="1844824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Наиболее распространенные ФХМА:</a:t>
            </a:r>
          </a:p>
          <a:p>
            <a:pPr marL="285750" indent="-285750">
              <a:buFontTx/>
              <a:buChar char="-"/>
            </a:pPr>
            <a:r>
              <a:rPr lang="ru-RU" sz="1600" b="1" i="1" dirty="0" smtClean="0"/>
              <a:t>электрохимические методы</a:t>
            </a:r>
            <a:r>
              <a:rPr lang="ru-RU" sz="1600" b="1" dirty="0" smtClean="0"/>
              <a:t> </a:t>
            </a:r>
            <a:r>
              <a:rPr lang="ru-RU" sz="1600" dirty="0" smtClean="0"/>
              <a:t>– основаны на измерении потенциала, силы тока, количества электричества и других электрических параметров;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i="1" dirty="0" smtClean="0"/>
              <a:t>спектральные </a:t>
            </a:r>
            <a:r>
              <a:rPr lang="ru-RU" sz="1600" i="1" dirty="0"/>
              <a:t>и другие оптические методы</a:t>
            </a:r>
            <a:r>
              <a:rPr lang="ru-RU" sz="1600" dirty="0"/>
              <a:t> – основаны на явлениях поглощения или испускания электромагнитного излучения (ЭМИ) атомами или молекулами вещества;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i="1" dirty="0" err="1" smtClean="0"/>
              <a:t>хроматографические</a:t>
            </a:r>
            <a:r>
              <a:rPr lang="ru-RU" sz="1600" i="1" dirty="0" smtClean="0"/>
              <a:t> </a:t>
            </a:r>
            <a:r>
              <a:rPr lang="ru-RU" sz="1600" i="1" dirty="0"/>
              <a:t>методы</a:t>
            </a:r>
            <a:r>
              <a:rPr lang="ru-RU" sz="1600" dirty="0"/>
              <a:t> – основаны на сорбционных процессах, протекающих в динамических условиях при направленном перемещении подвижной фазы относительно неподвижной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681" y="479715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</a:t>
            </a:r>
            <a:r>
              <a:rPr lang="ru-RU" sz="1600" b="1" dirty="0" smtClean="0"/>
              <a:t>остоинства ФХМА: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высокая </a:t>
            </a:r>
            <a:r>
              <a:rPr lang="ru-RU" sz="1600" dirty="0"/>
              <a:t>чувствительность и низкий предел обнаружения – массовый до 10</a:t>
            </a:r>
            <a:r>
              <a:rPr lang="ru-RU" sz="1600" baseline="30000" dirty="0"/>
              <a:t>-9</a:t>
            </a:r>
            <a:r>
              <a:rPr lang="ru-RU" sz="1600" dirty="0"/>
              <a:t> мкг и концентрационный до 10</a:t>
            </a:r>
            <a:r>
              <a:rPr lang="ru-RU" sz="1600" baseline="30000" dirty="0"/>
              <a:t>-12</a:t>
            </a:r>
            <a:r>
              <a:rPr lang="ru-RU" sz="1600" dirty="0"/>
              <a:t> </a:t>
            </a:r>
            <a:r>
              <a:rPr lang="ru-RU" sz="1600" dirty="0" smtClean="0"/>
              <a:t>г/мл;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высокая </a:t>
            </a:r>
            <a:r>
              <a:rPr lang="ru-RU" sz="1600" dirty="0"/>
              <a:t>селективность (избирательность), </a:t>
            </a:r>
            <a:r>
              <a:rPr lang="ru-RU" sz="1600" dirty="0" smtClean="0"/>
              <a:t>позволяющая </a:t>
            </a:r>
            <a:r>
              <a:rPr lang="ru-RU" sz="1600" dirty="0"/>
              <a:t>определять компоненты смесей без их предварительного </a:t>
            </a:r>
            <a:r>
              <a:rPr lang="ru-RU" sz="1600" dirty="0" smtClean="0"/>
              <a:t>разделения;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/>
              <a:t>экспрессность</a:t>
            </a:r>
            <a:r>
              <a:rPr lang="ru-RU" sz="1600" dirty="0" smtClean="0"/>
              <a:t> </a:t>
            </a:r>
            <a:r>
              <a:rPr lang="ru-RU" sz="1600" dirty="0"/>
              <a:t>проведения анализов, возможность их автоматизации и компьютеризации.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105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Электрохимическая ячейка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424881" cy="42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2394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27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КОНДУКТОМЕТРИЯ </a:t>
            </a:r>
            <a:r>
              <a:rPr lang="ru-RU" sz="3600" b="1" dirty="0"/>
              <a:t>(КОНДУКТОМЕТРИЧЕСКИЙ АНАЛИЗ)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b="1" u="sng" dirty="0"/>
              <a:t>Движущиеся ионы </a:t>
            </a:r>
            <a:r>
              <a:rPr lang="ru-RU" dirty="0"/>
              <a:t>в поле электрического тока испытывают </a:t>
            </a:r>
            <a:r>
              <a:rPr lang="ru-RU" u="sng" dirty="0"/>
              <a:t>тормозящее действие со стороны </a:t>
            </a:r>
            <a:r>
              <a:rPr lang="ru-RU" b="1" u="sng" dirty="0"/>
              <a:t>молекул </a:t>
            </a:r>
            <a:r>
              <a:rPr lang="ru-RU" b="1" u="sng" dirty="0" smtClean="0"/>
              <a:t>растворителя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/>
              <a:t>– </a:t>
            </a:r>
            <a:r>
              <a:rPr lang="ru-RU" b="1" i="1" dirty="0">
                <a:solidFill>
                  <a:srgbClr val="FF0000"/>
                </a:solidFill>
              </a:rPr>
              <a:t>релаксационный эффект </a:t>
            </a:r>
            <a:r>
              <a:rPr lang="ru-RU" dirty="0"/>
              <a:t>и со стороны противоположно </a:t>
            </a:r>
            <a:r>
              <a:rPr lang="ru-RU" b="1" dirty="0"/>
              <a:t>заряженных ионов </a:t>
            </a:r>
            <a:r>
              <a:rPr lang="ru-RU" dirty="0"/>
              <a:t>– </a:t>
            </a:r>
            <a:r>
              <a:rPr lang="ru-RU" b="1" i="1" dirty="0">
                <a:solidFill>
                  <a:srgbClr val="FF0000"/>
                </a:solidFill>
              </a:rPr>
              <a:t>электрофоретический эффект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6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06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NewRoman,Bold"/>
              </a:rPr>
              <a:t>Потенциометрия: электроды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В потенциометрии используют </a:t>
            </a:r>
            <a:r>
              <a:rPr lang="ru-RU" sz="2800" b="1" dirty="0">
                <a:solidFill>
                  <a:srgbClr val="FF0000"/>
                </a:solidFill>
              </a:rPr>
              <a:t>обратимые </a:t>
            </a:r>
            <a:r>
              <a:rPr lang="ru-RU" sz="2800" b="1" dirty="0" smtClean="0">
                <a:solidFill>
                  <a:srgbClr val="FF0000"/>
                </a:solidFill>
              </a:rPr>
              <a:t>электроды </a:t>
            </a:r>
            <a:r>
              <a:rPr lang="ru-RU" sz="2800" b="1" dirty="0" smtClean="0"/>
              <a:t>– это </a:t>
            </a:r>
            <a:r>
              <a:rPr lang="ru-RU" sz="2800" dirty="0" smtClean="0"/>
              <a:t>электроды</a:t>
            </a:r>
            <a:r>
              <a:rPr lang="ru-RU" sz="2800" dirty="0"/>
              <a:t>, у которых </a:t>
            </a:r>
            <a:endParaRPr lang="ru-RU" sz="2800" dirty="0" smtClean="0"/>
          </a:p>
          <a:p>
            <a:r>
              <a:rPr lang="ru-RU" sz="2800" dirty="0" smtClean="0"/>
              <a:t>- скачки </a:t>
            </a:r>
            <a:r>
              <a:rPr lang="ru-RU" sz="2800" dirty="0"/>
              <a:t>потенциалов зависят от концентрации в соответствии с </a:t>
            </a:r>
            <a:r>
              <a:rPr lang="ru-RU" sz="2800" dirty="0" smtClean="0"/>
              <a:t>термодинамическими уравнениями; </a:t>
            </a:r>
          </a:p>
          <a:p>
            <a:r>
              <a:rPr lang="ru-RU" sz="2800" b="1" dirty="0" smtClean="0"/>
              <a:t>быстро </a:t>
            </a:r>
            <a:r>
              <a:rPr lang="ru-RU" sz="2800" b="1" dirty="0"/>
              <a:t>устанавливается </a:t>
            </a:r>
            <a:r>
              <a:rPr lang="ru-RU" sz="2800" b="1" dirty="0" smtClean="0"/>
              <a:t>равновесие;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скачки </a:t>
            </a:r>
            <a:r>
              <a:rPr lang="ru-RU" sz="2800" dirty="0"/>
              <a:t>потенциалов </a:t>
            </a:r>
            <a:r>
              <a:rPr lang="ru-RU" sz="2800" dirty="0" smtClean="0"/>
              <a:t>остаются </a:t>
            </a:r>
            <a:r>
              <a:rPr lang="ru-RU" sz="2800" dirty="0"/>
              <a:t>неизменными во </a:t>
            </a:r>
            <a:r>
              <a:rPr lang="ru-RU" sz="2800" dirty="0" smtClean="0"/>
              <a:t>времени;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ри </a:t>
            </a:r>
            <a:r>
              <a:rPr lang="ru-RU" sz="2800" dirty="0"/>
              <a:t>прохождении электрического тока скачки потенциалов не должны </a:t>
            </a:r>
            <a:r>
              <a:rPr lang="ru-RU" sz="2800" dirty="0" smtClean="0"/>
              <a:t>значительно изменяться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после </a:t>
            </a:r>
            <a:r>
              <a:rPr lang="ru-RU" sz="2800" dirty="0"/>
              <a:t>выключения тока быстро должно устанавливаться равновесие. </a:t>
            </a:r>
            <a:endParaRPr lang="ru-RU" sz="2800" dirty="0" smtClean="0"/>
          </a:p>
          <a:p>
            <a:r>
              <a:rPr lang="ru-RU" sz="2800" b="1" dirty="0" smtClean="0"/>
              <a:t>Электроды</a:t>
            </a:r>
            <a:r>
              <a:rPr lang="ru-RU" sz="2800" b="1" dirty="0"/>
              <a:t>, не удовлетворяющие </a:t>
            </a:r>
            <a:r>
              <a:rPr lang="ru-RU" sz="2800" b="1" dirty="0" smtClean="0"/>
              <a:t>этим требованиям</a:t>
            </a:r>
            <a:r>
              <a:rPr lang="ru-RU" sz="2800" b="1" dirty="0"/>
              <a:t>, называются </a:t>
            </a:r>
            <a:r>
              <a:rPr lang="ru-RU" sz="2800" b="1" dirty="0">
                <a:solidFill>
                  <a:srgbClr val="FF0000"/>
                </a:solidFill>
              </a:rPr>
              <a:t>необратимыми. </a:t>
            </a:r>
          </a:p>
        </p:txBody>
      </p:sp>
    </p:spTree>
    <p:extLst>
      <p:ext uri="{BB962C8B-B14F-4D97-AF65-F5344CB8AC3E}">
        <p14:creationId xmlns:p14="http://schemas.microsoft.com/office/powerpoint/2010/main" val="27778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06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NewRoman,Bold"/>
              </a:rPr>
              <a:t>Потенциометрия: электроды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Электроды I рода </a:t>
            </a:r>
            <a:r>
              <a:rPr lang="ru-RU" sz="2800" dirty="0"/>
              <a:t>– электроды, находящиеся в равновесии с катионами, одноименными с металлом, и обратимые </a:t>
            </a:r>
            <a:r>
              <a:rPr lang="ru-RU" sz="2800" dirty="0" smtClean="0"/>
              <a:t>по отношению </a:t>
            </a:r>
            <a:r>
              <a:rPr lang="ru-RU" sz="2800" dirty="0"/>
              <a:t>к ним. </a:t>
            </a:r>
            <a:r>
              <a:rPr lang="ru-RU" sz="2800" b="1" dirty="0"/>
              <a:t>Простейший </a:t>
            </a:r>
            <a:r>
              <a:rPr lang="ru-RU" sz="2800" b="1" dirty="0" err="1"/>
              <a:t>электронообменный</a:t>
            </a:r>
            <a:r>
              <a:rPr lang="ru-RU" sz="2800" b="1" dirty="0"/>
              <a:t> электрод – </a:t>
            </a:r>
            <a:r>
              <a:rPr lang="ru-RU" sz="2800" b="1" dirty="0">
                <a:solidFill>
                  <a:srgbClr val="7030A0"/>
                </a:solidFill>
              </a:rPr>
              <a:t>металлическая пластинка</a:t>
            </a:r>
            <a:r>
              <a:rPr lang="ru-RU" sz="2800" dirty="0"/>
              <a:t>, погруженная в раствор </a:t>
            </a:r>
            <a:r>
              <a:rPr lang="ru-RU" sz="2800" dirty="0" smtClean="0"/>
              <a:t>или расплав </a:t>
            </a:r>
            <a:r>
              <a:rPr lang="ru-RU" sz="2800" dirty="0"/>
              <a:t>электролита </a:t>
            </a:r>
            <a:r>
              <a:rPr lang="ru-RU" sz="2800" b="1" dirty="0"/>
              <a:t>Zn/Zn</a:t>
            </a:r>
            <a:r>
              <a:rPr lang="ru-RU" sz="2800" b="1" baseline="30000" dirty="0"/>
              <a:t>2+</a:t>
            </a:r>
            <a:r>
              <a:rPr lang="ru-RU" sz="2800" b="1" dirty="0"/>
              <a:t>; </a:t>
            </a:r>
            <a:r>
              <a:rPr lang="ru-RU" sz="2800" b="1" dirty="0" err="1" smtClean="0"/>
              <a:t>Cu</a:t>
            </a:r>
            <a:r>
              <a:rPr lang="ru-RU" sz="2800" b="1" dirty="0" smtClean="0"/>
              <a:t>/Cu</a:t>
            </a:r>
            <a:r>
              <a:rPr lang="ru-RU" sz="2800" b="1" baseline="30000" dirty="0" smtClean="0"/>
              <a:t>2+</a:t>
            </a:r>
            <a:r>
              <a:rPr lang="ru-RU" sz="2800" baseline="300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т.д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 качестве электрода сравнения используют </a:t>
            </a:r>
            <a:r>
              <a:rPr lang="ru-RU" sz="2800" b="1" dirty="0"/>
              <a:t>стандартный водородный электрод </a:t>
            </a:r>
            <a:r>
              <a:rPr lang="ru-RU" sz="2800" dirty="0"/>
              <a:t>(СВЭ) – </a:t>
            </a:r>
            <a:r>
              <a:rPr lang="ru-RU" sz="2800" i="1" dirty="0"/>
              <a:t>электрод I рода </a:t>
            </a:r>
            <a:r>
              <a:rPr lang="ru-RU" sz="2800" dirty="0" smtClean="0"/>
              <a:t>– </a:t>
            </a:r>
            <a:r>
              <a:rPr lang="ru-RU" sz="2800" b="1" dirty="0"/>
              <a:t>(</a:t>
            </a:r>
            <a:r>
              <a:rPr lang="ru-RU" sz="2800" b="1" dirty="0" err="1"/>
              <a:t>Pt</a:t>
            </a:r>
            <a:r>
              <a:rPr lang="ru-RU" sz="2800" b="1" dirty="0"/>
              <a:t>)H</a:t>
            </a:r>
            <a:r>
              <a:rPr lang="ru-RU" sz="2800" b="1" baseline="-25000" dirty="0"/>
              <a:t>2</a:t>
            </a:r>
            <a:r>
              <a:rPr lang="ru-RU" sz="2800" b="1" dirty="0"/>
              <a:t>/2H</a:t>
            </a:r>
            <a:r>
              <a:rPr lang="ru-RU" sz="2800" b="1" baseline="30000" dirty="0" smtClean="0"/>
              <a:t>+</a:t>
            </a:r>
            <a:r>
              <a:rPr lang="ru-RU" sz="2800" dirty="0" smtClean="0"/>
              <a:t>. </a:t>
            </a:r>
            <a:r>
              <a:rPr lang="ru-RU" sz="2800" dirty="0"/>
              <a:t>Он может выполнять как роль окислителя, так и восстановителя:</a:t>
            </a:r>
          </a:p>
          <a:p>
            <a:r>
              <a:rPr lang="ru-RU" sz="2800" dirty="0"/>
              <a:t>2H</a:t>
            </a:r>
            <a:r>
              <a:rPr lang="ru-RU" sz="2800" baseline="30000" dirty="0"/>
              <a:t>+</a:t>
            </a:r>
            <a:r>
              <a:rPr lang="ru-RU" sz="2800" dirty="0"/>
              <a:t> + 2е → Н</a:t>
            </a:r>
            <a:r>
              <a:rPr lang="ru-RU" sz="2800" baseline="-25000" dirty="0"/>
              <a:t>2</a:t>
            </a:r>
            <a:r>
              <a:rPr lang="ru-RU" sz="2800" dirty="0"/>
              <a:t> или Н</a:t>
            </a:r>
            <a:r>
              <a:rPr lang="ru-RU" sz="2800" baseline="-25000" dirty="0"/>
              <a:t>2</a:t>
            </a:r>
            <a:r>
              <a:rPr lang="ru-RU" sz="2800" dirty="0"/>
              <a:t> (</a:t>
            </a:r>
            <a:r>
              <a:rPr lang="ru-RU" sz="2800" dirty="0" err="1"/>
              <a:t>Pt</a:t>
            </a:r>
            <a:r>
              <a:rPr lang="ru-RU" sz="2800" dirty="0"/>
              <a:t>) – 2е → 2H</a:t>
            </a:r>
            <a:r>
              <a:rPr lang="ru-RU" sz="2800" baseline="30000" dirty="0"/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86"/>
          </a:xfrm>
        </p:spPr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Стандартный </a:t>
            </a:r>
            <a:r>
              <a:rPr lang="ru-RU" sz="2800" b="1" dirty="0">
                <a:solidFill>
                  <a:prstClr val="black"/>
                </a:solidFill>
              </a:rPr>
              <a:t>водородный электрод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352545" cy="49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4385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" y="4653136"/>
            <a:ext cx="46929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62070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Электроды II 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Электроды II рода </a:t>
            </a:r>
            <a:r>
              <a:rPr lang="ru-RU" dirty="0"/>
              <a:t>– электроды, состоящие из металлической пластинки, покрытой малорастворимой солью </a:t>
            </a:r>
            <a:r>
              <a:rPr lang="ru-RU" dirty="0" smtClean="0"/>
              <a:t>этого металла</a:t>
            </a:r>
            <a:r>
              <a:rPr lang="ru-RU" dirty="0"/>
              <a:t>, и обратимые по отношению к анионам соли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Концентрация </a:t>
            </a:r>
            <a:r>
              <a:rPr lang="ru-RU" dirty="0" err="1"/>
              <a:t>Cl</a:t>
            </a:r>
            <a:r>
              <a:rPr lang="ru-RU" dirty="0"/>
              <a:t>− поддерживается на определенном уровне путём добавления раствора хорошо растворимой соли </a:t>
            </a:r>
            <a:r>
              <a:rPr lang="ru-RU" dirty="0" smtClean="0"/>
              <a:t>с тем </a:t>
            </a:r>
            <a:r>
              <a:rPr lang="ru-RU" dirty="0"/>
              <a:t>же анионом (чаще </a:t>
            </a:r>
            <a:r>
              <a:rPr lang="ru-RU" dirty="0" err="1"/>
              <a:t>KCl</a:t>
            </a:r>
            <a:r>
              <a:rPr lang="ru-RU" dirty="0"/>
              <a:t>). Отличительной особенностью электродов сравнения, применяемых в аналитической </a:t>
            </a:r>
            <a:r>
              <a:rPr lang="ru-RU" dirty="0" smtClean="0"/>
              <a:t>практике</a:t>
            </a:r>
            <a:r>
              <a:rPr lang="ru-RU" dirty="0"/>
              <a:t>, является простота изготовления (доступность), </a:t>
            </a:r>
            <a:r>
              <a:rPr lang="ru-RU" dirty="0" err="1"/>
              <a:t>воспроизводимость</a:t>
            </a:r>
            <a:r>
              <a:rPr lang="ru-RU" dirty="0"/>
              <a:t> потенциала и низкий температурный </a:t>
            </a:r>
            <a:r>
              <a:rPr lang="ru-RU" dirty="0" smtClean="0"/>
              <a:t>коэффициент</a:t>
            </a:r>
            <a:r>
              <a:rPr lang="ru-RU" dirty="0"/>
              <a:t>. Этим требованиям отвечают н.к.э. и х.с.э.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2625"/>
            <a:ext cx="567592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4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altLang="ru-RU" sz="3000" b="1" dirty="0"/>
              <a:t>Электроды сравнения </a:t>
            </a:r>
            <a:r>
              <a:rPr lang="ru-RU" altLang="ru-RU" sz="3000" b="1" dirty="0" err="1"/>
              <a:t>хлоридсеребряный</a:t>
            </a:r>
            <a:r>
              <a:rPr lang="ru-RU" altLang="ru-RU" sz="3000" b="1" dirty="0"/>
              <a:t> (а) и каломельный (б)</a:t>
            </a:r>
            <a:r>
              <a:rPr lang="ru-RU" altLang="ru-RU" sz="4000" dirty="0"/>
              <a:t> 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51000"/>
            <a:ext cx="6119813" cy="470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3600"/>
              <a:t>Хлоридсеребряный электрод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205038"/>
            <a:ext cx="6608763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73463"/>
            <a:ext cx="7416800" cy="1122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4975"/>
            <a:ext cx="7876803" cy="1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95215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</a:t>
            </a:r>
            <a:r>
              <a:rPr lang="ru-RU" sz="2400" b="1" dirty="0" smtClean="0"/>
              <a:t>лектрохимическую </a:t>
            </a:r>
            <a:r>
              <a:rPr lang="ru-RU" sz="2400" b="1" dirty="0"/>
              <a:t>цепь </a:t>
            </a:r>
            <a:r>
              <a:rPr lang="ru-RU" sz="2400" b="1" dirty="0" smtClean="0"/>
              <a:t>стеклянного электрода с хлоридсеребряным можно </a:t>
            </a:r>
            <a:r>
              <a:rPr lang="ru-RU" sz="2400" b="1" dirty="0"/>
              <a:t>записать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2036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74893"/>
              </p:ext>
            </p:extLst>
          </p:nvPr>
        </p:nvGraphicFramePr>
        <p:xfrm>
          <a:off x="775131" y="916686"/>
          <a:ext cx="7488830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96"/>
                <a:gridCol w="2122539"/>
                <a:gridCol w="759289"/>
                <a:gridCol w="926483"/>
                <a:gridCol w="925757"/>
                <a:gridCol w="926483"/>
                <a:gridCol w="926483"/>
              </a:tblGrid>
              <a:tr h="45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Элемент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МАС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ААС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ПТП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ИВА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Ионо-</a:t>
                      </a:r>
                    </a:p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метрия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Ампером. титров.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Ag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0,1– </a:t>
                      </a:r>
                      <a:r>
                        <a:rPr lang="ru-RU" sz="1400" b="1" dirty="0" err="1">
                          <a:effectLst/>
                        </a:rPr>
                        <a:t>дитизон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0.00001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As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0,05 - молибд.синь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0,04-метил.фиол.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Bi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0,07-дитизон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Cd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0,04-дитизон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2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Cr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0,04-дифенилкарбазид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Cu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0,03-дитизон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Hg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0,08-дитизон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Pb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0,08-дитизон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7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Sb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0,08-родамин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Fe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0,1-роданид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Se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0,08-диами-нофталин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Sn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0,07-фенил-флуриом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Te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0,1-висмутол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Tl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0,06-родамин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Zn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0,02-дитизон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</a:t>
                      </a:r>
                      <a:r>
                        <a:rPr lang="en-US" sz="1400" b="1" baseline="30000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5-10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46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NH</a:t>
                      </a:r>
                      <a:r>
                        <a:rPr lang="en-US" sz="1400" b="1" baseline="-25000">
                          <a:effectLst/>
                        </a:rPr>
                        <a:t>4</a:t>
                      </a:r>
                      <a:r>
                        <a:rPr lang="en-US" sz="1400" b="1" baseline="30000">
                          <a:effectLst/>
                        </a:rPr>
                        <a:t>+</a:t>
                      </a:r>
                      <a:r>
                        <a:rPr lang="ru-RU" sz="1400" b="1">
                          <a:effectLst/>
                        </a:rPr>
                        <a:t>,</a:t>
                      </a:r>
                      <a:r>
                        <a:rPr lang="ru-RU" sz="1400" b="1" baseline="30000">
                          <a:effectLst/>
                        </a:rPr>
                        <a:t> </a:t>
                      </a:r>
                      <a:r>
                        <a:rPr lang="en-US" sz="1400" b="1">
                          <a:effectLst/>
                        </a:rPr>
                        <a:t>NO</a:t>
                      </a:r>
                      <a:r>
                        <a:rPr lang="en-US" sz="1400" b="1" baseline="-25000">
                          <a:effectLst/>
                        </a:rPr>
                        <a:t>3</a:t>
                      </a:r>
                      <a:r>
                        <a:rPr lang="en-US" sz="1400" b="1" baseline="30000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1-5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67603" y="5877272"/>
            <a:ext cx="581466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 - молекулярная абсорбционная спектрометрия (фотометрия);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ААС - атомно-абсорбционная спектрометрия (пламенная фотометрия);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ПТП - переменно-токовая полярография;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 - инверсионная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вольтамперометрия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603" y="364014"/>
            <a:ext cx="726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Пределы определения (мкг/мл) элементов различными методами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3600"/>
              <a:t>Каломельный электрод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81300"/>
            <a:ext cx="7224712" cy="88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потенциометрического метода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b="1" i="1" u="sng" dirty="0"/>
              <a:t>Прямая потенциометрия </a:t>
            </a:r>
            <a:r>
              <a:rPr lang="ru-RU" dirty="0"/>
              <a:t>– определение концентрации ионов, в частности </a:t>
            </a:r>
            <a:r>
              <a:rPr lang="ru-RU" dirty="0" smtClean="0"/>
              <a:t>[</a:t>
            </a:r>
            <a:r>
              <a:rPr lang="ru-RU" dirty="0"/>
              <a:t>H</a:t>
            </a:r>
            <a:r>
              <a:rPr lang="ru-RU" baseline="30000" dirty="0" smtClean="0"/>
              <a:t>+</a:t>
            </a:r>
            <a:r>
              <a:rPr lang="ru-RU" dirty="0" smtClean="0"/>
              <a:t>], </a:t>
            </a:r>
            <a:r>
              <a:rPr lang="ru-RU" dirty="0"/>
              <a:t>с помощью уравнения </a:t>
            </a:r>
            <a:r>
              <a:rPr lang="ru-RU" dirty="0" smtClean="0"/>
              <a:t>Нернста по </a:t>
            </a:r>
            <a:r>
              <a:rPr lang="ru-RU" dirty="0"/>
              <a:t>ЭДС гальванического элемента. Самое известное приложение этого вида потенциометрии – рН-метрия.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i="1" u="sng" dirty="0"/>
              <a:t>Потенциометрическое титрование </a:t>
            </a:r>
            <a:r>
              <a:rPr lang="ru-RU" dirty="0"/>
              <a:t>основано на использовании измерений ЭП для нахождения точки </a:t>
            </a:r>
            <a:r>
              <a:rPr lang="ru-RU" dirty="0" smtClean="0"/>
              <a:t>эквивалентности </a:t>
            </a:r>
            <a:r>
              <a:rPr lang="ru-RU" dirty="0"/>
              <a:t>в различных реакциях.</a:t>
            </a:r>
          </a:p>
        </p:txBody>
      </p:sp>
    </p:spTree>
    <p:extLst>
      <p:ext uri="{BB962C8B-B14F-4D97-AF65-F5344CB8AC3E}">
        <p14:creationId xmlns:p14="http://schemas.microsoft.com/office/powerpoint/2010/main" val="21667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потенциометрического метода анализа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79176" cy="37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3012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Ячейка для потенциометрического определения </a:t>
            </a:r>
            <a:r>
              <a:rPr lang="ru-RU" b="1" dirty="0" err="1"/>
              <a:t>Ag</a:t>
            </a:r>
            <a:r>
              <a:rPr lang="ru-RU" b="1" dirty="0"/>
              <a:t>+</a:t>
            </a:r>
          </a:p>
          <a:p>
            <a:pPr algn="ctr"/>
            <a:r>
              <a:rPr lang="ru-RU" b="1" dirty="0"/>
              <a:t>с помощью серебряного электрода </a:t>
            </a:r>
            <a:r>
              <a:rPr lang="ru-RU" dirty="0"/>
              <a:t>(электрод сравнения – </a:t>
            </a:r>
            <a:endParaRPr lang="ru-RU" dirty="0" smtClean="0"/>
          </a:p>
          <a:p>
            <a:pPr algn="ctr"/>
            <a:r>
              <a:rPr lang="ru-RU" dirty="0" smtClean="0"/>
              <a:t>насыщенный </a:t>
            </a:r>
            <a:r>
              <a:rPr lang="ru-RU" dirty="0"/>
              <a:t>каломельный)</a:t>
            </a:r>
          </a:p>
        </p:txBody>
      </p:sp>
    </p:spTree>
    <p:extLst>
      <p:ext uri="{BB962C8B-B14F-4D97-AF65-F5344CB8AC3E}">
        <p14:creationId xmlns:p14="http://schemas.microsoft.com/office/powerpoint/2010/main" val="3228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7780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Определение КТТ в потенциометрии</a:t>
            </a:r>
            <a:endParaRPr lang="ru-RU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33" y="1340768"/>
            <a:ext cx="22122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10205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86" y="1628800"/>
            <a:ext cx="2859013" cy="31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9941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Достоинства метода </a:t>
            </a:r>
            <a:br>
              <a:rPr lang="ru-RU" sz="3600" b="1" dirty="0" smtClean="0"/>
            </a:br>
            <a:r>
              <a:rPr lang="ru-RU" sz="3600" b="1" dirty="0" smtClean="0"/>
              <a:t>потенциометрического </a:t>
            </a:r>
            <a:r>
              <a:rPr lang="ru-RU" sz="3600" b="1" dirty="0"/>
              <a:t>титрования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– </a:t>
            </a:r>
            <a:r>
              <a:rPr lang="ru-RU" sz="2800" b="1" dirty="0" smtClean="0"/>
              <a:t>высокая </a:t>
            </a:r>
            <a:r>
              <a:rPr lang="ru-RU" sz="2800" b="1" dirty="0"/>
              <a:t>точность и </a:t>
            </a:r>
            <a:r>
              <a:rPr lang="ru-RU" sz="2800" b="1" dirty="0" err="1"/>
              <a:t>воспроизводимость</a:t>
            </a:r>
            <a:r>
              <a:rPr lang="ru-RU" sz="2800" b="1" dirty="0"/>
              <a:t> </a:t>
            </a:r>
            <a:r>
              <a:rPr lang="ru-RU" sz="2800" dirty="0"/>
              <a:t>определений (особенно при титровании разбавленных растворов</a:t>
            </a:r>
            <a:r>
              <a:rPr lang="ru-RU" sz="2800" dirty="0" smtClean="0"/>
              <a:t>); </a:t>
            </a:r>
            <a:endParaRPr lang="ru-RU" sz="2800" dirty="0"/>
          </a:p>
          <a:p>
            <a:r>
              <a:rPr lang="ru-RU" sz="2800" dirty="0" smtClean="0"/>
              <a:t>– </a:t>
            </a:r>
            <a:r>
              <a:rPr lang="ru-RU" sz="2800" dirty="0"/>
              <a:t>возможность проводить определение </a:t>
            </a:r>
            <a:r>
              <a:rPr lang="ru-RU" sz="2800" b="1" dirty="0"/>
              <a:t>в мутных и окрашенных растворах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– </a:t>
            </a:r>
            <a:r>
              <a:rPr lang="ru-RU" sz="2800" dirty="0"/>
              <a:t>легкость </a:t>
            </a:r>
            <a:r>
              <a:rPr lang="ru-RU" sz="2800" b="1" dirty="0"/>
              <a:t>раздельного определения </a:t>
            </a:r>
            <a:r>
              <a:rPr lang="ru-RU" sz="2800" dirty="0"/>
              <a:t>веществ при их совместном присутствии;</a:t>
            </a:r>
          </a:p>
          <a:p>
            <a:r>
              <a:rPr lang="ru-RU" sz="2800" dirty="0" smtClean="0"/>
              <a:t>– </a:t>
            </a:r>
            <a:r>
              <a:rPr lang="ru-RU" sz="2800" dirty="0"/>
              <a:t>метод легко поддается </a:t>
            </a:r>
            <a:r>
              <a:rPr lang="ru-RU" sz="2800" b="1" dirty="0"/>
              <a:t>автоматизации</a:t>
            </a:r>
            <a:r>
              <a:rPr lang="ru-RU" sz="2800" dirty="0" smtClean="0"/>
              <a:t>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Погрешность определения </a:t>
            </a:r>
            <a:r>
              <a:rPr lang="ru-RU" sz="2800" dirty="0"/>
              <a:t>при прямом потенциометрическом измерении составляет </a:t>
            </a:r>
            <a:r>
              <a:rPr lang="ru-RU" sz="2800" b="1" dirty="0">
                <a:solidFill>
                  <a:srgbClr val="FF0000"/>
                </a:solidFill>
              </a:rPr>
              <a:t>2-10 %</a:t>
            </a:r>
            <a:r>
              <a:rPr lang="ru-RU" sz="2800" dirty="0"/>
              <a:t>, при проведении потенциометрического титрования </a:t>
            </a:r>
            <a:r>
              <a:rPr lang="ru-RU" sz="2800" b="1" dirty="0">
                <a:solidFill>
                  <a:srgbClr val="FF0000"/>
                </a:solidFill>
              </a:rPr>
              <a:t>0,5-1 %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22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9941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Недостатки </a:t>
            </a:r>
            <a:r>
              <a:rPr lang="ru-RU" sz="3600" b="1" dirty="0"/>
              <a:t>метода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потенциометрического </a:t>
            </a:r>
            <a:r>
              <a:rPr lang="ru-RU" sz="3600" b="1" dirty="0"/>
              <a:t>титрования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не </a:t>
            </a:r>
            <a:r>
              <a:rPr lang="ru-RU" sz="2800" b="1" dirty="0"/>
              <a:t>всегда быстрое установление потенциала </a:t>
            </a:r>
            <a:r>
              <a:rPr lang="ru-RU" sz="2800" dirty="0"/>
              <a:t>после добавления </a:t>
            </a:r>
            <a:r>
              <a:rPr lang="ru-RU" sz="2800" dirty="0" err="1"/>
              <a:t>титранта</a:t>
            </a:r>
            <a:r>
              <a:rPr lang="ru-RU" sz="2800" dirty="0"/>
              <a:t> и </a:t>
            </a:r>
            <a:endParaRPr lang="ru-RU" sz="2800" dirty="0" smtClean="0"/>
          </a:p>
          <a:p>
            <a:r>
              <a:rPr lang="ru-RU" sz="2800" dirty="0" smtClean="0"/>
              <a:t>необходимость </a:t>
            </a:r>
            <a:r>
              <a:rPr lang="ru-RU" sz="2800" dirty="0"/>
              <a:t>во многих случаях делать при титровании </a:t>
            </a:r>
            <a:r>
              <a:rPr lang="ru-RU" sz="2800" b="1" dirty="0"/>
              <a:t>большое число отсчетов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5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498174"/>
          </a:xfrm>
        </p:spPr>
        <p:txBody>
          <a:bodyPr>
            <a:normAutofit/>
          </a:bodyPr>
          <a:lstStyle/>
          <a:p>
            <a:r>
              <a:rPr lang="ru-RU" sz="4000" b="1" dirty="0"/>
              <a:t>ЭЛЕКТРОХИМИЧЕСКИЕ МЕТОДЫ </a:t>
            </a:r>
            <a:r>
              <a:rPr lang="ru-RU" sz="4000" b="1" dirty="0" smtClean="0"/>
              <a:t>АНАЛИЗА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снованы </a:t>
            </a:r>
            <a:r>
              <a:rPr lang="ru-RU" b="1" dirty="0"/>
              <a:t>на измерении и регистрации электрических параметров </a:t>
            </a:r>
            <a:r>
              <a:rPr lang="ru-RU" b="1" dirty="0" smtClean="0"/>
              <a:t>системы </a:t>
            </a:r>
            <a:r>
              <a:rPr lang="ru-RU" dirty="0" smtClean="0"/>
              <a:t>(аналитических </a:t>
            </a:r>
            <a:r>
              <a:rPr lang="ru-RU" dirty="0"/>
              <a:t>сигналов), изменяющихся в результате протекания химических реакций.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26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850102"/>
          </a:xfrm>
        </p:spPr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лассификация э/х </a:t>
            </a:r>
            <a:r>
              <a:rPr lang="ru-RU" b="1" dirty="0"/>
              <a:t>методов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1)</a:t>
            </a:r>
            <a:r>
              <a:rPr lang="ru-RU" dirty="0"/>
              <a:t> </a:t>
            </a:r>
            <a:r>
              <a:rPr lang="ru-RU" b="1" i="1" u="sng" dirty="0"/>
              <a:t>Учитывающая природу источника </a:t>
            </a:r>
            <a:r>
              <a:rPr lang="ru-RU" i="1" dirty="0"/>
              <a:t>электрической энергии в системе</a:t>
            </a:r>
            <a:r>
              <a:rPr lang="ru-RU" dirty="0"/>
              <a:t>; различают две группы методов:</a:t>
            </a:r>
          </a:p>
          <a:p>
            <a:pPr marL="714375" indent="0">
              <a:buNone/>
            </a:pPr>
            <a:r>
              <a:rPr lang="ru-RU" dirty="0"/>
              <a:t>• </a:t>
            </a:r>
            <a:r>
              <a:rPr lang="ru-RU" b="1" dirty="0"/>
              <a:t>без наложения внешнего потенциала</a:t>
            </a:r>
            <a:r>
              <a:rPr lang="ru-RU" dirty="0"/>
              <a:t>, когда источник электрической энергии – сама электрохимическая </a:t>
            </a:r>
            <a:r>
              <a:rPr lang="ru-RU" dirty="0" smtClean="0"/>
              <a:t>система (гальванический </a:t>
            </a:r>
            <a:r>
              <a:rPr lang="ru-RU" dirty="0"/>
              <a:t>элемент); к таким методам относятся </a:t>
            </a:r>
            <a:r>
              <a:rPr lang="ru-RU" b="1" dirty="0">
                <a:solidFill>
                  <a:srgbClr val="C00000"/>
                </a:solidFill>
              </a:rPr>
              <a:t>потенциометрические методы</a:t>
            </a:r>
            <a:r>
              <a:rPr lang="ru-RU" dirty="0"/>
              <a:t>;</a:t>
            </a:r>
          </a:p>
          <a:p>
            <a:pPr marL="714375" indent="0">
              <a:buNone/>
            </a:pPr>
            <a:r>
              <a:rPr lang="ru-RU" dirty="0"/>
              <a:t>• </a:t>
            </a:r>
            <a:r>
              <a:rPr lang="ru-RU" b="1" dirty="0"/>
              <a:t>с наложением внешнего потенциала</a:t>
            </a:r>
            <a:r>
              <a:rPr lang="ru-RU" dirty="0"/>
              <a:t>; к ним относятся: </a:t>
            </a:r>
            <a:r>
              <a:rPr lang="ru-RU" b="1" dirty="0">
                <a:solidFill>
                  <a:srgbClr val="C00000"/>
                </a:solidFill>
              </a:rPr>
              <a:t>кондуктометрия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кулонометрия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вольтамперометрия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электрогравиметрия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0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850102"/>
          </a:xfrm>
        </p:spPr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лассификация э/х </a:t>
            </a:r>
            <a:r>
              <a:rPr lang="ru-RU" b="1" dirty="0"/>
              <a:t>методов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/>
              <a:t>2) </a:t>
            </a:r>
            <a:r>
              <a:rPr lang="ru-RU" b="1" i="1" u="sng" dirty="0"/>
              <a:t>По способу применения </a:t>
            </a:r>
            <a:r>
              <a:rPr lang="ru-RU" dirty="0"/>
              <a:t>различают прямые и косвенные методы:</a:t>
            </a:r>
          </a:p>
          <a:p>
            <a:pPr marL="714375" indent="0">
              <a:buNone/>
            </a:pPr>
            <a:r>
              <a:rPr lang="ru-RU" dirty="0"/>
              <a:t>• </a:t>
            </a:r>
            <a:r>
              <a:rPr lang="ru-RU" b="1" dirty="0"/>
              <a:t>прямые</a:t>
            </a:r>
            <a:r>
              <a:rPr lang="ru-RU" dirty="0"/>
              <a:t> – измеряют аналитический сигнал как функцию концентрации раствора и по показаниям прибора </a:t>
            </a:r>
            <a:r>
              <a:rPr lang="ru-RU" dirty="0" smtClean="0"/>
              <a:t>находят </a:t>
            </a:r>
            <a:r>
              <a:rPr lang="ru-RU" dirty="0"/>
              <a:t>содержание вещества в растворе (</a:t>
            </a:r>
            <a:r>
              <a:rPr lang="ru-RU" b="1" dirty="0">
                <a:solidFill>
                  <a:srgbClr val="C00000"/>
                </a:solidFill>
              </a:rPr>
              <a:t>прямая потенциометрия, прямая кондуктометрия </a:t>
            </a:r>
            <a:r>
              <a:rPr lang="ru-RU" dirty="0"/>
              <a:t>и т.д.);</a:t>
            </a:r>
          </a:p>
          <a:p>
            <a:pPr marL="714375" indent="0">
              <a:buNone/>
            </a:pPr>
            <a:r>
              <a:rPr lang="ru-RU" dirty="0"/>
              <a:t>• </a:t>
            </a:r>
            <a:r>
              <a:rPr lang="ru-RU" b="1" dirty="0"/>
              <a:t>косвенные</a:t>
            </a:r>
            <a:r>
              <a:rPr lang="ru-RU" dirty="0"/>
              <a:t> – это методы титрования, в которых окончание титрования фиксируют на основании измерения </a:t>
            </a:r>
            <a:r>
              <a:rPr lang="ru-RU" dirty="0" smtClean="0"/>
              <a:t>электрических </a:t>
            </a:r>
            <a:r>
              <a:rPr lang="ru-RU" dirty="0"/>
              <a:t>параметров системы (</a:t>
            </a:r>
            <a:r>
              <a:rPr lang="ru-RU" b="1" dirty="0">
                <a:solidFill>
                  <a:srgbClr val="C00000"/>
                </a:solidFill>
              </a:rPr>
              <a:t>кондуктометрическое, амперометрическое титрование и т.д</a:t>
            </a:r>
            <a:r>
              <a:rPr lang="ru-RU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344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x/xPhjeNX3oDZOdn8SCfJyRW2Y1BIHpzat6Auvm5lr9/slide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0"/>
          <a:stretch/>
        </p:blipFill>
        <p:spPr bwMode="auto">
          <a:xfrm>
            <a:off x="0" y="764704"/>
            <a:ext cx="9144000" cy="5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5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4799" y="165320"/>
            <a:ext cx="444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ЭЛЕКТРОХИМИЧЕСКИЕ МЕТОДЫ АНАЛИЗА</a:t>
            </a:r>
            <a:endParaRPr lang="ru-RU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4652"/>
            <a:ext cx="6302186" cy="59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639"/>
            <a:ext cx="672465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1147</Words>
  <Application>Microsoft Office PowerPoint</Application>
  <PresentationFormat>Экран (4:3)</PresentationFormat>
  <Paragraphs>228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ЭЛЕКТРОХИМИЧЕСКИЕ МЕТОДЫ АНАЛИЗА</vt:lpstr>
      <vt:lpstr>Классификация э/х методов</vt:lpstr>
      <vt:lpstr>Классификация э/х методов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Потенциометрия</vt:lpstr>
      <vt:lpstr>Презентация PowerPoint</vt:lpstr>
      <vt:lpstr>Потенциометрия</vt:lpstr>
      <vt:lpstr>Потенциометрия: электроды</vt:lpstr>
      <vt:lpstr>ИСЭ</vt:lpstr>
      <vt:lpstr>Стеклянный и сравнения электроды</vt:lpstr>
      <vt:lpstr>Электрохимическая ячейка</vt:lpstr>
      <vt:lpstr>Презентация PowerPoint</vt:lpstr>
      <vt:lpstr>КОНДУКТОМЕТРИЯ (КОНДУКТОМЕТРИЧЕСКИЙ АНАЛИЗ)</vt:lpstr>
      <vt:lpstr>Потенциометрия: электроды</vt:lpstr>
      <vt:lpstr>Потенциометрия: электроды</vt:lpstr>
      <vt:lpstr>Стандартный водородный электрод</vt:lpstr>
      <vt:lpstr>Электроды II рода</vt:lpstr>
      <vt:lpstr>Электроды сравнения хлоридсеребряный (а) и каломельный (б) </vt:lpstr>
      <vt:lpstr>Хлоридсеребряный электрод</vt:lpstr>
      <vt:lpstr>Презентация PowerPoint</vt:lpstr>
      <vt:lpstr>Каломельный электрод</vt:lpstr>
      <vt:lpstr>Виды потенциометрического метода анализа</vt:lpstr>
      <vt:lpstr>Виды потенциометрического метода анализа</vt:lpstr>
      <vt:lpstr>Определение КТТ в потенциометрии</vt:lpstr>
      <vt:lpstr> Достоинства метода  потенциометрического титрования </vt:lpstr>
      <vt:lpstr> Недостатки метода  потенциометрического титрования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Инструментальные (физические и физико-химические) методы анализа</dc:title>
  <dc:creator>Леонид Торопов</dc:creator>
  <cp:lastModifiedBy>Assa</cp:lastModifiedBy>
  <cp:revision>74</cp:revision>
  <dcterms:created xsi:type="dcterms:W3CDTF">2014-04-17T16:13:34Z</dcterms:created>
  <dcterms:modified xsi:type="dcterms:W3CDTF">2020-11-23T21:31:15Z</dcterms:modified>
</cp:coreProperties>
</file>