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</p:sldIdLst>
  <p:sldSz cx="9144000" cy="6858000" type="screen4x3"/>
  <p:notesSz cx="6858000" cy="9144000"/>
  <p:defaultTextStyle>
    <a:defPPr>
      <a:defRPr lang="ru-RU"/>
    </a:defPPr>
    <a:lvl1pPr marL="0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3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7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36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24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07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7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73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3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0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5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3" indent="0">
              <a:buNone/>
              <a:defRPr sz="2000" b="1"/>
            </a:lvl2pPr>
            <a:lvl3pPr marL="913967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36" indent="0">
              <a:buNone/>
              <a:defRPr sz="1600" b="1"/>
            </a:lvl5pPr>
            <a:lvl6pPr marL="2284924" indent="0">
              <a:buNone/>
              <a:defRPr sz="1600" b="1"/>
            </a:lvl6pPr>
            <a:lvl7pPr marL="2741907" indent="0">
              <a:buNone/>
              <a:defRPr sz="1600" b="1"/>
            </a:lvl7pPr>
            <a:lvl8pPr marL="3198887" indent="0">
              <a:buNone/>
              <a:defRPr sz="1600" b="1"/>
            </a:lvl8pPr>
            <a:lvl9pPr marL="365587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3" indent="0">
              <a:buNone/>
              <a:defRPr sz="2000" b="1"/>
            </a:lvl2pPr>
            <a:lvl3pPr marL="913967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36" indent="0">
              <a:buNone/>
              <a:defRPr sz="1600" b="1"/>
            </a:lvl5pPr>
            <a:lvl6pPr marL="2284924" indent="0">
              <a:buNone/>
              <a:defRPr sz="1600" b="1"/>
            </a:lvl6pPr>
            <a:lvl7pPr marL="2741907" indent="0">
              <a:buNone/>
              <a:defRPr sz="1600" b="1"/>
            </a:lvl7pPr>
            <a:lvl8pPr marL="3198887" indent="0">
              <a:buNone/>
              <a:defRPr sz="1600" b="1"/>
            </a:lvl8pPr>
            <a:lvl9pPr marL="365587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2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5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4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3" indent="0">
              <a:buNone/>
              <a:defRPr sz="1200"/>
            </a:lvl2pPr>
            <a:lvl3pPr marL="913967" indent="0">
              <a:buNone/>
              <a:defRPr sz="1000"/>
            </a:lvl3pPr>
            <a:lvl4pPr marL="1370954" indent="0">
              <a:buNone/>
              <a:defRPr sz="900"/>
            </a:lvl4pPr>
            <a:lvl5pPr marL="1827936" indent="0">
              <a:buNone/>
              <a:defRPr sz="900"/>
            </a:lvl5pPr>
            <a:lvl6pPr marL="2284924" indent="0">
              <a:buNone/>
              <a:defRPr sz="900"/>
            </a:lvl6pPr>
            <a:lvl7pPr marL="2741907" indent="0">
              <a:buNone/>
              <a:defRPr sz="900"/>
            </a:lvl7pPr>
            <a:lvl8pPr marL="3198887" indent="0">
              <a:buNone/>
              <a:defRPr sz="900"/>
            </a:lvl8pPr>
            <a:lvl9pPr marL="365587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5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3" indent="0">
              <a:buNone/>
              <a:defRPr sz="2800"/>
            </a:lvl2pPr>
            <a:lvl3pPr marL="913967" indent="0">
              <a:buNone/>
              <a:defRPr sz="2400"/>
            </a:lvl3pPr>
            <a:lvl4pPr marL="1370954" indent="0">
              <a:buNone/>
              <a:defRPr sz="2000"/>
            </a:lvl4pPr>
            <a:lvl5pPr marL="1827936" indent="0">
              <a:buNone/>
              <a:defRPr sz="2000"/>
            </a:lvl5pPr>
            <a:lvl6pPr marL="2284924" indent="0">
              <a:buNone/>
              <a:defRPr sz="2000"/>
            </a:lvl6pPr>
            <a:lvl7pPr marL="2741907" indent="0">
              <a:buNone/>
              <a:defRPr sz="2000"/>
            </a:lvl7pPr>
            <a:lvl8pPr marL="3198887" indent="0">
              <a:buNone/>
              <a:defRPr sz="2000"/>
            </a:lvl8pPr>
            <a:lvl9pPr marL="365587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3" indent="0">
              <a:buNone/>
              <a:defRPr sz="1200"/>
            </a:lvl2pPr>
            <a:lvl3pPr marL="913967" indent="0">
              <a:buNone/>
              <a:defRPr sz="1000"/>
            </a:lvl3pPr>
            <a:lvl4pPr marL="1370954" indent="0">
              <a:buNone/>
              <a:defRPr sz="900"/>
            </a:lvl4pPr>
            <a:lvl5pPr marL="1827936" indent="0">
              <a:buNone/>
              <a:defRPr sz="900"/>
            </a:lvl5pPr>
            <a:lvl6pPr marL="2284924" indent="0">
              <a:buNone/>
              <a:defRPr sz="900"/>
            </a:lvl6pPr>
            <a:lvl7pPr marL="2741907" indent="0">
              <a:buNone/>
              <a:defRPr sz="900"/>
            </a:lvl7pPr>
            <a:lvl8pPr marL="3198887" indent="0">
              <a:buNone/>
              <a:defRPr sz="900"/>
            </a:lvl8pPr>
            <a:lvl9pPr marL="365587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5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C29F-C40B-41E6-B15C-6B8805A1B23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1" indent="-342741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0" indent="-285614" algn="l" defTabSz="91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61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3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30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14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04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83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67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7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6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4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7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3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mankor.ua/upload/Pictures%20jpg/Eutech/pH_11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6280" y="551582"/>
            <a:ext cx="596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методы анализа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" y="4797152"/>
            <a:ext cx="304326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karat.com.ua/pix/PP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r="10635"/>
          <a:stretch/>
        </p:blipFill>
        <p:spPr bwMode="auto">
          <a:xfrm>
            <a:off x="6102625" y="4572775"/>
            <a:ext cx="3012166" cy="22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mankor.ua/upload/Pictures%20jpg/Eutech/pH_110_sm.jpg">
            <a:hlinkClick r:id="rId4" tooltip="Увеличить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 bwMode="auto">
          <a:xfrm>
            <a:off x="6298189" y="1960551"/>
            <a:ext cx="2857576" cy="24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aprom-image.s3.amazonaws.com/86648_w640_h640_es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" y="1935854"/>
            <a:ext cx="2683134" cy="25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61" y="2708920"/>
            <a:ext cx="40481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0405" y="6069865"/>
            <a:ext cx="1823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/>
              <a:t>Галеева</a:t>
            </a:r>
            <a:r>
              <a:rPr lang="ru-RU" sz="2400" b="1" i="1" dirty="0"/>
              <a:t> А.К.</a:t>
            </a:r>
          </a:p>
        </p:txBody>
      </p:sp>
    </p:spTree>
    <p:extLst>
      <p:ext uri="{BB962C8B-B14F-4D97-AF65-F5344CB8AC3E}">
        <p14:creationId xmlns:p14="http://schemas.microsoft.com/office/powerpoint/2010/main" val="93303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3" y="374630"/>
            <a:ext cx="458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ФИЗИКО-ХИМИЧЕСКИЕ  МЕТОДЫ  АНАЛИЗА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681" y="85745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Физико-химические методы анализа (ФХМА) основаны на использовании зависимости между измеряемыми физическими свойствами веществ и их качественным и количественным составом.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681" y="1844824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Наиболее распространенные ФХМА:</a:t>
            </a:r>
          </a:p>
          <a:p>
            <a:pPr marL="285750" indent="-285750">
              <a:buFontTx/>
              <a:buChar char="-"/>
            </a:pPr>
            <a:r>
              <a:rPr lang="ru-RU" sz="1600" b="1" i="1" dirty="0"/>
              <a:t>электрохимические методы</a:t>
            </a:r>
            <a:r>
              <a:rPr lang="ru-RU" sz="1600" b="1" dirty="0"/>
              <a:t> </a:t>
            </a:r>
            <a:r>
              <a:rPr lang="ru-RU" sz="1600" dirty="0"/>
              <a:t>– основаны на измерении потенциала, силы тока, количества электричества и других электрических параметров;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i="1" dirty="0"/>
              <a:t>спектральные и другие оптические методы</a:t>
            </a:r>
            <a:r>
              <a:rPr lang="ru-RU" sz="1600" dirty="0"/>
              <a:t> – основаны на явлениях поглощения или испускания электромагнитного излучения (ЭМИ) атомами или молекулами вещества; 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i="1" dirty="0" err="1"/>
              <a:t>хроматографические</a:t>
            </a:r>
            <a:r>
              <a:rPr lang="ru-RU" sz="1600" i="1" dirty="0"/>
              <a:t> методы</a:t>
            </a:r>
            <a:r>
              <a:rPr lang="ru-RU" sz="1600" dirty="0"/>
              <a:t> – основаны на сорбционных процессах, протекающих в динамических условиях при направленном перемещении подвижной фазы относительно неподвижной.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681" y="479715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Достоинства ФХМА: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высокая чувствительность и низкий предел обнаружения – массовый до 10</a:t>
            </a:r>
            <a:r>
              <a:rPr lang="ru-RU" sz="1600" baseline="30000" dirty="0"/>
              <a:t>-9</a:t>
            </a:r>
            <a:r>
              <a:rPr lang="ru-RU" sz="1600" dirty="0"/>
              <a:t> мкг и концентрационный до 10</a:t>
            </a:r>
            <a:r>
              <a:rPr lang="ru-RU" sz="1600" baseline="30000" dirty="0"/>
              <a:t>-12</a:t>
            </a:r>
            <a:r>
              <a:rPr lang="ru-RU" sz="1600" dirty="0"/>
              <a:t> г/мл;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высокая селективность (избирательность), позволяющая определять компоненты смесей без их предварительного разделения;</a:t>
            </a:r>
          </a:p>
          <a:p>
            <a:pPr marL="285750" indent="-285750">
              <a:buFontTx/>
              <a:buChar char="-"/>
            </a:pPr>
            <a:r>
              <a:rPr lang="ru-RU" sz="1600" dirty="0" err="1"/>
              <a:t>экспрессность</a:t>
            </a:r>
            <a:r>
              <a:rPr lang="ru-RU" sz="1600" dirty="0"/>
              <a:t> проведения анализов, возможность их автоматизации и компьютеризации.</a:t>
            </a:r>
          </a:p>
        </p:txBody>
      </p:sp>
    </p:spTree>
    <p:extLst>
      <p:ext uri="{BB962C8B-B14F-4D97-AF65-F5344CB8AC3E}">
        <p14:creationId xmlns:p14="http://schemas.microsoft.com/office/powerpoint/2010/main" val="3110535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143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Инструментальные (физические и физико-химические) методы анализа</dc:title>
  <dc:creator>Леонид Торопов</dc:creator>
  <cp:lastModifiedBy>Alina G.</cp:lastModifiedBy>
  <cp:revision>75</cp:revision>
  <dcterms:created xsi:type="dcterms:W3CDTF">2014-04-17T16:13:34Z</dcterms:created>
  <dcterms:modified xsi:type="dcterms:W3CDTF">2020-12-16T08:25:54Z</dcterms:modified>
</cp:coreProperties>
</file>