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3" r:id="rId4"/>
    <p:sldId id="262" r:id="rId5"/>
    <p:sldId id="264" r:id="rId6"/>
    <p:sldId id="265" r:id="rId7"/>
    <p:sldId id="266" r:id="rId8"/>
    <p:sldId id="257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6462E-7C1A-4DDE-8917-44773E33AE28}" type="doc">
      <dgm:prSet loTypeId="urn:microsoft.com/office/officeart/2005/8/layout/p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AED5C64-51CE-42AE-9FB4-B2A8AB9E1634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100" b="0" u="sng" dirty="0" smtClean="0">
              <a:solidFill>
                <a:schemeClr val="tx1"/>
              </a:solidFill>
            </a:rPr>
            <a:t>коррозия</a:t>
          </a:r>
          <a:r>
            <a:rPr lang="ru-RU" altLang="ru-RU" sz="1000" b="0" dirty="0" smtClean="0">
              <a:solidFill>
                <a:schemeClr val="tx1"/>
              </a:solidFill>
            </a:rPr>
            <a:t> и технологии борьбы с коррозионными потерями (методы катодной, анодной и протекторной защиты);</a:t>
          </a:r>
        </a:p>
        <a:p>
          <a:pPr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dirty="0">
            <a:solidFill>
              <a:schemeClr val="tx1"/>
            </a:solidFill>
          </a:endParaRPr>
        </a:p>
      </dgm:t>
    </dgm:pt>
    <dgm:pt modelId="{0563BAA3-663C-47EA-A494-8636C43C6887}" type="parTrans" cxnId="{62913649-A0B8-464E-8AB4-DBBA92985A7D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37EB32C-76FC-4320-8B52-AAD5D96F7103}" type="sibTrans" cxnId="{62913649-A0B8-464E-8AB4-DBBA92985A7D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EE9E3383-C62E-4BF2-BD5B-FC2BB80E17F7}">
      <dgm:prSet phldrT="[Текст]" custT="1"/>
      <dgm:spPr/>
      <dgm:t>
        <a:bodyPr/>
        <a:lstStyle/>
        <a:p>
          <a:r>
            <a:rPr lang="ru-RU" altLang="ru-RU" sz="1100" b="0" u="sng" dirty="0" smtClean="0">
              <a:solidFill>
                <a:schemeClr val="tx1"/>
              </a:solidFill>
            </a:rPr>
            <a:t>химические источники тока</a:t>
          </a:r>
          <a:r>
            <a:rPr lang="ru-RU" altLang="ru-RU" sz="1100" b="0" dirty="0" smtClean="0">
              <a:solidFill>
                <a:schemeClr val="tx1"/>
              </a:solidFill>
            </a:rPr>
            <a:t> </a:t>
          </a:r>
          <a:r>
            <a:rPr lang="ru-RU" altLang="ru-RU" sz="1000" b="0" dirty="0" smtClean="0">
              <a:solidFill>
                <a:schemeClr val="tx1"/>
              </a:solidFill>
            </a:rPr>
            <a:t>– разработка различных систем гальванических элементов, батареек, аккумуляторов, топливных элементов, электрохимических генераторов, а также технологии их изготовления</a:t>
          </a:r>
          <a:endParaRPr lang="ru-RU" sz="1000" b="0" dirty="0">
            <a:solidFill>
              <a:schemeClr val="tx1"/>
            </a:solidFill>
          </a:endParaRPr>
        </a:p>
      </dgm:t>
    </dgm:pt>
    <dgm:pt modelId="{BDA83747-A680-43FC-9471-9699B0EAED47}" type="parTrans" cxnId="{EC384335-FB1E-4743-A7BE-EF977A3467C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738B46B4-51EC-44AF-BE1D-2F218B2F8869}" type="sibTrans" cxnId="{EC384335-FB1E-4743-A7BE-EF977A3467C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B587363-25C7-4B3A-93E7-3AAB9AF214AF}">
      <dgm:prSet phldrT="[Текст]" custT="1"/>
      <dgm:spPr/>
      <dgm:t>
        <a:bodyPr/>
        <a:lstStyle/>
        <a:p>
          <a:r>
            <a:rPr lang="ru-RU" altLang="ru-RU" sz="1200" b="0" dirty="0" smtClean="0">
              <a:solidFill>
                <a:schemeClr val="tx1"/>
              </a:solidFill>
            </a:rPr>
            <a:t>получение </a:t>
          </a:r>
          <a:r>
            <a:rPr lang="ru-RU" altLang="ru-RU" sz="1200" b="0" u="sng" dirty="0" smtClean="0">
              <a:solidFill>
                <a:schemeClr val="tx1"/>
              </a:solidFill>
            </a:rPr>
            <a:t>цветных металлов</a:t>
          </a:r>
          <a:r>
            <a:rPr lang="ru-RU" altLang="ru-RU" sz="1200" b="0" dirty="0" smtClean="0">
              <a:solidFill>
                <a:schemeClr val="tx1"/>
              </a:solidFill>
            </a:rPr>
            <a:t> </a:t>
          </a:r>
          <a:r>
            <a:rPr lang="ru-RU" altLang="ru-RU" sz="1000" b="0" dirty="0" smtClean="0">
              <a:solidFill>
                <a:schemeClr val="tx1"/>
              </a:solidFill>
            </a:rPr>
            <a:t>(алюминий, медь, никель, свинец, цинк, кадмий, магний, натрий, калий и другие редкие металлы и сплавы, в </a:t>
          </a:r>
          <a:r>
            <a:rPr lang="ru-RU" altLang="ru-RU" sz="1000" b="0" dirty="0" err="1" smtClean="0">
              <a:solidFill>
                <a:schemeClr val="tx1"/>
              </a:solidFill>
            </a:rPr>
            <a:t>т.ч</a:t>
          </a:r>
          <a:r>
            <a:rPr lang="ru-RU" altLang="ru-RU" sz="1000" b="0" dirty="0" smtClean="0">
              <a:solidFill>
                <a:schemeClr val="tx1"/>
              </a:solidFill>
            </a:rPr>
            <a:t>. фольга и порошки цветных и черных  металлов</a:t>
          </a:r>
          <a:endParaRPr lang="ru-RU" sz="1000" b="0" dirty="0">
            <a:solidFill>
              <a:schemeClr val="tx1"/>
            </a:solidFill>
          </a:endParaRPr>
        </a:p>
      </dgm:t>
    </dgm:pt>
    <dgm:pt modelId="{93DF0D21-BDDC-4CD8-8F66-D0885E55635A}" type="parTrans" cxnId="{4AFED66E-F8DA-4F7A-AD22-A066E8198FD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EFAE3D8-D784-4936-A5C4-ECBE580CB771}" type="sibTrans" cxnId="{4AFED66E-F8DA-4F7A-AD22-A066E8198FD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FB51783A-9F6A-4878-9DB2-E83EACEEA080}">
      <dgm:prSet phldrT="[Текст]" custT="1"/>
      <dgm:spPr/>
      <dgm:t>
        <a:bodyPr/>
        <a:lstStyle/>
        <a:p>
          <a:r>
            <a:rPr lang="ru-RU" altLang="ru-RU" sz="1100" b="0" u="sng" dirty="0" smtClean="0">
              <a:solidFill>
                <a:schemeClr val="tx1"/>
              </a:solidFill>
            </a:rPr>
            <a:t>Гальванопластика и гальваностегия</a:t>
          </a:r>
          <a:endParaRPr lang="ru-RU" sz="1100" b="0" u="sng" dirty="0">
            <a:solidFill>
              <a:schemeClr val="tx1"/>
            </a:solidFill>
          </a:endParaRPr>
        </a:p>
      </dgm:t>
    </dgm:pt>
    <dgm:pt modelId="{B17EA1EE-FE3F-481D-B824-A53E15F48CEE}" type="parTrans" cxnId="{64E1ADAB-F309-4BF6-BD80-F310F76BEA54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9E9043E3-8806-41F1-81E3-26E2D21740DF}" type="sibTrans" cxnId="{64E1ADAB-F309-4BF6-BD80-F310F76BEA54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7A8DFA89-9BD4-48D6-8BA8-39DF160629D3}">
      <dgm:prSet phldrT="[Текст]" custT="1"/>
      <dgm:spPr/>
      <dgm:t>
        <a:bodyPr/>
        <a:lstStyle/>
        <a:p>
          <a:r>
            <a:rPr lang="ru-RU" altLang="ru-RU" sz="1200" b="0" u="sng" dirty="0" smtClean="0">
              <a:solidFill>
                <a:schemeClr val="tx1"/>
              </a:solidFill>
            </a:rPr>
            <a:t>электрохимический синтез простых и сложных неорганических</a:t>
          </a:r>
          <a:r>
            <a:rPr lang="en-US" altLang="ru-RU" sz="1200" b="0" u="sng" dirty="0" smtClean="0">
              <a:solidFill>
                <a:schemeClr val="tx1"/>
              </a:solidFill>
            </a:rPr>
            <a:t> </a:t>
          </a:r>
          <a:r>
            <a:rPr lang="ru-RU" altLang="ru-RU" sz="1200" b="0" u="sng" dirty="0" smtClean="0">
              <a:solidFill>
                <a:schemeClr val="tx1"/>
              </a:solidFill>
            </a:rPr>
            <a:t>и органических  соединений</a:t>
          </a:r>
          <a:r>
            <a:rPr lang="ru-RU" altLang="ru-RU" sz="1200" b="0" dirty="0" smtClean="0">
              <a:solidFill>
                <a:schemeClr val="tx1"/>
              </a:solidFill>
            </a:rPr>
            <a:t>  </a:t>
          </a:r>
          <a:r>
            <a:rPr lang="ru-RU" altLang="ru-RU" sz="1000" b="1" dirty="0" smtClean="0">
              <a:solidFill>
                <a:schemeClr val="tx1"/>
              </a:solidFill>
            </a:rPr>
            <a:t>- получение </a:t>
          </a:r>
          <a:r>
            <a:rPr lang="ru-RU" altLang="ru-RU" sz="1000" b="1" baseline="0" dirty="0" smtClean="0">
              <a:solidFill>
                <a:schemeClr val="tx1"/>
              </a:solidFill>
            </a:rPr>
            <a:t>Н</a:t>
          </a:r>
          <a:r>
            <a:rPr lang="ru-RU" altLang="ru-RU" sz="1000" b="1" baseline="-25000" dirty="0" smtClean="0">
              <a:solidFill>
                <a:schemeClr val="tx1"/>
              </a:solidFill>
            </a:rPr>
            <a:t>2</a:t>
          </a:r>
          <a:r>
            <a:rPr lang="ru-RU" altLang="ru-RU" sz="1000" b="1" baseline="0" dirty="0" smtClean="0">
              <a:solidFill>
                <a:schemeClr val="tx1"/>
              </a:solidFill>
            </a:rPr>
            <a:t> </a:t>
          </a:r>
          <a:r>
            <a:rPr lang="ru-RU" altLang="ru-RU" sz="1000" b="1" dirty="0" smtClean="0">
              <a:solidFill>
                <a:schemeClr val="tx1"/>
              </a:solidFill>
            </a:rPr>
            <a:t>и О</a:t>
          </a:r>
          <a:r>
            <a:rPr lang="ru-RU" altLang="ru-RU" sz="1000" b="1" baseline="-25000" dirty="0" smtClean="0">
              <a:solidFill>
                <a:schemeClr val="tx1"/>
              </a:solidFill>
            </a:rPr>
            <a:t>2</a:t>
          </a:r>
          <a:r>
            <a:rPr lang="ru-RU" altLang="ru-RU" sz="1000" b="1" dirty="0" smtClean="0">
              <a:solidFill>
                <a:schemeClr val="tx1"/>
              </a:solidFill>
            </a:rPr>
            <a:t>  высокой степени чистоты, </a:t>
          </a:r>
          <a:r>
            <a:rPr lang="en-US" altLang="ru-RU" sz="1000" b="1" dirty="0" smtClean="0">
              <a:solidFill>
                <a:schemeClr val="tx1"/>
              </a:solidFill>
            </a:rPr>
            <a:t>Cl</a:t>
          </a:r>
          <a:r>
            <a:rPr lang="en-US" altLang="ru-RU" sz="1000" b="1" baseline="-25000" dirty="0" smtClean="0">
              <a:solidFill>
                <a:schemeClr val="tx1"/>
              </a:solidFill>
            </a:rPr>
            <a:t>2</a:t>
          </a:r>
          <a:r>
            <a:rPr lang="ru-RU" altLang="ru-RU" sz="1000" b="1" dirty="0" smtClean="0">
              <a:solidFill>
                <a:schemeClr val="tx1"/>
              </a:solidFill>
            </a:rPr>
            <a:t>, </a:t>
          </a:r>
          <a:r>
            <a:rPr lang="en-US" altLang="ru-RU" sz="1000" b="1" dirty="0" smtClean="0">
              <a:solidFill>
                <a:schemeClr val="tx1"/>
              </a:solidFill>
            </a:rPr>
            <a:t>F</a:t>
          </a:r>
          <a:r>
            <a:rPr lang="en-US" altLang="ru-RU" sz="1000" b="1" baseline="-25000" dirty="0" smtClean="0">
              <a:solidFill>
                <a:schemeClr val="tx1"/>
              </a:solidFill>
            </a:rPr>
            <a:t>2</a:t>
          </a:r>
          <a:r>
            <a:rPr lang="ru-RU" altLang="ru-RU" sz="1000" b="1" dirty="0" smtClean="0">
              <a:solidFill>
                <a:schemeClr val="tx1"/>
              </a:solidFill>
            </a:rPr>
            <a:t>, щелочей, различных окислителей и восстановителей (хлораты, перхлораты, перманганат калия, диоксид марганца, </a:t>
          </a:r>
          <a:r>
            <a:rPr lang="ru-RU" altLang="ru-RU" sz="1000" b="1" dirty="0" err="1" smtClean="0">
              <a:solidFill>
                <a:schemeClr val="tx1"/>
              </a:solidFill>
            </a:rPr>
            <a:t>дитионит</a:t>
          </a:r>
          <a:r>
            <a:rPr lang="ru-RU" altLang="ru-RU" sz="1000" b="1" dirty="0" smtClean="0">
              <a:solidFill>
                <a:schemeClr val="tx1"/>
              </a:solidFill>
            </a:rPr>
            <a:t> натрия)</a:t>
          </a:r>
          <a:endParaRPr lang="ru-RU" sz="1000" dirty="0">
            <a:solidFill>
              <a:schemeClr val="tx1"/>
            </a:solidFill>
          </a:endParaRPr>
        </a:p>
      </dgm:t>
    </dgm:pt>
    <dgm:pt modelId="{B0AFAC32-9488-457D-AD58-69FEC1DD5BC4}" type="parTrans" cxnId="{8B481D40-836E-4601-B0F2-206881E0E84F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4AA58EE-2A7F-4ABC-8E02-DF63C39B67A9}" type="sibTrans" cxnId="{8B481D40-836E-4601-B0F2-206881E0E84F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2BD2EB2C-ECF5-46C5-A4E9-6DFD6641B409}" type="pres">
      <dgm:prSet presAssocID="{F7A6462E-7C1A-4DDE-8917-44773E33AE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9D04AD-2683-480B-8576-0D52AB341F33}" type="pres">
      <dgm:prSet presAssocID="{8B587363-25C7-4B3A-93E7-3AAB9AF214AF}" presName="compNode" presStyleCnt="0"/>
      <dgm:spPr/>
    </dgm:pt>
    <dgm:pt modelId="{528F23A3-9785-42E2-A558-A1E0E8202AC9}" type="pres">
      <dgm:prSet presAssocID="{8B587363-25C7-4B3A-93E7-3AAB9AF214AF}" presName="pictRect" presStyleLbl="node1" presStyleIdx="0" presStyleCnt="5" custLinFactNeighborX="-229" custLinFactNeighborY="-533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890CD2EE-3BD4-4B38-9920-B572AEDC93F5}" type="pres">
      <dgm:prSet presAssocID="{8B587363-25C7-4B3A-93E7-3AAB9AF214AF}" presName="textRect" presStyleLbl="revTx" presStyleIdx="0" presStyleCnt="5" custLinFactNeighborX="812" custLinFactNeighborY="-7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828F4-E802-49E5-95FE-26B2484CD3E8}" type="pres">
      <dgm:prSet presAssocID="{8EFAE3D8-D784-4936-A5C4-ECBE580CB77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C94E407-2DF9-4857-8630-9D6B6C663EFC}" type="pres">
      <dgm:prSet presAssocID="{EE9E3383-C62E-4BF2-BD5B-FC2BB80E17F7}" presName="compNode" presStyleCnt="0"/>
      <dgm:spPr/>
    </dgm:pt>
    <dgm:pt modelId="{03123B3F-396D-4877-B4BA-EFD53BF99EE3}" type="pres">
      <dgm:prSet presAssocID="{EE9E3383-C62E-4BF2-BD5B-FC2BB80E17F7}" presName="pictRect" presStyleLbl="node1" presStyleIdx="1" presStyleCnt="5" custLinFactNeighborX="-1160" custLinFactNeighborY="-5333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2B4EE573-6C24-4E45-B80D-F24B54E9DB95}" type="pres">
      <dgm:prSet presAssocID="{EE9E3383-C62E-4BF2-BD5B-FC2BB80E17F7}" presName="textRect" presStyleLbl="revTx" presStyleIdx="1" presStyleCnt="5" custLinFactNeighborX="-733" custLinFactNeighborY="-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30838-E0CD-4395-84A1-9A2BA19EBB15}" type="pres">
      <dgm:prSet presAssocID="{738B46B4-51EC-44AF-BE1D-2F218B2F88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7D897D-B886-45D1-B0F1-F2168EB6B2E4}" type="pres">
      <dgm:prSet presAssocID="{2AED5C64-51CE-42AE-9FB4-B2A8AB9E1634}" presName="compNode" presStyleCnt="0"/>
      <dgm:spPr/>
    </dgm:pt>
    <dgm:pt modelId="{9334267B-EF85-4A3D-9EC6-72EA2C7C132F}" type="pres">
      <dgm:prSet presAssocID="{2AED5C64-51CE-42AE-9FB4-B2A8AB9E1634}" presName="pictRect" presStyleLbl="node1" presStyleIdx="2" presStyleCnt="5" custLinFactNeighborX="-210" custLinFactNeighborY="-5333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CD01A833-50A7-4615-8F41-391A105E1A8B}" type="pres">
      <dgm:prSet presAssocID="{2AED5C64-51CE-42AE-9FB4-B2A8AB9E1634}" presName="textRect" presStyleLbl="revTx" presStyleIdx="2" presStyleCnt="5" custScaleY="42643" custLinFactNeighborX="812" custLinFactNeighborY="-29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27AE2-2A9E-4D55-90A0-912BE6089FA5}" type="pres">
      <dgm:prSet presAssocID="{637EB32C-76FC-4320-8B52-AAD5D96F710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7BEFFC-DC2E-4692-9C7A-9E9FEE76A18B}" type="pres">
      <dgm:prSet presAssocID="{7A8DFA89-9BD4-48D6-8BA8-39DF160629D3}" presName="compNode" presStyleCnt="0"/>
      <dgm:spPr/>
    </dgm:pt>
    <dgm:pt modelId="{F154694F-2EAC-479D-808A-D78B8C7B2CA5}" type="pres">
      <dgm:prSet presAssocID="{7A8DFA89-9BD4-48D6-8BA8-39DF160629D3}" presName="pictRect" presStyleLbl="node1" presStyleIdx="3" presStyleCnt="5" custLinFactNeighborX="-25091" custLinFactNeighborY="-1109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B1D80808-C387-426E-9D85-6550AFA6FF55}" type="pres">
      <dgm:prSet presAssocID="{7A8DFA89-9BD4-48D6-8BA8-39DF160629D3}" presName="textRect" presStyleLbl="revTx" presStyleIdx="3" presStyleCnt="5" custScaleX="177416" custLinFactNeighborX="-44684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6C756-F1EE-41A9-B378-8EE5E698BE94}" type="pres">
      <dgm:prSet presAssocID="{04AA58EE-2A7F-4ABC-8E02-DF63C39B67A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7C4CEF-2B4A-4165-BD66-5FDA4D2190D3}" type="pres">
      <dgm:prSet presAssocID="{FB51783A-9F6A-4878-9DB2-E83EACEEA080}" presName="compNode" presStyleCnt="0"/>
      <dgm:spPr/>
    </dgm:pt>
    <dgm:pt modelId="{04EDB858-E43E-4C69-9977-E6CE23A326BC}" type="pres">
      <dgm:prSet presAssocID="{FB51783A-9F6A-4878-9DB2-E83EACEEA080}" presName="pictRect" presStyleLbl="node1" presStyleIdx="4" presStyleCnt="5" custLinFactNeighborX="-1856" custLinFactNeighborY="-1998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54EB7E-2AA3-4A75-B0A5-B688B58A7257}" type="pres">
      <dgm:prSet presAssocID="{FB51783A-9F6A-4878-9DB2-E83EACEEA080}" presName="textRect" presStyleLbl="revTx" presStyleIdx="4" presStyleCnt="5" custScaleY="33976" custLinFactNeighborX="-1160" custLinFactNeighborY="-3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2BD7E1-16EC-4E17-A383-5D7921268B70}" type="presOf" srcId="{2AED5C64-51CE-42AE-9FB4-B2A8AB9E1634}" destId="{CD01A833-50A7-4615-8F41-391A105E1A8B}" srcOrd="0" destOrd="0" presId="urn:microsoft.com/office/officeart/2005/8/layout/pList1"/>
    <dgm:cxn modelId="{331F5445-1CD9-4032-AD7A-F687DC28419D}" type="presOf" srcId="{738B46B4-51EC-44AF-BE1D-2F218B2F8869}" destId="{F4D30838-E0CD-4395-84A1-9A2BA19EBB15}" srcOrd="0" destOrd="0" presId="urn:microsoft.com/office/officeart/2005/8/layout/pList1"/>
    <dgm:cxn modelId="{7ADBCB7E-AF87-43C0-A6CB-91B913C3ED84}" type="presOf" srcId="{8B587363-25C7-4B3A-93E7-3AAB9AF214AF}" destId="{890CD2EE-3BD4-4B38-9920-B572AEDC93F5}" srcOrd="0" destOrd="0" presId="urn:microsoft.com/office/officeart/2005/8/layout/pList1"/>
    <dgm:cxn modelId="{51B68BFA-37D0-48AF-BA30-33064850C66F}" type="presOf" srcId="{7A8DFA89-9BD4-48D6-8BA8-39DF160629D3}" destId="{B1D80808-C387-426E-9D85-6550AFA6FF55}" srcOrd="0" destOrd="0" presId="urn:microsoft.com/office/officeart/2005/8/layout/pList1"/>
    <dgm:cxn modelId="{64E1ADAB-F309-4BF6-BD80-F310F76BEA54}" srcId="{F7A6462E-7C1A-4DDE-8917-44773E33AE28}" destId="{FB51783A-9F6A-4878-9DB2-E83EACEEA080}" srcOrd="4" destOrd="0" parTransId="{B17EA1EE-FE3F-481D-B824-A53E15F48CEE}" sibTransId="{9E9043E3-8806-41F1-81E3-26E2D21740DF}"/>
    <dgm:cxn modelId="{F1C3BDCE-84F5-4B3C-9415-01E924477B52}" type="presOf" srcId="{EE9E3383-C62E-4BF2-BD5B-FC2BB80E17F7}" destId="{2B4EE573-6C24-4E45-B80D-F24B54E9DB95}" srcOrd="0" destOrd="0" presId="urn:microsoft.com/office/officeart/2005/8/layout/pList1"/>
    <dgm:cxn modelId="{EC384335-FB1E-4743-A7BE-EF977A3467C5}" srcId="{F7A6462E-7C1A-4DDE-8917-44773E33AE28}" destId="{EE9E3383-C62E-4BF2-BD5B-FC2BB80E17F7}" srcOrd="1" destOrd="0" parTransId="{BDA83747-A680-43FC-9471-9699B0EAED47}" sibTransId="{738B46B4-51EC-44AF-BE1D-2F218B2F8869}"/>
    <dgm:cxn modelId="{27A4986B-34AD-426C-8CAF-AC7B052A7E54}" type="presOf" srcId="{637EB32C-76FC-4320-8B52-AAD5D96F7103}" destId="{A8327AE2-2A9E-4D55-90A0-912BE6089FA5}" srcOrd="0" destOrd="0" presId="urn:microsoft.com/office/officeart/2005/8/layout/pList1"/>
    <dgm:cxn modelId="{7A6310C8-4473-4E8E-AB9F-56056B7E7272}" type="presOf" srcId="{FB51783A-9F6A-4878-9DB2-E83EACEEA080}" destId="{E354EB7E-2AA3-4A75-B0A5-B688B58A7257}" srcOrd="0" destOrd="0" presId="urn:microsoft.com/office/officeart/2005/8/layout/pList1"/>
    <dgm:cxn modelId="{A262B321-77B5-47FC-AEB1-1786164C2A14}" type="presOf" srcId="{8EFAE3D8-D784-4936-A5C4-ECBE580CB771}" destId="{5C2828F4-E802-49E5-95FE-26B2484CD3E8}" srcOrd="0" destOrd="0" presId="urn:microsoft.com/office/officeart/2005/8/layout/pList1"/>
    <dgm:cxn modelId="{62913649-A0B8-464E-8AB4-DBBA92985A7D}" srcId="{F7A6462E-7C1A-4DDE-8917-44773E33AE28}" destId="{2AED5C64-51CE-42AE-9FB4-B2A8AB9E1634}" srcOrd="2" destOrd="0" parTransId="{0563BAA3-663C-47EA-A494-8636C43C6887}" sibTransId="{637EB32C-76FC-4320-8B52-AAD5D96F7103}"/>
    <dgm:cxn modelId="{4AFED66E-F8DA-4F7A-AD22-A066E8198FD5}" srcId="{F7A6462E-7C1A-4DDE-8917-44773E33AE28}" destId="{8B587363-25C7-4B3A-93E7-3AAB9AF214AF}" srcOrd="0" destOrd="0" parTransId="{93DF0D21-BDDC-4CD8-8F66-D0885E55635A}" sibTransId="{8EFAE3D8-D784-4936-A5C4-ECBE580CB771}"/>
    <dgm:cxn modelId="{312C2A1E-2B68-4ED6-9AE9-662B3CFE1FAE}" type="presOf" srcId="{04AA58EE-2A7F-4ABC-8E02-DF63C39B67A9}" destId="{BDE6C756-F1EE-41A9-B378-8EE5E698BE94}" srcOrd="0" destOrd="0" presId="urn:microsoft.com/office/officeart/2005/8/layout/pList1"/>
    <dgm:cxn modelId="{68589D64-F6A3-4C1E-A87B-BB3C9AE14191}" type="presOf" srcId="{F7A6462E-7C1A-4DDE-8917-44773E33AE28}" destId="{2BD2EB2C-ECF5-46C5-A4E9-6DFD6641B409}" srcOrd="0" destOrd="0" presId="urn:microsoft.com/office/officeart/2005/8/layout/pList1"/>
    <dgm:cxn modelId="{8B481D40-836E-4601-B0F2-206881E0E84F}" srcId="{F7A6462E-7C1A-4DDE-8917-44773E33AE28}" destId="{7A8DFA89-9BD4-48D6-8BA8-39DF160629D3}" srcOrd="3" destOrd="0" parTransId="{B0AFAC32-9488-457D-AD58-69FEC1DD5BC4}" sibTransId="{04AA58EE-2A7F-4ABC-8E02-DF63C39B67A9}"/>
    <dgm:cxn modelId="{CD40932F-1665-42C3-8DAF-B9B19C90A79B}" type="presParOf" srcId="{2BD2EB2C-ECF5-46C5-A4E9-6DFD6641B409}" destId="{ED9D04AD-2683-480B-8576-0D52AB341F33}" srcOrd="0" destOrd="0" presId="urn:microsoft.com/office/officeart/2005/8/layout/pList1"/>
    <dgm:cxn modelId="{4CB36F23-D9BD-4C7A-BAB8-73646D6F6C4D}" type="presParOf" srcId="{ED9D04AD-2683-480B-8576-0D52AB341F33}" destId="{528F23A3-9785-42E2-A558-A1E0E8202AC9}" srcOrd="0" destOrd="0" presId="urn:microsoft.com/office/officeart/2005/8/layout/pList1"/>
    <dgm:cxn modelId="{C99180A5-2F04-4578-8E88-450CEF470196}" type="presParOf" srcId="{ED9D04AD-2683-480B-8576-0D52AB341F33}" destId="{890CD2EE-3BD4-4B38-9920-B572AEDC93F5}" srcOrd="1" destOrd="0" presId="urn:microsoft.com/office/officeart/2005/8/layout/pList1"/>
    <dgm:cxn modelId="{835E1B06-835C-463E-A821-CA2D91451EE1}" type="presParOf" srcId="{2BD2EB2C-ECF5-46C5-A4E9-6DFD6641B409}" destId="{5C2828F4-E802-49E5-95FE-26B2484CD3E8}" srcOrd="1" destOrd="0" presId="urn:microsoft.com/office/officeart/2005/8/layout/pList1"/>
    <dgm:cxn modelId="{A3DE7064-A118-4FA6-8441-1834786D11EF}" type="presParOf" srcId="{2BD2EB2C-ECF5-46C5-A4E9-6DFD6641B409}" destId="{9C94E407-2DF9-4857-8630-9D6B6C663EFC}" srcOrd="2" destOrd="0" presId="urn:microsoft.com/office/officeart/2005/8/layout/pList1"/>
    <dgm:cxn modelId="{FB652FFD-2768-4992-A092-745C753C098F}" type="presParOf" srcId="{9C94E407-2DF9-4857-8630-9D6B6C663EFC}" destId="{03123B3F-396D-4877-B4BA-EFD53BF99EE3}" srcOrd="0" destOrd="0" presId="urn:microsoft.com/office/officeart/2005/8/layout/pList1"/>
    <dgm:cxn modelId="{C3B99D29-5D2C-4957-A948-165C747C7689}" type="presParOf" srcId="{9C94E407-2DF9-4857-8630-9D6B6C663EFC}" destId="{2B4EE573-6C24-4E45-B80D-F24B54E9DB95}" srcOrd="1" destOrd="0" presId="urn:microsoft.com/office/officeart/2005/8/layout/pList1"/>
    <dgm:cxn modelId="{D9EA575A-6B96-41B4-986E-4D56EAD5A8F8}" type="presParOf" srcId="{2BD2EB2C-ECF5-46C5-A4E9-6DFD6641B409}" destId="{F4D30838-E0CD-4395-84A1-9A2BA19EBB15}" srcOrd="3" destOrd="0" presId="urn:microsoft.com/office/officeart/2005/8/layout/pList1"/>
    <dgm:cxn modelId="{E6D39DF5-6E91-4BE9-9134-9284A9C8F39D}" type="presParOf" srcId="{2BD2EB2C-ECF5-46C5-A4E9-6DFD6641B409}" destId="{7F7D897D-B886-45D1-B0F1-F2168EB6B2E4}" srcOrd="4" destOrd="0" presId="urn:microsoft.com/office/officeart/2005/8/layout/pList1"/>
    <dgm:cxn modelId="{409CD2C1-327C-401B-AF9C-89177797B8BE}" type="presParOf" srcId="{7F7D897D-B886-45D1-B0F1-F2168EB6B2E4}" destId="{9334267B-EF85-4A3D-9EC6-72EA2C7C132F}" srcOrd="0" destOrd="0" presId="urn:microsoft.com/office/officeart/2005/8/layout/pList1"/>
    <dgm:cxn modelId="{CC28BEFE-CDFB-4BB3-AB7E-120526CBB00B}" type="presParOf" srcId="{7F7D897D-B886-45D1-B0F1-F2168EB6B2E4}" destId="{CD01A833-50A7-4615-8F41-391A105E1A8B}" srcOrd="1" destOrd="0" presId="urn:microsoft.com/office/officeart/2005/8/layout/pList1"/>
    <dgm:cxn modelId="{95EFF0FF-5631-47F4-A2F2-61054134E844}" type="presParOf" srcId="{2BD2EB2C-ECF5-46C5-A4E9-6DFD6641B409}" destId="{A8327AE2-2A9E-4D55-90A0-912BE6089FA5}" srcOrd="5" destOrd="0" presId="urn:microsoft.com/office/officeart/2005/8/layout/pList1"/>
    <dgm:cxn modelId="{470F5B23-E801-4D0E-B91A-6AF71993A1FE}" type="presParOf" srcId="{2BD2EB2C-ECF5-46C5-A4E9-6DFD6641B409}" destId="{0E7BEFFC-DC2E-4692-9C7A-9E9FEE76A18B}" srcOrd="6" destOrd="0" presId="urn:microsoft.com/office/officeart/2005/8/layout/pList1"/>
    <dgm:cxn modelId="{96262E82-7020-4E16-9DC7-A688809C6A12}" type="presParOf" srcId="{0E7BEFFC-DC2E-4692-9C7A-9E9FEE76A18B}" destId="{F154694F-2EAC-479D-808A-D78B8C7B2CA5}" srcOrd="0" destOrd="0" presId="urn:microsoft.com/office/officeart/2005/8/layout/pList1"/>
    <dgm:cxn modelId="{2DF8657C-0CB1-41EA-9AA9-5FB49F095992}" type="presParOf" srcId="{0E7BEFFC-DC2E-4692-9C7A-9E9FEE76A18B}" destId="{B1D80808-C387-426E-9D85-6550AFA6FF55}" srcOrd="1" destOrd="0" presId="urn:microsoft.com/office/officeart/2005/8/layout/pList1"/>
    <dgm:cxn modelId="{33113474-BBF5-448C-8F95-9EDBAF277A13}" type="presParOf" srcId="{2BD2EB2C-ECF5-46C5-A4E9-6DFD6641B409}" destId="{BDE6C756-F1EE-41A9-B378-8EE5E698BE94}" srcOrd="7" destOrd="0" presId="urn:microsoft.com/office/officeart/2005/8/layout/pList1"/>
    <dgm:cxn modelId="{38902C1E-EA6E-48DA-BB6A-2BF6746B5526}" type="presParOf" srcId="{2BD2EB2C-ECF5-46C5-A4E9-6DFD6641B409}" destId="{627C4CEF-2B4A-4165-BD66-5FDA4D2190D3}" srcOrd="8" destOrd="0" presId="urn:microsoft.com/office/officeart/2005/8/layout/pList1"/>
    <dgm:cxn modelId="{0EBD331C-CDE5-4B1E-8D93-BF2AEE576D77}" type="presParOf" srcId="{627C4CEF-2B4A-4165-BD66-5FDA4D2190D3}" destId="{04EDB858-E43E-4C69-9977-E6CE23A326BC}" srcOrd="0" destOrd="0" presId="urn:microsoft.com/office/officeart/2005/8/layout/pList1"/>
    <dgm:cxn modelId="{FEC8730A-7875-4C86-A5F0-C304E04E2495}" type="presParOf" srcId="{627C4CEF-2B4A-4165-BD66-5FDA4D2190D3}" destId="{E354EB7E-2AA3-4A75-B0A5-B688B58A725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6462E-7C1A-4DDE-8917-44773E33AE28}" type="doc">
      <dgm:prSet loTypeId="urn:microsoft.com/office/officeart/2005/8/layout/p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25F371F-9268-491C-AABD-D4F9017C1728}">
      <dgm:prSet phldrT="[Текст]" custT="1"/>
      <dgm:spPr/>
      <dgm:t>
        <a:bodyPr/>
        <a:lstStyle/>
        <a:p>
          <a:r>
            <a:rPr lang="ru-RU" altLang="ru-RU" sz="1400" b="1" u="sng" dirty="0" smtClean="0">
              <a:solidFill>
                <a:schemeClr val="tx1"/>
              </a:solidFill>
            </a:rPr>
            <a:t>хемотроника</a:t>
          </a:r>
          <a:r>
            <a:rPr lang="ru-RU" altLang="ru-RU" sz="1000" b="1" dirty="0" smtClean="0">
              <a:solidFill>
                <a:schemeClr val="tx1"/>
              </a:solidFill>
            </a:rPr>
            <a:t> – новая область применения электрохимии, связанная с созданием электрохимических преобразователей информации</a:t>
          </a:r>
          <a:endParaRPr lang="ru-RU" sz="1000" dirty="0">
            <a:solidFill>
              <a:schemeClr val="tx1"/>
            </a:solidFill>
          </a:endParaRPr>
        </a:p>
      </dgm:t>
    </dgm:pt>
    <dgm:pt modelId="{B19EB5C8-9D4D-4DEB-A25B-3A50AB7CBD0F}" type="parTrans" cxnId="{63BB1C95-EC20-4420-BC42-356A6D0C206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06FF5E6-7313-4453-98DF-CD1A2C0A29E0}" type="sibTrans" cxnId="{63BB1C95-EC20-4420-BC42-356A6D0C206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4EC5C90-DBB6-4D28-BB9B-68353FA7BB08}">
      <dgm:prSet phldrT="[Текст]" custT="1"/>
      <dgm:spPr/>
      <dgm:t>
        <a:bodyPr/>
        <a:lstStyle/>
        <a:p>
          <a:r>
            <a:rPr lang="ru-RU" altLang="ru-RU" sz="1200" b="1" u="sng" dirty="0" smtClean="0">
              <a:solidFill>
                <a:schemeClr val="tx1"/>
              </a:solidFill>
            </a:rPr>
            <a:t>электрохимическая размерная обработка деталей</a:t>
          </a:r>
          <a:r>
            <a:rPr lang="ru-RU" altLang="ru-RU" sz="1000" b="1" dirty="0" smtClean="0">
              <a:solidFill>
                <a:schemeClr val="tx1"/>
              </a:solidFill>
            </a:rPr>
            <a:t> (ЭРХО) - электрохимическое фрезерование и сверление, полирование и травление, изготовление деталей сложной формы.</a:t>
          </a:r>
          <a:endParaRPr lang="ru-RU" sz="1000" dirty="0">
            <a:solidFill>
              <a:schemeClr val="tx1"/>
            </a:solidFill>
          </a:endParaRPr>
        </a:p>
      </dgm:t>
    </dgm:pt>
    <dgm:pt modelId="{7AF8C9C4-D048-41AD-A0AB-0A767D46BE8D}" type="parTrans" cxnId="{5E4B3ABD-D4BE-4CA1-9614-04254311CE3D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3535640-AEA6-4D5F-9F1E-2DC9C2A95391}" type="sibTrans" cxnId="{5E4B3ABD-D4BE-4CA1-9614-04254311CE3D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FB51783A-9F6A-4878-9DB2-E83EACEEA080}">
      <dgm:prSet phldrT="[Текст]" custT="1"/>
      <dgm:spPr/>
      <dgm:t>
        <a:bodyPr/>
        <a:lstStyle/>
        <a:p>
          <a:r>
            <a:rPr lang="ru-RU" altLang="ru-RU" sz="1200" b="1" dirty="0" smtClean="0">
              <a:solidFill>
                <a:schemeClr val="tx1"/>
              </a:solidFill>
            </a:rPr>
            <a:t>решение </a:t>
          </a:r>
          <a:r>
            <a:rPr lang="ru-RU" altLang="ru-RU" sz="1200" b="1" u="sng" dirty="0" smtClean="0">
              <a:solidFill>
                <a:schemeClr val="tx1"/>
              </a:solidFill>
            </a:rPr>
            <a:t>экологических проблем</a:t>
          </a:r>
          <a:r>
            <a:rPr lang="ru-RU" altLang="ru-RU" sz="1000" b="1" dirty="0" smtClean="0">
              <a:solidFill>
                <a:schemeClr val="tx1"/>
              </a:solidFill>
            </a:rPr>
            <a:t>, в частности, очистка сточных вод самых различных производств (химических, гальванических, лакокрасочных, нефтяных, биотехнологических), регенерация электролитов, извлечение металлов из промывных вод и отходов производства</a:t>
          </a:r>
          <a:endParaRPr lang="ru-RU" sz="1000" dirty="0">
            <a:solidFill>
              <a:schemeClr val="tx1"/>
            </a:solidFill>
          </a:endParaRPr>
        </a:p>
      </dgm:t>
    </dgm:pt>
    <dgm:pt modelId="{B17EA1EE-FE3F-481D-B824-A53E15F48CEE}" type="parTrans" cxnId="{64E1ADAB-F309-4BF6-BD80-F310F76BEA54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9E9043E3-8806-41F1-81E3-26E2D21740DF}" type="sibTrans" cxnId="{64E1ADAB-F309-4BF6-BD80-F310F76BEA54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DEC265E1-CDA1-45F6-BE2E-CDCF9B7472FF}">
      <dgm:prSet phldrT="[Текст]" custT="1"/>
      <dgm:spPr/>
      <dgm:t>
        <a:bodyPr/>
        <a:lstStyle/>
        <a:p>
          <a:r>
            <a:rPr lang="ru-RU" altLang="ru-RU" sz="1000" b="1" dirty="0" smtClean="0">
              <a:solidFill>
                <a:schemeClr val="tx1"/>
              </a:solidFill>
            </a:rPr>
            <a:t>тончайшие, </a:t>
          </a:r>
          <a:r>
            <a:rPr lang="ru-RU" altLang="ru-RU" sz="1000" b="1" dirty="0" err="1" smtClean="0">
              <a:solidFill>
                <a:schemeClr val="tx1"/>
              </a:solidFill>
            </a:rPr>
            <a:t>деликатнейшие</a:t>
          </a:r>
          <a:r>
            <a:rPr lang="ru-RU" altLang="ru-RU" sz="1000" b="1" dirty="0" smtClean="0">
              <a:solidFill>
                <a:schemeClr val="tx1"/>
              </a:solidFill>
            </a:rPr>
            <a:t> </a:t>
          </a:r>
          <a:r>
            <a:rPr lang="ru-RU" altLang="ru-RU" sz="1100" b="1" u="sng" dirty="0" smtClean="0">
              <a:solidFill>
                <a:schemeClr val="tx1"/>
              </a:solidFill>
            </a:rPr>
            <a:t>процессы в живых организмах</a:t>
          </a:r>
          <a:r>
            <a:rPr lang="ru-RU" altLang="ru-RU" sz="1100" b="1" dirty="0" smtClean="0">
              <a:solidFill>
                <a:schemeClr val="tx1"/>
              </a:solidFill>
            </a:rPr>
            <a:t> </a:t>
          </a:r>
          <a:r>
            <a:rPr lang="ru-RU" altLang="ru-RU" sz="1000" b="1" dirty="0" smtClean="0">
              <a:solidFill>
                <a:schemeClr val="tx1"/>
              </a:solidFill>
            </a:rPr>
            <a:t>– в клетках, мембранах, нервных волокнах и нейронах – имплантированные топливные элементы, в которых используются составляющие </a:t>
          </a:r>
          <a:r>
            <a:rPr lang="ru-RU" altLang="ru-RU" sz="1000" b="1" dirty="0" err="1" smtClean="0">
              <a:solidFill>
                <a:schemeClr val="tx1"/>
              </a:solidFill>
            </a:rPr>
            <a:t>ультрафильтрата</a:t>
          </a:r>
          <a:r>
            <a:rPr lang="ru-RU" altLang="ru-RU" sz="1000" b="1" dirty="0" smtClean="0">
              <a:solidFill>
                <a:schemeClr val="tx1"/>
              </a:solidFill>
            </a:rPr>
            <a:t> крови, биологические топливные элементы, обеспечивающие работу протеза сердца.</a:t>
          </a:r>
          <a:endParaRPr lang="ru-RU" sz="1000" dirty="0">
            <a:solidFill>
              <a:schemeClr val="tx1"/>
            </a:solidFill>
          </a:endParaRPr>
        </a:p>
      </dgm:t>
    </dgm:pt>
    <dgm:pt modelId="{2B45D7A4-64B8-4152-9CE5-8FF61168A082}" type="parTrans" cxnId="{8F18D326-E65D-48A7-BDA0-A537106BD2D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79456A9-5E4E-41D5-A179-4091412960F5}" type="sibTrans" cxnId="{8F18D326-E65D-48A7-BDA0-A537106BD2D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E9EE677-E020-4A60-9460-DFD9C1F7A1A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Электрокапиллярные явления </a:t>
          </a:r>
          <a:r>
            <a:rPr lang="ru-RU" sz="1000" dirty="0" smtClean="0">
              <a:solidFill>
                <a:schemeClr val="tx1"/>
              </a:solidFill>
            </a:rPr>
            <a:t>(электрофорез и </a:t>
          </a:r>
          <a:r>
            <a:rPr lang="ru-RU" sz="1000" dirty="0" err="1" smtClean="0">
              <a:solidFill>
                <a:schemeClr val="tx1"/>
              </a:solidFill>
            </a:rPr>
            <a:t>электроосмос</a:t>
          </a:r>
          <a:r>
            <a:rPr lang="ru-RU" sz="1000" dirty="0" smtClean="0">
              <a:solidFill>
                <a:schemeClr val="tx1"/>
              </a:solidFill>
            </a:rPr>
            <a:t>)</a:t>
          </a:r>
          <a:endParaRPr lang="ru-RU" sz="1000" dirty="0">
            <a:solidFill>
              <a:schemeClr val="tx1"/>
            </a:solidFill>
          </a:endParaRPr>
        </a:p>
      </dgm:t>
    </dgm:pt>
    <dgm:pt modelId="{C0252C20-44C7-478B-83C4-7F0516FA76DC}" type="parTrans" cxnId="{E7820B61-DE0B-4BE2-BB36-2ED8E0A9A7BD}">
      <dgm:prSet/>
      <dgm:spPr/>
      <dgm:t>
        <a:bodyPr/>
        <a:lstStyle/>
        <a:p>
          <a:endParaRPr lang="ru-RU"/>
        </a:p>
      </dgm:t>
    </dgm:pt>
    <dgm:pt modelId="{A3E0D9C0-CCD6-4B00-81D2-85E83172C5E5}" type="sibTrans" cxnId="{E7820B61-DE0B-4BE2-BB36-2ED8E0A9A7BD}">
      <dgm:prSet/>
      <dgm:spPr/>
      <dgm:t>
        <a:bodyPr/>
        <a:lstStyle/>
        <a:p>
          <a:endParaRPr lang="ru-RU"/>
        </a:p>
      </dgm:t>
    </dgm:pt>
    <dgm:pt modelId="{2BD2EB2C-ECF5-46C5-A4E9-6DFD6641B409}" type="pres">
      <dgm:prSet presAssocID="{F7A6462E-7C1A-4DDE-8917-44773E33AE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330FA2-394E-407C-8E97-E36DEB163619}" type="pres">
      <dgm:prSet presAssocID="{725F371F-9268-491C-AABD-D4F9017C1728}" presName="compNode" presStyleCnt="0"/>
      <dgm:spPr/>
    </dgm:pt>
    <dgm:pt modelId="{ACC8C25A-4857-4849-B855-7E7BD8EBE274}" type="pres">
      <dgm:prSet presAssocID="{725F371F-9268-491C-AABD-D4F9017C1728}" presName="pictRect" presStyleLbl="node1" presStyleIdx="0" presStyleCnt="5" custLinFactNeighborX="457" custLinFactNeighborY="-5333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ru-RU"/>
        </a:p>
      </dgm:t>
    </dgm:pt>
    <dgm:pt modelId="{0F857D50-74CD-47D4-BB37-8E9F4D6E1558}" type="pres">
      <dgm:prSet presAssocID="{725F371F-9268-491C-AABD-D4F9017C1728}" presName="textRect" presStyleLbl="revTx" presStyleIdx="0" presStyleCnt="5" custLinFactNeighborX="812" custLinFactNeighborY="-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EDF35-2CB8-4633-AFBB-68950F33E325}" type="pres">
      <dgm:prSet presAssocID="{606FF5E6-7313-4453-98DF-CD1A2C0A29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5B7DD0F-B72E-4074-9542-EBFBDDEB53A2}" type="pres">
      <dgm:prSet presAssocID="{04EC5C90-DBB6-4D28-BB9B-68353FA7BB08}" presName="compNode" presStyleCnt="0"/>
      <dgm:spPr/>
    </dgm:pt>
    <dgm:pt modelId="{A8BCA670-C2E4-47F5-AB5E-BA2A3A60FDCB}" type="pres">
      <dgm:prSet presAssocID="{04EC5C90-DBB6-4D28-BB9B-68353FA7BB08}" presName="pictRect" presStyleLbl="node1" presStyleIdx="1" presStyleCnt="5" custLinFactNeighborX="-1705" custLinFactNeighborY="-2768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BA9E7F5E-7A91-42BB-923A-D0EFB00572CE}" type="pres">
      <dgm:prSet presAssocID="{04EC5C90-DBB6-4D28-BB9B-68353FA7BB08}" presName="textRect" presStyleLbl="revTx" presStyleIdx="1" presStyleCnt="5" custLinFactNeighborX="51" custLinFactNeighborY="-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EA3C5-D772-47F1-ADA1-DC6F7879F6F1}" type="pres">
      <dgm:prSet presAssocID="{63535640-AEA6-4D5F-9F1E-2DC9C2A9539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7C4CEF-2B4A-4165-BD66-5FDA4D2190D3}" type="pres">
      <dgm:prSet presAssocID="{FB51783A-9F6A-4878-9DB2-E83EACEEA080}" presName="compNode" presStyleCnt="0"/>
      <dgm:spPr/>
    </dgm:pt>
    <dgm:pt modelId="{04EDB858-E43E-4C69-9977-E6CE23A326BC}" type="pres">
      <dgm:prSet presAssocID="{FB51783A-9F6A-4878-9DB2-E83EACEEA080}" presName="pictRect" presStyleLbl="node1" presStyleIdx="2" presStyleCnt="5" custLinFactNeighborX="-1705" custLinFactNeighborY="-2768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E354EB7E-2AA3-4A75-B0A5-B688B58A7257}" type="pres">
      <dgm:prSet presAssocID="{FB51783A-9F6A-4878-9DB2-E83EACEEA080}" presName="textRect" presStyleLbl="revTx" presStyleIdx="2" presStyleCnt="5" custLinFactNeighborX="-3478" custLinFactNeighborY="6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31767-7184-439B-826F-54AD99C77850}" type="pres">
      <dgm:prSet presAssocID="{9E9043E3-8806-41F1-81E3-26E2D21740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3F309BA-BD75-4E62-9212-FF7A8E27A273}" type="pres">
      <dgm:prSet presAssocID="{DEC265E1-CDA1-45F6-BE2E-CDCF9B7472FF}" presName="compNode" presStyleCnt="0"/>
      <dgm:spPr/>
    </dgm:pt>
    <dgm:pt modelId="{DF876A4A-5B7B-4655-8A9A-EEFFEA44DD63}" type="pres">
      <dgm:prSet presAssocID="{DEC265E1-CDA1-45F6-BE2E-CDCF9B7472FF}" presName="pictRect" presStyleLbl="node1" presStyleIdx="3" presStyleCnt="5" custLinFactNeighborX="-25091" custLinFactNeighborY="-1109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AEC3DE69-86F4-4706-9446-31F7806ACE71}" type="pres">
      <dgm:prSet presAssocID="{DEC265E1-CDA1-45F6-BE2E-CDCF9B7472FF}" presName="textRect" presStyleLbl="revTx" presStyleIdx="3" presStyleCnt="5" custScaleX="154083" custLinFactNeighborX="-20529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1581E-BF3D-4149-AD75-DA002839A13C}" type="pres">
      <dgm:prSet presAssocID="{079456A9-5E4E-41D5-A179-4091412960F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020C93-3D67-4180-826E-0B3434B052CA}" type="pres">
      <dgm:prSet presAssocID="{6E9EE677-E020-4A60-9460-DFD9C1F7A1AD}" presName="compNode" presStyleCnt="0"/>
      <dgm:spPr/>
    </dgm:pt>
    <dgm:pt modelId="{2F0C7CB7-7E3A-4E73-918D-77C014DE5BCB}" type="pres">
      <dgm:prSet presAssocID="{6E9EE677-E020-4A60-9460-DFD9C1F7A1AD}" presName="pict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E70798E4-F266-45B7-9C83-D1C855AF5AE2}" type="pres">
      <dgm:prSet presAssocID="{6E9EE677-E020-4A60-9460-DFD9C1F7A1AD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84A20B-E623-4A78-AD82-E2193D5D6434}" type="presOf" srcId="{F7A6462E-7C1A-4DDE-8917-44773E33AE28}" destId="{2BD2EB2C-ECF5-46C5-A4E9-6DFD6641B409}" srcOrd="0" destOrd="0" presId="urn:microsoft.com/office/officeart/2005/8/layout/pList1"/>
    <dgm:cxn modelId="{63BB1C95-EC20-4420-BC42-356A6D0C2069}" srcId="{F7A6462E-7C1A-4DDE-8917-44773E33AE28}" destId="{725F371F-9268-491C-AABD-D4F9017C1728}" srcOrd="0" destOrd="0" parTransId="{B19EB5C8-9D4D-4DEB-A25B-3A50AB7CBD0F}" sibTransId="{606FF5E6-7313-4453-98DF-CD1A2C0A29E0}"/>
    <dgm:cxn modelId="{AE54C34D-D6BA-48B9-9943-C0BFBB255042}" type="presOf" srcId="{04EC5C90-DBB6-4D28-BB9B-68353FA7BB08}" destId="{BA9E7F5E-7A91-42BB-923A-D0EFB00572CE}" srcOrd="0" destOrd="0" presId="urn:microsoft.com/office/officeart/2005/8/layout/pList1"/>
    <dgm:cxn modelId="{5E4B3ABD-D4BE-4CA1-9614-04254311CE3D}" srcId="{F7A6462E-7C1A-4DDE-8917-44773E33AE28}" destId="{04EC5C90-DBB6-4D28-BB9B-68353FA7BB08}" srcOrd="1" destOrd="0" parTransId="{7AF8C9C4-D048-41AD-A0AB-0A767D46BE8D}" sibTransId="{63535640-AEA6-4D5F-9F1E-2DC9C2A95391}"/>
    <dgm:cxn modelId="{B3EDB82C-D0E0-43AE-9C1D-3760E8A44DE3}" type="presOf" srcId="{FB51783A-9F6A-4878-9DB2-E83EACEEA080}" destId="{E354EB7E-2AA3-4A75-B0A5-B688B58A7257}" srcOrd="0" destOrd="0" presId="urn:microsoft.com/office/officeart/2005/8/layout/pList1"/>
    <dgm:cxn modelId="{64E1ADAB-F309-4BF6-BD80-F310F76BEA54}" srcId="{F7A6462E-7C1A-4DDE-8917-44773E33AE28}" destId="{FB51783A-9F6A-4878-9DB2-E83EACEEA080}" srcOrd="2" destOrd="0" parTransId="{B17EA1EE-FE3F-481D-B824-A53E15F48CEE}" sibTransId="{9E9043E3-8806-41F1-81E3-26E2D21740DF}"/>
    <dgm:cxn modelId="{B212AAC9-C50D-4D86-A3B5-E94300883C02}" type="presOf" srcId="{606FF5E6-7313-4453-98DF-CD1A2C0A29E0}" destId="{6B3EDF35-2CB8-4633-AFBB-68950F33E325}" srcOrd="0" destOrd="0" presId="urn:microsoft.com/office/officeart/2005/8/layout/pList1"/>
    <dgm:cxn modelId="{3BCFC38C-ACDD-430B-B8FE-4835C74FF417}" type="presOf" srcId="{63535640-AEA6-4D5F-9F1E-2DC9C2A95391}" destId="{4B0EA3C5-D772-47F1-ADA1-DC6F7879F6F1}" srcOrd="0" destOrd="0" presId="urn:microsoft.com/office/officeart/2005/8/layout/pList1"/>
    <dgm:cxn modelId="{D3B925B6-CE06-48CA-A193-F2EFC1D175DE}" type="presOf" srcId="{9E9043E3-8806-41F1-81E3-26E2D21740DF}" destId="{FE531767-7184-439B-826F-54AD99C77850}" srcOrd="0" destOrd="0" presId="urn:microsoft.com/office/officeart/2005/8/layout/pList1"/>
    <dgm:cxn modelId="{ABCAC6F8-6842-4DEF-A7BE-08775D162F2C}" type="presOf" srcId="{6E9EE677-E020-4A60-9460-DFD9C1F7A1AD}" destId="{E70798E4-F266-45B7-9C83-D1C855AF5AE2}" srcOrd="0" destOrd="0" presId="urn:microsoft.com/office/officeart/2005/8/layout/pList1"/>
    <dgm:cxn modelId="{825C72C2-5BBA-4459-B820-3EE1ED408F42}" type="presOf" srcId="{725F371F-9268-491C-AABD-D4F9017C1728}" destId="{0F857D50-74CD-47D4-BB37-8E9F4D6E1558}" srcOrd="0" destOrd="0" presId="urn:microsoft.com/office/officeart/2005/8/layout/pList1"/>
    <dgm:cxn modelId="{C7D1DFEE-9C52-4267-95F4-2E2FFED7559B}" type="presOf" srcId="{DEC265E1-CDA1-45F6-BE2E-CDCF9B7472FF}" destId="{AEC3DE69-86F4-4706-9446-31F7806ACE71}" srcOrd="0" destOrd="0" presId="urn:microsoft.com/office/officeart/2005/8/layout/pList1"/>
    <dgm:cxn modelId="{8F18D326-E65D-48A7-BDA0-A537106BD2D8}" srcId="{F7A6462E-7C1A-4DDE-8917-44773E33AE28}" destId="{DEC265E1-CDA1-45F6-BE2E-CDCF9B7472FF}" srcOrd="3" destOrd="0" parTransId="{2B45D7A4-64B8-4152-9CE5-8FF61168A082}" sibTransId="{079456A9-5E4E-41D5-A179-4091412960F5}"/>
    <dgm:cxn modelId="{CAA6EA77-901E-4FE7-A28D-85BA0B13BC57}" type="presOf" srcId="{079456A9-5E4E-41D5-A179-4091412960F5}" destId="{E381581E-BF3D-4149-AD75-DA002839A13C}" srcOrd="0" destOrd="0" presId="urn:microsoft.com/office/officeart/2005/8/layout/pList1"/>
    <dgm:cxn modelId="{E7820B61-DE0B-4BE2-BB36-2ED8E0A9A7BD}" srcId="{F7A6462E-7C1A-4DDE-8917-44773E33AE28}" destId="{6E9EE677-E020-4A60-9460-DFD9C1F7A1AD}" srcOrd="4" destOrd="0" parTransId="{C0252C20-44C7-478B-83C4-7F0516FA76DC}" sibTransId="{A3E0D9C0-CCD6-4B00-81D2-85E83172C5E5}"/>
    <dgm:cxn modelId="{E61369CB-AE98-4D78-B28B-C8C6F62D4DEB}" type="presParOf" srcId="{2BD2EB2C-ECF5-46C5-A4E9-6DFD6641B409}" destId="{22330FA2-394E-407C-8E97-E36DEB163619}" srcOrd="0" destOrd="0" presId="urn:microsoft.com/office/officeart/2005/8/layout/pList1"/>
    <dgm:cxn modelId="{FFE3EEB1-C7F5-4EC9-974F-DD1F7872DE4A}" type="presParOf" srcId="{22330FA2-394E-407C-8E97-E36DEB163619}" destId="{ACC8C25A-4857-4849-B855-7E7BD8EBE274}" srcOrd="0" destOrd="0" presId="urn:microsoft.com/office/officeart/2005/8/layout/pList1"/>
    <dgm:cxn modelId="{6FA9D769-4DC6-4C01-BDA4-3A88A634F8D1}" type="presParOf" srcId="{22330FA2-394E-407C-8E97-E36DEB163619}" destId="{0F857D50-74CD-47D4-BB37-8E9F4D6E1558}" srcOrd="1" destOrd="0" presId="urn:microsoft.com/office/officeart/2005/8/layout/pList1"/>
    <dgm:cxn modelId="{A171AFDE-D6C5-41A3-8C3C-450C5CEC04AB}" type="presParOf" srcId="{2BD2EB2C-ECF5-46C5-A4E9-6DFD6641B409}" destId="{6B3EDF35-2CB8-4633-AFBB-68950F33E325}" srcOrd="1" destOrd="0" presId="urn:microsoft.com/office/officeart/2005/8/layout/pList1"/>
    <dgm:cxn modelId="{F4A17F8E-5996-4EE4-8B0F-A5FBEF72B480}" type="presParOf" srcId="{2BD2EB2C-ECF5-46C5-A4E9-6DFD6641B409}" destId="{F5B7DD0F-B72E-4074-9542-EBFBDDEB53A2}" srcOrd="2" destOrd="0" presId="urn:microsoft.com/office/officeart/2005/8/layout/pList1"/>
    <dgm:cxn modelId="{D4D069D4-D594-474C-A49E-4565643977C3}" type="presParOf" srcId="{F5B7DD0F-B72E-4074-9542-EBFBDDEB53A2}" destId="{A8BCA670-C2E4-47F5-AB5E-BA2A3A60FDCB}" srcOrd="0" destOrd="0" presId="urn:microsoft.com/office/officeart/2005/8/layout/pList1"/>
    <dgm:cxn modelId="{DA465FCC-49A1-491D-92E8-05D9A527DABF}" type="presParOf" srcId="{F5B7DD0F-B72E-4074-9542-EBFBDDEB53A2}" destId="{BA9E7F5E-7A91-42BB-923A-D0EFB00572CE}" srcOrd="1" destOrd="0" presId="urn:microsoft.com/office/officeart/2005/8/layout/pList1"/>
    <dgm:cxn modelId="{6960774A-A9C5-44F6-8A13-FC70629062E8}" type="presParOf" srcId="{2BD2EB2C-ECF5-46C5-A4E9-6DFD6641B409}" destId="{4B0EA3C5-D772-47F1-ADA1-DC6F7879F6F1}" srcOrd="3" destOrd="0" presId="urn:microsoft.com/office/officeart/2005/8/layout/pList1"/>
    <dgm:cxn modelId="{8B6A3173-61EA-42E3-82D6-9FFA178D67E7}" type="presParOf" srcId="{2BD2EB2C-ECF5-46C5-A4E9-6DFD6641B409}" destId="{627C4CEF-2B4A-4165-BD66-5FDA4D2190D3}" srcOrd="4" destOrd="0" presId="urn:microsoft.com/office/officeart/2005/8/layout/pList1"/>
    <dgm:cxn modelId="{E09C39B1-DAEC-48C6-AD6C-3B05D86339BA}" type="presParOf" srcId="{627C4CEF-2B4A-4165-BD66-5FDA4D2190D3}" destId="{04EDB858-E43E-4C69-9977-E6CE23A326BC}" srcOrd="0" destOrd="0" presId="urn:microsoft.com/office/officeart/2005/8/layout/pList1"/>
    <dgm:cxn modelId="{623CF749-232F-4003-AEDA-F2DF6750B753}" type="presParOf" srcId="{627C4CEF-2B4A-4165-BD66-5FDA4D2190D3}" destId="{E354EB7E-2AA3-4A75-B0A5-B688B58A7257}" srcOrd="1" destOrd="0" presId="urn:microsoft.com/office/officeart/2005/8/layout/pList1"/>
    <dgm:cxn modelId="{122B0CA7-66A1-464B-95DA-131146D3A953}" type="presParOf" srcId="{2BD2EB2C-ECF5-46C5-A4E9-6DFD6641B409}" destId="{FE531767-7184-439B-826F-54AD99C77850}" srcOrd="5" destOrd="0" presId="urn:microsoft.com/office/officeart/2005/8/layout/pList1"/>
    <dgm:cxn modelId="{784E8441-A115-43E0-B1DB-61C9AB79FCC7}" type="presParOf" srcId="{2BD2EB2C-ECF5-46C5-A4E9-6DFD6641B409}" destId="{C3F309BA-BD75-4E62-9212-FF7A8E27A273}" srcOrd="6" destOrd="0" presId="urn:microsoft.com/office/officeart/2005/8/layout/pList1"/>
    <dgm:cxn modelId="{F786E413-E241-483A-BC2B-D07047D1697E}" type="presParOf" srcId="{C3F309BA-BD75-4E62-9212-FF7A8E27A273}" destId="{DF876A4A-5B7B-4655-8A9A-EEFFEA44DD63}" srcOrd="0" destOrd="0" presId="urn:microsoft.com/office/officeart/2005/8/layout/pList1"/>
    <dgm:cxn modelId="{92E6D1D1-5DF8-46AC-A07C-C3DDFAF7EADA}" type="presParOf" srcId="{C3F309BA-BD75-4E62-9212-FF7A8E27A273}" destId="{AEC3DE69-86F4-4706-9446-31F7806ACE71}" srcOrd="1" destOrd="0" presId="urn:microsoft.com/office/officeart/2005/8/layout/pList1"/>
    <dgm:cxn modelId="{18B47DD3-64C6-41DE-B2AF-A65C4A5D2B72}" type="presParOf" srcId="{2BD2EB2C-ECF5-46C5-A4E9-6DFD6641B409}" destId="{E381581E-BF3D-4149-AD75-DA002839A13C}" srcOrd="7" destOrd="0" presId="urn:microsoft.com/office/officeart/2005/8/layout/pList1"/>
    <dgm:cxn modelId="{F1459D56-D0B2-48C5-B738-5B652CDC23A4}" type="presParOf" srcId="{2BD2EB2C-ECF5-46C5-A4E9-6DFD6641B409}" destId="{EA020C93-3D67-4180-826E-0B3434B052CA}" srcOrd="8" destOrd="0" presId="urn:microsoft.com/office/officeart/2005/8/layout/pList1"/>
    <dgm:cxn modelId="{9C9E878F-8BE6-42C4-B7E2-0D519B1CA019}" type="presParOf" srcId="{EA020C93-3D67-4180-826E-0B3434B052CA}" destId="{2F0C7CB7-7E3A-4E73-918D-77C014DE5BCB}" srcOrd="0" destOrd="0" presId="urn:microsoft.com/office/officeart/2005/8/layout/pList1"/>
    <dgm:cxn modelId="{8C123727-C3A7-4852-AC18-9C1080DBF6CF}" type="presParOf" srcId="{EA020C93-3D67-4180-826E-0B3434B052CA}" destId="{E70798E4-F266-45B7-9C83-D1C855AF5A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3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4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2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09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0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1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6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0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5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8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9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26E5A43-F64F-4E45-BA66-DF1C42BE1374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D14A31-1152-4433-B410-7EC8ED6C71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trport.ru/sites/default/files/svarka-cvetnyh-metallov_0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korabel.ru/filemanager/IMAGES/0/27/27206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kz/url?sa=i&amp;source=images&amp;cd=&amp;cad=rja&amp;docid=OxhiRuvgbt7dYM&amp;tbnid=BByCJdU2kSLDLM:&amp;ved=0CAgQjRw4bg&amp;url=http://imagegrad.io.ua/s27444/galvanicheskoe_pokrytie_zoloto_serebro_nikel_hrom_bronzirovanie_chernenie_tehnologii_znachki&amp;ei=Q6zqUuHlCc7a4QSJg4HICA&amp;psig=AFQjCNHrXiqpSrxNLS8s7MAaoYoM5WRY2g&amp;ust=1391197635203456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google.kz/url?sa=i&amp;source=images&amp;cd=&amp;cad=rja&amp;docid=TFEBRokkEq7XnM&amp;tbnid=0q6WeVbXV9tE2M:&amp;ved=0CAgQjRw&amp;url=http://www.ses-tril.ru/ru/18/52/55.html&amp;ei=kqvqUpPTIoGZ4gTCvoCwBw&amp;psig=AFQjCNEXpRqK2eNrEHRhwuDM_II3VW0dlQ&amp;ust=139119745861227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kz/url?sa=i&amp;source=images&amp;cd=&amp;cad=rja&amp;docid=c4UK_pYwM9XdnM&amp;tbnid=lzqKg7nsVrjz7M:&amp;ved=0CAgQjRw4bg&amp;url=http://prostodelkino.com/master-klassy1/296080-hudozhestvennoe-lite-bronzy-po-vyplavljaemym.html&amp;ei=6avqUruULIe34wTpgIHQCw&amp;psig=AFQjCNE621iCL1T4rZ_balf3VRt-8JWedg&amp;ust=1391197545773510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google.kz/url?sa=i&amp;source=images&amp;cd=&amp;cad=rja&amp;docid=X6vZ2ijSV0H44M&amp;tbnid=n2C7HpwHzHJ1CM:&amp;ved=0CAgQjRw&amp;url=http://nnovgorod.all.biz/galvanika-galvanicheskoe-pokrytie-s182842&amp;ei=qavqUuenF6rm4QTlkoCIDA&amp;psig=AFQjCNHxAkj9NAfmol87iFgk9CdQSARfTQ&amp;ust=1391197481440276" TargetMode="External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kazatomprom.kz/ru/#!/company/17" TargetMode="External"/><Relationship Id="rId18" Type="http://schemas.openxmlformats.org/officeDocument/2006/relationships/hyperlink" Target="http://www.polymetal.ru/8414" TargetMode="External"/><Relationship Id="rId26" Type="http://schemas.openxmlformats.org/officeDocument/2006/relationships/hyperlink" Target="http://www.sat.kz/about/our_activity/ferroalloy/caikk/tmz" TargetMode="External"/><Relationship Id="rId39" Type="http://schemas.openxmlformats.org/officeDocument/2006/relationships/hyperlink" Target="http://www.kazgeology.kz/" TargetMode="External"/><Relationship Id="rId21" Type="http://schemas.openxmlformats.org/officeDocument/2006/relationships/hyperlink" Target="http://www.2k.kz/" TargetMode="External"/><Relationship Id="rId34" Type="http://schemas.openxmlformats.org/officeDocument/2006/relationships/hyperlink" Target="http://www.riotinto.com/" TargetMode="External"/><Relationship Id="rId7" Type="http://schemas.openxmlformats.org/officeDocument/2006/relationships/hyperlink" Target="http://maikainzoloto.kz/" TargetMode="External"/><Relationship Id="rId2" Type="http://schemas.openxmlformats.org/officeDocument/2006/relationships/hyperlink" Target="http://www.kazatomprom.kz/ru/#!/company/14/" TargetMode="External"/><Relationship Id="rId16" Type="http://schemas.openxmlformats.org/officeDocument/2006/relationships/hyperlink" Target="http://www.enrc.com/" TargetMode="External"/><Relationship Id="rId20" Type="http://schemas.openxmlformats.org/officeDocument/2006/relationships/hyperlink" Target="http://www.tmck.kz/company/info/" TargetMode="External"/><Relationship Id="rId29" Type="http://schemas.openxmlformats.org/officeDocument/2006/relationships/hyperlink" Target="http://www.sat-komir.kz/" TargetMode="External"/><Relationship Id="rId41" Type="http://schemas.openxmlformats.org/officeDocument/2006/relationships/hyperlink" Target="http://tks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gatyr.kz/" TargetMode="External"/><Relationship Id="rId11" Type="http://schemas.openxmlformats.org/officeDocument/2006/relationships/hyperlink" Target="http://temk.kz/" TargetMode="External"/><Relationship Id="rId24" Type="http://schemas.openxmlformats.org/officeDocument/2006/relationships/hyperlink" Target="http://www.sat.kz/about/our_activity/ferroalloy/caikk/karuan" TargetMode="External"/><Relationship Id="rId32" Type="http://schemas.openxmlformats.org/officeDocument/2006/relationships/hyperlink" Target="http://www.silicium.kz/" TargetMode="External"/><Relationship Id="rId37" Type="http://schemas.openxmlformats.org/officeDocument/2006/relationships/hyperlink" Target="http://www.kspsteel.kz/" TargetMode="External"/><Relationship Id="rId40" Type="http://schemas.openxmlformats.org/officeDocument/2006/relationships/hyperlink" Target="http://www.kaztonika.kz/" TargetMode="External"/><Relationship Id="rId5" Type="http://schemas.openxmlformats.org/officeDocument/2006/relationships/hyperlink" Target="http://www.kazakhmys.com/ru/" TargetMode="External"/><Relationship Id="rId15" Type="http://schemas.openxmlformats.org/officeDocument/2006/relationships/hyperlink" Target="http://www.sbsgroup.kz/" TargetMode="External"/><Relationship Id="rId23" Type="http://schemas.openxmlformats.org/officeDocument/2006/relationships/hyperlink" Target="http://www.sat.kz/about/our_activity/ferroalloy/caikk/arman_100" TargetMode="External"/><Relationship Id="rId28" Type="http://schemas.openxmlformats.org/officeDocument/2006/relationships/hyperlink" Target="http://www.sat.kz/about/our_activity/nickel/ertis" TargetMode="External"/><Relationship Id="rId36" Type="http://schemas.openxmlformats.org/officeDocument/2006/relationships/hyperlink" Target="http://www.kazatomprom.kz/ru/#!/company/13" TargetMode="External"/><Relationship Id="rId10" Type="http://schemas.openxmlformats.org/officeDocument/2006/relationships/hyperlink" Target="http://cmrp.kz/" TargetMode="External"/><Relationship Id="rId19" Type="http://schemas.openxmlformats.org/officeDocument/2006/relationships/hyperlink" Target="http://interrin.mininginfo.kz/?q=ru" TargetMode="External"/><Relationship Id="rId31" Type="http://schemas.openxmlformats.org/officeDocument/2006/relationships/hyperlink" Target="http://www.kazsilicon.kz/" TargetMode="External"/><Relationship Id="rId4" Type="http://schemas.openxmlformats.org/officeDocument/2006/relationships/hyperlink" Target="http://www.arcelormittal.kz/" TargetMode="External"/><Relationship Id="rId9" Type="http://schemas.openxmlformats.org/officeDocument/2006/relationships/hyperlink" Target="http://www.zhartas.kz/" TargetMode="External"/><Relationship Id="rId14" Type="http://schemas.openxmlformats.org/officeDocument/2006/relationships/hyperlink" Target="http://www.maikuben.kz/" TargetMode="External"/><Relationship Id="rId22" Type="http://schemas.openxmlformats.org/officeDocument/2006/relationships/hyperlink" Target="http://www.sat.kz/" TargetMode="External"/><Relationship Id="rId27" Type="http://schemas.openxmlformats.org/officeDocument/2006/relationships/hyperlink" Target="http://www.sat.kz/about/our_activity/nickel/kaznikel" TargetMode="External"/><Relationship Id="rId30" Type="http://schemas.openxmlformats.org/officeDocument/2006/relationships/hyperlink" Target="http://www.zocm.kz/" TargetMode="External"/><Relationship Id="rId35" Type="http://schemas.openxmlformats.org/officeDocument/2006/relationships/hyperlink" Target="http://www.orsumetals.com/" TargetMode="External"/><Relationship Id="rId8" Type="http://schemas.openxmlformats.org/officeDocument/2006/relationships/hyperlink" Target="http://redmet.kz/home.htm" TargetMode="External"/><Relationship Id="rId3" Type="http://schemas.openxmlformats.org/officeDocument/2006/relationships/hyperlink" Target="http://www.mechel.ru/about/production_capacity/info.wbp?id=b221d997-8e41-46bc-83f1-e47f65147f34" TargetMode="External"/><Relationship Id="rId12" Type="http://schemas.openxmlformats.org/officeDocument/2006/relationships/hyperlink" Target="http://www.kazatomprom.kz/" TargetMode="External"/><Relationship Id="rId17" Type="http://schemas.openxmlformats.org/officeDocument/2006/relationships/hyperlink" Target="http://www.km.kz/" TargetMode="External"/><Relationship Id="rId25" Type="http://schemas.openxmlformats.org/officeDocument/2006/relationships/hyperlink" Target="http://www.sat.kz/about/our_activity/ferroalloy/caikk/saryarka_mining" TargetMode="External"/><Relationship Id="rId33" Type="http://schemas.openxmlformats.org/officeDocument/2006/relationships/hyperlink" Target="http://www.uranium1.com/index.php/ru/" TargetMode="External"/><Relationship Id="rId38" Type="http://schemas.openxmlformats.org/officeDocument/2006/relationships/hyperlink" Target="http://www.mining.sandvik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kz/url?sa=i&amp;source=images&amp;cd=&amp;cad=rja&amp;docid=d_9IOIHuJWOaSM&amp;tbnid=czRAct3fAkLt2M:&amp;ved=0CAgQjRw&amp;url=http://www.kz.all.biz/akkumulyatory-bgg1089996/3933&amp;ei=76zqUpE4o_HiBOmggZAP&amp;psig=AFQjCNGpgyTBEOZsUJy5t2tRwQ4cDhWXgQ&amp;ust=1391197807072435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://www.google.kz/url?sa=i&amp;source=images&amp;cd=&amp;cad=rja&amp;docid=PcrNGUcFmqgsfM&amp;tbnid=BzlYZv4SfJ7c0M:&amp;ved=0CAgQjRw4HQ&amp;url=http://www.damu.kz/15235&amp;ei=6azqUvPdJ4fI4gS_z4DQDQ&amp;psig=AFQjCNECtmIk3qpOKli-TmIzn4S-hwb2dw&amp;ust=1391197801708944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556792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Общие представления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 электрохимических технологиях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30" name="Picture 6" descr="http://strport.ru/sites/default/files/resize/svarka-cvetnyh-metallov_0-500x26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25" y="3933056"/>
            <a:ext cx="3764134" cy="20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asi.net/uploads/podbor/w4006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78" y="3933057"/>
            <a:ext cx="3052922" cy="20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orabel.ru/filemanager/IMAGES/0/27/2720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8"/>
            <a:ext cx="3068340" cy="20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6237312"/>
            <a:ext cx="2095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/>
              <a:t>Галеева</a:t>
            </a:r>
            <a:r>
              <a:rPr lang="ru-RU" sz="2400" b="1" i="1" dirty="0" smtClean="0"/>
              <a:t> А.К.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1723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5373" y="238778"/>
            <a:ext cx="413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Электрохимические производства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7296" y="886024"/>
            <a:ext cx="8812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3. Гальваническое производство</a:t>
            </a:r>
          </a:p>
          <a:p>
            <a:r>
              <a:rPr lang="ru-RU" sz="2000" dirty="0"/>
              <a:t>(</a:t>
            </a:r>
            <a:r>
              <a:rPr lang="ru-RU" sz="2000" dirty="0" err="1" smtClean="0"/>
              <a:t>Меднение</a:t>
            </a:r>
            <a:r>
              <a:rPr lang="ru-RU" sz="2000" dirty="0"/>
              <a:t>, никелирование, </a:t>
            </a:r>
            <a:r>
              <a:rPr lang="ru-RU" sz="2000" dirty="0" err="1"/>
              <a:t>цинкование</a:t>
            </a:r>
            <a:r>
              <a:rPr lang="ru-RU" sz="2000" dirty="0"/>
              <a:t>, хромирование, золочение, серебрение, металлизация пластмасс, производство </a:t>
            </a:r>
            <a:r>
              <a:rPr lang="ru-RU" sz="2000" dirty="0" err="1" smtClean="0"/>
              <a:t>гальванокопий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4" name="AutoShape 2" descr="data:image/jpeg;base64,/9j/4AAQSkZJRgABAQAAAQABAAD/2wCEAAkGBhQSERUUExQVFRUWGBoYFhgXFxwaGhgYGh4aGBgXHRgaHyYfHRkjGhcYHy8gIycpLCwsGB8xNTAqNSYrLCkBCQoKDgwOGg8PGi8kHSQsKiwsLCkqLCwsLCwsLCwsLCwsLCwsLCwsLCwsLCwsLCwsKSwpLCwsLCwsLCwsLCwsLP/AABEIALgBEgMBIgACEQEDEQH/xAAcAAACAgMBAQAAAAAAAAAAAAAEBQMGAAIHAQj/xABLEAACAQIEAgcEBgYHBgYDAAABAhEAAwQSITEFQQYTIlFhcYEykaHRFEJSscHwByNicpLhFTNUgqKywhZDU9Li8SRjc4OTsyVE0//EABkBAAMBAQEAAAAAAAAAAAAAAAECAwAEBf/EADARAAICAQMCBAUCBwEAAAAAAAABAhEDEiExBEETIlFhMnGBkbFC0QUVI1KhwfAU/9oADAMBAAIRAxEAPwDmmMt28xGbUcyI+In41GjXE9k5l7tx+fdUWMxGdi2ULI2WY0jvJNF2T+oT9kn7/wCddeODUdUZVtZzSa4a7mLjFbR1y/EfP760ucLVtUPu1H8qacP4ctxTnJUwSpPOI0iPxobGcF6oyGBBOhU+vn8K0evUlWWNgeDS/I6FlkXrDB7bMhGzKY+6rlwn9KjZerxtvrV2zr2XHjpz8oNI0V9uy3gxCH3nsk+s1Fi8GsxcVrbHYMMs+U6HzqyWLJ8EvoxW5L4l9UdJwXD8Hi0nC3SWjXNcYuPDK5MeYrmnS3hjW8U4ffT6rKCI3AbXw3NBtgntsGtsQRqCDBp/hen7sotY60uJt97CLi+Ibv8AHepvE8b8yGUk+Bl0b4Jh7tlS+VbjJoxO7A7a7yBt4VtxTgeSA9tUMgZl0RhzBEaN7qT8NxqFVQPGsLAkyW7KmdtxrVgt8VvWwbV0BxtFyJA20/ntyrn6jae3oPjdoSLg7to+wY+0FB08+Yq2YS3au2VlFERtpDZROoidartpyNMwybxM+7uorCYzLbyAga7z7/hUeRzXjXBluE9VmLjeTIMfVnv8arJUqYIIIOo5g1ZbiIzSb1xV07KMAPPeh8ZwuwUPVuc+8u4M+B7vOnhOtmBoSYm1nXMPaG/zHmfcfMURw+GZGjXMM3n3+R39/dUNtiD8CPvFeK/VXA41U+0Pj75/OtdUJb7k3wfROB6Vi5bAFnEPAA0QCRoJlmFF2+M4g9lMG2mnbuBfLZW++kFj9IiuttxaaIGoLEMI20Xv/Gix09IbWw0HYZXn/J3RXIyyY2+kY5treHT95mf7itIuNjFXJt3LiMoHaKWuypPIsxMNr5ifGpr/AE4NxIS04B3ZQxMc8pyQD46xQuN6YqbXVCw6DTUK0bzrmUak85pWzCbD3YVydilkD0tp86u/AcXIAn6v4VzXF8cthQmY8lMoeUREeQ76KwXTNLZC27oBYRGTMdpPONvCtqSQtWwjppclwPGm/FePkAH6HjLLIID21VtVGisJAZR4/Cq3ir4vtmZtoOYId+46kd3vp/xbpejoUzZAdCe1JnVtYEE/ca2q0GqKrxj9Ity71T3LZVkEwQQrMfrfu6KY8PKqtieNC45dnZmY6mPmRAHdVnx1i3dfO14HkoymFUbKB3CoTw/DhZZrZHMlfnQ3YbRVOOrLp+4PjQ9rFmyCqe2dxpC6c/Hw9/dW/E+IB3m3oB2Q3PKO4cvP8mJMKEEvpzCjc+J7h5+gr1G4taUjkSfLIbWHZ2JmTuznl4yfvqQuqaJ2m+0R9wP3mse81whRAHJRoB4knn4mmmC4PaAm5cVj3A6Dz2moymojpNiuxwy5dDOASojM521IG53MnlTTB8DCDMwBjmxAA9Pyab4ziI6rq1KR2ecQFObbbelV1ySJYEDYSNPSuWcnIqlRI+Ij2f4o/wAoO3nv5UCxC3BrIIPv399bdSftKPU0JjLYiTdQR61FQb2HtB5uju+ArKQ/0iveT4xWV1rp4VyR1y9ABliR50QrfqD+98q94jYyXbi9zsPiRWWh+qb891dGLfF9GCfxfVDNOM3DdSV0ygdWxYoQoy5oJ3IE+tT8QvpcvJ2cq5WZggGpUSPujU6VthC4xOHYEz1AgwD2QGXYgiKL4xiCb9t2Ftj1d1dUAB7J1IWNddD5V5kklKi97BGLx1o4NerRC91hbjIquDJhsy89BtPjQd+7kt2rYkFiQ6jtowGhYKxKzPPz2iobFpfoOHJtai8pZwxllzN2Y5eYHKhrWLKrmDOsDEhddiQuUCdp5ka0un0YbIruDgv1b6KwHeDOxy6x3ctaEvjcOm2krr8D862tYwdlXAI7TvpqT2ionUweyPWpl4gh1Mg9pj9Ya6BRMEctZroh1GXGq5QjxQe4u+iTqjaj0I/EU24fxu8p6y8vXooKHMYYA66NvPnQ7WFbQwzAjVdI0JbQgHQ861tWny5VcENurbmYHPX6wp3mhPlUDQ17lkwq28Tb/wDDGybs/wBTdlHjkFaQrHek2L4petPku4dEYbqUKn/t46iltzDrzUod53HeDTfDdIryp1d5VxdkbLc1K/u3B21PvqixQrbdC6n3G3CeJWrhDKqq43RhofOPvFacf469u4ps28qZRmB1h5M690RBojo+mAuXrb2m6q4rSbV4jXcEK2zHXbQ+FMukuGtI5UwqwNDsCc0xzG3iK5nFRlxsPdopuN44bwBa2quPrKdx3Ec6gW5Oh1BpnbwVsHZWX7Qkj1hoH3UbieF2Db7DKrESNTr8T5Vbxca2imJob7g/R/pFjbQGHsXyg1KAnQ8yASDrufU01xPSbiy+1dueYM/cPzFVRbc6TBHsnuPyq7foq+j9fe+luBbFvQXbkAPmAgSRrE+lO/UCFK9NeJDQYhxHIQI9Irb/AGt4i2+Jc+f/AGq8cYucLLQDAn2luCCJ2Auc49PPateGcOwzsLSNh2RzAY9X1g7v6ti0nvisssK3iBxfZgXDOG37lpbrIbjFZM5RmaAs68udaPw3HZw7WlcqZAbKR7LLE5s0Q3fXXcJwq0LahV7MCNeUaVDd4Ap2Yj4152TBHI7Z145OCOXXMdiLI7WDVc3NCwn0G9VvEJxG45yyFkxmIG/nr4TXT+mPDls4YM96CWCjZQWgncnbQmuOYTGQ7vezXpBCq7sROYQx10EAjx2FP0vTLHqcOPcXNl1UmHX1xFpS17GW1jTKkOxPdGmtJcTiLt4DMSUB5n4sRpPh+T7ds5mzOY/ZAiB3AfVHxqdMMXA2VRtJgAd87D1Mmu24w5Ofd8AXWhPZ1P2jy8hy8/uo3hfDTclmRid5bRY+0dZ9TAozCXbKFVDIxJjO8BAe8mM5HoB40JxvFOLwsi4r2yVYwIUyeUTpHPU0ut5PLEOnTuww8Qs2Ey5zcj6qmEnxI39Af3qQ4/jzOdFVQNgBH8z6k1Pj8RaUwqKG5w/Wfeu/maFLuRpbQeJRfuj50MWPXvTGlLT3IUx9w7a+gonFY1cikMQ/1lADLHeGnc92sVGuGH13zfsrt8NBR2GwTNIt2vUiTroNvnV5Y8cV5ml/3oianJ8IXTccaCB3/wA/lUJwXN2ppetEvluXQsbxy8NNZr29g7SgFTmO5kgSBroDqfOpeLjjwrG0yfLFX0ZPyDWU+U2yAerb8+lZQ/8AU/7UHw/dgXTDC5MZeH/mT/F2v9VLrK/q29KvP6VuAlbqYgDsuAj+Drqp9V/y1UMNh/1ZnvA/PwpsOT+lXzX3Fmty0dHLObE4Gdjh3X3Pe+VGdPsILdzDkDdb8/wfzoDg+L6s8PuEwvWXbR8JbT/7TVh6ZYfrsVhrQ1It32I80IHxWuXLGsjsrF3FCXE4DJwa1cA17B97n50j4hgI4dh7nNnu/wCIn/lq0YnFh+A2wu8qkc5Fw6e4VDj7S/0NhOf60j43ZqSVfcZlP4rw0pcvD7DBffJH3UtuWSpI7jB9Kv8A0isr1+MEb4nDj3q4pLieDEu1wQVN26sHSCELDX1/PJkwFUb76wYhu+fPX7/IUWbO35768u8OI+H+j8WPup37hs1s45ojlB98Rz/CKZWraPnOqZLauSo1J5iJ7z30DYw0R4z/AJCaMw9tSG31tAevY+ZpeHaNyQnD9ZmgC5AzGNGA7zyNZbxz2zDqt0DQJfUkgfsmQV9DXuFslBc2h7DDv3gga89KOvTdLpGYnqSIjlZc5QOUkDbuq3iyTrlC6FRunGLCqWGH6piNIZ4J8JYju5c6GHF1ZQrEgayBt/L86VsOCBrahmcNEkETl1giCBHv5VpY6OM4lTC6QTz01MT30yljb8zdivV2GOAwaXbbG0h7O57MTvtvt3ChtM2Yho2dQcp02Ppz8KmwGGe3NpbrqXaGARSNeyDMkjsxRmC6MOQSjZiIzZ8wI0kzoZn051rSlswcokRMDlBPX5o1UKDr3Zi2vnFWLozhrBcNY63rFBIzJ2V8ZBMtr3VWeH22DZB1SDftoSSe7sqSTHM8uddS/RnhILlltuYAGRSsD++BO/LxquTeF/7Ej8VC5OlWIsgwMRHl2JG47S9kfOg7v6WrkGGuTBOiW/OJK/hVq6ccXs2bV211UXbiNlzHKCdQG7JM6+U1yqzg5lmVF731Ud0FiT7hr5Vz44JK5FJutkEdIOkV3FhS9y6xGsOVyp5BQBPjHvpSMMVtm5lYoN7hHOY0k7zpP3UVieGh3W2l1Spgdk6knYBRsPEmhb3WmybJvLkIkAoSxEqy6g+IFUtXXAgtHFws5VUmdC3IfOvX4tbcDrEZyP2zHoqxHoK0u9G7gEyI9fX3fhW39ENa2DMzAHMoMIuxLAciSu9F+F+l7hWruiJ8VbjsYa2P2nLH4ZqizBvaJbkAoCKANhy0rbiHDTacDeRMkRz7qgFpuZrRzbeVfc0oq92FpcA2yoPASfefOpbeJswM2ZzlY68mEwOehA5AfjS42BzM/wDdv5VLatgD+5Hqc4qU5zls5DR0rhBa8QIFvKiJrrOoOuXWfHXSiLOOvdaWVoJzLuQDljlpG9RSvZgHSP8A7ST+FFYLKWDGB/XH1kRUqHsQY24SSWM6ke6KPKywA2FrX+GfxoK5blQe9j8QtWHAWswuftFlHkoyj4zVMjpISO5Bh8ESinM2w+ue7zrKY4LFKLafur9wryuVplNZ1f8ASlwANgCV3R1b01X/AFVwxpysO751379IfGrZ4dfyOCYXTXbMs8u6vn9Lshvz3V6HTtJKvU58q8zH3CMCL+ERG9nr2XQ6gsqEEePZNW/huBNu51jO9y5lCBmAkKPLn4/M1U+i+JjDleYxCt/gcb+lWPE9I2S44NsZV1ktl/0k/Cubqb1stj4JuF9F7a32aHFvrFuhNMhcTqNJhSTp41ZX/RSr2ja65hZzXLltcglGuD7WbVQdYgHU660ownSHOjZEUMBIm4TO06dWOXjTm10txZu27M2QXBIbUgAAnX3d1Sg13YzK/wBJugGIt5nN5Gzsjk5I/WWwQpjMdINILnRjEtCzaAe4boaTu6EMpETtMGrd0h4zi4IZ7VwIVmJElyFGkciw1qqJ0tLEKwOgkZWyxyjTzrN+gFRR8dgjbvPaYDMhysRtpIkeEGrHb6C4tlVwLYDqjAG5sGVGBOnPKu32qRcVu9ZjmOwukExrAYgc9zpVo4fxDEq4srfYqgKLmVRoug102Ajeqza0pgXO4kxvRW/auqjZcxIAhpEHszMdxB99EWOibriRYZgCuaSNZUDMD5wo08asOIBa/ZF1pIZQzc9wZ05gGjsIEbiL5yVhH2PNbbGJO40I8ampNhKZwvo3dxFwWrcFgHbUwCqnbbfUe6hk4bcs3AGAJU5W5iVBAj0JroP6Nwh4gASQTbulSCRzXmKTdJCn0q4E0UXGAnwBFG9zdgTB4e4yuz22CsgZCRAIJySPPX+GtcKnYtwt3s9yEg8twIjem3DCTZIzloRIU7KJY6fnnUWD4oqqqZTIQGdI1ZV+9x7jU5ebZmuuBSzB8WgyZTmUaggwMusHmYofjWMCYq4GLAggMFaFnKJIHLv9aeGwDiEfnnX8BSTpdjGw+OuMsEPlaSisNV1Go3Bmqp+grNsNxNM6OM5ZSPrchyJGsetdBwX6QbS2SGsh35Ese7TfX41yK9xt7mbsiSBMIoiJIOg039aD627+3A8DTb9zIvOK43auMWc3RrEBwR56juNQg4dho90RsMw11gaxA91VuziFNvVdRHLUyaYcFvBWzZQeQzCRqD5fmKNtcCssPRvBEYi1OWM4MZp+6ATz9Kj4pajEBTlAyj6oOuW2T392nwpz0csBrzMyKpXtCFjWD/KhsUQMWpI+tHoEU/6aVtt7jLjYU3pBY6wZEQfzzqDE4VwqkZoGhAnUBpBJ0kywjyHnVjx4GVxzysf8Ob7jW+PuEq5JOyCJ02tgeojTzNSiqY1lJxnBLpuOOrc5Fl4UnKJ3aNt41pf1MRI9r2f2jMad+umldDxfFirY4KYNy2o/xSfhI9apfEJS9gQDJBtn1NzN+NXjJ8COF7kd7o7iFDE2Lgy5plCPZknceVZw/o9evZjbQstsqXIGipq7E+A2867Dxwg27pgCQ2ndM1WOhd7LZxyRoyL75aDU1kbQ7xpUUrhvBnuNcCKWKwVA0zBWzGJ84qx43oJds4NXCEstts86AF1ALDwB1o7ohajEP+4fvWrt016RRw279oqqz+8yg/Amtq81MyjscGdROTWZGTun2dfDb3Vf+G8AW1ZUasYEzG51PxNc+wdzNibY/bX7wa7Lct9kfnlT9Q7aoXGqspb9FFkwSKyrdlryoa5FNKNelLlsFiBP+7Y+6D+Fccw7712Xii5rF1e+2496muJYW5rXZ0r2fzJZVuWros/6q8O65Zb/AOxf9VP+kmHLCY5f6WP4VT+j/EOrdkiRcyjyKsGB+BHrV+4qM9sKokwpgeRB++k6tVkNj+EBs4NlTMCIIB8pitbWMuC9oe0kLO8AzNFL1n0co1tgQgE6HUDw8aW3bdxXd1IGc7EbR6+Ncv6igxx2LIcSfaifHKQR8QD6VVDhoxbKCQsMJOwPZO9M8SzndhpyA7vWhThEJJMnMQTJ9POqIUR8beMWh7lX4MasJvZbxIH1jsPGq30lRVvplEDJy8zTxrn63zmqS4TFGFowyb6Nz33rMVjCMVfbnNz/ACsPxqMnUedDY/8Arrw13bmea9+9R7/cZBfRPFlcbZYHe3c/00FicQWuuSf99c/1VDwO/GJsmY/V3PuBpze4k+YwlpspObQSIJEkKTrt466xRe079v3G7EXRvETcvL3W7J/zUF9LCFcxibQA5yRdsmBHgpqx4PEI2nZTMhJcLHskCOfft50Ba4StsjKLZJKgu10iFDIxhCpEnIOf40LQtokwSXLlxLmXJbDp7Z7TSwAhRtvuag410cfEsr2wqKUEKd4knUeRGlNcLw4i4JuZxmD5i43EHL1eXwicw3277NbxyZcx0ga6beYitfuC0c+4V+jpxcXr3TqswzgaEj7IM89B60qscOaCrMir2goLqdJJA38eZG1dLv49shLC2UMlRG4gkMZOnLcA61zniuLd77sqqFZiUUO0BSZAGmwFZyb4DVjW90BZ8MjYd1LHKHBPZDLuQYmSRsfSt8F0Tv2yMyownUZv2SPfMUw6L8dNlGDCdyBIgukSo80jfcjxq03OK5UDnKFB7fZ9nXYKBrpTa65A0I+GcMNt2dCIYHMp0ZYViecHWNqT47GgY0rOoc6H9yPWrviOKWcmYnQhuQkgA5thO1VviuGtX2yXGtBVLEljLgvrliBEEnXNy2oWZSjXIPibgKwIEq3xCrXvFLsZtRqEMc/qfDSswfDLS5h1pyz2SbouZQGVtsinUJESY8aK4jftgGMrwFaSumXblsez8aC2DdiDF3P1mIP7IHxqs4q6WxVgd1xAPRlH4VcrGJDlw1lBmKaRJZWklpG8eHfVcxY//I2LSQFJQxvBYBjBaSD90VWD5+X7BfBbDjHKESNdPrDv5Zo+FDcBxBRbw17RA0I5TvOvupNhOLO+LNuYS3mkQNYBH3/dRnDWc39PYEltB9kxrvvUccWo7jSe4z4DjMl1zOXSJKlhvOsERtvUnTbibNg27VtlLqAUJ5a+I5d9V7iJfP2LnVxr5/nWk3E8Y/VlC2YFi57MS0HWee/dVIxbmhbpAXAlz4y0P2hXb73zrhXA8X1V/rYnq1Lx5V0rD9MlKqXBGYA7SJOvLX4U2ZeYMSy5KylA6R2/tfA/KsqFD2hmxkEd4j8K4Shh47iR7q7N9LrjXEVy37o7rj/ea6OklyvkSyIP4eCboiNO0Z7h+NXixj//ABKidDajfSQRVD4fdAu6kAFWGu2oMfGKs73cuIskaAqR+P4U/WbzFx8Fze9KHypLiW0o+2/Z9KXYjauSAWL8Q9DPc/CpHBjUyfdQz1Uwl6Uv+sQ/sn8KaJd/Wr4/KlXSfe3/AHp/w0a98NeUquUHLAmYBGgnnVH8K+ph6T2h6VBxF1F2+XYIB3ydSqiNAddZr1pkRA0Gvj360PjMCbgIL6tuSJ/GoNO1SGjXdi/hmPVcShJhFV1L8jmEAgb+8V69231zPIM3HP1vYOYj1kist9FmM/rkHmp18NJrz/Zlx/vF9xpmndlPJVWMbnFbfV2wGAaDmgtp2iQJKnff0FarxtRs5/iP/JS8dGrn209xqbDdGjmAdpkj2dNOep50NPsL5PUaXsXGVutVswkZWLabfZ01B91NsNxecMzD2ldFJ8IYjl4R6CvcfgQmQDDC72e4dhR7Kya2wWKuW1ZUwbqr+0FygN5yK2lehMGsYlmuXFeBkAaSGBAjNsxOUyANNx7qTX9TznnJk+8aE+POiUulSys7q7E9pyCYVjAlBv2I7jESJoe5djbb0Hw5CtJVIZXpCLdwAsD9dcw05rCkHwInbXUCrLe4sGvIkaNbJJzFcuXfkdRp3ECd6qGMxPZVwCSrAQDGjRO3ioHrUuJwlxrjfRwewCwKklmRzvoDyj3neikr3A7ou9xrC2ghcqDm9pyCZILQSuomNY2oLq8MDmF0z/6v8qjxGCt3YN61nIGmc3DE7xLabULc4HhuWHT33P8AmqbknyKoRXCJryW4Jt3SWP27wjn3Dviob1y31LGXgMFJEkyC5XcbQBrtqNaFfhWHH+4X33P+apbBS2jJbXIre0Aza6RrmJ5U2pNGWNLgSljauZJMI2YsZMgI2UcyIY/GheDtm4pZ1Byxry7Nsz8RTTgfDbjzedycx1DLMgAAE7QeXpW9rh2HuXybD9ViELCCPa3UkA6MIJ2111qikk2vYZ3QtwpH03FMPtH4k064PdGS6eeYAeOmtIMXwLFWmuk9nMwbOuoIEyDzEkzr3VmA4p1OHY3CWm5Egfsk7SO7u/mO32Ge7GN9pJPLx1pH0g0C+v4CmOGxK3reZZgtGojkDSrpFplE8vvP8qvhXmElwKbB7F0/sge9h8qaXcTmNpQCFG3iAN4pUg/VP4sg+803vqettgcl/lSZfiY0eBgLh+0ayoEFyBB+75VlQ2Nv6l0D1zPpEmXF3v359+v410qa550wSMWx7wp+AH4VukfmfyGmRcNth71tWEhmAI89B8asuKOuHPjHvBqqYBz1tqJ9tdvMVdbWAdwoNuchEdqDI8N66+qVtEoDyxc0HlQF7FqZUESI/Pj6V7ieGXnTL1ZA0MggjTUT3ieWvlVdw/DHa7rbKEEFiFFoCNxM6iO6Bzrnx47Tdhb3oY3rs8qHa2SO7xoi5JnQiDB0099AB9G8CawSDimCR8kzuddu7woJboUW2PIIT6RRL4oMygaxTXoPwoXmzXbWawoZSzaAMIjuB3PfEa0JTUI3J7BUW3sD/wBJ5gjIuYFRM6EHY981sOIt/wAMfx/9NM+N8Osk20ssVVpBfLPMdrKImk+N4YUXPbuC6nNlBBBG8qeXjXPHqFKtL59hJxkm/Ym/pQ/8P/H/ANNbjip/4Z/iHypMLx7zWwxB7z76p4kidscf0tpPVN/EKmwvF+2v6ttxzEeutIvpB7zTfg6dpC6s8nVNpHcG7z38qzyNcm1Mb8O6V3CrHXtOxHaIgTAHuFZxrjZu2CCTIYEgmQVGp5b8qm6I8KsXMOTcXtdZcHtkaA6aCp8d0SzW71xXCqGQWkzZs0kAhiRIJYgCDz1oY8+LXp1K0V0ScboTWVRSwUEJ2uxmJCnKYMkydSDr3eFA3rfdTTiWAZLuVJYkFuWgJIAE8oj30rulkYq0ggwRO3hpT97HXFG1pJVljcfEaj4gV5wBmYFlaMq8gScrkkaxvOk8tIr3DYiCK04NCYxrbSVc5N5jNNxG9CFaiH2G93H2lJVruMkaHIQVPiJ1g7614OKWf7RjB5qKkxHBieufr1At6sChMCYkQZ3OvlQFjC5wxS6jBRmaEbsr9o66DXetGSatCuIUcfZ/tOI9V+VefT7X9pvfwmgsg/4tv3H51o6f+Zb+NMLQwbiFr+13f4G+defT7H1sW/rbY0qdD9q38ahNvva37zRDRY+H9IQhgXhft9xQhh5MfxBotuGYXGA9SQj7ssQZ7yh0P7w99VS1Yb6r255b17dwN+3bW/dTqwWYIQYbsmJ7xz1pQjO7wS5h1CsAQCTKjTz8KqfSC5muADXRR95/Grtw3pnEJeGdftaZh5jY+f31Li+jGGxZ62ywDAgnKeY5MvI+41XHPQ9xWrObqhCKp0Ju6jyA+dNwZvnwUUdxHo+9tlz28yhpzry21Pu5j1oexh5uuynN4bMIHcdD6GklLVuUQQnWAAApppsfnWVtl9PA71lQHotFxwoJOw1NUXpnbzXVdJYZACQDAIJ39DV5vrKkd4I+FVPiidSmW52c4IHOTHhp3UmObhK0jUnyB8FxZFkZUtHfMWXUwdswIMQdpir1wDCcSu2lu4fDYYocwHbCnQw3Za4OYrn3R49gjxb/AEn8DXd/0aXWHCc1tczq7gCJntA7DwNdslctyEeH9So8Z4rjcItr6RYVHuZuYZezHslXJ2ImaXYTiJuOWuAMQYHIDyA2q4fplScJhLjaP1hBG0FrZLaHXQqK5vb4ibdzKEZyx0C76+EUmSPl2FTfiNfIf9Ir0WLjAnKiyUAgE+PlVFDm4gJ0kyQPX5U+4liXuypIAYZsimQNQRmbSTHIaUtt2IJU+B/PvqWPZFWgTLAkDQGnvCJ+g3FQ3G/WAga7NBIC8hrPrPOltyxmBGoHOBJ93Pyq2cCxNsLCArAEl9Cx0137hUOqm1BP3X5Hxq2/kxRdVurw4ynNDDKRBnMBEeNDvbe1bNswAzOsEiZOraTsJ3pzxhiht3dDledCNTo0abezSezhRdL3rpQkkxbzRudTE6AToKjgpxv3f5ZPLetq/T8IW2+C3XAZLZy8jmBmDHf3g0NdwzIxVgQRuKuODx5toERQFXZZVgJMncHmSa0u20vP27Qk/WAA+5RXRqQmgr3BiwuSiZ2A5rIHj4efjTO7iLpabgYkeyoXKY7hz9ac4QLhwerUNmjMMk7TGpB75076hxuL6y7ahMhE8omg6YsotRIuBNdSwP1bEFmPszEmY84I99WXh19jb6sgAdYGIjUt2XMnzMegp30awSGzbLICGknMNpJE6d2noKUXGi4+UQC7FRyHIDw2rk61OMItd5I68HdP0Kpw/Dtevsz3GAVQFOkkEKSDp46eNKOI2Cl24ubNDHtHc+NGYfE3LTuxWc0QsxHZWTI8o9KCxbszFjuxmP516W5IhsKSdK8xl4rdt3ATMAAR9ZZ18dMgrwSKmv32FolYlWE6ciQD8ctYI/w/E1VLisquW7JLAnPmjOJGg+1r30TwXDlgThgqXIIYE6lOey8xOknyqo4W+S+siC2nd+Zqy8DukNIIWCNddI7opX5aSNzuPuOW7GHdRdw1py6hw+UdoHnMilTcTwX9kte7/qqxYzGYvIjW3s9WdFk+yea9onxPL1oE4/G9+HP8NG/cFCZ8bgT/APp2/ew/1VF12AO+Ct/xv86enHYzuwx9E+dajGYz/h4T3J862r3DQjW9w8MD9EAg7i5c09M1EYnpBhLiC21gsi7A3LmnlrTJsXi/+BhD/dt/81QtjcV/ZsH/AA2/+am1AoRPjOHrMYUn/wB27/OKiwHF8Clw3LWHuLcE6riLgmNwZ0Pkab3eIYySBgsERyOW192evLGJxHPA4Iackt7zt7XdTJ+4KLBwPiK4u2bnUHIrZSM5LTAJgRroeXurW30VwrXDctJnzAhhGqnnK/a8d6FuccuYfDLcFmyj5jKqoygbZuz3gDn3VrwfptZvXAcUiW7gPZu5FI02liMy+unlQ2ZtxJc6L4wEgRAMDsv86yujHF4o6rdwxXkerOo5babd1ZRoJQGxc+wM3jso/vfKarXTa0TZRi0kPsBAEg+vLcn3VYLuKA0+A/OlKuMcPuYm3kQS0iBMDzJPhUcW0kwy4Kxwa5AbwI+IIqxcN6V4jDjLYxLW1mcuaFk7mCImmfR7octhC14hnYQVgsgEyBtqdBr/AN6cr0Vw7CerX0LD4AiuieROWxNKiqcX6Z4vFKlu/eW4gYMB2Sc2omQJ2Y1JgsS9tmZD7apE/VKjceOvPu2r3pTgsPZBS1bfrftB3yp7yZPhRfRq01457ltVQaASdSIG3d51m7iLXm1EFjAMO2Zhtj39/mNqFvrF6O9fn8qtvGD2V8D+FVXiH9ah8I+/51LuOgXGWZBjuMedPOinCOt7LBNFBzET+eVIMZhbjyphVIIGuskaT3bU8/Rjgbtq/cDrCm32e0CJDDQAExUsmlpRb7r8lI3yWHj3R5jbS3YQQCWMQNYIkzEk0vtdHbgsHNYPWZtBOpErzHhNTYTiOIF24j3Tpqs5TAlh3anSjL3Gbtu0zFpI2OVT3cooScebI96orTcFv5T/AOHuZuQCnv8AHTShf6KxCiblq4JnKMh1jedNNPGrMvSe/wDsH+78jRFvpTeHJPcw/GmU4DaF6FQQCQGzCYHsEBSe9j3eHwo3C4Z5tsgeW1Qxz5b6TNWc9LbgHsL72omx0oJV20hQTAYyY0284HrSZMuNLc3hXwMOAJiLeGuvii4MqtpWjQnQt2e/Nz7jVW4pxFgzFXmHKQV21gwZ1AFWW/jHvWkJOmeSM2YdmdjpziqV0lu9XeyH6zZ51gSTvNLmhqcVSpNFMc1u/YL4Lw9b2cFR2dj2hzI+13KK24xwO3btNcyjsxoS3Mgd/jSrA4y9bBNpgMxM6pyJjfzrOIcRxLoVuGUO+ibjUajyrqbEoV9cp2Ue80XhyNeyIOm5/M0MMKw2Qn0093z91T27DzOVvcaAQfhdy2t8ABswuLMtsZA+zV7ucVaYVcyjMDpuRpM7wDIqhY3CvbxAuBHIJVtFPeGjbTupzYvWx1mIAcBnyMGUGS3MeGu9Z290Z+xab19TaT9q4SI8FqUAEUnPG7KYewzK5V82TUAiIBkHSf514vTWx9m77rdTa3GHGQVtApP/ALaWO67/AA269HTPD913+G3QoIz6wHQVG4FBDpjhzuLv8Fv514/S3Dcxd/gT51qAEGK2VZ0oFulmE/8AM/8AjX51qOleF+1cH/tr86NGHJwyuhVlkaj37waqvGeihSWtSy931h8x8aanphYP+8uR/wCn/OvB0osHa43/AMZ+dFWjFBaxdkxbuR+43yryrieOYE8x/wDC1ZVbfoAEtWwKIt8O64FTIWNSNIjXcbUXw7CWjq91B+zmE+uulPbeQDKrADlBFRs1FL4dwO+rswci2YyB2YnQ6gTJ5H30zv3XRC2eI2AJkn1gb0+S3PMHu2/Cok4bbLdszHLTTzk/Cm55For3DcOzichGby1/lRvB8ObFvI8AyTvMAx7qsOJi3bJVggA1Z9lHgBz/ADrXPcbxBmLEMSJmTz13NUfohFBXZaOIrKeoqr8WOUo0bGrVeaV+NB3EB3APpSdwormKuZgMpMSNQPzrTfoRZK4oEsDKsI6vLynf0qZ8Eh0yjee6pOEY62mKsopBLlh2YMDKx1IrDCPi+GcYi7F1B220IYEanmGpjhDb+ilXv6n22BJg7wCeUUL0j4PebEYg20ux22DBGg9mYB2JJgad9N1wQNsK9skabhhuOdcvV4XOKr1RXFPS9wRFtHUYhPz61OlhOV+37/51r/RVgCMgA8z+JrX+h7Gmh0MjUH8Nta5vDn/c/tEOpei+7CDgydrls+v8qkxiW7djKxDsVJZViWJMwJidST6UNc4VZIiCPEGo/oCWkCpmDEmX0n0EeMbVHJim61Sb3XZL/NlYSW+w64XjW+h4Yie3dynsRpL7iTA0Gs/fVU4rd63E3AZbLcYey0QCRlmdfSPSrXYwcYXCgkgreB8/6zQ6dx8KpPE+HscTdi43auPp3anX0r2FCJy2wqzZYCMjDzBj3V7cQ76z+fd6UHfV7cAXXYkTueX5+FQHiF0f7xvfT1YApSZou09JxxS7PtmpU4vd+2fdWphHRSQWBiFOkwCB+OtF2lZcINtWWNC2mURoDM/mKTYc4m8DlKsNiuSW21iB3GrNwe2fod21+pa/ZIuEQGyzIYEL9YKPOZFK4mCMRh8ObFm3ft51KggagAmJ5gjehf6FwO30Zo7xcb3/ANZRXSB+qtW7rAQAqMPODp6BvhUqgR768vq+qy4H5ePkdGOEZLcXvwnAiJw9zUx7bc//AHKjs8O4exgWLs/vtyMc376MvAEwQdDpoT9xrXD4ZQSVESPH8T41yL+J5a3/AAW8DHXcFv8ADMAgLmzeAGp/WHT/AB0Itrh1yctvEk9wYz6DNRPSExaK9+/kP5xSbog+aD3g+/WR8K6odZleJ5GkSeON0NP6EwET1WKH97/qNaHgWA5LivfTa8QooY3VP1h8R+FTh/EpyVtL7BeFAZ6O4I/2ofn92vbvDMCiQz31AB1IO3omtMgQdqrXSu4cp+zovrMmr9J1mTPk0tKhJ41FXZ79B4Z/aLvuP/8AOsoLB9Hy1tGj2lU+8A1letZy6wxLam4+YA+ydR4EfhWXrKAaKPSajNyLvmv3H+dRY5xpqZ5Abn+XjUWOL0e6CYfYx3fjR6YxoHbaSAfa7xS0AqzZng6H3+flW+E7QOZQYMAkA6ct6er5A77DG5iGbRmJHjUVz2T5Go1QDYR6fKvGeqRQORxg+kDMVt5ByBMnYbmm+lVXg1o9YW+rEeZ0+VP1vjvqdBfsC9IcSosuocqxiAN227PkZ1NI+i99hjsPOUfrANPHs/jQnE8UpxLsxzAEifhHoNKL6PXLX0m02fKFdCJBktI02j18abdbUZF14qcUL94piGS3AyKFVoMEtvtrz8fCswHH7xVWa8AGUMM0bEAjWN4Pwrzj1i42IIS6yggSMqEba6kTS67ZW4hVQAgGRY7gI0qU3sZD5OkrRIvWWHfmWD8ajwHG7l1cxWxuRBtn75qs4bgYCBVBGh5Sdd/WmWFXq7ZSGiTt4+dI5bbBHF/iOUSbOHbyUg/5a2scVtsVnDp7UaHbQmdB4UmTHBlKBXEaSwEHXl3iiLDAZZ0hyfTLvUsk3GNspCNuiwXrWcWAoj9bIHdAc1T8TZIv3SNw7D/EavvC7ihA52QM/oJn4E0s4d1F6HXI4YkkwJDc1I3BBPOutEitXMApIZxlI2YEx7+VYvRa0dQuwner5huD2jEoNd9/nTv/AGItKme2sGJKMzZT5QZU/mK1PsY4/iOjlpSN/ftQ39CoNROnjXQeIcPtEwyFD3E/ceYpdd4Jb8R6/OlTYSo4azkJIJ1M096I3wl+YUSSjQAOy+23cwFTngVs/a08f5VNY4GqHOGIURJYgAayNdNZ0FGwCXpfdb6TbUseqhVZeUmQG28ab4PsooO9LOkKMz3CFDMsQN9QoMR3Uq/p7Fkdm2inmWB19NIrzOu6WedrQdOKaity2sa1OlU9uJY0mYt8tAD869ucdxms20j9mfxNef8AyzP7fcr40AbpVxZzedUPZUZSIEnmYPr8KP6KsDBAgQTp5RSpEe673GQqWOojwHfUmG4kcK5UWmYHURynce8V6mXppPp1jgt0iSmtdsvAaahNoVXD0nuxphmE88/4Za0tdKLkHPYc+TDb3V5P8v6hfp/yi3iQ9R9isSERm7h8eXxiq/i8G2Jsyp1Uyy/iB+FQ43pQjAoUdS0b98j5UTh2e3cQroZAI5MCYr1ehwSxJuSpkMsk+C48PwgW1bWPZRR7gBWVL1lZXfRzUjm+IunMI5yO6trYCCfyfAfKvayjQ5FdsnMCRM+5fnW4EVlZWAzHbSoralzA25nv8B4VlZVEBIb4TCQIjSo+LYrq7RIBzGFXzPP0rKyj3AVRhy28wffTHAuiMuW6whgdHgHUHasrKerCmdA6Y2Hy3DbVy9wBQVBOUDc6bb0j4Dba3ayuGkHmIgaaDwrKyuecdjJ9hthuIBGzDXf40TiOOB1KlRqN52rKyo8bD0gW2R317ipyGGMcwOfd7oJrKyoZIqSSfqvyPB07XuMuj+NycOzXYU5WUydNXyj3ipOG37eaFKllE6R759aysruonW1jF8QwgqTTLhfGbpDK7MwjQTtWVlFig3E7maOfnSpwRtWVlIY3ZhGm5oTGWBcXKwDAGROwI2Md/jWVlZmQGVlmf6zmWjmYA/CtbuFzCsrKDGIFw9bHCeFZWUpjT6N4V62D/MV5WUzMefQ61OFrKyhZgd+HA8gfSoL+GkRJHcRvXtZTpgAzh8T/AGl/j868rKynM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://t2.gstatic.com/images?q=tbn:ANd9GcRQuqJhrC0muCz9vV9XYjGvZbdkuunR3Rjp9e2NljPv-BzATTh54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8" y="2370137"/>
            <a:ext cx="333171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t3.gstatic.com/images?q=tbn:ANd9GcQrDXMrYuTYDBKIg0R7An1pCMwUI60TWc7alAedZ4e0E5bkjAK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73" y="4276030"/>
            <a:ext cx="2432670" cy="22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http://t2.gstatic.com/images?q=tbn:ANd9GcQQqhWb-jgkWShzN9x4WipM-BVDUvAm5e4o_ohP4QJBZrNJENH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29" y="3861048"/>
            <a:ext cx="1837480" cy="25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http://t2.gstatic.com/images?q=tbn:ANd9GcSYLtUqIegNbjHhZq_-ORI95AuEdR3-hhA1rWepszeGOqUQDRf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636912"/>
            <a:ext cx="2620631" cy="196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7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173251"/>
            <a:ext cx="273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Сферы применения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72774235"/>
              </p:ext>
            </p:extLst>
          </p:nvPr>
        </p:nvGraphicFramePr>
        <p:xfrm>
          <a:off x="179512" y="692696"/>
          <a:ext cx="881062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93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173251"/>
            <a:ext cx="2896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Сферы применения ТЭП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08842163"/>
              </p:ext>
            </p:extLst>
          </p:nvPr>
        </p:nvGraphicFramePr>
        <p:xfrm>
          <a:off x="179512" y="692696"/>
          <a:ext cx="881062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6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1224" y="1700808"/>
            <a:ext cx="4766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Работает более 170 000 </a:t>
            </a:r>
            <a:r>
              <a:rPr lang="ru-RU" dirty="0">
                <a:solidFill>
                  <a:srgbClr val="000000"/>
                </a:solidFill>
              </a:rPr>
              <a:t>человек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9215" y="4149080"/>
            <a:ext cx="49708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Общие геологические запасы и прогнозные ресурсы углей </a:t>
            </a:r>
            <a:r>
              <a:rPr lang="ru-RU" dirty="0" smtClean="0">
                <a:solidFill>
                  <a:srgbClr val="000000"/>
                </a:solidFill>
              </a:rPr>
              <a:t>РК - </a:t>
            </a:r>
            <a:r>
              <a:rPr lang="ru-RU" dirty="0">
                <a:solidFill>
                  <a:srgbClr val="000000"/>
                </a:solidFill>
              </a:rPr>
              <a:t>150 млрд. тонн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Из </a:t>
            </a:r>
            <a:r>
              <a:rPr lang="ru-RU" dirty="0">
                <a:solidFill>
                  <a:srgbClr val="000000"/>
                </a:solidFill>
              </a:rPr>
              <a:t>105 элементов таблицы Менделеева в недрах Казахстана выявлено </a:t>
            </a:r>
            <a:r>
              <a:rPr lang="ru-RU" dirty="0">
                <a:solidFill>
                  <a:srgbClr val="FF0000"/>
                </a:solidFill>
              </a:rPr>
              <a:t>99</a:t>
            </a:r>
            <a:r>
              <a:rPr lang="ru-RU" dirty="0">
                <a:solidFill>
                  <a:srgbClr val="000000"/>
                </a:solidFill>
              </a:rPr>
              <a:t>, разведаны запасы по </a:t>
            </a:r>
            <a:r>
              <a:rPr lang="ru-RU" dirty="0">
                <a:solidFill>
                  <a:srgbClr val="FF0000"/>
                </a:solidFill>
              </a:rPr>
              <a:t>70</a:t>
            </a:r>
            <a:r>
              <a:rPr lang="ru-RU" dirty="0">
                <a:solidFill>
                  <a:srgbClr val="000000"/>
                </a:solidFill>
              </a:rPr>
              <a:t>, вовлечено в производство более </a:t>
            </a:r>
            <a:r>
              <a:rPr lang="ru-RU" dirty="0">
                <a:solidFill>
                  <a:srgbClr val="FF0000"/>
                </a:solidFill>
              </a:rPr>
              <a:t>60</a:t>
            </a:r>
            <a:r>
              <a:rPr lang="ru-RU" dirty="0">
                <a:solidFill>
                  <a:srgbClr val="000000"/>
                </a:solidFill>
              </a:rPr>
              <a:t> элементов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5680" y="1168346"/>
            <a:ext cx="4859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Горно-металлургическая отрасль РК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214" y="2383758"/>
            <a:ext cx="4572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30</a:t>
            </a:r>
            <a:r>
              <a:rPr lang="ru-RU" dirty="0">
                <a:solidFill>
                  <a:srgbClr val="000000"/>
                </a:solidFill>
              </a:rPr>
              <a:t>% мировых запасов хромовой </a:t>
            </a:r>
            <a:r>
              <a:rPr lang="ru-RU" dirty="0" smtClean="0">
                <a:solidFill>
                  <a:srgbClr val="000000"/>
                </a:solidFill>
              </a:rPr>
              <a:t>руды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25</a:t>
            </a:r>
            <a:r>
              <a:rPr lang="ru-RU" dirty="0">
                <a:solidFill>
                  <a:srgbClr val="000000"/>
                </a:solidFill>
              </a:rPr>
              <a:t>% - марганцевых </a:t>
            </a:r>
            <a:r>
              <a:rPr lang="ru-RU" dirty="0" smtClean="0">
                <a:solidFill>
                  <a:srgbClr val="000000"/>
                </a:solidFill>
              </a:rPr>
              <a:t>руд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10</a:t>
            </a:r>
            <a:r>
              <a:rPr lang="ru-RU" dirty="0">
                <a:solidFill>
                  <a:srgbClr val="000000"/>
                </a:solidFill>
              </a:rPr>
              <a:t>% - железных </a:t>
            </a:r>
            <a:r>
              <a:rPr lang="ru-RU" dirty="0" smtClean="0">
                <a:solidFill>
                  <a:srgbClr val="000000"/>
                </a:solidFill>
              </a:rPr>
              <a:t>руд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10% - медь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13</a:t>
            </a:r>
            <a:r>
              <a:rPr lang="ru-RU" dirty="0">
                <a:solidFill>
                  <a:srgbClr val="000000"/>
                </a:solidFill>
              </a:rPr>
              <a:t>% </a:t>
            </a:r>
            <a:r>
              <a:rPr lang="ru-RU" dirty="0" smtClean="0">
                <a:solidFill>
                  <a:srgbClr val="000000"/>
                </a:solidFill>
              </a:rPr>
              <a:t>- свинец и цинк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240306"/>
            <a:ext cx="6303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Электрохимические производства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Казахстане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www.agmp.kz/storage/30/308cfc0c2d31876524b91645245cebd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r="520" b="6168"/>
          <a:stretch/>
        </p:blipFill>
        <p:spPr bwMode="auto">
          <a:xfrm>
            <a:off x="5220073" y="4167087"/>
            <a:ext cx="3684363" cy="233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celormittal.kz/albums/album3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15982"/>
            <a:ext cx="3688555" cy="25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552001"/>
              </p:ext>
            </p:extLst>
          </p:nvPr>
        </p:nvGraphicFramePr>
        <p:xfrm>
          <a:off x="323528" y="764704"/>
          <a:ext cx="8496944" cy="48553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659338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Вид полезного ископаемого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Балансовые запасы (тонн)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Место в мире (по запасам)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Место в мире (по содержанию в руде)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железная руда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18 600 000 000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6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7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марганцевая руда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635 200 000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4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хромовая руда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382 700 000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бокситы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365 400 000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12 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н/д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свинец 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17 200 000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5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41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цинк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39 800 000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5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40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медь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39 300 000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12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63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титан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24 100 000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15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вольфрам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2 100 000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25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золото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2 232,6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15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серебро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53 204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4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31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олово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69 300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23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уран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1 600 000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2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н/д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7030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каменный уголь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150 000 000 000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effectLst/>
                        </a:rPr>
                        <a:t>8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н/д</a:t>
                      </a:r>
                    </a:p>
                  </a:txBody>
                  <a:tcPr marL="27938" marR="27938" marT="44701" marB="11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7788" y="5949280"/>
            <a:ext cx="76043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По общему объему добычи твердых полезных ископаемых республика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занимает 13-е место в мире среди 70 горнодобывающих держав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7202" y="188640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полезные ископаемые Казахстана</a:t>
            </a:r>
            <a:endParaRPr lang="ru-RU" alt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4671"/>
            <a:ext cx="820891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ENRC</a:t>
            </a:r>
            <a:r>
              <a:rPr lang="ru-RU" sz="1400" dirty="0"/>
              <a:t> — одна из ведущих в мире групп в сфере добычи и переработки минеральных </a:t>
            </a:r>
            <a:r>
              <a:rPr lang="ru-RU" sz="1400" dirty="0" smtClean="0"/>
              <a:t>ресурсов</a:t>
            </a:r>
            <a:endParaRPr lang="ru-RU" sz="1400" dirty="0"/>
          </a:p>
          <a:p>
            <a:r>
              <a:rPr lang="ru-RU" sz="1400" dirty="0"/>
              <a:t>(ТОО «Евразийская Группа</a:t>
            </a:r>
            <a:r>
              <a:rPr lang="ru-RU" sz="1400" dirty="0" smtClean="0"/>
              <a:t>», Разрез </a:t>
            </a:r>
            <a:r>
              <a:rPr lang="ru-RU" sz="1400" dirty="0"/>
              <a:t>«Восточный</a:t>
            </a:r>
            <a:r>
              <a:rPr lang="ru-RU" sz="1400" dirty="0" smtClean="0"/>
              <a:t>», АО </a:t>
            </a:r>
            <a:r>
              <a:rPr lang="ru-RU" sz="1400" dirty="0"/>
              <a:t>«ТНК «</a:t>
            </a:r>
            <a:r>
              <a:rPr lang="ru-RU" sz="1400" dirty="0" err="1"/>
              <a:t>Казхром</a:t>
            </a:r>
            <a:r>
              <a:rPr lang="ru-RU" sz="1400" dirty="0"/>
              <a:t>» - Донской горно-обогатительный </a:t>
            </a:r>
            <a:r>
              <a:rPr lang="ru-RU" sz="1400" dirty="0" smtClean="0"/>
              <a:t>комбинат, АО </a:t>
            </a:r>
            <a:r>
              <a:rPr lang="ru-RU" sz="1400" dirty="0"/>
              <a:t>«ТНК «</a:t>
            </a:r>
            <a:r>
              <a:rPr lang="ru-RU" sz="1400" dirty="0" err="1"/>
              <a:t>Казхром</a:t>
            </a:r>
            <a:r>
              <a:rPr lang="ru-RU" sz="1400" dirty="0"/>
              <a:t>» - Актюбинский завод </a:t>
            </a:r>
            <a:r>
              <a:rPr lang="ru-RU" sz="1400" dirty="0" smtClean="0"/>
              <a:t>ферросплавов и </a:t>
            </a:r>
            <a:r>
              <a:rPr lang="ru-RU" sz="1400" dirty="0" err="1" smtClean="0"/>
              <a:t>Аксуский</a:t>
            </a:r>
            <a:r>
              <a:rPr lang="ru-RU" sz="1400" dirty="0" smtClean="0"/>
              <a:t> </a:t>
            </a:r>
            <a:r>
              <a:rPr lang="ru-RU" sz="1400" dirty="0"/>
              <a:t>завод </a:t>
            </a:r>
            <a:r>
              <a:rPr lang="ru-RU" sz="1400" dirty="0" smtClean="0"/>
              <a:t>ферросплавов, АО </a:t>
            </a:r>
            <a:r>
              <a:rPr lang="ru-RU" sz="1400" dirty="0"/>
              <a:t>«ТНК «</a:t>
            </a:r>
            <a:r>
              <a:rPr lang="ru-RU" sz="1400" dirty="0" err="1"/>
              <a:t>Казхром</a:t>
            </a:r>
            <a:r>
              <a:rPr lang="ru-RU" sz="1400" dirty="0"/>
              <a:t>» - Рудоуправление «</a:t>
            </a:r>
            <a:r>
              <a:rPr lang="ru-RU" sz="1400" dirty="0" err="1"/>
              <a:t>Казмарганец</a:t>
            </a:r>
            <a:r>
              <a:rPr lang="ru-RU" sz="1400" dirty="0" smtClean="0"/>
              <a:t>», АО </a:t>
            </a:r>
            <a:r>
              <a:rPr lang="ru-RU" sz="1400" dirty="0"/>
              <a:t>«ССГПО</a:t>
            </a:r>
            <a:r>
              <a:rPr lang="ru-RU" sz="1400" dirty="0" smtClean="0"/>
              <a:t>», АО </a:t>
            </a:r>
            <a:r>
              <a:rPr lang="ru-RU" sz="1400" dirty="0"/>
              <a:t>«Алюминий Казахстана</a:t>
            </a:r>
            <a:r>
              <a:rPr lang="ru-RU" sz="1400" dirty="0" smtClean="0"/>
              <a:t>», АО </a:t>
            </a:r>
            <a:r>
              <a:rPr lang="ru-RU" sz="1400" dirty="0"/>
              <a:t>«Казахстанский электролизный завод</a:t>
            </a:r>
            <a:r>
              <a:rPr lang="ru-RU" sz="1400" dirty="0" smtClean="0"/>
              <a:t>», АО </a:t>
            </a:r>
            <a:r>
              <a:rPr lang="ru-RU" sz="1400" dirty="0"/>
              <a:t>«Евроазиатская энергетическая корпорация</a:t>
            </a:r>
            <a:r>
              <a:rPr lang="ru-RU" sz="1400" dirty="0" smtClean="0"/>
              <a:t>», АО </a:t>
            </a:r>
            <a:r>
              <a:rPr lang="ru-RU" sz="1400" dirty="0"/>
              <a:t>«</a:t>
            </a:r>
            <a:r>
              <a:rPr lang="ru-RU" sz="1400" dirty="0" err="1"/>
              <a:t>Шубарколь</a:t>
            </a:r>
            <a:r>
              <a:rPr lang="ru-RU" sz="1400" dirty="0"/>
              <a:t> </a:t>
            </a:r>
            <a:r>
              <a:rPr lang="ru-RU" sz="1400" dirty="0" err="1"/>
              <a:t>комир</a:t>
            </a:r>
            <a:r>
              <a:rPr lang="ru-RU" sz="1400" dirty="0" smtClean="0"/>
              <a:t>», АО </a:t>
            </a:r>
            <a:r>
              <a:rPr lang="ru-RU" sz="1400" dirty="0"/>
              <a:t>«Павлодарский машиностроительный завод</a:t>
            </a:r>
            <a:r>
              <a:rPr lang="ru-RU" sz="1400" dirty="0" smtClean="0"/>
              <a:t>», ТОО </a:t>
            </a:r>
            <a:r>
              <a:rPr lang="ru-RU" sz="1400" dirty="0"/>
              <a:t>«</a:t>
            </a:r>
            <a:r>
              <a:rPr lang="en-US" sz="1400" dirty="0"/>
              <a:t>Business and Technology Services</a:t>
            </a:r>
            <a:r>
              <a:rPr lang="en-US" sz="1400" dirty="0" smtClean="0"/>
              <a:t>»</a:t>
            </a:r>
            <a:r>
              <a:rPr lang="ru-RU" sz="1400" dirty="0" smtClean="0"/>
              <a:t>, ТОО </a:t>
            </a:r>
            <a:r>
              <a:rPr lang="ru-RU" sz="1400" dirty="0"/>
              <a:t>«</a:t>
            </a:r>
            <a:r>
              <a:rPr lang="en-US" sz="1400" dirty="0"/>
              <a:t>ERG Sales Kazakhstan</a:t>
            </a:r>
            <a:r>
              <a:rPr lang="en-US" sz="1400" dirty="0" smtClean="0"/>
              <a:t>»</a:t>
            </a:r>
            <a:r>
              <a:rPr lang="ru-RU" sz="1400" dirty="0" smtClean="0"/>
              <a:t>, ТОО </a:t>
            </a:r>
            <a:r>
              <a:rPr lang="ru-RU" sz="1400" dirty="0"/>
              <a:t>«</a:t>
            </a:r>
            <a:r>
              <a:rPr lang="ru-RU" sz="1400" dirty="0" err="1"/>
              <a:t>ТрансКом</a:t>
            </a:r>
            <a:r>
              <a:rPr lang="ru-RU" sz="1400" dirty="0" smtClean="0"/>
              <a:t>»)</a:t>
            </a:r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ТОО «Корпорация «</a:t>
            </a:r>
            <a:r>
              <a:rPr lang="ru-RU" sz="1400" b="1" dirty="0" err="1"/>
              <a:t>Казахмыс</a:t>
            </a:r>
            <a:r>
              <a:rPr lang="ru-RU" sz="1400" dirty="0"/>
              <a:t>» </a:t>
            </a:r>
            <a:r>
              <a:rPr lang="ru-RU" sz="1400" dirty="0" smtClean="0"/>
              <a:t>(</a:t>
            </a:r>
            <a:r>
              <a:rPr lang="en-US" sz="1400" b="1" dirty="0" smtClean="0"/>
              <a:t>KAZ Minerals</a:t>
            </a:r>
            <a:r>
              <a:rPr lang="ru-RU" sz="1400" dirty="0" smtClean="0"/>
              <a:t>) – добыча </a:t>
            </a:r>
            <a:r>
              <a:rPr lang="ru-RU" sz="1400" dirty="0"/>
              <a:t>и реализация </a:t>
            </a:r>
            <a:r>
              <a:rPr lang="ru-RU" sz="1400" dirty="0" smtClean="0"/>
              <a:t>меди + попутные продукты  (цинк</a:t>
            </a:r>
            <a:r>
              <a:rPr lang="ru-RU" sz="1400" dirty="0"/>
              <a:t>, серебро и </a:t>
            </a:r>
            <a:r>
              <a:rPr lang="ru-RU" sz="1400" dirty="0" smtClean="0"/>
              <a:t>золото).</a:t>
            </a:r>
          </a:p>
          <a:p>
            <a:endParaRPr lang="ru-RU" sz="1400" dirty="0"/>
          </a:p>
          <a:p>
            <a:r>
              <a:rPr lang="ru-RU" sz="1400" dirty="0" smtClean="0"/>
              <a:t>ТОО «</a:t>
            </a:r>
            <a:r>
              <a:rPr lang="ru-RU" sz="1400" dirty="0" err="1" smtClean="0"/>
              <a:t>Таукен</a:t>
            </a:r>
            <a:r>
              <a:rPr lang="ru-RU" sz="1400" dirty="0" smtClean="0"/>
              <a:t> Алтын» - 100% государственное предприятие. В 2014 </a:t>
            </a:r>
            <a:r>
              <a:rPr lang="ru-RU" sz="1400" dirty="0"/>
              <a:t>году реализовано в Национальный Банк РК около 7 тонн аффинированного золота, в 2015 году </a:t>
            </a:r>
            <a:r>
              <a:rPr lang="en-US" sz="1400" dirty="0" smtClean="0"/>
              <a:t>&gt; </a:t>
            </a:r>
            <a:r>
              <a:rPr lang="ru-RU" sz="1400" dirty="0" smtClean="0"/>
              <a:t>10 тонн, в </a:t>
            </a:r>
            <a:r>
              <a:rPr lang="ru-RU" sz="1400" dirty="0"/>
              <a:t>2016 </a:t>
            </a:r>
            <a:r>
              <a:rPr lang="ru-RU" sz="1400" dirty="0" smtClean="0"/>
              <a:t>-14 тонн</a:t>
            </a:r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ТОО «</a:t>
            </a:r>
            <a:r>
              <a:rPr lang="ru-RU" sz="1400" b="1" dirty="0" err="1"/>
              <a:t>Казцинк</a:t>
            </a:r>
            <a:r>
              <a:rPr lang="ru-RU" sz="1400" b="1" dirty="0"/>
              <a:t>» </a:t>
            </a:r>
            <a:r>
              <a:rPr lang="ru-RU" sz="1400" dirty="0" smtClean="0"/>
              <a:t>— цинк + попутно медь, драгоценные металлы </a:t>
            </a:r>
            <a:r>
              <a:rPr lang="ru-RU" sz="1400" dirty="0"/>
              <a:t>и </a:t>
            </a:r>
            <a:r>
              <a:rPr lang="ru-RU" sz="1400" dirty="0" smtClean="0"/>
              <a:t>свинец.</a:t>
            </a:r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АО «</a:t>
            </a:r>
            <a:r>
              <a:rPr lang="ru-RU" sz="1400" b="1" dirty="0" err="1"/>
              <a:t>АрселорМиттал</a:t>
            </a:r>
            <a:r>
              <a:rPr lang="ru-RU" sz="1400" b="1" dirty="0"/>
              <a:t> Темиртау» </a:t>
            </a:r>
            <a:r>
              <a:rPr lang="ru-RU" sz="1400" dirty="0"/>
              <a:t>— </a:t>
            </a:r>
            <a:r>
              <a:rPr lang="ru-RU" sz="1400" dirty="0" smtClean="0"/>
              <a:t>уголь, сталь, чугун, прокат</a:t>
            </a:r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АО «НАК «</a:t>
            </a:r>
            <a:r>
              <a:rPr lang="ru-RU" sz="1400" b="1" dirty="0" err="1"/>
              <a:t>Казатомпром</a:t>
            </a:r>
            <a:r>
              <a:rPr lang="ru-RU" sz="1400" b="1" dirty="0"/>
              <a:t>» </a:t>
            </a:r>
            <a:r>
              <a:rPr lang="ru-RU" sz="1400" dirty="0" smtClean="0"/>
              <a:t>—уран </a:t>
            </a:r>
            <a:r>
              <a:rPr lang="ru-RU" sz="1400" dirty="0"/>
              <a:t>и его </a:t>
            </a:r>
            <a:r>
              <a:rPr lang="ru-RU" sz="1400" dirty="0" smtClean="0"/>
              <a:t>соединения,</a:t>
            </a:r>
            <a:r>
              <a:rPr lang="ru-RU" sz="1400" dirty="0"/>
              <a:t>  </a:t>
            </a:r>
            <a:r>
              <a:rPr lang="ru-RU" sz="1400" dirty="0" smtClean="0"/>
              <a:t>редкие металлы, ядерное топливо</a:t>
            </a:r>
          </a:p>
          <a:p>
            <a:endParaRPr lang="ru-RU" sz="1400" dirty="0" smtClean="0"/>
          </a:p>
          <a:p>
            <a:r>
              <a:rPr lang="ru-RU" sz="1400" b="1" dirty="0" smtClean="0"/>
              <a:t>ТОО </a:t>
            </a:r>
            <a:r>
              <a:rPr lang="ru-RU" sz="1400" b="1" dirty="0"/>
              <a:t>«Богатырь </a:t>
            </a:r>
            <a:r>
              <a:rPr lang="ru-RU" sz="1400" b="1" dirty="0" err="1"/>
              <a:t>Комир</a:t>
            </a:r>
            <a:r>
              <a:rPr lang="ru-RU" sz="1400" b="1" dirty="0"/>
              <a:t>»</a:t>
            </a:r>
            <a:r>
              <a:rPr lang="ru-RU" sz="1400" dirty="0"/>
              <a:t> — крупнейшая в </a:t>
            </a:r>
            <a:r>
              <a:rPr lang="ru-RU" sz="1400" dirty="0" smtClean="0"/>
              <a:t>Казахстане компания </a:t>
            </a:r>
            <a:r>
              <a:rPr lang="ru-RU" sz="1400" dirty="0"/>
              <a:t>по добыче угля открытым </a:t>
            </a:r>
            <a:r>
              <a:rPr lang="ru-RU" sz="1400" dirty="0" smtClean="0"/>
              <a:t>способом</a:t>
            </a:r>
            <a:endParaRPr lang="ru-RU" sz="1400" dirty="0"/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/>
              <a:t>АО </a:t>
            </a:r>
            <a:r>
              <a:rPr lang="ru-RU" sz="1400" b="1" dirty="0"/>
              <a:t>«</a:t>
            </a:r>
            <a:r>
              <a:rPr lang="ru-RU" sz="1400" b="1" dirty="0" err="1"/>
              <a:t>Усть-Каменогорский</a:t>
            </a:r>
            <a:r>
              <a:rPr lang="ru-RU" sz="1400" b="1" dirty="0"/>
              <a:t> </a:t>
            </a:r>
            <a:r>
              <a:rPr lang="ru-RU" sz="1400" b="1" dirty="0" err="1"/>
              <a:t>титано</a:t>
            </a:r>
            <a:r>
              <a:rPr lang="ru-RU" sz="1400" b="1" dirty="0"/>
              <a:t>-магниевый комбинат</a:t>
            </a:r>
            <a:r>
              <a:rPr lang="ru-RU" sz="1400" b="1" dirty="0" smtClean="0"/>
              <a:t>»</a:t>
            </a:r>
          </a:p>
          <a:p>
            <a:endParaRPr lang="ru-RU" sz="1400" dirty="0" smtClean="0"/>
          </a:p>
          <a:p>
            <a:r>
              <a:rPr lang="ru-RU" sz="1400" b="1" dirty="0" smtClean="0"/>
              <a:t>ТОО </a:t>
            </a:r>
            <a:r>
              <a:rPr lang="ru-RU" sz="1400" b="1" dirty="0"/>
              <a:t>«</a:t>
            </a:r>
            <a:r>
              <a:rPr lang="ru-RU" sz="1400" b="1" dirty="0" err="1"/>
              <a:t>Темиртауский</a:t>
            </a:r>
            <a:r>
              <a:rPr lang="ru-RU" sz="1400" b="1" dirty="0"/>
              <a:t> электрометаллургический комбинат</a:t>
            </a:r>
            <a:r>
              <a:rPr lang="ru-RU" sz="1400" b="1" dirty="0" smtClean="0"/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9101" y="44624"/>
            <a:ext cx="346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Ведущие предприятия ГМК РК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39561"/>
            <a:ext cx="3168352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АО «</a:t>
            </a:r>
            <a:r>
              <a:rPr lang="ru-RU" sz="900" dirty="0" err="1"/>
              <a:t>Усть-Каменогорский</a:t>
            </a:r>
            <a:r>
              <a:rPr lang="ru-RU" sz="900" dirty="0"/>
              <a:t> </a:t>
            </a:r>
            <a:r>
              <a:rPr lang="ru-RU" sz="900" dirty="0" err="1"/>
              <a:t>титано</a:t>
            </a:r>
            <a:r>
              <a:rPr lang="ru-RU" sz="900" dirty="0"/>
              <a:t>-магниевый комбинат»</a:t>
            </a:r>
            <a:br>
              <a:rPr lang="ru-RU" sz="900" dirty="0"/>
            </a:br>
            <a:r>
              <a:rPr lang="ru-RU" sz="900" dirty="0" smtClean="0"/>
              <a:t>ТОО </a:t>
            </a:r>
            <a:r>
              <a:rPr lang="ru-RU" sz="900" dirty="0"/>
              <a:t>«</a:t>
            </a:r>
            <a:r>
              <a:rPr lang="ru-RU" sz="900" dirty="0" err="1"/>
              <a:t>Терискей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 smtClean="0"/>
              <a:t>ТОО </a:t>
            </a:r>
            <a:r>
              <a:rPr lang="ru-RU" sz="900" dirty="0"/>
              <a:t>«</a:t>
            </a:r>
            <a:r>
              <a:rPr lang="ru-RU" sz="900" dirty="0" err="1"/>
              <a:t>Данк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 smtClean="0">
                <a:hlinkClick r:id="rId2"/>
              </a:rPr>
              <a:t>ТОО </a:t>
            </a:r>
            <a:r>
              <a:rPr lang="ru-RU" sz="900" dirty="0">
                <a:hlinkClick r:id="rId2"/>
              </a:rPr>
              <a:t>«СП «</a:t>
            </a:r>
            <a:r>
              <a:rPr lang="ru-RU" sz="900" dirty="0" err="1">
                <a:hlinkClick r:id="rId2"/>
              </a:rPr>
              <a:t>БетпакДала</a:t>
            </a:r>
            <a:r>
              <a:rPr lang="ru-RU" sz="900" dirty="0">
                <a:hlinkClick r:id="rId2"/>
              </a:rPr>
              <a:t>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hlinkClick r:id="rId3"/>
              </a:rPr>
              <a:t>ТОО </a:t>
            </a:r>
            <a:r>
              <a:rPr lang="ru-RU" sz="900" dirty="0">
                <a:hlinkClick r:id="rId3"/>
              </a:rPr>
              <a:t>«Восход-</a:t>
            </a:r>
            <a:r>
              <a:rPr lang="en-US" sz="900" dirty="0">
                <a:hlinkClick r:id="rId3"/>
              </a:rPr>
              <a:t>Oriel»</a:t>
            </a: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 smtClean="0"/>
              <a:t>ТОО </a:t>
            </a:r>
            <a:r>
              <a:rPr lang="ru-RU" sz="900" dirty="0"/>
              <a:t>«</a:t>
            </a:r>
            <a:r>
              <a:rPr lang="ru-RU" sz="900" dirty="0" err="1"/>
              <a:t>Каражыра</a:t>
            </a:r>
            <a:r>
              <a:rPr lang="ru-RU" sz="900" dirty="0"/>
              <a:t> ЛТД»</a:t>
            </a:r>
            <a:br>
              <a:rPr lang="ru-RU" sz="900" dirty="0"/>
            </a:br>
            <a:r>
              <a:rPr lang="ru-RU" sz="900" dirty="0" smtClean="0">
                <a:hlinkClick r:id="rId4"/>
              </a:rPr>
              <a:t>АО </a:t>
            </a:r>
            <a:r>
              <a:rPr lang="ru-RU" sz="900" dirty="0">
                <a:hlinkClick r:id="rId4"/>
              </a:rPr>
              <a:t>«</a:t>
            </a:r>
            <a:r>
              <a:rPr lang="ru-RU" sz="900" dirty="0" err="1">
                <a:hlinkClick r:id="rId4"/>
              </a:rPr>
              <a:t>Арселор</a:t>
            </a:r>
            <a:r>
              <a:rPr lang="ru-RU" sz="900" dirty="0">
                <a:hlinkClick r:id="rId4"/>
              </a:rPr>
              <a:t> </a:t>
            </a:r>
            <a:r>
              <a:rPr lang="ru-RU" sz="900" dirty="0" err="1">
                <a:hlinkClick r:id="rId4"/>
              </a:rPr>
              <a:t>Миттал</a:t>
            </a:r>
            <a:r>
              <a:rPr lang="ru-RU" sz="900" dirty="0">
                <a:hlinkClick r:id="rId4"/>
              </a:rPr>
              <a:t> Казахстан»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ТОО </a:t>
            </a:r>
            <a:r>
              <a:rPr lang="ru-RU" sz="900" dirty="0"/>
              <a:t>«Тасмола»</a:t>
            </a:r>
            <a:br>
              <a:rPr lang="ru-RU" sz="900" dirty="0"/>
            </a:br>
            <a:r>
              <a:rPr lang="ru-RU" sz="900" dirty="0" smtClean="0">
                <a:hlinkClick r:id="rId5"/>
              </a:rPr>
              <a:t>ТОО </a:t>
            </a:r>
            <a:r>
              <a:rPr lang="ru-RU" sz="900" dirty="0">
                <a:hlinkClick r:id="rId5"/>
              </a:rPr>
              <a:t>«Корпорация «</a:t>
            </a:r>
            <a:r>
              <a:rPr lang="ru-RU" sz="900" dirty="0" err="1">
                <a:hlinkClick r:id="rId5"/>
              </a:rPr>
              <a:t>Казахмыс</a:t>
            </a:r>
            <a:r>
              <a:rPr lang="ru-RU" sz="900" dirty="0">
                <a:hlinkClick r:id="rId5"/>
              </a:rPr>
              <a:t>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hlinkClick r:id="rId6"/>
              </a:rPr>
              <a:t>ТОО </a:t>
            </a:r>
            <a:r>
              <a:rPr lang="ru-RU" sz="900" dirty="0">
                <a:hlinkClick r:id="rId6"/>
              </a:rPr>
              <a:t>«Богатырь </a:t>
            </a:r>
            <a:r>
              <a:rPr lang="ru-RU" sz="900" dirty="0" err="1">
                <a:hlinkClick r:id="rId6"/>
              </a:rPr>
              <a:t>Комир</a:t>
            </a:r>
            <a:r>
              <a:rPr lang="ru-RU" sz="900" dirty="0">
                <a:hlinkClick r:id="rId6"/>
              </a:rPr>
              <a:t>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hlinkClick r:id="rId7"/>
              </a:rPr>
              <a:t>АО </a:t>
            </a:r>
            <a:r>
              <a:rPr lang="ru-RU" sz="900" dirty="0">
                <a:hlinkClick r:id="rId7"/>
              </a:rPr>
              <a:t>«</a:t>
            </a:r>
            <a:r>
              <a:rPr lang="ru-RU" sz="900" dirty="0" err="1">
                <a:hlinkClick r:id="rId7"/>
              </a:rPr>
              <a:t>Майкаинзолото</a:t>
            </a:r>
            <a:r>
              <a:rPr lang="ru-RU" sz="900" dirty="0">
                <a:hlinkClick r:id="rId7"/>
              </a:rPr>
              <a:t>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АО </a:t>
            </a:r>
            <a:r>
              <a:rPr lang="ru-RU" sz="900" dirty="0"/>
              <a:t>«ГМК «</a:t>
            </a:r>
            <a:r>
              <a:rPr lang="ru-RU" sz="900" dirty="0" err="1"/>
              <a:t>Казахалтын</a:t>
            </a:r>
            <a:r>
              <a:rPr lang="ru-RU" sz="900" dirty="0"/>
              <a:t>»</a:t>
            </a:r>
          </a:p>
          <a:p>
            <a:r>
              <a:rPr lang="ru-RU" sz="900" dirty="0" smtClean="0"/>
              <a:t>АО</a:t>
            </a:r>
            <a:r>
              <a:rPr lang="ru-RU" sz="900" dirty="0"/>
              <a:t> «</a:t>
            </a:r>
            <a:r>
              <a:rPr lang="ru-RU" sz="900" dirty="0" err="1"/>
              <a:t>Алтыналмас</a:t>
            </a:r>
            <a:r>
              <a:rPr lang="ru-RU" sz="900" dirty="0"/>
              <a:t>»</a:t>
            </a:r>
          </a:p>
          <a:p>
            <a:r>
              <a:rPr lang="ru-RU" sz="900" dirty="0"/>
              <a:t>АО «ПК «</a:t>
            </a:r>
            <a:r>
              <a:rPr lang="ru-RU" sz="900" dirty="0" err="1"/>
              <a:t>Южполиметалл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 smtClean="0">
                <a:hlinkClick r:id="rId8"/>
              </a:rPr>
              <a:t>РГП </a:t>
            </a:r>
            <a:r>
              <a:rPr lang="ru-RU" sz="900" dirty="0">
                <a:hlinkClick r:id="rId8"/>
              </a:rPr>
              <a:t>«</a:t>
            </a:r>
            <a:r>
              <a:rPr lang="ru-RU" sz="900" dirty="0" err="1">
                <a:hlinkClick r:id="rId8"/>
              </a:rPr>
              <a:t>Жезказганредмет</a:t>
            </a:r>
            <a:r>
              <a:rPr lang="ru-RU" sz="900" dirty="0">
                <a:hlinkClick r:id="rId8"/>
              </a:rPr>
              <a:t>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ТОО </a:t>
            </a:r>
            <a:r>
              <a:rPr lang="ru-RU" sz="900" dirty="0"/>
              <a:t>«Металл Терминал Сервис»</a:t>
            </a:r>
            <a:br>
              <a:rPr lang="ru-RU" sz="900" dirty="0"/>
            </a:br>
            <a:r>
              <a:rPr lang="ru-RU" sz="900" dirty="0" smtClean="0">
                <a:hlinkClick r:id="rId9"/>
              </a:rPr>
              <a:t>ТОО </a:t>
            </a:r>
            <a:r>
              <a:rPr lang="ru-RU" sz="900" dirty="0">
                <a:hlinkClick r:id="rId9"/>
              </a:rPr>
              <a:t>«</a:t>
            </a:r>
            <a:r>
              <a:rPr lang="ru-RU" sz="900" dirty="0" err="1">
                <a:hlinkClick r:id="rId9"/>
              </a:rPr>
              <a:t>Жартас</a:t>
            </a:r>
            <a:r>
              <a:rPr lang="ru-RU" sz="900" dirty="0">
                <a:hlinkClick r:id="rId9"/>
              </a:rPr>
              <a:t>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СП </a:t>
            </a:r>
            <a:r>
              <a:rPr lang="ru-RU" sz="900" dirty="0"/>
              <a:t>ТОО «</a:t>
            </a:r>
            <a:r>
              <a:rPr lang="en-US" sz="900" dirty="0"/>
              <a:t>Nova – </a:t>
            </a:r>
            <a:r>
              <a:rPr lang="ru-RU" sz="900" dirty="0"/>
              <a:t>Цинк»</a:t>
            </a:r>
            <a:br>
              <a:rPr lang="ru-RU" sz="900" dirty="0"/>
            </a:br>
            <a:r>
              <a:rPr lang="ru-RU" sz="900" dirty="0" smtClean="0"/>
              <a:t>ТОО </a:t>
            </a:r>
            <a:r>
              <a:rPr lang="ru-RU" sz="900" dirty="0"/>
              <a:t>«Юбилейное»</a:t>
            </a:r>
            <a:br>
              <a:rPr lang="ru-RU" sz="900" dirty="0"/>
            </a:br>
            <a:r>
              <a:rPr lang="ru-RU" sz="900" dirty="0" smtClean="0">
                <a:hlinkClick r:id="rId10"/>
              </a:rPr>
              <a:t>РГП </a:t>
            </a:r>
            <a:r>
              <a:rPr lang="ru-RU" sz="900" dirty="0">
                <a:hlinkClick r:id="rId10"/>
              </a:rPr>
              <a:t>«НЦКПМС РК»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hlinkClick r:id="rId11"/>
              </a:rPr>
              <a:t>ТОО </a:t>
            </a:r>
            <a:r>
              <a:rPr lang="ru-RU" sz="900" dirty="0">
                <a:hlinkClick r:id="rId11"/>
              </a:rPr>
              <a:t>«ТЭМК»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hlinkClick r:id="rId12"/>
              </a:rPr>
              <a:t>АО </a:t>
            </a:r>
            <a:r>
              <a:rPr lang="ru-RU" sz="900" dirty="0">
                <a:hlinkClick r:id="rId12"/>
              </a:rPr>
              <a:t>НАК «</a:t>
            </a:r>
            <a:r>
              <a:rPr lang="ru-RU" sz="900" dirty="0" err="1">
                <a:hlinkClick r:id="rId12"/>
              </a:rPr>
              <a:t>Казатомпром</a:t>
            </a:r>
            <a:r>
              <a:rPr lang="ru-RU" sz="900" dirty="0">
                <a:hlinkClick r:id="rId12"/>
              </a:rPr>
              <a:t>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hlinkClick r:id="rId13"/>
              </a:rPr>
              <a:t>ТОО </a:t>
            </a:r>
            <a:r>
              <a:rPr lang="ru-RU" sz="900" dirty="0">
                <a:hlinkClick r:id="rId13"/>
              </a:rPr>
              <a:t>СП «</a:t>
            </a:r>
            <a:r>
              <a:rPr lang="ru-RU" sz="900" dirty="0" err="1">
                <a:hlinkClick r:id="rId13"/>
              </a:rPr>
              <a:t>Инкай</a:t>
            </a:r>
            <a:r>
              <a:rPr lang="ru-RU" sz="900" dirty="0">
                <a:hlinkClick r:id="rId13"/>
              </a:rPr>
              <a:t>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ТОО </a:t>
            </a:r>
            <a:r>
              <a:rPr lang="ru-RU" sz="900" dirty="0"/>
              <a:t>«Райгородок»</a:t>
            </a:r>
            <a:br>
              <a:rPr lang="ru-RU" sz="900" dirty="0"/>
            </a:br>
            <a:r>
              <a:rPr lang="ru-RU" sz="900" dirty="0" smtClean="0"/>
              <a:t>ОО </a:t>
            </a:r>
            <a:r>
              <a:rPr lang="ru-RU" sz="900" dirty="0"/>
              <a:t>«Центрально-Азиатский горнопромышленный союз»</a:t>
            </a:r>
            <a:br>
              <a:rPr lang="ru-RU" sz="900" dirty="0"/>
            </a:br>
            <a:r>
              <a:rPr lang="ru-RU" sz="900" dirty="0" smtClean="0">
                <a:hlinkClick r:id="rId14"/>
              </a:rPr>
              <a:t>ТОО </a:t>
            </a:r>
            <a:r>
              <a:rPr lang="ru-RU" sz="900" dirty="0">
                <a:hlinkClick r:id="rId14"/>
              </a:rPr>
              <a:t>«</a:t>
            </a:r>
            <a:r>
              <a:rPr lang="ru-RU" sz="900" dirty="0" err="1">
                <a:hlinkClick r:id="rId14"/>
              </a:rPr>
              <a:t>Майкубен</a:t>
            </a:r>
            <a:r>
              <a:rPr lang="ru-RU" sz="900" dirty="0">
                <a:hlinkClick r:id="rId14"/>
              </a:rPr>
              <a:t>-Вест»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Торговый </a:t>
            </a:r>
            <a:r>
              <a:rPr lang="ru-RU" sz="900" dirty="0"/>
              <a:t>дом «Металл</a:t>
            </a:r>
            <a:r>
              <a:rPr lang="ru-RU" sz="900" dirty="0" smtClean="0"/>
              <a:t>»</a:t>
            </a:r>
          </a:p>
          <a:p>
            <a:r>
              <a:rPr lang="ru-RU" sz="900" dirty="0"/>
              <a:t>ТОО «Торгово-промышленная компания «Олимп»</a:t>
            </a:r>
            <a:br>
              <a:rPr lang="ru-RU" sz="900" dirty="0"/>
            </a:br>
            <a:r>
              <a:rPr lang="ru-RU" sz="900" dirty="0">
                <a:hlinkClick r:id="rId15"/>
              </a:rPr>
              <a:t>ТОО «</a:t>
            </a:r>
            <a:r>
              <a:rPr lang="en-US" sz="900" dirty="0">
                <a:hlinkClick r:id="rId15"/>
              </a:rPr>
              <a:t>SBS Group Ltd»</a:t>
            </a: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/>
              <a:t>ТОО «Сага Крик </a:t>
            </a:r>
            <a:r>
              <a:rPr lang="ru-RU" sz="900" dirty="0" err="1"/>
              <a:t>Голд</a:t>
            </a:r>
            <a:r>
              <a:rPr lang="ru-RU" sz="900" dirty="0"/>
              <a:t> компании»</a:t>
            </a:r>
            <a:br>
              <a:rPr lang="ru-RU" sz="900" dirty="0"/>
            </a:br>
            <a:r>
              <a:rPr lang="ru-RU" sz="900" dirty="0" smtClean="0"/>
              <a:t>ТОО</a:t>
            </a:r>
            <a:r>
              <a:rPr lang="ru-RU" sz="900" dirty="0"/>
              <a:t> «Горнорудная компания Казахстана»</a:t>
            </a:r>
          </a:p>
          <a:p>
            <a:r>
              <a:rPr lang="ru-RU" sz="900" dirty="0"/>
              <a:t>АО «</a:t>
            </a:r>
            <a:r>
              <a:rPr lang="ru-RU" sz="900" dirty="0" err="1"/>
              <a:t>Казчермет</a:t>
            </a:r>
            <a:r>
              <a:rPr lang="ru-RU" sz="900" dirty="0"/>
              <a:t> автоматика»</a:t>
            </a:r>
            <a:br>
              <a:rPr lang="ru-RU" sz="900" dirty="0"/>
            </a:br>
            <a:r>
              <a:rPr lang="ru-RU" sz="900" dirty="0"/>
              <a:t>ТОО «Алтай Кен-</a:t>
            </a:r>
            <a:r>
              <a:rPr lang="ru-RU" sz="900" dirty="0" err="1"/>
              <a:t>байыту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/>
              <a:t>ДТОО «ГРП </a:t>
            </a:r>
            <a:r>
              <a:rPr lang="ru-RU" sz="900" dirty="0" err="1"/>
              <a:t>Секисовское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>
                <a:hlinkClick r:id="rId16"/>
              </a:rPr>
              <a:t>АО «ТНК «</a:t>
            </a:r>
            <a:r>
              <a:rPr lang="ru-RU" sz="900" dirty="0" err="1">
                <a:hlinkClick r:id="rId16"/>
              </a:rPr>
              <a:t>Казхром</a:t>
            </a:r>
            <a:r>
              <a:rPr lang="ru-RU" sz="900" dirty="0">
                <a:hlinkClick r:id="rId16"/>
              </a:rPr>
              <a:t>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>
                <a:hlinkClick r:id="rId16"/>
              </a:rPr>
              <a:t>АО «</a:t>
            </a:r>
            <a:r>
              <a:rPr lang="ru-RU" sz="900" dirty="0" err="1">
                <a:hlinkClick r:id="rId16"/>
              </a:rPr>
              <a:t>Жайремский</a:t>
            </a:r>
            <a:r>
              <a:rPr lang="ru-RU" sz="900" dirty="0">
                <a:hlinkClick r:id="rId16"/>
              </a:rPr>
              <a:t> ГОК»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>
                <a:hlinkClick r:id="rId16"/>
              </a:rPr>
              <a:t>АО «Казахстанский электролизный завод»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>
                <a:hlinkClick r:id="rId16"/>
              </a:rPr>
              <a:t>АО «Евроазиатская энергетическая корпорация»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>
                <a:hlinkClick r:id="rId16"/>
              </a:rPr>
              <a:t>АО «Алюминий Казахстана»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>
                <a:hlinkClick r:id="rId16"/>
              </a:rPr>
              <a:t>АО «ССГПО»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>
                <a:hlinkClick r:id="rId16"/>
              </a:rPr>
              <a:t>АО «</a:t>
            </a:r>
            <a:r>
              <a:rPr lang="ru-RU" sz="900" dirty="0" err="1">
                <a:hlinkClick r:id="rId16"/>
              </a:rPr>
              <a:t>Шубарколь</a:t>
            </a:r>
            <a:r>
              <a:rPr lang="ru-RU" sz="900" dirty="0">
                <a:hlinkClick r:id="rId16"/>
              </a:rPr>
              <a:t> </a:t>
            </a:r>
            <a:r>
              <a:rPr lang="ru-RU" sz="900" dirty="0" err="1">
                <a:hlinkClick r:id="rId16"/>
              </a:rPr>
              <a:t>комир</a:t>
            </a:r>
            <a:r>
              <a:rPr lang="ru-RU" sz="900" dirty="0" smtClean="0">
                <a:hlinkClick r:id="rId16"/>
              </a:rPr>
              <a:t>»</a:t>
            </a:r>
            <a:endParaRPr lang="ru-RU" sz="900" dirty="0" smtClean="0"/>
          </a:p>
          <a:p>
            <a:r>
              <a:rPr lang="ru-RU" sz="900" dirty="0" smtClean="0">
                <a:hlinkClick r:id="rId17"/>
              </a:rPr>
              <a:t>АО </a:t>
            </a:r>
            <a:r>
              <a:rPr lang="ru-RU" sz="900" dirty="0">
                <a:hlinkClick r:id="rId17"/>
              </a:rPr>
              <a:t>«</a:t>
            </a:r>
            <a:r>
              <a:rPr lang="ru-RU" sz="900" dirty="0" err="1">
                <a:hlinkClick r:id="rId17"/>
              </a:rPr>
              <a:t>Костанайские</a:t>
            </a:r>
            <a:r>
              <a:rPr lang="ru-RU" sz="900" dirty="0">
                <a:hlinkClick r:id="rId17"/>
              </a:rPr>
              <a:t> минералы»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>ТОО «</a:t>
            </a:r>
            <a:r>
              <a:rPr lang="ru-RU" sz="900" dirty="0" err="1"/>
              <a:t>Шалкия</a:t>
            </a:r>
            <a:r>
              <a:rPr lang="ru-RU" sz="900" dirty="0"/>
              <a:t> Цинк Лтд»</a:t>
            </a:r>
            <a:br>
              <a:rPr lang="ru-RU" sz="900" dirty="0"/>
            </a:br>
            <a:r>
              <a:rPr lang="ru-RU" sz="900" dirty="0">
                <a:hlinkClick r:id="rId18"/>
              </a:rPr>
              <a:t>АО «</a:t>
            </a:r>
            <a:r>
              <a:rPr lang="ru-RU" sz="900" dirty="0" err="1">
                <a:hlinkClick r:id="rId18"/>
              </a:rPr>
              <a:t>Варваринское</a:t>
            </a:r>
            <a:r>
              <a:rPr lang="ru-RU" sz="900" dirty="0">
                <a:hlinkClick r:id="rId18"/>
              </a:rPr>
              <a:t>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>
                <a:hlinkClick r:id="rId19"/>
              </a:rPr>
              <a:t>ТОО «НПП «</a:t>
            </a:r>
            <a:r>
              <a:rPr lang="ru-RU" sz="900" dirty="0" err="1">
                <a:hlinkClick r:id="rId19"/>
              </a:rPr>
              <a:t>Интеррин</a:t>
            </a:r>
            <a:r>
              <a:rPr lang="ru-RU" sz="900" dirty="0">
                <a:hlinkClick r:id="rId19"/>
              </a:rPr>
              <a:t>»</a:t>
            </a:r>
            <a:endParaRPr 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39561"/>
            <a:ext cx="4572000" cy="66018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 smtClean="0"/>
              <a:t>ТОО </a:t>
            </a:r>
            <a:r>
              <a:rPr lang="ru-RU" sz="900" dirty="0"/>
              <a:t>«</a:t>
            </a:r>
            <a:r>
              <a:rPr lang="ru-RU" sz="900" dirty="0" err="1"/>
              <a:t>АнтАл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 smtClean="0"/>
              <a:t>ТОО </a:t>
            </a:r>
            <a:r>
              <a:rPr lang="ru-RU" sz="900" dirty="0"/>
              <a:t>«Береке 2004»</a:t>
            </a:r>
            <a:br>
              <a:rPr lang="ru-RU" sz="900" dirty="0"/>
            </a:br>
            <a:r>
              <a:rPr lang="ru-RU" sz="900" dirty="0" smtClean="0"/>
              <a:t>ТОО </a:t>
            </a:r>
            <a:r>
              <a:rPr lang="ru-RU" sz="900" dirty="0"/>
              <a:t>«</a:t>
            </a:r>
            <a:r>
              <a:rPr lang="ru-RU" sz="900" dirty="0" err="1"/>
              <a:t>ТрансКом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 smtClean="0"/>
              <a:t>ТОО </a:t>
            </a:r>
            <a:r>
              <a:rPr lang="ru-RU" sz="900" dirty="0"/>
              <a:t>«</a:t>
            </a:r>
            <a:r>
              <a:rPr lang="ru-RU" sz="900" dirty="0" err="1"/>
              <a:t>ТрансРемВагон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 smtClean="0"/>
              <a:t>ТОО </a:t>
            </a:r>
            <a:r>
              <a:rPr lang="ru-RU" sz="900" dirty="0"/>
              <a:t>«Сары Казна»</a:t>
            </a:r>
            <a:br>
              <a:rPr lang="ru-RU" sz="900" dirty="0"/>
            </a:br>
            <a:r>
              <a:rPr lang="ru-RU" sz="900" dirty="0" smtClean="0">
                <a:hlinkClick r:id="rId20"/>
              </a:rPr>
              <a:t>ТОО </a:t>
            </a:r>
            <a:r>
              <a:rPr lang="ru-RU" sz="900" dirty="0">
                <a:hlinkClick r:id="rId20"/>
              </a:rPr>
              <a:t>«ТМК-Казахстан»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/>
              <a:t>ТОО </a:t>
            </a:r>
            <a:r>
              <a:rPr lang="ru-RU" sz="900" dirty="0"/>
              <a:t>«Он-</a:t>
            </a:r>
            <a:r>
              <a:rPr lang="ru-RU" sz="900" dirty="0" err="1"/>
              <a:t>Олжа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 smtClean="0"/>
              <a:t>ТОО </a:t>
            </a:r>
            <a:r>
              <a:rPr lang="ru-RU" sz="900" dirty="0"/>
              <a:t>«Алтын </a:t>
            </a:r>
            <a:r>
              <a:rPr lang="ru-RU" sz="900" dirty="0" err="1"/>
              <a:t>Жиек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 smtClean="0">
                <a:hlinkClick r:id="rId21"/>
              </a:rPr>
              <a:t>ТОО </a:t>
            </a:r>
            <a:r>
              <a:rPr lang="ru-RU" sz="900" dirty="0">
                <a:hlinkClick r:id="rId21"/>
              </a:rPr>
              <a:t>«Два Кей»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hlinkClick r:id="rId22"/>
              </a:rPr>
              <a:t>АО </a:t>
            </a:r>
            <a:r>
              <a:rPr lang="ru-RU" sz="900" dirty="0">
                <a:hlinkClick r:id="rId22"/>
              </a:rPr>
              <a:t>«</a:t>
            </a:r>
            <a:r>
              <a:rPr lang="en-US" sz="900" dirty="0">
                <a:hlinkClick r:id="rId22"/>
              </a:rPr>
              <a:t>SAT &amp; Company»</a:t>
            </a: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 smtClean="0">
                <a:hlinkClick r:id="rId23"/>
              </a:rPr>
              <a:t>ТОО </a:t>
            </a:r>
            <a:r>
              <a:rPr lang="ru-RU" sz="900" dirty="0">
                <a:hlinkClick r:id="rId23"/>
              </a:rPr>
              <a:t>«</a:t>
            </a:r>
            <a:r>
              <a:rPr lang="ru-RU" sz="900" dirty="0" err="1">
                <a:hlinkClick r:id="rId23"/>
              </a:rPr>
              <a:t>Арман</a:t>
            </a:r>
            <a:r>
              <a:rPr lang="ru-RU" sz="900" dirty="0">
                <a:hlinkClick r:id="rId23"/>
              </a:rPr>
              <a:t> 100»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hlinkClick r:id="rId24"/>
              </a:rPr>
              <a:t>ТОО </a:t>
            </a:r>
            <a:r>
              <a:rPr lang="ru-RU" sz="900" dirty="0">
                <a:hlinkClick r:id="rId24"/>
              </a:rPr>
              <a:t>«</a:t>
            </a:r>
            <a:r>
              <a:rPr lang="en-US" sz="900" dirty="0">
                <a:hlinkClick r:id="rId24"/>
              </a:rPr>
              <a:t>KARUAN»</a:t>
            </a: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 smtClean="0">
                <a:hlinkClick r:id="rId25"/>
              </a:rPr>
              <a:t>ТОО </a:t>
            </a:r>
            <a:r>
              <a:rPr lang="ru-RU" sz="900" dirty="0">
                <a:hlinkClick r:id="rId25"/>
              </a:rPr>
              <a:t>«</a:t>
            </a:r>
            <a:r>
              <a:rPr lang="ru-RU" sz="900" dirty="0" err="1">
                <a:hlinkClick r:id="rId25"/>
              </a:rPr>
              <a:t>Сарыарка</a:t>
            </a:r>
            <a:r>
              <a:rPr lang="ru-RU" sz="900" dirty="0">
                <a:hlinkClick r:id="rId25"/>
              </a:rPr>
              <a:t> </a:t>
            </a:r>
            <a:r>
              <a:rPr lang="en-US" sz="900" dirty="0">
                <a:hlinkClick r:id="rId25"/>
              </a:rPr>
              <a:t>mining»</a:t>
            </a: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 smtClean="0">
                <a:hlinkClick r:id="rId26"/>
              </a:rPr>
              <a:t>ТОО </a:t>
            </a:r>
            <a:r>
              <a:rPr lang="ru-RU" sz="900" dirty="0">
                <a:hlinkClick r:id="rId26"/>
              </a:rPr>
              <a:t>«</a:t>
            </a:r>
            <a:r>
              <a:rPr lang="ru-RU" sz="900" dirty="0" err="1">
                <a:hlinkClick r:id="rId26"/>
              </a:rPr>
              <a:t>Таразский</a:t>
            </a:r>
            <a:r>
              <a:rPr lang="ru-RU" sz="900" dirty="0">
                <a:hlinkClick r:id="rId26"/>
              </a:rPr>
              <a:t> металлургический завод»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hlinkClick r:id="rId27"/>
              </a:rPr>
              <a:t>ТОО </a:t>
            </a:r>
            <a:r>
              <a:rPr lang="ru-RU" sz="900" dirty="0">
                <a:hlinkClick r:id="rId27"/>
              </a:rPr>
              <a:t>«КАЗНИКЕЛЬ»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hlinkClick r:id="rId28"/>
              </a:rPr>
              <a:t>ТОО </a:t>
            </a:r>
            <a:r>
              <a:rPr lang="ru-RU" sz="900" dirty="0">
                <a:hlinkClick r:id="rId28"/>
              </a:rPr>
              <a:t>«Ферроникелевый комбинат </a:t>
            </a:r>
            <a:r>
              <a:rPr lang="ru-RU" sz="900" dirty="0" err="1">
                <a:hlinkClick r:id="rId28"/>
              </a:rPr>
              <a:t>Ерт</a:t>
            </a:r>
            <a:r>
              <a:rPr lang="en-US" sz="900" dirty="0" err="1">
                <a:hlinkClick r:id="rId28"/>
              </a:rPr>
              <a:t>i</a:t>
            </a:r>
            <a:r>
              <a:rPr lang="ru-RU" sz="900" dirty="0">
                <a:hlinkClick r:id="rId28"/>
              </a:rPr>
              <a:t>с»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hlinkClick r:id="rId29"/>
              </a:rPr>
              <a:t>ТОО </a:t>
            </a:r>
            <a:r>
              <a:rPr lang="ru-RU" sz="900" dirty="0">
                <a:hlinkClick r:id="rId29"/>
              </a:rPr>
              <a:t>«Горнорудная компания «</a:t>
            </a:r>
            <a:r>
              <a:rPr lang="en-US" sz="900" dirty="0">
                <a:hlinkClick r:id="rId29"/>
              </a:rPr>
              <a:t>SAT </a:t>
            </a:r>
            <a:r>
              <a:rPr lang="en-US" sz="900" dirty="0" err="1">
                <a:hlinkClick r:id="rId29"/>
              </a:rPr>
              <a:t>Komir</a:t>
            </a:r>
            <a:r>
              <a:rPr lang="en-US" sz="900" dirty="0">
                <a:hlinkClick r:id="rId29"/>
              </a:rPr>
              <a:t>»</a:t>
            </a: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 smtClean="0"/>
              <a:t>ТОО </a:t>
            </a:r>
            <a:r>
              <a:rPr lang="ru-RU" sz="900" dirty="0"/>
              <a:t>«</a:t>
            </a:r>
            <a:r>
              <a:rPr lang="ru-RU" sz="900" dirty="0" err="1"/>
              <a:t>Таукен</a:t>
            </a:r>
            <a:r>
              <a:rPr lang="ru-RU" sz="900" dirty="0"/>
              <a:t> - </a:t>
            </a:r>
            <a:r>
              <a:rPr lang="ru-RU" sz="900" dirty="0" err="1"/>
              <a:t>Степногорск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 smtClean="0"/>
              <a:t>ТОО </a:t>
            </a:r>
            <a:r>
              <a:rPr lang="ru-RU" sz="900" dirty="0"/>
              <a:t>«ГОК «Торт </a:t>
            </a:r>
            <a:r>
              <a:rPr lang="ru-RU" sz="900" dirty="0" err="1"/>
              <a:t>Кудук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 smtClean="0">
                <a:hlinkClick r:id="rId30"/>
              </a:rPr>
              <a:t>АО </a:t>
            </a:r>
            <a:r>
              <a:rPr lang="ru-RU" sz="900" dirty="0">
                <a:hlinkClick r:id="rId30"/>
              </a:rPr>
              <a:t>«Завод обработки цветных металлов»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hlinkClick r:id="rId31"/>
              </a:rPr>
              <a:t>ТОО </a:t>
            </a:r>
            <a:r>
              <a:rPr lang="ru-RU" sz="900" dirty="0">
                <a:hlinkClick r:id="rId31"/>
              </a:rPr>
              <a:t>МК «</a:t>
            </a:r>
            <a:r>
              <a:rPr lang="en-US" sz="900" dirty="0">
                <a:hlinkClick r:id="rId31"/>
              </a:rPr>
              <a:t>KAZSILIKON»</a:t>
            </a: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 smtClean="0">
                <a:hlinkClick r:id="rId32"/>
              </a:rPr>
              <a:t>ТОО </a:t>
            </a:r>
            <a:r>
              <a:rPr lang="ru-RU" sz="900" dirty="0">
                <a:hlinkClick r:id="rId32"/>
              </a:rPr>
              <a:t>«</a:t>
            </a:r>
            <a:r>
              <a:rPr lang="en-US" sz="900" dirty="0" err="1">
                <a:hlinkClick r:id="rId32"/>
              </a:rPr>
              <a:t>Silicium</a:t>
            </a:r>
            <a:r>
              <a:rPr lang="en-US" sz="900" dirty="0">
                <a:hlinkClick r:id="rId32"/>
              </a:rPr>
              <a:t> Kazakhstan»</a:t>
            </a: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 smtClean="0"/>
              <a:t>ТОО </a:t>
            </a:r>
            <a:r>
              <a:rPr lang="ru-RU" sz="900" dirty="0"/>
              <a:t>«Фирма «</a:t>
            </a:r>
            <a:r>
              <a:rPr lang="ru-RU" sz="900" dirty="0" err="1"/>
              <a:t>Балауса</a:t>
            </a:r>
            <a:r>
              <a:rPr lang="ru-RU" sz="900" dirty="0"/>
              <a:t>»</a:t>
            </a:r>
            <a:br>
              <a:rPr lang="ru-RU" sz="900" dirty="0"/>
            </a:br>
            <a:r>
              <a:rPr lang="ru-RU" sz="900" dirty="0" smtClean="0">
                <a:hlinkClick r:id="rId33"/>
              </a:rPr>
              <a:t>Казахстанский </a:t>
            </a:r>
            <a:r>
              <a:rPr lang="ru-RU" sz="900" dirty="0">
                <a:hlinkClick r:id="rId33"/>
              </a:rPr>
              <a:t>филиал компании «</a:t>
            </a:r>
            <a:r>
              <a:rPr lang="ru-RU" sz="900" dirty="0" err="1">
                <a:hlinkClick r:id="rId33"/>
              </a:rPr>
              <a:t>Юразия</a:t>
            </a:r>
            <a:r>
              <a:rPr lang="ru-RU" sz="900" dirty="0">
                <a:hlinkClick r:id="rId33"/>
              </a:rPr>
              <a:t> </a:t>
            </a:r>
            <a:r>
              <a:rPr lang="ru-RU" sz="900" dirty="0" err="1">
                <a:hlinkClick r:id="rId33"/>
              </a:rPr>
              <a:t>ЭнерджиХолдингс</a:t>
            </a:r>
            <a:r>
              <a:rPr lang="ru-RU" sz="900" dirty="0">
                <a:hlinkClick r:id="rId33"/>
              </a:rPr>
              <a:t> Лтд»/</a:t>
            </a:r>
            <a:r>
              <a:rPr lang="en-US" sz="900" dirty="0">
                <a:hlinkClick r:id="rId33"/>
              </a:rPr>
              <a:t>Uranium One</a:t>
            </a: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 smtClean="0"/>
              <a:t>ТОО </a:t>
            </a:r>
            <a:r>
              <a:rPr lang="ru-RU" sz="900" dirty="0"/>
              <a:t>«</a:t>
            </a:r>
            <a:r>
              <a:rPr lang="en-US" sz="900" dirty="0"/>
              <a:t>Mineral Wealth»</a:t>
            </a:r>
            <a:br>
              <a:rPr lang="en-US" sz="900" dirty="0"/>
            </a:br>
            <a:r>
              <a:rPr lang="en-US" sz="900" dirty="0" smtClean="0">
                <a:hlinkClick r:id="rId34"/>
              </a:rPr>
              <a:t>Rio </a:t>
            </a:r>
            <a:r>
              <a:rPr lang="en-US" sz="900" dirty="0">
                <a:hlinkClick r:id="rId34"/>
              </a:rPr>
              <a:t>Tinto Mining and Exploration Ltd.</a:t>
            </a: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 smtClean="0">
                <a:hlinkClick r:id="rId35"/>
              </a:rPr>
              <a:t>ТОО </a:t>
            </a:r>
            <a:r>
              <a:rPr lang="ru-RU" sz="900" dirty="0">
                <a:hlinkClick r:id="rId35"/>
              </a:rPr>
              <a:t>«</a:t>
            </a:r>
            <a:r>
              <a:rPr lang="ru-RU" sz="900" dirty="0" err="1">
                <a:hlinkClick r:id="rId35"/>
              </a:rPr>
              <a:t>Орсу</a:t>
            </a:r>
            <a:r>
              <a:rPr lang="ru-RU" sz="900" dirty="0">
                <a:hlinkClick r:id="rId35"/>
              </a:rPr>
              <a:t> </a:t>
            </a:r>
            <a:r>
              <a:rPr lang="ru-RU" sz="900" dirty="0" err="1">
                <a:hlinkClick r:id="rId35"/>
              </a:rPr>
              <a:t>Металс</a:t>
            </a:r>
            <a:r>
              <a:rPr lang="ru-RU" sz="900" dirty="0">
                <a:hlinkClick r:id="rId35"/>
              </a:rPr>
              <a:t> Казахстан»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hlinkClick r:id="rId36"/>
              </a:rPr>
              <a:t>ТОО </a:t>
            </a:r>
            <a:r>
              <a:rPr lang="ru-RU" sz="900" dirty="0">
                <a:hlinkClick r:id="rId36"/>
              </a:rPr>
              <a:t>СП «КАТКО»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 smtClean="0">
                <a:hlinkClick r:id="rId37"/>
              </a:rPr>
              <a:t>ТОО </a:t>
            </a:r>
            <a:r>
              <a:rPr lang="ru-RU" sz="900" dirty="0">
                <a:hlinkClick r:id="rId37"/>
              </a:rPr>
              <a:t>«</a:t>
            </a:r>
            <a:r>
              <a:rPr lang="en-US" sz="900" dirty="0">
                <a:hlinkClick r:id="rId37"/>
              </a:rPr>
              <a:t>KSP Steel»</a:t>
            </a: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 smtClean="0"/>
              <a:t>ТОО </a:t>
            </a:r>
            <a:r>
              <a:rPr lang="ru-RU" sz="900" dirty="0"/>
              <a:t>«</a:t>
            </a:r>
            <a:r>
              <a:rPr lang="en-US" sz="900" dirty="0"/>
              <a:t>Golden Compass </a:t>
            </a:r>
            <a:r>
              <a:rPr lang="en-US" sz="900" dirty="0" err="1"/>
              <a:t>Jambyl</a:t>
            </a:r>
            <a:r>
              <a:rPr lang="en-US" sz="900" dirty="0"/>
              <a:t>»</a:t>
            </a:r>
            <a:br>
              <a:rPr lang="en-US" sz="900" dirty="0"/>
            </a:br>
            <a:r>
              <a:rPr lang="ru-RU" sz="900" dirty="0" smtClean="0"/>
              <a:t>ТОО </a:t>
            </a:r>
            <a:r>
              <a:rPr lang="ru-RU" sz="900" dirty="0"/>
              <a:t>«ОПТЭК»</a:t>
            </a:r>
            <a:br>
              <a:rPr lang="ru-RU" sz="900" dirty="0"/>
            </a:br>
            <a:r>
              <a:rPr lang="ru-RU" sz="900" dirty="0" smtClean="0"/>
              <a:t>ТОО </a:t>
            </a:r>
            <a:r>
              <a:rPr lang="ru-RU" sz="900" dirty="0"/>
              <a:t>«Инжиниринговая фирма «</a:t>
            </a:r>
            <a:r>
              <a:rPr lang="en-US" sz="900" dirty="0"/>
              <a:t>Oriental </a:t>
            </a:r>
            <a:r>
              <a:rPr lang="en-US" sz="900" dirty="0" err="1"/>
              <a:t>CoLtd</a:t>
            </a:r>
            <a:r>
              <a:rPr lang="en-US" sz="900" dirty="0"/>
              <a:t>»</a:t>
            </a:r>
            <a:br>
              <a:rPr lang="en-US" sz="900" dirty="0"/>
            </a:br>
            <a:r>
              <a:rPr lang="ru-RU" sz="900" dirty="0" smtClean="0"/>
              <a:t>ТОО </a:t>
            </a:r>
            <a:r>
              <a:rPr lang="ru-RU" sz="900" dirty="0"/>
              <a:t>«</a:t>
            </a:r>
            <a:r>
              <a:rPr lang="en-US" sz="900" dirty="0"/>
              <a:t>SABEK»</a:t>
            </a:r>
            <a:br>
              <a:rPr lang="en-US" sz="900" dirty="0"/>
            </a:br>
            <a:r>
              <a:rPr lang="en-US" sz="900" dirty="0" err="1" smtClean="0">
                <a:hlinkClick r:id="rId38"/>
              </a:rPr>
              <a:t>Sandvik</a:t>
            </a:r>
            <a:r>
              <a:rPr lang="en-US" sz="900" dirty="0" smtClean="0">
                <a:hlinkClick r:id="rId38"/>
              </a:rPr>
              <a:t> </a:t>
            </a:r>
            <a:r>
              <a:rPr lang="en-US" sz="900" dirty="0">
                <a:hlinkClick r:id="rId38"/>
              </a:rPr>
              <a:t>Mining and Construction Kazakhstan Ltd.</a:t>
            </a:r>
            <a:r>
              <a:rPr lang="en-US" sz="900" dirty="0"/>
              <a:t> </a:t>
            </a:r>
            <a:br>
              <a:rPr lang="en-US" sz="900" dirty="0"/>
            </a:br>
            <a:r>
              <a:rPr lang="ru-RU" sz="900" dirty="0" smtClean="0">
                <a:hlinkClick r:id="rId39"/>
              </a:rPr>
              <a:t>АО </a:t>
            </a:r>
            <a:r>
              <a:rPr lang="ru-RU" sz="900" dirty="0">
                <a:hlinkClick r:id="rId39"/>
              </a:rPr>
              <a:t>«</a:t>
            </a:r>
            <a:r>
              <a:rPr lang="ru-RU" sz="900" dirty="0" err="1">
                <a:hlinkClick r:id="rId39"/>
              </a:rPr>
              <a:t>Казгеология</a:t>
            </a:r>
            <a:r>
              <a:rPr lang="ru-RU" sz="900" dirty="0">
                <a:hlinkClick r:id="rId39"/>
              </a:rPr>
              <a:t>»</a:t>
            </a:r>
            <a:endParaRPr lang="ru-RU" sz="900" dirty="0"/>
          </a:p>
          <a:p>
            <a:r>
              <a:rPr lang="ru-RU" sz="900" dirty="0">
                <a:hlinkClick r:id="rId40"/>
              </a:rPr>
              <a:t>ТОО «</a:t>
            </a:r>
            <a:r>
              <a:rPr lang="en-US" sz="900" dirty="0">
                <a:hlinkClick r:id="rId40"/>
              </a:rPr>
              <a:t>KAZTONIKA»</a:t>
            </a:r>
            <a:endParaRPr lang="en-US" sz="900" dirty="0"/>
          </a:p>
          <a:p>
            <a:r>
              <a:rPr lang="ru-RU" sz="900" dirty="0">
                <a:hlinkClick r:id="rId41"/>
              </a:rPr>
              <a:t>АО "Национальная горнорудная компания "Тау-Кен </a:t>
            </a:r>
            <a:r>
              <a:rPr lang="ru-RU" sz="900" dirty="0" err="1">
                <a:hlinkClick r:id="rId41"/>
              </a:rPr>
              <a:t>Самрук</a:t>
            </a:r>
            <a:r>
              <a:rPr lang="ru-RU" sz="900" dirty="0">
                <a:hlinkClick r:id="rId41"/>
              </a:rPr>
              <a:t>"</a:t>
            </a:r>
            <a:endParaRPr lang="ru-RU" sz="900" dirty="0"/>
          </a:p>
          <a:p>
            <a:r>
              <a:rPr lang="ru-RU" sz="900" dirty="0" smtClean="0"/>
              <a:t>Компания </a:t>
            </a:r>
            <a:r>
              <a:rPr lang="en-US" sz="900" dirty="0" err="1"/>
              <a:t>Robit</a:t>
            </a:r>
            <a:r>
              <a:rPr lang="en-US" sz="900" dirty="0"/>
              <a:t> </a:t>
            </a:r>
            <a:r>
              <a:rPr lang="en-US" sz="900" dirty="0" err="1"/>
              <a:t>Rocktools</a:t>
            </a:r>
            <a:r>
              <a:rPr lang="en-US" sz="900" dirty="0"/>
              <a:t> Ltd</a:t>
            </a:r>
          </a:p>
          <a:p>
            <a:r>
              <a:rPr lang="ru-RU" sz="900" dirty="0"/>
              <a:t>ТОО «Универсал Сервис»</a:t>
            </a:r>
          </a:p>
          <a:p>
            <a:r>
              <a:rPr lang="ru-RU" sz="900" dirty="0"/>
              <a:t>ТОО «Ломоносовское»</a:t>
            </a:r>
          </a:p>
          <a:p>
            <a:r>
              <a:rPr lang="ru-RU" sz="900" dirty="0"/>
              <a:t>ТОО «</a:t>
            </a:r>
            <a:r>
              <a:rPr lang="ru-RU" sz="900" dirty="0" err="1"/>
              <a:t>ВостокЭнергоИндустрия</a:t>
            </a:r>
            <a:r>
              <a:rPr lang="ru-RU" sz="900" dirty="0"/>
              <a:t>»</a:t>
            </a:r>
          </a:p>
          <a:p>
            <a:r>
              <a:rPr lang="ru-RU" sz="900" dirty="0"/>
              <a:t>ТОО «</a:t>
            </a:r>
            <a:r>
              <a:rPr lang="en-US" sz="900" dirty="0" err="1"/>
              <a:t>Kaz</a:t>
            </a:r>
            <a:r>
              <a:rPr lang="en-US" sz="900" dirty="0"/>
              <a:t> </a:t>
            </a:r>
            <a:r>
              <a:rPr lang="en-US" sz="900" dirty="0" err="1"/>
              <a:t>MineralsManagement</a:t>
            </a:r>
            <a:r>
              <a:rPr lang="en-US" sz="900" dirty="0"/>
              <a:t>»</a:t>
            </a:r>
          </a:p>
          <a:p>
            <a:r>
              <a:rPr lang="ru-RU" sz="900" dirty="0"/>
              <a:t>ТОО «</a:t>
            </a:r>
            <a:r>
              <a:rPr lang="ru-RU" sz="900" dirty="0" err="1"/>
              <a:t>Брендт</a:t>
            </a:r>
            <a:r>
              <a:rPr lang="ru-RU" sz="900" dirty="0"/>
              <a:t>» </a:t>
            </a:r>
          </a:p>
          <a:p>
            <a:r>
              <a:rPr lang="ru-RU" sz="900" dirty="0"/>
              <a:t>ТОО «</a:t>
            </a:r>
            <a:r>
              <a:rPr lang="ru-RU" sz="900" dirty="0" err="1"/>
              <a:t>Казцинк</a:t>
            </a:r>
            <a:r>
              <a:rPr lang="ru-RU" sz="900" dirty="0"/>
              <a:t>»</a:t>
            </a:r>
          </a:p>
          <a:p>
            <a:r>
              <a:rPr lang="ru-RU" sz="900" dirty="0"/>
              <a:t>ТОО «</a:t>
            </a:r>
            <a:r>
              <a:rPr lang="ru-RU" sz="900" dirty="0" err="1"/>
              <a:t>Қазақстан</a:t>
            </a:r>
            <a:r>
              <a:rPr lang="ru-RU" sz="900" dirty="0"/>
              <a:t>-Австралия»</a:t>
            </a:r>
            <a:br>
              <a:rPr lang="ru-RU" sz="900" dirty="0"/>
            </a:br>
            <a:r>
              <a:rPr lang="ru-RU" sz="900" dirty="0" smtClean="0"/>
              <a:t>АО </a:t>
            </a:r>
            <a:r>
              <a:rPr lang="ru-RU" sz="900" dirty="0"/>
              <a:t>«</a:t>
            </a:r>
            <a:r>
              <a:rPr lang="ru-RU" sz="900" dirty="0" err="1"/>
              <a:t>Транко</a:t>
            </a:r>
            <a:r>
              <a:rPr lang="ru-RU" sz="900" dirty="0"/>
              <a:t>»</a:t>
            </a:r>
            <a:endParaRPr lang="ru-RU" sz="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76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40306"/>
            <a:ext cx="6123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Электрохимические производства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Казахстане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072" y="651540"/>
            <a:ext cx="34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1. </a:t>
            </a:r>
            <a:r>
              <a:rPr lang="ru-RU" b="1" dirty="0" err="1" smtClean="0"/>
              <a:t>Электрогидрометаллургия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0828" y="1197000"/>
            <a:ext cx="48245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электроэкстракция</a:t>
            </a:r>
            <a:r>
              <a:rPr lang="ru-RU" dirty="0" smtClean="0"/>
              <a:t> </a:t>
            </a:r>
            <a:r>
              <a:rPr lang="ru-RU" dirty="0"/>
              <a:t>цинка и меди (</a:t>
            </a:r>
            <a:r>
              <a:rPr lang="ru-RU" dirty="0" err="1"/>
              <a:t>Балхашский</a:t>
            </a:r>
            <a:r>
              <a:rPr lang="ru-RU" dirty="0"/>
              <a:t> ГМК, </a:t>
            </a:r>
            <a:r>
              <a:rPr lang="ru-RU" dirty="0" err="1"/>
              <a:t>Жезказганцветмет</a:t>
            </a:r>
            <a:r>
              <a:rPr lang="ru-RU" dirty="0"/>
              <a:t>, </a:t>
            </a:r>
            <a:r>
              <a:rPr lang="ru-RU" dirty="0" err="1"/>
              <a:t>Усть-Каменогорский</a:t>
            </a:r>
            <a:r>
              <a:rPr lang="ru-RU" dirty="0"/>
              <a:t> СЦК);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электрорафинирование</a:t>
            </a:r>
            <a:r>
              <a:rPr lang="ru-RU" dirty="0" smtClean="0"/>
              <a:t> </a:t>
            </a:r>
            <a:r>
              <a:rPr lang="ru-RU" dirty="0"/>
              <a:t>меди (</a:t>
            </a:r>
            <a:r>
              <a:rPr lang="ru-RU" dirty="0" err="1"/>
              <a:t>Балхашский</a:t>
            </a:r>
            <a:r>
              <a:rPr lang="ru-RU" dirty="0"/>
              <a:t> ГМК, </a:t>
            </a:r>
            <a:r>
              <a:rPr lang="ru-RU" dirty="0" err="1"/>
              <a:t>Жезказганцветмет</a:t>
            </a:r>
            <a:r>
              <a:rPr lang="ru-RU" dirty="0"/>
              <a:t>);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получение </a:t>
            </a:r>
            <a:r>
              <a:rPr lang="ru-RU" dirty="0"/>
              <a:t>магния (</a:t>
            </a:r>
            <a:r>
              <a:rPr lang="ru-RU" dirty="0" err="1"/>
              <a:t>Усть-Каменогорский</a:t>
            </a:r>
            <a:r>
              <a:rPr lang="ru-RU" dirty="0"/>
              <a:t> СЦК, </a:t>
            </a:r>
            <a:r>
              <a:rPr lang="ru-RU" dirty="0" err="1"/>
              <a:t>Титано</a:t>
            </a:r>
            <a:r>
              <a:rPr lang="ru-RU" dirty="0"/>
              <a:t>-магниевый комбинат);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получение </a:t>
            </a:r>
            <a:r>
              <a:rPr lang="ru-RU" dirty="0"/>
              <a:t>редких и драгоценных металлов (</a:t>
            </a:r>
            <a:r>
              <a:rPr lang="ru-RU" dirty="0" err="1"/>
              <a:t>Балхашский</a:t>
            </a:r>
            <a:r>
              <a:rPr lang="ru-RU" dirty="0"/>
              <a:t> ГМК, </a:t>
            </a:r>
            <a:r>
              <a:rPr lang="ru-RU" dirty="0" err="1" smtClean="0"/>
              <a:t>Жезказганцветмет</a:t>
            </a:r>
            <a:r>
              <a:rPr lang="ru-RU" dirty="0" smtClean="0"/>
              <a:t>);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получение </a:t>
            </a:r>
            <a:r>
              <a:rPr lang="ru-RU" dirty="0"/>
              <a:t>алюминия электролизом (Павлодар)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6604" y="4653136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Планируется </a:t>
            </a:r>
            <a:r>
              <a:rPr lang="ru-RU" dirty="0"/>
              <a:t>организация новых производств  на основе электрохимических технологий:</a:t>
            </a:r>
          </a:p>
          <a:p>
            <a:r>
              <a:rPr lang="ru-RU" dirty="0"/>
              <a:t>- </a:t>
            </a:r>
            <a:r>
              <a:rPr lang="ru-RU" dirty="0" smtClean="0"/>
              <a:t>Получение </a:t>
            </a:r>
            <a:r>
              <a:rPr lang="ru-RU" dirty="0"/>
              <a:t>щелочи электролизом (Павлодар)</a:t>
            </a:r>
          </a:p>
          <a:p>
            <a:r>
              <a:rPr lang="ru-RU" dirty="0"/>
              <a:t>- </a:t>
            </a:r>
            <a:r>
              <a:rPr lang="ru-RU" dirty="0" err="1"/>
              <a:t>Электрорафинирование</a:t>
            </a:r>
            <a:r>
              <a:rPr lang="ru-RU" dirty="0"/>
              <a:t> свинца (Усть-Каменогорск, Ш</a:t>
            </a:r>
            <a:r>
              <a:rPr lang="kk-KZ" dirty="0"/>
              <a:t>ы</a:t>
            </a:r>
            <a:r>
              <a:rPr lang="ru-RU" dirty="0" err="1"/>
              <a:t>мкент</a:t>
            </a:r>
            <a:r>
              <a:rPr lang="ru-RU" dirty="0"/>
              <a:t>)</a:t>
            </a:r>
          </a:p>
        </p:txBody>
      </p:sp>
      <p:pic>
        <p:nvPicPr>
          <p:cNvPr id="2050" name="Picture 2" descr="http://vasi.net/uploads/podbor/w4006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74215"/>
            <a:ext cx="3209371" cy="220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YandexDisk\Документы\Кафедра\Преподавание+\2014-2015\Лекции\Васи_нет  Казахстанский электролизный завод в Павлодаре (23 фото)_file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12086"/>
            <a:ext cx="3209371" cy="212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aukenaltyn.kz/wp-content/uploads/2017/01/Пирамида-Слитков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00" y="5584894"/>
            <a:ext cx="3257624" cy="8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5373" y="238778"/>
            <a:ext cx="413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Электрохимические производства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836712"/>
            <a:ext cx="8740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2. Производство </a:t>
            </a:r>
            <a:r>
              <a:rPr lang="ru-RU" sz="2000" b="1" dirty="0"/>
              <a:t>химических источников тока:</a:t>
            </a:r>
          </a:p>
          <a:p>
            <a:r>
              <a:rPr lang="ru-RU" sz="2000" dirty="0"/>
              <a:t>- свинцовых аккумуляторов (</a:t>
            </a:r>
            <a:r>
              <a:rPr lang="ru-RU" sz="2000" dirty="0" err="1" smtClean="0"/>
              <a:t>Талдыкорган</a:t>
            </a:r>
            <a:r>
              <a:rPr lang="ru-RU" sz="2000" dirty="0" smtClean="0"/>
              <a:t>, </a:t>
            </a:r>
            <a:r>
              <a:rPr lang="ru-RU" sz="2000" dirty="0"/>
              <a:t>«СП </a:t>
            </a:r>
            <a:r>
              <a:rPr lang="ru-RU" sz="2000" dirty="0" err="1"/>
              <a:t>Ерка</a:t>
            </a:r>
            <a:r>
              <a:rPr lang="ru-RU" sz="2000" dirty="0"/>
              <a:t>», ТОО </a:t>
            </a:r>
            <a:r>
              <a:rPr lang="ru-RU" sz="2000" dirty="0" smtClean="0"/>
              <a:t>«Кайнар</a:t>
            </a:r>
            <a:r>
              <a:rPr lang="ru-RU" sz="2000" dirty="0"/>
              <a:t>»);</a:t>
            </a:r>
          </a:p>
          <a:p>
            <a:r>
              <a:rPr lang="ru-RU" sz="2000" dirty="0"/>
              <a:t>- никель-кадмиевых аккумуляторов (</a:t>
            </a:r>
            <a:r>
              <a:rPr lang="ru-RU" sz="2000" dirty="0" err="1" smtClean="0"/>
              <a:t>Талдыкорган</a:t>
            </a:r>
            <a:r>
              <a:rPr lang="ru-RU" sz="2000" dirty="0" smtClean="0"/>
              <a:t>, </a:t>
            </a:r>
            <a:r>
              <a:rPr lang="ru-RU" sz="2000" dirty="0"/>
              <a:t>ТОО «</a:t>
            </a:r>
            <a:r>
              <a:rPr lang="ru-RU" sz="2000" dirty="0" err="1"/>
              <a:t>НиКа</a:t>
            </a:r>
            <a:r>
              <a:rPr lang="ru-RU" sz="2000" dirty="0"/>
              <a:t>»);</a:t>
            </a:r>
          </a:p>
          <a:p>
            <a:r>
              <a:rPr lang="ru-RU" sz="2000" dirty="0"/>
              <a:t>- цинк-марганцевых элементов (</a:t>
            </a:r>
            <a:r>
              <a:rPr lang="ru-RU" sz="2000" dirty="0" err="1"/>
              <a:t>Жезказган</a:t>
            </a:r>
            <a:r>
              <a:rPr lang="ru-RU" sz="2000" dirty="0"/>
              <a:t> </a:t>
            </a:r>
            <a:r>
              <a:rPr lang="ru-RU" sz="2000" dirty="0" smtClean="0"/>
              <a:t>ТОО </a:t>
            </a:r>
            <a:r>
              <a:rPr lang="ru-RU" sz="2000" dirty="0"/>
              <a:t>«</a:t>
            </a:r>
            <a:r>
              <a:rPr lang="en-US" sz="2000" dirty="0"/>
              <a:t>Elephant</a:t>
            </a:r>
            <a:r>
              <a:rPr lang="ru-RU" sz="2000" dirty="0"/>
              <a:t>»)</a:t>
            </a:r>
          </a:p>
        </p:txBody>
      </p:sp>
      <p:sp>
        <p:nvSpPr>
          <p:cNvPr id="4" name="AutoShape 2" descr="data:image/jpeg;base64,/9j/4AAQSkZJRgABAQAAAQABAAD/2wCEAAkGBxMTEhUUEhQWFRQXGBYXGBgXGRcdHBwaGhgYGxgcIBccHCgiGiElHBoaIjEhJSkrLi8vFyA4ODMsNygtLisBCgoKDg0OGxAQGzclICU3MDA0LDc1LTQsNDQsLCw0Lzc2LCwvLC43LCwsLCw0LCwsLC0sLTQtLywsMiwsNCwvLP/AABEIAMIBBAMBIgACEQEDEQH/xAAcAAEAAgIDAQAAAAAAAAAAAAAABQYEBwIDCAH/xABCEAACAQIEAggDBgQEBQUBAAABAgMAEQQFEiExUQYTIkFhcYGRBzKhFCNCUsHRYoKSsTNyovAVJDRD4XOywtLxCP/EABoBAQADAQEBAAAAAAAAAAAAAAABAwQCBQb/xAAxEQACAgECAwUHBAMBAAAAAAAAAQIRAwQhEjFBBSJRYfBCcZGhscHREzJSgRRD0gb/2gAMAwEAAhEDEQA/AN40pSgFKUoBSlKAUpSgFKUoBSlKAUpSgFKUoBSlcJJAONAc6VXMy6cYCA6ZMTFquBpDBmuf4Uvb1qu5x8UURC0GHebtaAdcShm5ABnY/wBNHSaT2slJtWjYtcS4rRT/ABLzTFnThYSL7WhiMjL37s1wNiNyorIw/RfOsUQ2IdkF7/ezsLeIjj1aT6LV/wCjSuTSK+LyN2rID31yqhpLictwzSYmWfHgEAJDDd1v36i+plHezc6rsfxvwwbS2GxC72teIt/SWHtVLVM7Rt6lRWU5wMRCkyBgri4EiMjcbbq244eR4i4qQScHjsagHbSgNKAUpSgFKUoBSlKAUpSgFKUoBSlKAUpXEsBxNAcqV1GcVx+0eFAd9KxziOQrgZTzoDIllVQWYhVHEkgAepqtv8QMuWXqnxIQ9zOrrGfKZlCH3qZJqI6T55hMLFqxrqI27IVlL6zyCAHV7UBVOlnxe+x4hofsbSILaJes0rINIOpDoIIubbE8Kt/R/pMmNw6y4d4mcqCyBy2hyL6W2DC3iorTee5n0fnDJGuLw1zc9Sloye4mBmK/0qDUHg+h+Jt9qyqf7SqGxaHXFOh42MTEN/SWvQG184zjNU1LNG6AsOrfBIJlI22fVeQHuuFUb8RbeCzHFO7FZDBEdWoNjcYl1vfYRNdwRx3Ub+FQWT/FzFRaoMwh69bFHO8UwBFiDYAE28FPjXdkvRDIscw+y4yeB24QSGMMDyXWp1/ys1d8Xr1v8yKJ7Lvhfh52Mr4tXuQf+UEagbAWDC6789IJvxvVuwXQfBQoRHCpYjYy3kAO1joY6eIBsALkVidD/h1hcukMsTSvKVKkuwAsePYRVB9b1b6mWWb5sKKRqvGdG+kSsRFjoig+UIViAH/piGw9zVq6FYPNY9X/ABGeGVbdgILuDcblwqC1r7WJ4bjvtVKrJFfdRr5SgMXEzyi+iMHxZuPkAf1qExeYT8GLJ4Aafr31Za+SqLduwX+K1vrQGqM++IOLinbDwMirEEW5UMSdCl7k/wARI9Ksfw26a4jGzSQzqh0R69agg31AWIuQb38OHffbG6VdHsuYSTAFJNLuWiBALWJudR08dzYX8ai/gglpcU5BtpjUGxtcsxIv6D3rJ31mpvZn0DelydnOUId6NJut795uClfFYHhX2tZ8+KUpQClKUApSlAfCa4mUc6wc2xZjKG11NwR391iD71yidWXUhuP7eY7qAyDiOQrgZzXXUF0t6WYbL41fEFruSERBdnI42FwABcbkgbigJ4uedfK09ivjiNX3eCJXm8wB9ljIHvVl6B/EpMxmMBw7xSBC9wwdLC3FrAqd9ri3jQF8rDzbMo8NDJPM2mOMamNiduHAbncgetZlcXQEEEAg7EHcEciO+gNU4z43wA/dYSVxzd0T6ANUx0P+KcONxC4cwSxSvfTurrsCTcixGwO9rVPS9BMsY3OCw9/BAB7CwqUyzJ8PhwRh4IoQePVoq38yBv60BnVhZrlMGJTq8REkqXvZwDY8xyPiKzaUBTh8L8p1avso8usmt/TrtVmyzLIcOnV4eJIk46UUAX5m3E+JrLpQEVn3RzC4xdOJhSTuDEWceTizD0Nao6VfBmRLvgJOtXj1MpAf+WTZW8mA8zW7KMLC5sBzO396A825Z01zTLn6lmkGn/s4hSwA8FbtActDAVsHIPjNh37OLhaFuBaO7r6obOvkNVT3xKxeXnByDF6HNj1fDUHttofiD5etefsPqAAmUMpGysCXP+S1nHuFoD1HlWe4XEi+HxEUvgrjUPNDZlPgRWbiMQifOwX6n2Fee866DCAJJHKkqEAmOQE6Sy/KWttY8r3txqBXo/Naxn2/mP8AcigPRGZdLMPCjOdwoJJJA4cgNz5VSMH8W2kf7yCSCDWqdag1Iuq1usa3YO42BPGtWt0UYg6HDSdw0Wv63JqzdGsLicTHBlrYYrEJVaWS9wU60O5sO87C9+CigN247HSKrWYjt2HkBvvUJK5JuSSeZN6ncVlrMANS/MzE79/Da1fYMmQfNdz7D2G/1oCBwqapEH8Q+m/6VYY8ANauxcld1DN2QSCL6R4HvrvcRRDtaEHLa/sNzUfiekEa/IpY8zsPbjQEuBXybHLH87geB3PsN6qONz+Rr9rSOS7D341g5ODi5GSJ1JUAsTewubDcDc8fagNj4aYOqsODAEeR4V2VwhjCqFHAAAegtXOgFKUoBXCWQKN9t7b8zwrnWJmsBeJ1G5I2HiNx9RQGHnas6Wtcg3sB53qJyeS0g7ZW+23AnuBrvynOPwS3Ftgx4qeRrIzXAL/i7gqQ50/isb3H6896AkFIPysCd9vLjWBnGTYfFJ1eJhSVQbgOL2PC4PFT4isbF7AkbFXuLeIvWUMxfqtVlLDa5FAV2L4XZUG1DCAnkZJiP6S9qseBy7D4VNESRQJx0oFW/iQNyfOoibMZW4ubchsPpWqul3xDnixEkGHRF6ttJdwWJItewuAB53oDdkubRDhqbyFh7mvj5sugNotqNhvwNwN9uG99q88Yf4l41DdzHIvepQLccgy2t9a3W0gfCqy8NQI8iARQFmgRrXLq4N7FRYW7u891dlVPAZk0Z7J8weB8xU/DmqOBsQ5IAUd5PInYetAZtKx/tIUffFEP5VYsf7CsSfPEHyIW8WNh7CgJMCsbMcX1I1FQQdvmAN+7biR5VCYjOJW/FpHJdvrxqCzrEMsZe92DId/860BE9JPitOmI6jCQrIQ2ltN7lh8yrYEm29z4Hba9VzOviPNISiqYHXsuZ7tIG71SIbk+J25gVGwGbK8dPI8LypIJFR03IWRw1xyJAKn1qZ6J9FZ8fPNiWUQiQg3cE6VAAA4fMRa424b2oCqrhppn6xyyk/8AclIaUj+FfliHgNxVl6PdEJJD91Gd+MjXLH14n+1bUyfoThYLFl65x+KTh6INve9WRRYWAsOQFvoKAqeE6KMUCS6QtgDq3Jt4CpHC9EsIn/aVz/EBb2/81NSsFF3IUeJqOxGeRL8oLn2H70BnYfDom0aKg5IoH9q+uUjF2KoDv3C/oONVrF5/I2wIQcl2+vGoLG5qq7u4B8Tv+9AXHE59GvyAueZ2H71EYvP5W2DaRyXb68aqn/E5JNoYma/4m2HoOJqMzPGxRX+14oAjjFFu3kQu/wDVaiVgnsZnKKd2u3Ibk+grDbFTuCUQRqOLyG1vTu9apeI6bqm2Ew6p3a5O0x/kG3uWqLxeKlxBH2qUgcmOw8oxYD0tVix+Oxy5eBacxzzCJfrJnxLj8Mfyf1bL7Fq2n8NIfuDJoCFwnZHAHTqIvbf5vpXnU4M9YkZV1LlR21Kk6mtcA937V6i6JQaMKnjqP1IH0AqzNjjBKjmEm7smaUpWcsFKUoBSlKArnSbAgvGylVLagb/iYW0i/ceO5rDwGYlQYpQdPAjvXnUt0sh1Ycn8rKf0/WqzDiBIAspsw2SQ/RX5jke6gLVJgUZeyxswFjtbbhWCkDKjowseNYOAx7wMUcbd6n+4/erLFMGXUhuv9vCgKnDhnf5VJ8h+taK6aQmPNMUrbHrN/VFP616dnm0qWN7KCTbkNzYVpb4gdAMZPjZcXhFSeOXQ2lXVXUhFUghyAflvcHv4UBqrMRvXoD4adKIZ8HhcO8Z1dWI77WLRgqTcbg2XjWsj8McykPaiSFe9ppYwP9LMfpWyOguCGD6nBYY/aH1tLiZ9NkRdLdlb73JIA82POwFlzLIyLtH2h9R5jvqNwRIkQH8wq467HjY91Y+Iy9HYMOywIPgfTuoCFzYfeHyrCNWHGZVre5cAeG5rnDlkS/h1H+Lf6cKArkUDP8qk+Qrvm6PPItm0jdTpJ46WBIuNhe1r71aSukbkKvjYCsDEZxCvC7nw2HuaA7sVgYpLdZGj24alBt5V36VRRfSijhewHoKr2K6QSHZbIPDj7mofE40ndmv4k/qaAtWIzqJflu59h7neorFdIJDspCD+Hj71UsRnyA6UvI3JBf61jSSYh1LMUgjHFmI282JsPUigJzF5gB2nb1Y/vURJneo2hRpDzGy+5qu4vO8FEeL4uU7C3yk8tTbH+VWrCz7PswRUJhbBxvcJ2CrsBa9mcatrjdQvEVdHBOXkcOaRZsa8irqxM6YdD3XsT5d7fyg1XMV0swkP/TwtO/55Lqvnb5j/AKapk0jMxLEsx4kkknzJ3NTXQ7I1xM4VvlBAO4FyeCg37+G29dZYY8EHOe9CDlklwxPuMzvMMWCq9YV/EuHRgvkdNyf5iar2OwE0RUSxNHqBKqRuRci+niNweNb6iTD4OGRZJVUWCpGqrcbA3vx4i1gQOdQEeGTEahKmoEXuLgqtrbEfL514i7YldqHd+f23R6EdEmue/wAjVOEwbEgyHQPc+NhwHrViTNYkEjYZRE6oqait7glQx33udN7m/E+FrBj8jhgw8pEXXgOrkkkMI1B2Vr3vvcjYHe9zxqWLzoOR1cSxI5W0a8ABcWN+JPEnnXp6bVxzvurZdenTpz+RlzYHjXeOWSu02OhMjF2Lhrk3+S7f/HhXqXAQ6IkT8qqPYCvNvw3wglzOMDdbs38pIH/tavTVaNQ7kvcUY1sKUpWcsFKUoBSlKAxszh1xSLzVredtvrWua2fWt8bFokdfysw9jtQHfhsUpAjlPZHyP3p4Hmvh3f2zcNiZIHsf3Vh3EHvFQtZmExYA6uS5j7iPmQ818OYoC44adZV1Jx717xXScCncLeX7VX0d4WBDXB3VxwYf77qseBxqzDk/eOfiKAx3ymI/MCfM/tasmDDoi6UUKOQFq7zGeJ2HM1hz5nCn4tZ5L+9AZCIBwFq5lbC5sBzO1QOJ6QN+ABB7n3qIxONZjdmLHxNAWjEZtCneXP8ADw96jMT0gc7IAg8Nz7mqvjM1jT5nA8O/2qMbN5JP8GIkfmbYUBY8RjCxuzEnxNROMzuJNi1zyXc1B5jIqf8AWYoL39Wp3/pALetvWomPpMC/V5fhGkkPAspZvPq0u1vEsPKrI4py5I5ckizfbMRL/hx6B+Z+P9P/AIqHzDHYWM/8xiDM4/BH2vTY6V8iwPhVU6R43GdY8OLZ1ZbaorgKNShhdE7JNiNzc1s/4V9DME+BTGYmFZHJlP3l2QKjsB938p2W+4NXPBGEeKbv3HPG26RVMJm+NxIIy3BME3GsJr/1ECMHwOo+NV58sxuKxiYWYSHEltOmW/YuLk24KoXtdnuG16310O6dYbHyyQ4aOQLEisGZVVSCbCwBuPUDvqv5NmME3STEkEao8P1KHbd0ZTJbmRdl/lau4T4bSjVL+yHG+pzjfKsgRUa8mKZdRIXVKw4X/LEtwbC4vbvNzWs/iT0wXMp43jR0jjj0qr6b6ma7nskjcBRx/DW9s/6GYHGNrxEAeSwXWCytYcN1Ivbxrzz06yNcFjpsOjFkUqVJ46XUMAfEXt6Cp07jJ37RGS0vIgWNgef7/wDirJ0TxbxW6ofe6g4IW7bbG3hc7+NqrwS5N+AP72o2KkWX7s9oqE25MQ1v7VTrcX6uNxLNPPglZsTMcQ2otO15n7LBSLIvepYbXO9xvw87WnofZnDRA9WU02I7RINrHnsQfWtW4lmVGLOSwsAWJPdxueY2Hh5VcegmLnSTrH1xRFNmIsWNxwQ7kEX7VreNfL6vCoYbv15L6HrY58TokM7lWNpIrniwXfuvbfnYbVqWcNEwsbPGWXV43IDb/wAO9TvTbPJPtTLHYWRQf8zXJ38QRUHOzu9jd5DwUAk8LcByFh6V6XZOnnjipP2tzPrckZPh6ov/AMCMJqx8j2/w4v8A3Gw/tW/61L8Bsnkh+1tKpV7wpY2OxTrBwJ4h1PrW2q9PM7mYY8hSlKqOhSlKAUpSgFUbpRDpxDfxBW+lv7g1eaq3TSHeN+YZT6WI/uaArVKUoDIw+OKKylesQ76L2N+ak8DXzKM0DMCodbNtrFjXRXw0BO57iSWFySLVA4rMET52C+Z/SsfMIMTKpPXgKpsLLZrHxH6WqrZxNBhNJlV5pHuRci21r3Pr41MYuTpEN1zJuXPtRtCjSHnwFYmMkktqxM6QJyBAJ8L9/peqfjumGIcaY9MK8kG/9R/QCrF8OOgK5mj4nETyBUlMRUbuxCI9zI17Dt2ta+3GtH+Pwrim6OP1LdIj5ukuEiNoImnc7Bn2BPgCLk+GkVgZzm2YldUqTQRHYaYpI1Ph1hFz5aq3PhHyXK5VhQwxzsVTvkluxAUM3aZQSRxIG9ZPxYxSJlWJ127aiNQe92YabeI+b+WuoShGSSjz6shptbs82RRMzBUGp2YKoHEsxsB5kn616q6L5JHg8PFAgUMqKHYAAuwA1MbcbnvPOtJfBfIftGO65hePDDX4GRriMenab+UVtbLmxcmbTyNEy4NIRCjMQNUgcMzKhNyDdhqtayi3GutVK3w+BGJUrNT/ABtwXV5mz22miikvzIBjP0Rfets9FMqLZLDhw3VtLhbarX0mVCS1ri9i97VTP/6AywsMJIo7RaSDzLhWT6q3vVl+K+LbC5SVhdo2JhiVkJUgAi4BG4uqketct8UIRJSptmblfQpcDgpocA5TESIfv3AZi4B08gANwAOF77m9/PmU5Ji8QdWHgmkZWsWRW7L7Hd+CtuDue+t0fCzpVEmVhsXOq9VLJHqlfc8HUC5u1g9gBfYVBQfFDB4KOWPBQSTF5p5dbWjQmSRmHN9lKruovprrG8kXJVbIkotIsHQXB4zLsPNic1xTdXpBEbyGQpbvLEntG4UKpPqTtprNsTLmONllRCXmcsFHcosqAngLKFBPDau3pV0txWPYHEP2FN0iTZF8dN9z/ESTx4VxyHPjhY30f4jstyNjpW22vioN2+Xe4BuNqmccmODnBXN9Ogi4ylUnSJTF9HYsGqHGHU77hFJCjuuSNzuDyrBfBwu4khQb6VPaaw8TcmwsKiMVjnlJaRizd/1JPqbk+dTfRXKzLI2h1QJC0rFuHZsPlvubnYV50tLqEuLJO31518DXHNi5Rj+fiXLIuioZuumDFrjSmk222W4va+424b+VQHSfpE8c8kf5WsWJtc8vG3CszFdJcR1SyPOsUbkLZlYbAuTfQCTtGqBQ17gngRVRwiiWQ/ZcMcRK19cswuoLW1djVpAPatq7Vm8N/O0uhllm8mbetq8DRk1PAuHGZHRzLxjcY4fXqEby7CxuAoQAEd5ZN+XDjV6lweEwp6pBZ7k9VCOsmIsANbX7HnIw41FZF0Tn60yzTyNNINLCElSwOm4LrZiOyuy6eHeK2LkfQoIvaCwRjfSoF/MngPM3Nes+FbLkYm292SnQCBhBJK6aGnlaTTqDaVVUiQFgLE6Yxw2qz1HZNNDYxwHUsdhzG99g3fwJ9akahuwKUpUAUpSgFKUoBUL0th1QX/Kyn37P61NVj4+DXG681I9bbfWgNc0r4K+0ApSlAZEG6SDwBrXfxIi7MLcmdfcA/pWxMFxYc1NUf4hxXwyn8si/UMKtwOsiOJ/tZrqvQXwNh05Zq/PNK3sQn/wrz7XpX4T4fRlOFH5ld/65Hb+xrZq33CrFzI/B/DZDmMuOxL9YTKZI4lFlFiNBYndiAAbbC4766vjP0fE+DbEGV1OGXWsdx1ZuQGJFr6tJsDfbluapGV4zNMfi+ufETx4ZJSykFkjZVkFkVV0hzp2ub27+R2N0lxi4qBopBpiujuAb6ljYPpO3ynSAeYvXj6vtXT6TKo5Z95Vsk3X2NeLTzyxuK2MPoPho8pyfr5wQSv2iUADVdrBEAJG+nQtr8b1DZJ8V5cXmOHgSFYoJHZW1HVIewxXcWC9oDax8649J+lseKigg7MnXyYdhGysBodrhmsRbshmCk917G1SmCyqCI3ihjjPNUUH3AvXn6j/0OHErljk27q9vz9C+GilLZSVIzviPjcO6wIdUrxYqCbq4VMjfdk6r22XYkdojjVM6c47MM1VIlwfUQI/WAySJrJCso1C/ZFmOwB7t6n83z7D4YffSqp7kG7H+Qb+vCqLnPxIka64aMRj872ZvRflX11VGj7R7R1dPT4Ul/KV19r/pMjLhwY/3z/pemYTfD+SNdeJxEEK8yS3puF9gagsfFhU2iklmb82kRp6Kbsf9NYmNxkkza5XaRubEn25DwG1cEhJv3WXUb7bbe/EV9Jp8GoXe1GW34JJR/wCn8V7jBknj5QjXv3f4OugF+G/lWbJCsTpqu2wZhYDiAQLH+xA+tSMOCxGLl6yKPqhcEMOwotaxBAHIcB3Vsc0t3yKkiJzHBmGR4zxVivjsdiR3X42rKy3LJ8RtEpI/NwXxu37Xq6ZZ0OiU65yZ3O51X038rnV6k1sLI+jBkVWJEcfcANyPAcAPH6VjyaheyWxxvqa6yjoUOwJ3eYi+mIFtAJNzZeJ38r8q2Pk/Q86RrtDGOCqBe39l+tSkmY4XCArEod+BtufV/wBB7VjjC4vF7yHqoj+HcXH+Xif5qyN2XHc+aYbDDRh0Dvw7O9z4v3+Q+lcFy3E4o3xDdXH3IP8A693m1z4VNZbk8UHyLdvzHdvfu9KkKgGLl2XxwrpjFgdyeJJ5k1lUpQClKUApSlAKUpQClK4SpqUjmCPegKRneUtCdXFGJsR3bmwPp+tRdXJW65Gw8u0wFifI9lxzvtw+lVrNctaB9Lbg7q3P9j4UBhUpSgO/AntjxuPcVVOncV8JL4FD/rX9DVnw7WZT4iojplFeDEj+Bz7C/wCld43U0yJcmaeJr03kuY4fBYHBxTyqjdTCioTd2bQosqDtMb8hXmStgfD3KwNWPxTAAXWN5G9Gcsx81H83hVvauojp9O8kunJeLfJeuhxpoOc+FE5076TyPiZIop/syxCEArGJGZ5SdEem1gNCk91yRuBUPjczxOIlnELsw0Y1BCmmwC6YYSdr6mcu1yeC7WANRufZxhRipZo2kxGt4ZNHyRB4RpRi/wA8gG5C2C78TtaAzHPJ5tQJCK5LNHCoRWJ3JYLu577sTXz+m7JzZ+HJKNNq25Le2le1cXO6tqujo25NTCFxT+Hy8izS4yDCYjU0qSCN42SOHtMerwwgQM5siBe0bC53rAznp5ipriMiBOSfN6yHf+m1VZFvYAXJ2AHeTwAHfUm2RuiJLiPuYnYKCRqb5NdxGDyK8SN3Fe3h7G0uNqeRcckqt+XguX1fmY56rJJNR2XrqRjtckk3J3JJ3PiTUlHkGIMLTmPTEovqfa+xIAHEkgbbWNZuV5zBh1QpAsk2kXZr7OQ97E37mUWUL8p3N6zvs2OxxPWMY4jbsnZbCwHYFtRAA3O/vXpSnw+S9dChRsr5MKxxG2uTXqkBJ0lQfk25i2/Hjz2lxgcXjZOs09WpXRdi3y6i3FiWfc+A2AFgABasn6KQw2OnrH5tvv4Duq9ZX0Wkexf7peRHa/p7vX2rNPVfxRZHF4lAybodDGQWBlfuuNr+Cf8A6a2BlfRWR7GT7teX4vbu9fasrL4IMJI5lk1SKDpAHcfAE9ru3ta/rXw4nF4zaMdVFz3At4txbyG1ZZScnbZaklyOzMlwUCaNIdxvtubj8zcLc1+lfP8AmsYFAHUxW3O4DenEjw4eNSeV9G4orFvvH5sNh5L+96mq5JIrK8hhhsQNT/mbj6DgKlaUoBSlKAUpSgFKUoBSlKAUpSgFKUoCOzfAl7PHtKm6nnzU+BrqQpi4SGFmGxHejipaofMcOYpPtEYJ7pVH4l/NbmKAp2Lw5jdkbipt+x9q6qt2Ny1cUvWodJK2Xxtw1cu8f/lqqckZUlWFiDYg0BxBrq6RRahIPzI31U121zzIX0Hmo/agNDLwrNV5sS8cQLytskcY3ttsFUbLsPoSaxZksWXkSPY2rZEWIwcPUI9sKj5XK4PbkbrMW9j2gLl+qU24DewsK9abSp1bMsV5kJgugkujEHFEwvEkpWMAOztHEsh3VrBbSRi4uSXttarn/wAFw2W9Q8qxIBh5IZmezdY7zYaOVitzqAQzHT3L3d1VfNviFNOSMPCI36yQrJ8z9W0kbhNFtA/wogSdWyW2BNRmB6MTztrmY7ksbm5uxLNvwFySdu8mqJt/7HXkdqvZRFSZkRjHngABMskkYANgGZioCi3AHh4VKYbIcVimDTHSvcLAAbKvZRQFXsqo2H4RfhVwyvo/DD8qgnn31cMr6MyyWLDq08Rv6L+9qqnqf4o6WPxKXlPRqGG1l1PzO5/35VZMHlkjyCNUIba9wRpHM8tquCxYXBC5tr5ndz5Du+gqIlzWbESg4ePSV21d9v4j8tu+3naszbbtlqVEt/yuCHOS3m5/+o9hUa+ZYrFkrApROBINvd/0H1rOwHRgX14husc7kb2v4ni30HhVgjQKAAAAOAGwHpUAgss6Lxp2pPvG8flHp3+tTwFfaUApSlAKUpQClKUApSlAKUpQClKUApSlAKUpQClKUBAyD7JJqH/TyHtD8jc/L/fcK+9IspEq9ZH84Hd+Jf35VNTxB1KsLqRYioXAy/Z2MMrdj5omPeO9fMcv/FAU6uzGf4aHzH1qWzbJWGuVB93e+k/MAeJtyHvbyqv5mJDGoSwGo3J7uHdQGoMxwjHEzKikkSycP85tvwFTGV9EpJDqlJ7u892w7R34bbcuNXbDZYim57TE3JPPnVlyvo5NLYkdWnNhv6Lx97VplqZNUtitY11Kpl2RxRCwUf7/AL1bcr6NSyWLDq05sN/Rf3tVjgwGGwi6mI1fmfdj/lH7CovG9J5JDowyEX77XY+S8B5m/pWZuywlI8LhcGNTEaubbsfId3oKisV0hmnbRhkI8eLfsv8AveueA6Lu514lzc8VBux82/b3qz4XCpGumNQo8P8Ae9AV3LuitzrxDFidyoJ+rcT6e9WSCFUAVFCgdwFhXZSgFKUoBSlKAUpSgFKUoBSlKAUpSgFKUoBSlKAUpSgFKUoBSlKAViZlgVmQq3mD3g9xrLpQFVxedTRRMjAdap0FjvtbZrd+3++6ovKsB9oUxhgpBDb34cDYd/041eJcMjEFlViOFwDUbmuWnWs0Wzg9oDvHC/mB7igOOGyvDYVdbkXH43438B3em9RmYdKmY6MOpudgxFyfJf39q6ouj887l52Ki/4t2t4LwUf7tVly7K4oR92tj3sd2Pr+nCgK3g+jcsx14lyL917sf0X/AHsKtGBwEcQtGoXnzPmeJrJpQClKUApSlAKUpQClKUApSlAKUpQClKUApSlAKUpQClKUApS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sperk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28" y="2564904"/>
            <a:ext cx="646602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TFdT3kAQN5rvQw0ows9fY41h_3FwPyzv_KVUUjVfxTXcpZ1Fi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4" y="4365103"/>
            <a:ext cx="2857500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0.gstatic.com/images?q=tbn:ANd9GcTuG_10jxAfk8sKPHgRxtzMg1pKXDMfe44nXH180ZUMxvHyvQX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65096"/>
            <a:ext cx="3096344" cy="20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2988</TotalTime>
  <Words>708</Words>
  <Application>Microsoft Office PowerPoint</Application>
  <PresentationFormat>Экран (4:3)</PresentationFormat>
  <Paragraphs>137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Тема13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Assa</dc:creator>
  <cp:lastModifiedBy>Салахитдинова Галия</cp:lastModifiedBy>
  <cp:revision>43</cp:revision>
  <dcterms:created xsi:type="dcterms:W3CDTF">2014-01-30T07:15:15Z</dcterms:created>
  <dcterms:modified xsi:type="dcterms:W3CDTF">2020-12-15T10:29:51Z</dcterms:modified>
</cp:coreProperties>
</file>