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95" r:id="rId3"/>
    <p:sldId id="257" r:id="rId4"/>
    <p:sldId id="292" r:id="rId5"/>
    <p:sldId id="284" r:id="rId6"/>
    <p:sldId id="286" r:id="rId7"/>
    <p:sldId id="285" r:id="rId8"/>
    <p:sldId id="287" r:id="rId9"/>
    <p:sldId id="298" r:id="rId10"/>
    <p:sldId id="274" r:id="rId11"/>
    <p:sldId id="266" r:id="rId12"/>
    <p:sldId id="288" r:id="rId13"/>
    <p:sldId id="276" r:id="rId14"/>
    <p:sldId id="275" r:id="rId15"/>
    <p:sldId id="289" r:id="rId16"/>
    <p:sldId id="290" r:id="rId17"/>
    <p:sldId id="291" r:id="rId18"/>
    <p:sldId id="293" r:id="rId19"/>
    <p:sldId id="349" r:id="rId20"/>
    <p:sldId id="296" r:id="rId21"/>
    <p:sldId id="299" r:id="rId22"/>
    <p:sldId id="351" r:id="rId23"/>
    <p:sldId id="356" r:id="rId24"/>
    <p:sldId id="352" r:id="rId25"/>
    <p:sldId id="355" r:id="rId26"/>
    <p:sldId id="354" r:id="rId27"/>
    <p:sldId id="357" r:id="rId28"/>
    <p:sldId id="358" r:id="rId29"/>
    <p:sldId id="301" r:id="rId30"/>
    <p:sldId id="269" r:id="rId31"/>
    <p:sldId id="310" r:id="rId32"/>
    <p:sldId id="303" r:id="rId33"/>
    <p:sldId id="300" r:id="rId34"/>
    <p:sldId id="350" r:id="rId35"/>
    <p:sldId id="304" r:id="rId36"/>
    <p:sldId id="305" r:id="rId37"/>
    <p:sldId id="306" r:id="rId38"/>
    <p:sldId id="262" r:id="rId39"/>
    <p:sldId id="311" r:id="rId40"/>
    <p:sldId id="312" r:id="rId41"/>
    <p:sldId id="313" r:id="rId42"/>
    <p:sldId id="337" r:id="rId43"/>
    <p:sldId id="338" r:id="rId44"/>
    <p:sldId id="339" r:id="rId45"/>
    <p:sldId id="340" r:id="rId46"/>
    <p:sldId id="341" r:id="rId47"/>
    <p:sldId id="342" r:id="rId48"/>
    <p:sldId id="343" r:id="rId49"/>
    <p:sldId id="345" r:id="rId50"/>
    <p:sldId id="344" r:id="rId51"/>
    <p:sldId id="346" r:id="rId52"/>
    <p:sldId id="272" r:id="rId53"/>
    <p:sldId id="347" r:id="rId54"/>
    <p:sldId id="278" r:id="rId55"/>
    <p:sldId id="348" r:id="rId56"/>
    <p:sldId id="282" r:id="rId5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18.03.2015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18.03.2015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18.03.2015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18.03.2015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18.03.2015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18.03.2015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18.03.2015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18.03.2015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18.03.2015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18.03.2015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18.03.2015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18.03.2015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8032898" cy="1406960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err="1"/>
              <a:t>Гилёва</a:t>
            </a:r>
            <a:r>
              <a:rPr lang="ru-RU" b="1" dirty="0"/>
              <a:t> Наталья Васильевна</a:t>
            </a:r>
          </a:p>
          <a:p>
            <a:r>
              <a:rPr lang="ru-RU" dirty="0"/>
              <a:t>кандидат юридических наук</a:t>
            </a:r>
          </a:p>
          <a:p>
            <a:r>
              <a:rPr lang="ru-RU" dirty="0"/>
              <a:t>доцент кафедры </a:t>
            </a:r>
            <a:r>
              <a:rPr lang="ru-RU" dirty="0" smtClean="0"/>
              <a:t>международного права </a:t>
            </a:r>
            <a:endParaRPr lang="ru-RU" dirty="0"/>
          </a:p>
          <a:p>
            <a:r>
              <a:rPr lang="ru-RU" dirty="0" err="1" smtClean="0"/>
              <a:t>КазНУ</a:t>
            </a:r>
            <a:r>
              <a:rPr lang="ru-RU" dirty="0" smtClean="0"/>
              <a:t> </a:t>
            </a:r>
            <a:r>
              <a:rPr lang="ru-RU" dirty="0"/>
              <a:t>им. аль-</a:t>
            </a:r>
            <a:r>
              <a:rPr lang="ru-RU" dirty="0" err="1"/>
              <a:t>Фараби</a:t>
            </a:r>
            <a:endParaRPr lang="ru-RU" dirty="0"/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Дуальное обучение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430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234475"/>
          </a:xfrm>
        </p:spPr>
        <p:txBody>
          <a:bodyPr/>
          <a:lstStyle/>
          <a:p>
            <a:r>
              <a:rPr lang="ru-RU" dirty="0"/>
              <a:t>Профессиональная подготовка направлена </a:t>
            </a:r>
            <a:r>
              <a:rPr lang="ru-RU" b="1" dirty="0"/>
              <a:t>на ускоренное приобретение </a:t>
            </a:r>
            <a:r>
              <a:rPr lang="ru-RU" dirty="0"/>
              <a:t>обучающимися новых или измененных профессиональных навыков, необходимых для выполнения определенного вида работ. </a:t>
            </a:r>
            <a:endParaRPr lang="ru-RU" dirty="0" smtClean="0"/>
          </a:p>
          <a:p>
            <a:r>
              <a:rPr lang="ru-RU" dirty="0" smtClean="0"/>
              <a:t>Профессиональная </a:t>
            </a:r>
            <a:r>
              <a:rPr lang="ru-RU" dirty="0"/>
              <a:t>подготовка не сопровождается повышением образовательного уровня обучающегося.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595422"/>
            <a:ext cx="8229600" cy="822215"/>
          </a:xfrm>
        </p:spPr>
        <p:txBody>
          <a:bodyPr>
            <a:normAutofit fontScale="90000"/>
          </a:bodyPr>
          <a:lstStyle/>
          <a:p>
            <a:r>
              <a:rPr lang="ru-RU" sz="3600" dirty="0">
                <a:effectLst/>
              </a:rPr>
              <a:t>Согласно статье 32-1 Закона "Об </a:t>
            </a:r>
            <a:r>
              <a:rPr lang="ru-RU" sz="3600" dirty="0" smtClean="0">
                <a:effectLst/>
              </a:rPr>
              <a:t>образовании"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06744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r>
              <a:rPr lang="ru-RU" b="1" dirty="0"/>
              <a:t>профессиональная подготовка </a:t>
            </a:r>
            <a:r>
              <a:rPr lang="ru-RU" dirty="0"/>
              <a:t>- форма профессионального обучения, направленного на развитие личности для приобретения новых или измененных профессиональных навыков, необходимых для выполнения определенного вида работ; </a:t>
            </a:r>
          </a:p>
          <a:p>
            <a:r>
              <a:rPr lang="ru-RU" b="1" dirty="0" smtClean="0"/>
              <a:t>переподготовка</a:t>
            </a:r>
            <a:r>
              <a:rPr lang="ru-RU" dirty="0" smtClean="0"/>
              <a:t> </a:t>
            </a:r>
            <a:r>
              <a:rPr lang="ru-RU" dirty="0"/>
              <a:t>- форма профессионального обучения, позволяющая освоить другую профессию или специальность;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9018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      </a:t>
            </a:r>
            <a:r>
              <a:rPr lang="ru-RU" sz="3200" dirty="0"/>
              <a:t>К формам профессиональной подготовки </a:t>
            </a:r>
            <a:r>
              <a:rPr lang="ru-RU" sz="3200" b="1" dirty="0"/>
              <a:t>относятся обучение на предприятии, переобучение по другой специальности</a:t>
            </a:r>
            <a:r>
              <a:rPr lang="ru-RU" sz="3200" dirty="0"/>
              <a:t>, кооперативное обучение на основе корпоративной ответственности и </a:t>
            </a:r>
            <a:r>
              <a:rPr lang="ru-RU" sz="3200" dirty="0" smtClean="0"/>
              <a:t>ученичества (ст. 32-1 Закона РК).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1417068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Работодатель </a:t>
            </a:r>
            <a:r>
              <a:rPr lang="ru-RU" sz="2800" b="1" dirty="0"/>
              <a:t>содействует организациям образования,</a:t>
            </a:r>
            <a:r>
              <a:rPr lang="ru-RU" sz="2800" dirty="0"/>
              <a:t> реализующим образовательные программы технического и профессионального образования, в подготовке, переподготовке и повышении квалификации кадров.</a:t>
            </a:r>
            <a:br>
              <a:rPr lang="ru-RU" sz="2800" dirty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7987301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Повышение квалификации и переподготовка кадров</a:t>
            </a:r>
            <a:r>
              <a:rPr lang="ru-RU" dirty="0"/>
              <a:t> осуществляются в организациях образования, реализующих образовательные учебные программы дополнительного образования, научных организациях, институтах повышения квалификации, </a:t>
            </a:r>
            <a:r>
              <a:rPr lang="ru-RU" b="1" dirty="0"/>
              <a:t>на производстве</a:t>
            </a:r>
            <a:r>
              <a:rPr lang="ru-RU" dirty="0"/>
              <a:t>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Закон РК об образовании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68176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Профессиональная практика обучающихся </a:t>
            </a:r>
            <a:r>
              <a:rPr lang="ru-RU" b="1" dirty="0"/>
              <a:t>является составной частью профессиональных учебных программ </a:t>
            </a:r>
            <a:r>
              <a:rPr lang="ru-RU" dirty="0"/>
              <a:t>подготовки специалистов. </a:t>
            </a:r>
            <a:br>
              <a:rPr lang="ru-RU" dirty="0"/>
            </a:br>
            <a:r>
              <a:rPr lang="ru-RU" dirty="0"/>
              <a:t>      Профессиональная практика проводится в соответствующих организациях и направлена </a:t>
            </a:r>
            <a:r>
              <a:rPr lang="ru-RU" b="1" dirty="0"/>
              <a:t>на закрепление знаний, </a:t>
            </a:r>
            <a:r>
              <a:rPr lang="ru-RU" dirty="0"/>
              <a:t>полученных в процессе обучения, </a:t>
            </a:r>
            <a:r>
              <a:rPr lang="ru-RU" b="1" dirty="0"/>
              <a:t>приобретение практических навыков </a:t>
            </a:r>
            <a:r>
              <a:rPr lang="ru-RU" dirty="0"/>
              <a:t>и освоение передового опыта.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effectLst/>
              </a:rPr>
              <a:t>Статья 38. Профессиональная практика обучающихся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42781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124744"/>
            <a:ext cx="8507288" cy="4882547"/>
          </a:xfrm>
        </p:spPr>
        <p:txBody>
          <a:bodyPr>
            <a:normAutofit/>
          </a:bodyPr>
          <a:lstStyle/>
          <a:p>
            <a:r>
              <a:rPr lang="ru-RU" dirty="0"/>
              <a:t>Для проведения профессиональной практики организации образования </a:t>
            </a:r>
            <a:r>
              <a:rPr lang="ru-RU" b="1" dirty="0"/>
              <a:t>на договорной основе</a:t>
            </a:r>
            <a:r>
              <a:rPr lang="ru-RU" dirty="0"/>
              <a:t> определяют организации в качестве баз практики, утверждают согласованные с ними программы и календарные графики прохождения практики. </a:t>
            </a:r>
            <a:br>
              <a:rPr lang="ru-RU" dirty="0"/>
            </a:br>
            <a:r>
              <a:rPr lang="ru-RU" dirty="0"/>
              <a:t>      В договорах определяются обязанности и ответственность </a:t>
            </a:r>
            <a:r>
              <a:rPr lang="ru-RU" i="1" dirty="0"/>
              <a:t>организаций образования</a:t>
            </a:r>
            <a:r>
              <a:rPr lang="ru-RU" dirty="0"/>
              <a:t>, </a:t>
            </a:r>
            <a:r>
              <a:rPr lang="ru-RU" u="sng" dirty="0">
                <a:solidFill>
                  <a:srgbClr val="FF0000"/>
                </a:solidFill>
              </a:rPr>
              <a:t>организаций, являющихся базами практики</a:t>
            </a:r>
            <a:r>
              <a:rPr lang="ru-RU" dirty="0"/>
              <a:t>, и </a:t>
            </a:r>
            <a:r>
              <a:rPr lang="ru-RU" b="1" dirty="0"/>
              <a:t>обучающихся</a:t>
            </a:r>
            <a:r>
              <a:rPr lang="ru-RU" dirty="0"/>
              <a:t>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Ст. 38 Закон РК Об образовании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07115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3" y="548680"/>
            <a:ext cx="8640960" cy="5472608"/>
          </a:xfrm>
        </p:spPr>
        <p:txBody>
          <a:bodyPr/>
          <a:lstStyle/>
          <a:p>
            <a:r>
              <a:rPr lang="ru-RU" dirty="0"/>
              <a:t>Затраты на профессиональную практику предусматриваются организациями образования и организациями, являющимися базами практики, и определяются </a:t>
            </a:r>
            <a:r>
              <a:rPr lang="ru-RU" b="1" dirty="0"/>
              <a:t>заключенными договорами</a:t>
            </a:r>
            <a:r>
              <a:rPr lang="ru-RU" dirty="0"/>
              <a:t>. </a:t>
            </a:r>
          </a:p>
          <a:p>
            <a:endParaRPr lang="ru-RU" dirty="0"/>
          </a:p>
          <a:p>
            <a:r>
              <a:rPr lang="ru-RU" dirty="0" smtClean="0"/>
              <a:t>Договоры </a:t>
            </a:r>
            <a:r>
              <a:rPr lang="ru-RU" dirty="0"/>
              <a:t>с организациями, являющимися базами </a:t>
            </a:r>
            <a:r>
              <a:rPr lang="ru-RU" dirty="0" smtClean="0"/>
              <a:t>практики (</a:t>
            </a:r>
            <a:r>
              <a:rPr lang="ru-RU" smtClean="0"/>
              <a:t>будущий работодатель), </a:t>
            </a:r>
            <a:r>
              <a:rPr lang="ru-RU" dirty="0"/>
              <a:t>заключаются на основе типовой формы договора на проведение профессиональной практики обучающихся.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8011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530619"/>
          </a:xfrm>
        </p:spPr>
        <p:txBody>
          <a:bodyPr>
            <a:normAutofit/>
          </a:bodyPr>
          <a:lstStyle/>
          <a:p>
            <a:endParaRPr lang="ru-RU" b="1" dirty="0" smtClean="0"/>
          </a:p>
          <a:p>
            <a:r>
              <a:rPr lang="ru-RU" b="1" dirty="0" smtClean="0"/>
              <a:t>Работодатель </a:t>
            </a:r>
            <a:r>
              <a:rPr lang="ru-RU" b="1" dirty="0"/>
              <a:t>обязан: 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обеспечивать </a:t>
            </a:r>
            <a:r>
              <a:rPr lang="ru-RU" dirty="0"/>
              <a:t>работникам профессиональную подготовку, переподготовку и повышение их квалификации </a:t>
            </a:r>
            <a:r>
              <a:rPr lang="ru-RU" b="1" i="1" dirty="0"/>
              <a:t>в соответствии </a:t>
            </a:r>
            <a:r>
              <a:rPr lang="ru-RU" dirty="0"/>
              <a:t>с </a:t>
            </a:r>
            <a:r>
              <a:rPr lang="ru-RU" dirty="0" smtClean="0"/>
              <a:t>Кодексом (п.п.20) п. 2 ст. 23 ТК РК);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306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При оформлении студента, обучающегося в рамках дуального обучения, на производственную практику, что лучше – заключать с ними трудовой договор на период практики или заключать договор обучения с выплатой стипендии. Какой из этих путей наименее рискован с точки зрения ТК РК.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9436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530619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В Послании народу Казахстана Глава государства дал поручение сформировать ядро национальной системы дуального технического и профессионального образования, а также предусмотреть переход к гарантированию государством получения молодыми людьми технического образования. Это большая двуединая задача, направленная на обеспечение социального лифта для молодежи, в первую очередь - сельской, за счет создания системных условий для получения конкретных технических специальностей. С другой стороны, это обеспечение профессиональными кадрами развивающейся  экономики страны.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02052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458611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многие высказывают мнение, что обучаемый, который проходит производственную практику, должен получать ежемесячную плату. Это невозможно ввиду отсутствия трудовых отношений, так как прохождение производственной практики не означает наличие вакантной должности  в организации и самостоятельного допуска на рабочее место обучаемого. </a:t>
            </a:r>
            <a:endParaRPr lang="ru-RU" dirty="0" smtClean="0"/>
          </a:p>
          <a:p>
            <a:r>
              <a:rPr lang="ru-RU" dirty="0" smtClean="0"/>
              <a:t>Обучаемые </a:t>
            </a:r>
            <a:r>
              <a:rPr lang="ru-RU" dirty="0"/>
              <a:t>во время прохождения производственной практики фактически не исполняют какой-либо трудовой функции и проходят практику при наличии наставника под его строгим контролем.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35767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02627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если с обучаемым заключается трудовой договор, работодатель нарушает нормы трудового законодательства РК: </a:t>
            </a:r>
            <a:endParaRPr lang="ru-RU" dirty="0" smtClean="0"/>
          </a:p>
          <a:p>
            <a:r>
              <a:rPr lang="ru-RU" dirty="0" smtClean="0"/>
              <a:t>1</a:t>
            </a:r>
            <a:r>
              <a:rPr lang="ru-RU" dirty="0"/>
              <a:t>) обучаемый не имеет ещё соответствующего образования, дающего ему право занимать определенную профессию, специальность; </a:t>
            </a:r>
            <a:endParaRPr lang="ru-RU" dirty="0" smtClean="0"/>
          </a:p>
          <a:p>
            <a:r>
              <a:rPr lang="ru-RU" dirty="0" smtClean="0"/>
              <a:t>2</a:t>
            </a:r>
            <a:r>
              <a:rPr lang="ru-RU" dirty="0"/>
              <a:t>) ввиду отсутствия необходимого опыта и образования работодатель нарушает статью 126 Трудового кодекса РК; </a:t>
            </a:r>
            <a:endParaRPr lang="ru-RU" dirty="0" smtClean="0"/>
          </a:p>
          <a:p>
            <a:r>
              <a:rPr lang="ru-RU" dirty="0" smtClean="0"/>
              <a:t>3</a:t>
            </a:r>
            <a:r>
              <a:rPr lang="ru-RU" dirty="0"/>
              <a:t>) некоторые виды работ связаны с вредными (опасными) условиями труда, что запрещено для лиц, не достигших восемнадцати лет; </a:t>
            </a:r>
            <a:endParaRPr lang="ru-RU" dirty="0" smtClean="0"/>
          </a:p>
          <a:p>
            <a:r>
              <a:rPr lang="ru-RU" dirty="0" smtClean="0"/>
              <a:t>4</a:t>
            </a:r>
            <a:r>
              <a:rPr lang="ru-RU" dirty="0"/>
              <a:t>) заключение трудового договора усложняет процедуру его прекращения ввиду отсутствия основания, а порой и запрета на его прекращение в некоторых случаях.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68518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 необходимо ли проводить со студентом вводный </a:t>
            </a:r>
            <a:r>
              <a:rPr lang="ru-RU" dirty="0" err="1"/>
              <a:t>интруктаж</a:t>
            </a:r>
            <a:r>
              <a:rPr lang="ru-RU" dirty="0"/>
              <a:t> и где он должен фиксироваться, в журнале с работниками или отдельный учет.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50121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Об утверждении Правил и сроков проведения обучения, инструктирования и проверок знаний по вопросам безопасности и охраны труда работников</a:t>
            </a:r>
            <a:endParaRPr lang="ru-RU" dirty="0"/>
          </a:p>
          <a:p>
            <a:r>
              <a:rPr lang="ru-RU" dirty="0"/>
              <a:t>Постановление Правительства Республики Казахстан от 28 октября 2011 года № 1225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22673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Вводный инструктаж по безопасности и охране труда проводят со всеми вновь принимаемыми на работу работниками независимо от их образования, стажа работы по данной профессии или должности, с временными работниками, командированными, </a:t>
            </a:r>
            <a:r>
              <a:rPr lang="ru-RU" b="1" dirty="0"/>
              <a:t>учащимися и студентами, прибывшими на производственное обучение или практику</a:t>
            </a:r>
            <a:r>
              <a:rPr lang="ru-RU" dirty="0"/>
              <a:t>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83891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314595"/>
          </a:xfrm>
        </p:spPr>
        <p:txBody>
          <a:bodyPr>
            <a:normAutofit fontScale="92500"/>
          </a:bodyPr>
          <a:lstStyle/>
          <a:p>
            <a:r>
              <a:rPr lang="ru-RU" dirty="0"/>
              <a:t>Вводный инструктаж в организации </a:t>
            </a:r>
            <a:r>
              <a:rPr lang="ru-RU" b="1" dirty="0" smtClean="0"/>
              <a:t>проводится </a:t>
            </a:r>
            <a:r>
              <a:rPr lang="ru-RU" b="1" dirty="0"/>
              <a:t>службой безопасности и охраны труда</a:t>
            </a:r>
            <a:r>
              <a:rPr lang="ru-RU" dirty="0"/>
              <a:t> или лицом, на которое приказом по организации возложены эти обязанности.</a:t>
            </a:r>
            <a:br>
              <a:rPr lang="ru-RU" dirty="0"/>
            </a:br>
            <a:endParaRPr lang="ru-RU" dirty="0"/>
          </a:p>
          <a:p>
            <a:r>
              <a:rPr lang="ru-RU" dirty="0" smtClean="0"/>
              <a:t>Вводный </a:t>
            </a:r>
            <a:r>
              <a:rPr lang="ru-RU" dirty="0"/>
              <a:t>инструктаж проводят по программе разработанной службой безопасности и охраны труда и утвержденной работодателем с учетом требований стандартов безопасности труда, правил, норм и инструкций по безопасности и охране труда, а также всех особенностей производства.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70799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Первичный инструктаж на рабочем месте до начала производственной деятельности проводят</a:t>
            </a:r>
            <a:r>
              <a:rPr lang="ru-RU" dirty="0" smtClean="0"/>
              <a:t>:</a:t>
            </a:r>
          </a:p>
          <a:p>
            <a:r>
              <a:rPr lang="ru-RU" dirty="0"/>
              <a:t>4) со студентами и учащимися, прибывшими на производственное обучение или практику.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4159711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530619"/>
          </a:xfrm>
        </p:spPr>
        <p:txBody>
          <a:bodyPr/>
          <a:lstStyle/>
          <a:p>
            <a:r>
              <a:rPr lang="ru-RU" dirty="0"/>
              <a:t>Инструктажи на рабочем месте завершаются проверкой знаний устным опросом или с помощью технических средств обучения, а также проверкой приобретенных навыков безопасных способов работы. Знания проверяет работник, проводивший инструктаж.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30591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О проведении первичного инструктажа на рабочем месте, повторного, внепланового и допуске к </a:t>
            </a:r>
            <a:r>
              <a:rPr lang="ru-RU" dirty="0" smtClean="0"/>
              <a:t>работе, </a:t>
            </a:r>
            <a:r>
              <a:rPr lang="ru-RU" dirty="0"/>
              <a:t>проводивший инструктаж, делает запись в журнале регистрации инструктажа на рабочем месте </a:t>
            </a:r>
            <a:r>
              <a:rPr lang="ru-RU" dirty="0" smtClean="0"/>
              <a:t>с </a:t>
            </a:r>
            <a:r>
              <a:rPr lang="ru-RU" dirty="0"/>
              <a:t>обязательной подписью инструктируемого и инструктирующего.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93592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260648"/>
            <a:ext cx="8686800" cy="5746643"/>
          </a:xfrm>
        </p:spPr>
        <p:txBody>
          <a:bodyPr>
            <a:noAutofit/>
          </a:bodyPr>
          <a:lstStyle/>
          <a:p>
            <a:r>
              <a:rPr lang="ru-RU" sz="2400" dirty="0"/>
              <a:t>При наступлении несчастного случая работодатель (в </a:t>
            </a:r>
            <a:r>
              <a:rPr lang="ru-RU" sz="2400" dirty="0" smtClean="0"/>
              <a:t>нашем случае - организация являющаяся  базой практики) должен </a:t>
            </a:r>
            <a:r>
              <a:rPr lang="ru-RU" sz="2400" dirty="0"/>
              <a:t>провести расследование несчастного случая, произошедшего с обучаемым во время прохождения производственной практики. </a:t>
            </a:r>
            <a:endParaRPr lang="ru-RU" sz="2400" dirty="0"/>
          </a:p>
          <a:p>
            <a:endParaRPr lang="ru-RU" sz="2400" dirty="0" smtClean="0"/>
          </a:p>
          <a:p>
            <a:r>
              <a:rPr lang="ru-RU" sz="2400" dirty="0" smtClean="0"/>
              <a:t>Согласно </a:t>
            </a:r>
            <a:r>
              <a:rPr lang="ru-RU" sz="2400" dirty="0" err="1" smtClean="0"/>
              <a:t>п.п</a:t>
            </a:r>
            <a:r>
              <a:rPr lang="ru-RU" sz="2400" dirty="0" smtClean="0"/>
              <a:t>. </a:t>
            </a:r>
            <a:r>
              <a:rPr lang="ru-RU" sz="2400" dirty="0"/>
              <a:t>1) </a:t>
            </a:r>
            <a:r>
              <a:rPr lang="ru-RU" sz="2400" dirty="0" smtClean="0"/>
              <a:t>п. </a:t>
            </a:r>
            <a:r>
              <a:rPr lang="ru-RU" sz="2400" dirty="0"/>
              <a:t>1 </a:t>
            </a:r>
            <a:r>
              <a:rPr lang="ru-RU" sz="2400" dirty="0" smtClean="0"/>
              <a:t>ст. </a:t>
            </a:r>
            <a:r>
              <a:rPr lang="ru-RU" sz="2400" dirty="0"/>
              <a:t>322 Трудового кодекса РК расследованию и учету подлежат случаи повреждения здоровья лиц, обучающихся в учебных заведениях, реализующих образовательные программы технического и профессионального, </a:t>
            </a:r>
            <a:r>
              <a:rPr lang="ru-RU" sz="2400" dirty="0" err="1"/>
              <a:t>послесреднего</a:t>
            </a:r>
            <a:r>
              <a:rPr lang="ru-RU" sz="2400" dirty="0"/>
              <a:t>, высшего и послевузовского образования, при прохождении ими профессиональной практики.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22867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196752"/>
            <a:ext cx="7344816" cy="3456384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u-RU" sz="2800" dirty="0">
                <a:solidFill>
                  <a:srgbClr val="0033CC"/>
                </a:solidFill>
                <a:latin typeface="Times New Roman" pitchFamily="18" charset="0"/>
              </a:rPr>
              <a:t>отношения, непосредственно связанные с трудовыми</a:t>
            </a:r>
            <a:r>
              <a:rPr lang="kk-KZ" sz="2800" dirty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</a:rPr>
              <a:t>- отношения, складывающиеся по </a:t>
            </a:r>
            <a:r>
              <a:rPr lang="ru-RU" sz="2800" dirty="0" smtClean="0">
                <a:latin typeface="Times New Roman" pitchFamily="18" charset="0"/>
              </a:rPr>
              <a:t>поводу профессиональной </a:t>
            </a:r>
            <a:r>
              <a:rPr lang="ru-RU" sz="2800" dirty="0">
                <a:latin typeface="Times New Roman" pitchFamily="18" charset="0"/>
              </a:rPr>
              <a:t>подготовки, переподготовки и повышения квалификации </a:t>
            </a:r>
            <a:r>
              <a:rPr lang="ru-RU" sz="2800" dirty="0" smtClean="0">
                <a:latin typeface="Times New Roman" pitchFamily="18" charset="0"/>
              </a:rPr>
              <a:t>работников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029050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196752"/>
            <a:ext cx="7336904" cy="485772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ru-RU" sz="3200" b="1" dirty="0"/>
              <a:t>договор обучения </a:t>
            </a:r>
            <a:r>
              <a:rPr lang="ru-RU" sz="3200" dirty="0"/>
              <a:t>- письменное соглашение между работодателем </a:t>
            </a:r>
            <a:r>
              <a:rPr lang="ru-RU" sz="3200" b="1" dirty="0"/>
              <a:t>и </a:t>
            </a:r>
            <a:r>
              <a:rPr lang="ru-RU" sz="3200" b="1" dirty="0">
                <a:solidFill>
                  <a:srgbClr val="FF0000"/>
                </a:solidFill>
              </a:rPr>
              <a:t>обучаемым</a:t>
            </a:r>
            <a:r>
              <a:rPr lang="ru-RU" sz="3200" b="1" dirty="0"/>
              <a:t> </a:t>
            </a:r>
            <a:r>
              <a:rPr lang="ru-RU" sz="3200" dirty="0"/>
              <a:t>об условиях профессиональной подготовки, переподготовки и повышения </a:t>
            </a:r>
            <a:r>
              <a:rPr lang="ru-RU" sz="3200" dirty="0" smtClean="0"/>
              <a:t>квалификации (п. 1 ст. 139 ТК РК); </a:t>
            </a:r>
          </a:p>
          <a:p>
            <a:endParaRPr lang="ru-RU" sz="2800" dirty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72528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D8D7F321-3A05-41AC-BE7E-91BE22DC860A}" type="slidenum">
              <a:rPr lang="ru-RU" altLang="ru-RU">
                <a:latin typeface="Arial Black" pitchFamily="34" charset="0"/>
              </a:rPr>
              <a:pPr eaLnBrk="1" hangingPunct="1"/>
              <a:t>31</a:t>
            </a:fld>
            <a:endParaRPr lang="ru-RU" altLang="ru-RU">
              <a:latin typeface="Arial Black" pitchFamily="34" charset="0"/>
            </a:endParaRPr>
          </a:p>
        </p:txBody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672"/>
            <a:ext cx="8363272" cy="6047953"/>
          </a:xfrm>
        </p:spPr>
        <p:txBody>
          <a:bodyPr>
            <a:normAutofit lnSpcReduction="10000"/>
          </a:bodyPr>
          <a:lstStyle/>
          <a:p>
            <a:pPr marL="109728" indent="0" eaLnBrk="1" hangingPunct="1">
              <a:lnSpc>
                <a:spcPct val="90000"/>
              </a:lnSpc>
              <a:buNone/>
            </a:pPr>
            <a:r>
              <a:rPr lang="ru-RU" altLang="ru-RU" sz="2800" dirty="0" smtClean="0"/>
              <a:t> </a:t>
            </a:r>
            <a:r>
              <a:rPr lang="ru-RU" altLang="ru-RU" sz="2800" b="1" dirty="0" smtClean="0"/>
              <a:t>СОДЕРЖАНИЕ ДОГОВОРА ОБУЧЕНИЯ:</a:t>
            </a:r>
          </a:p>
          <a:p>
            <a:pPr marL="109728" indent="0" eaLnBrk="1" hangingPunct="1">
              <a:lnSpc>
                <a:spcPct val="90000"/>
              </a:lnSpc>
              <a:buNone/>
            </a:pPr>
            <a:endParaRPr lang="ru-RU" altLang="ru-RU" sz="2800" dirty="0" smtClean="0"/>
          </a:p>
          <a:p>
            <a:pPr marL="109728" indent="0" eaLnBrk="1" hangingPunct="1">
              <a:lnSpc>
                <a:spcPct val="90000"/>
              </a:lnSpc>
              <a:buNone/>
            </a:pPr>
            <a:r>
              <a:rPr lang="ru-RU" altLang="ru-RU" sz="2800" dirty="0" smtClean="0"/>
              <a:t>1) указание на конкретную профессию, квалификацию, приобретаемую обучаемым;</a:t>
            </a:r>
            <a:br>
              <a:rPr lang="ru-RU" altLang="ru-RU" sz="2800" dirty="0" smtClean="0"/>
            </a:br>
            <a:r>
              <a:rPr lang="ru-RU" altLang="ru-RU" sz="2800" dirty="0" smtClean="0"/>
              <a:t> </a:t>
            </a:r>
            <a:r>
              <a:rPr lang="ru-RU" altLang="ru-RU" sz="2800" dirty="0"/>
              <a:t> </a:t>
            </a:r>
            <a:r>
              <a:rPr lang="ru-RU" altLang="ru-RU" sz="2800" dirty="0" smtClean="0"/>
              <a:t>2) права и обязанности работодателя и обучаемого;</a:t>
            </a:r>
            <a:br>
              <a:rPr lang="ru-RU" altLang="ru-RU" sz="2800" dirty="0" smtClean="0"/>
            </a:br>
            <a:r>
              <a:rPr lang="ru-RU" altLang="ru-RU" sz="2800" dirty="0" smtClean="0"/>
              <a:t>  3) срок обучения и срок отработки у работодателя после завершения обучения;</a:t>
            </a:r>
            <a:br>
              <a:rPr lang="ru-RU" altLang="ru-RU" sz="2800" dirty="0" smtClean="0"/>
            </a:br>
            <a:r>
              <a:rPr lang="ru-RU" altLang="ru-RU" sz="2800" dirty="0" smtClean="0"/>
              <a:t>   4) </a:t>
            </a:r>
            <a:r>
              <a:rPr lang="ru-RU" altLang="ru-RU" sz="2800" dirty="0" smtClean="0">
                <a:solidFill>
                  <a:srgbClr val="FF0000"/>
                </a:solidFill>
              </a:rPr>
              <a:t>гарантии и компенсационные выплаты, связанные с обучением;</a:t>
            </a:r>
            <a:br>
              <a:rPr lang="ru-RU" altLang="ru-RU" sz="2800" dirty="0" smtClean="0">
                <a:solidFill>
                  <a:srgbClr val="FF0000"/>
                </a:solidFill>
              </a:rPr>
            </a:br>
            <a:r>
              <a:rPr lang="ru-RU" altLang="ru-RU" sz="2800" dirty="0" smtClean="0"/>
              <a:t>    5) ответственность сторон.</a:t>
            </a:r>
          </a:p>
          <a:p>
            <a:pPr marL="109728" indent="0" eaLnBrk="1" hangingPunct="1">
              <a:lnSpc>
                <a:spcPct val="90000"/>
              </a:lnSpc>
              <a:buNone/>
            </a:pPr>
            <a:endParaRPr lang="ru-RU" altLang="ru-RU" sz="2800" dirty="0" smtClean="0"/>
          </a:p>
          <a:p>
            <a:pPr eaLnBrk="1" hangingPunct="1">
              <a:lnSpc>
                <a:spcPct val="90000"/>
              </a:lnSpc>
            </a:pPr>
            <a:r>
              <a:rPr lang="ru-RU" altLang="ru-RU" sz="2800" dirty="0" smtClean="0"/>
              <a:t>Договор обучения может содержать иные условия, определенные соглашением сторон.</a:t>
            </a:r>
            <a:br>
              <a:rPr lang="ru-RU" altLang="ru-RU" sz="2800" dirty="0" smtClean="0"/>
            </a:br>
            <a:endParaRPr lang="ru-RU" alt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2918753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/>
              <a:t>В случае заключения договора обучения за период прохождения практики обучаемый вправе получать на основании договора обучения компенсационную выплату из средств организации.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5765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476672"/>
            <a:ext cx="7776864" cy="5544616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r>
              <a:rPr lang="ru-RU" sz="2600" dirty="0" smtClean="0"/>
              <a:t>Работодатель </a:t>
            </a:r>
            <a:r>
              <a:rPr lang="ru-RU" sz="2600" dirty="0"/>
              <a:t>проводит профессиональную подготовку, переподготовку и повышение квалификации работников </a:t>
            </a:r>
            <a:r>
              <a:rPr lang="ru-RU" sz="2600" b="1" dirty="0"/>
              <a:t>или иных лиц, не состоящих с ним в трудовых отношениях </a:t>
            </a:r>
            <a:r>
              <a:rPr lang="ru-RU" sz="2600" dirty="0" smtClean="0"/>
              <a:t>: </a:t>
            </a:r>
            <a:r>
              <a:rPr lang="ru-RU" sz="2600" dirty="0"/>
              <a:t/>
            </a:r>
            <a:br>
              <a:rPr lang="ru-RU" sz="2600" dirty="0"/>
            </a:br>
            <a:r>
              <a:rPr lang="ru-RU" sz="2600" dirty="0"/>
              <a:t>      1) непосредственно в организации; </a:t>
            </a:r>
            <a:br>
              <a:rPr lang="ru-RU" sz="2600" dirty="0"/>
            </a:br>
            <a:r>
              <a:rPr lang="ru-RU" sz="2600" dirty="0"/>
              <a:t>      2) в организациях образования, реализующих образовательные программы технического и профессионального, </a:t>
            </a:r>
            <a:r>
              <a:rPr lang="ru-RU" sz="2600" dirty="0" err="1"/>
              <a:t>послесреднего</a:t>
            </a:r>
            <a:r>
              <a:rPr lang="ru-RU" sz="2600" dirty="0"/>
              <a:t>, высшего и послевузовского образования;</a:t>
            </a:r>
            <a:br>
              <a:rPr lang="ru-RU" sz="2600" dirty="0"/>
            </a:br>
            <a:r>
              <a:rPr lang="ru-RU" sz="2600" dirty="0"/>
              <a:t>      3) в иных организациях, осуществляющих профессиональную подготовку, переподготовку и повышение квалификации кадров.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6707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1) должны ли мы отражать данного студента в табеле учета рабочего времени или же каким образом вести данный учет.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804927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731520"/>
            <a:ext cx="7776864" cy="3633584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lang="ru-RU" sz="2800" dirty="0"/>
              <a:t>рабочее время - время, в течение которого работник в соответствии с актами работодателя и условиями трудового договора </a:t>
            </a:r>
            <a:r>
              <a:rPr lang="ru-RU" sz="2800" dirty="0">
                <a:solidFill>
                  <a:srgbClr val="FF0000"/>
                </a:solidFill>
              </a:rPr>
              <a:t>выполняет трудовые обязанности</a:t>
            </a:r>
            <a:r>
              <a:rPr lang="ru-RU" sz="2800" dirty="0"/>
              <a:t>, а также иные периоды времени, которые в соответствии с </a:t>
            </a:r>
            <a:r>
              <a:rPr lang="ru-RU" sz="2800" dirty="0" smtClean="0"/>
              <a:t>Кодексом </a:t>
            </a:r>
            <a:r>
              <a:rPr lang="ru-RU" sz="2800" dirty="0"/>
              <a:t>отнесены к рабочему </a:t>
            </a:r>
            <a:r>
              <a:rPr lang="ru-RU" sz="2800" dirty="0" smtClean="0"/>
              <a:t>времени (</a:t>
            </a:r>
            <a:r>
              <a:rPr lang="ru-RU" sz="2800" dirty="0" err="1" smtClean="0"/>
              <a:t>п.п</a:t>
            </a:r>
            <a:r>
              <a:rPr lang="ru-RU" sz="2800" dirty="0" smtClean="0"/>
              <a:t>) 49 п. 1 ст.1 ТК РК); </a:t>
            </a:r>
            <a:endParaRPr lang="ru-RU" sz="2800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19872" y="5229200"/>
            <a:ext cx="5266928" cy="1224136"/>
          </a:xfrm>
        </p:spPr>
        <p:txBody>
          <a:bodyPr/>
          <a:lstStyle/>
          <a:p>
            <a:r>
              <a:rPr lang="ru-RU" dirty="0" smtClean="0"/>
              <a:t>Рабочее время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5391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332656"/>
            <a:ext cx="7992888" cy="619268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ru-RU" sz="2400" b="1" dirty="0"/>
              <a:t>К рабочему времени также относятся </a:t>
            </a:r>
            <a:r>
              <a:rPr lang="ru-RU" sz="2400" dirty="0"/>
              <a:t>подготовительно-заключительные работы (получение наряда-задания, материалов, инструментов, ознакомление с техникой, документацией, подготовка и уборка рабочего места, сдача готовой продукции и другие), перерывы, предусмотренные технологией, организацией труда, правилами нормирования и охраны труда, время присутствия или ожидания работы на рабочем месте, когда работник не располагает свободно своим временем, дежурства в праздничные и выходные дни, дежурства на дому и другие периоды, определяемые трудовым, коллективным договорами, актами работодателя либо нормативными правовыми актами Республики Казахстан. 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111146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891888"/>
          </a:xfrm>
        </p:spPr>
        <p:txBody>
          <a:bodyPr/>
          <a:lstStyle/>
          <a:p>
            <a:r>
              <a:rPr lang="ru-RU" dirty="0"/>
              <a:t>В составе </a:t>
            </a:r>
            <a:r>
              <a:rPr lang="ru-RU" dirty="0">
                <a:solidFill>
                  <a:srgbClr val="FF0000"/>
                </a:solidFill>
              </a:rPr>
              <a:t>неотработанного времени </a:t>
            </a:r>
            <a:r>
              <a:rPr lang="ru-RU" dirty="0"/>
              <a:t>учету подлежат оплачиваемое и неоплачиваемое время, а также потери рабочего времени по вине работника и (или) работодателя. </a:t>
            </a:r>
          </a:p>
          <a:p>
            <a:endParaRPr lang="ru-RU" dirty="0"/>
          </a:p>
          <a:p>
            <a:r>
              <a:rPr lang="ru-RU" dirty="0" smtClean="0"/>
              <a:t>Учет </a:t>
            </a:r>
            <a:r>
              <a:rPr lang="ru-RU" dirty="0"/>
              <a:t>рабочего времени ведется в документах, определенных работодателем.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619672" y="274638"/>
            <a:ext cx="6408712" cy="11430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Учёт времени обучения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585183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38660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u-RU" sz="2800" dirty="0"/>
              <a:t>Работники, проходящие профессиональную подготовку, переподготовку и повышение </a:t>
            </a:r>
            <a:r>
              <a:rPr lang="ru-RU" sz="2800" dirty="0" smtClean="0"/>
              <a:t>квалификации за счёт средств работодателя, </a:t>
            </a:r>
            <a:r>
              <a:rPr lang="ru-RU" sz="2800" dirty="0">
                <a:solidFill>
                  <a:srgbClr val="FF0000"/>
                </a:solidFill>
              </a:rPr>
              <a:t>пользуются гарантиями</a:t>
            </a:r>
            <a:r>
              <a:rPr lang="ru-RU" sz="2800" dirty="0"/>
              <a:t>, предусмотренными </a:t>
            </a:r>
            <a:r>
              <a:rPr lang="ru-RU" sz="2800" dirty="0" smtClean="0"/>
              <a:t>Кодексом</a:t>
            </a:r>
            <a:r>
              <a:rPr lang="ru-RU" sz="2800" dirty="0"/>
              <a:t>, коллективным, трудовым договорами. </a:t>
            </a:r>
          </a:p>
          <a:p>
            <a:endParaRPr lang="ru-RU" sz="2400" dirty="0" smtClean="0"/>
          </a:p>
          <a:p>
            <a:r>
              <a:rPr lang="ru-RU" sz="2400" dirty="0" smtClean="0"/>
              <a:t>В </a:t>
            </a:r>
            <a:r>
              <a:rPr lang="ru-RU" sz="2400" dirty="0"/>
              <a:t>соглашении, коллективном и (или) трудовом договорах </a:t>
            </a:r>
            <a:r>
              <a:rPr lang="ru-RU" sz="2400" b="1" dirty="0">
                <a:solidFill>
                  <a:srgbClr val="FF0000"/>
                </a:solidFill>
              </a:rPr>
              <a:t>могут предусматриваться</a:t>
            </a:r>
            <a:r>
              <a:rPr lang="ru-RU" sz="2400" dirty="0">
                <a:solidFill>
                  <a:srgbClr val="FF0000"/>
                </a:solidFill>
              </a:rPr>
              <a:t> </a:t>
            </a:r>
            <a:r>
              <a:rPr lang="ru-RU" sz="2400" dirty="0"/>
              <a:t>льготы и компенсационные выплаты, связанные с обучением (п. 2 ст. 141 ТК РК).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316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ъект 2"/>
          <p:cNvSpPr>
            <a:spLocks noGrp="1"/>
          </p:cNvSpPr>
          <p:nvPr>
            <p:ph sz="quarter" idx="4294967295"/>
          </p:nvPr>
        </p:nvSpPr>
        <p:spPr>
          <a:xfrm>
            <a:off x="457200" y="836613"/>
            <a:ext cx="8229600" cy="5289550"/>
          </a:xfrm>
        </p:spPr>
        <p:txBody>
          <a:bodyPr/>
          <a:lstStyle/>
          <a:p>
            <a:r>
              <a:rPr lang="ru-RU" altLang="ru-RU" b="1" smtClean="0"/>
              <a:t>социальное партнерство </a:t>
            </a:r>
            <a:r>
              <a:rPr lang="ru-RU" altLang="ru-RU" smtClean="0"/>
              <a:t>- </a:t>
            </a:r>
            <a:r>
              <a:rPr lang="ru-RU" altLang="ru-RU" sz="2800" smtClean="0"/>
              <a:t>система взаимоотношений между работниками (представителями работников), работодателями (представителями работодателей), государственными органами, направленная на обеспечение согласования их интересов по вопросам регулирования трудовых отношений и иных непосредственно связанных с ними отношений; </a:t>
            </a:r>
          </a:p>
        </p:txBody>
      </p:sp>
    </p:spTree>
    <p:extLst>
      <p:ext uri="{BB962C8B-B14F-4D97-AF65-F5344CB8AC3E}">
        <p14:creationId xmlns:p14="http://schemas.microsoft.com/office/powerpoint/2010/main" val="391406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/>
          </a:bodyPr>
          <a:lstStyle/>
          <a:p>
            <a:r>
              <a:rPr lang="ru-RU" b="1" dirty="0"/>
              <a:t>профессиональная подготовка </a:t>
            </a:r>
            <a:r>
              <a:rPr lang="ru-RU" dirty="0"/>
              <a:t>- форма профессионального обучения, направленного на развитие личности для приобретения новых или измененных профессиональных навыков, необходимых для выполнения определенного вида работ; </a:t>
            </a:r>
          </a:p>
          <a:p>
            <a:r>
              <a:rPr lang="ru-RU" b="1" dirty="0" smtClean="0"/>
              <a:t>переподготовка</a:t>
            </a:r>
            <a:r>
              <a:rPr lang="ru-RU" dirty="0" smtClean="0"/>
              <a:t> </a:t>
            </a:r>
            <a:r>
              <a:rPr lang="ru-RU" dirty="0"/>
              <a:t>- форма профессионального обучения, позволяющая освоить другую профессию или специальность; </a:t>
            </a:r>
          </a:p>
          <a:p>
            <a:r>
              <a:rPr lang="ru-RU" b="1" dirty="0" smtClean="0"/>
              <a:t>повышение </a:t>
            </a:r>
            <a:r>
              <a:rPr lang="ru-RU" b="1" dirty="0"/>
              <a:t>квалификации - </a:t>
            </a:r>
            <a:r>
              <a:rPr lang="ru-RU" dirty="0"/>
              <a:t>форма профессионального обучения, позволяющая поддерживать, расширять, углублять и совершенствовать ранее приобретенные профессиональные знания, умения и навыки.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9609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066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dirty="0"/>
              <a:t>      </a:t>
            </a:r>
            <a:r>
              <a:rPr lang="ru-RU" sz="3600" dirty="0"/>
              <a:t>Социальное партнерство обеспечивается в форме взаимодействия сторон посредством </a:t>
            </a:r>
            <a:r>
              <a:rPr lang="ru-RU" sz="3600" b="1" dirty="0"/>
              <a:t>органов социального партнерства</a:t>
            </a:r>
            <a:r>
              <a:rPr lang="ru-RU" sz="3600" dirty="0"/>
              <a:t>: </a:t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457200" y="3141663"/>
            <a:ext cx="8229600" cy="29845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ru-RU" sz="2800" dirty="0"/>
              <a:t>на республиканском уровне - республиканской трехсторонней комиссией по социальному партнерству и регулированию социальных и трудовых </a:t>
            </a:r>
            <a:r>
              <a:rPr lang="ru-RU" sz="2800" dirty="0" smtClean="0"/>
              <a:t>отношений </a:t>
            </a:r>
            <a:r>
              <a:rPr lang="ru-RU" sz="2800" b="1" i="1" smtClean="0"/>
              <a:t>заключается генеральное </a:t>
            </a:r>
            <a:r>
              <a:rPr lang="ru-RU" sz="2800" b="1" i="1" dirty="0" smtClean="0"/>
              <a:t>соглашение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323431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mtClean="0"/>
              <a:t>Республиканский уровень</a:t>
            </a:r>
          </a:p>
        </p:txBody>
      </p:sp>
      <p:sp>
        <p:nvSpPr>
          <p:cNvPr id="8195" name="Объект 2"/>
          <p:cNvSpPr>
            <a:spLocks noGrp="1"/>
          </p:cNvSpPr>
          <p:nvPr>
            <p:ph idx="1"/>
          </p:nvPr>
        </p:nvSpPr>
        <p:spPr>
          <a:xfrm>
            <a:off x="457200" y="1557338"/>
            <a:ext cx="8435975" cy="5111750"/>
          </a:xfrm>
        </p:spPr>
        <p:txBody>
          <a:bodyPr/>
          <a:lstStyle/>
          <a:p>
            <a:r>
              <a:rPr lang="ru-RU" altLang="ru-RU" smtClean="0"/>
              <a:t>Обеспечение организации социального партнерства на республиканском уровне возлагается на уполномоченный государственный орган по труду.</a:t>
            </a:r>
          </a:p>
          <a:p>
            <a:r>
              <a:rPr lang="ru-RU" altLang="ru-RU" smtClean="0"/>
              <a:t>Полномочными представителями работников на республиканском уровне являются республиканские объединения профессиональных союзов.</a:t>
            </a:r>
          </a:p>
          <a:p>
            <a:endParaRPr lang="ru-RU" altLang="ru-RU" smtClean="0"/>
          </a:p>
        </p:txBody>
      </p:sp>
      <p:sp>
        <p:nvSpPr>
          <p:cNvPr id="8196" name="Номер слайда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96CF7A3C-20F0-4721-A77D-578496A9ED52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41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79351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ъект 2"/>
          <p:cNvSpPr>
            <a:spLocks noGrp="1"/>
          </p:cNvSpPr>
          <p:nvPr>
            <p:ph idx="1"/>
          </p:nvPr>
        </p:nvSpPr>
        <p:spPr>
          <a:xfrm>
            <a:off x="457200" y="836613"/>
            <a:ext cx="8229600" cy="5030787"/>
          </a:xfrm>
        </p:spPr>
        <p:txBody>
          <a:bodyPr/>
          <a:lstStyle/>
          <a:p>
            <a:pPr algn="ctr"/>
            <a:endParaRPr lang="ru-RU" altLang="ru-RU" b="1" smtClean="0"/>
          </a:p>
          <a:p>
            <a:pPr algn="ctr"/>
            <a:r>
              <a:rPr lang="ru-RU" altLang="ru-RU" b="1" smtClean="0"/>
              <a:t>ГЕНЕРАЛЬНОЕ СОГЛАШЕНИЕ</a:t>
            </a:r>
            <a:endParaRPr lang="ru-RU" altLang="ru-RU" smtClean="0"/>
          </a:p>
          <a:p>
            <a:pPr algn="ctr"/>
            <a:r>
              <a:rPr lang="ru-RU" altLang="ru-RU" b="1" smtClean="0"/>
              <a:t>между Правительством Республики Казахстан, республиканскими объединениями работников и республиканскими объединениями работодателей на 2015 – 2017 годы</a:t>
            </a:r>
            <a:endParaRPr lang="ru-RU" altLang="ru-RU" smtClean="0"/>
          </a:p>
          <a:p>
            <a:pPr algn="ctr"/>
            <a:endParaRPr lang="ru-RU" altLang="ru-RU" smtClean="0"/>
          </a:p>
        </p:txBody>
      </p:sp>
      <p:sp>
        <p:nvSpPr>
          <p:cNvPr id="32771" name="Номер слайда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E856B9C2-A27B-4635-B56D-F6212BE6DD8E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42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644178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Заголовок 1"/>
          <p:cNvSpPr>
            <a:spLocks noGrp="1"/>
          </p:cNvSpPr>
          <p:nvPr>
            <p:ph type="title"/>
          </p:nvPr>
        </p:nvSpPr>
        <p:spPr>
          <a:xfrm>
            <a:off x="457200" y="549275"/>
            <a:ext cx="8229600" cy="935038"/>
          </a:xfrm>
        </p:spPr>
        <p:txBody>
          <a:bodyPr>
            <a:normAutofit fontScale="90000"/>
          </a:bodyPr>
          <a:lstStyle/>
          <a:p>
            <a:r>
              <a:rPr lang="ru-RU" altLang="ru-RU" sz="3200" smtClean="0"/>
              <a:t/>
            </a:r>
            <a:br>
              <a:rPr lang="ru-RU" altLang="ru-RU" sz="3200" smtClean="0"/>
            </a:br>
            <a:r>
              <a:rPr lang="ru-RU" altLang="ru-RU" sz="3200" smtClean="0"/>
              <a:t>Мы, полномочные представители-  руководствуясь принципами: </a:t>
            </a:r>
            <a:r>
              <a:rPr lang="ru-RU" altLang="ru-RU" smtClean="0"/>
              <a:t/>
            </a:r>
            <a:br>
              <a:rPr lang="ru-RU" altLang="ru-RU" smtClean="0"/>
            </a:br>
            <a:endParaRPr lang="ru-RU" altLang="ru-RU" smtClean="0"/>
          </a:p>
        </p:txBody>
      </p:sp>
      <p:sp>
        <p:nvSpPr>
          <p:cNvPr id="33795" name="Объект 2"/>
          <p:cNvSpPr>
            <a:spLocks noGrp="1"/>
          </p:cNvSpPr>
          <p:nvPr>
            <p:ph idx="1"/>
          </p:nvPr>
        </p:nvSpPr>
        <p:spPr>
          <a:xfrm>
            <a:off x="457200" y="1981200"/>
            <a:ext cx="8291513" cy="4327525"/>
          </a:xfrm>
        </p:spPr>
        <p:txBody>
          <a:bodyPr/>
          <a:lstStyle/>
          <a:p>
            <a:r>
              <a:rPr lang="ru-RU" altLang="ru-RU" smtClean="0"/>
              <a:t>неукоснительного соблюдения законодательства Республики Казахстан;</a:t>
            </a:r>
          </a:p>
          <a:p>
            <a:r>
              <a:rPr lang="ru-RU" altLang="ru-RU" smtClean="0"/>
              <a:t>социальной ответственности государства, работодателей и работников, взаимного уважения и максимально возможного достижения компромисса их интересов;</a:t>
            </a:r>
          </a:p>
          <a:p>
            <a:endParaRPr lang="ru-RU" altLang="ru-RU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1C8DF321-E91C-455B-9E34-0E7F0A134CE6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43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94985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Объект 2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5246687"/>
          </a:xfrm>
        </p:spPr>
        <p:txBody>
          <a:bodyPr>
            <a:normAutofit lnSpcReduction="10000"/>
          </a:bodyPr>
          <a:lstStyle/>
          <a:p>
            <a:r>
              <a:rPr lang="ru-RU" altLang="ru-RU" sz="2800" smtClean="0"/>
              <a:t>Осуществлять меры, направленные на повышение качества трудовых ресурсов, профессиональной подготовки и переподготовки кадров с учетом приоритетов развития экономики, в том числе:</a:t>
            </a:r>
          </a:p>
          <a:p>
            <a:r>
              <a:rPr lang="ru-RU" altLang="ru-RU" sz="2800" smtClean="0"/>
              <a:t>1) модернизация системы технического и профессионального образования, развитие его материально-технической базы и адаптация системы технического и профессионального образования к потребностям инновационного развития экономики;</a:t>
            </a:r>
          </a:p>
          <a:p>
            <a:endParaRPr lang="ru-RU" altLang="ru-RU" sz="2800" smtClean="0"/>
          </a:p>
        </p:txBody>
      </p:sp>
      <p:sp>
        <p:nvSpPr>
          <p:cNvPr id="35843" name="Номер слайда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68E666B9-6F6E-4210-A9E2-52C49C2BF253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44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520828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ъект 2"/>
          <p:cNvSpPr>
            <a:spLocks noGrp="1"/>
          </p:cNvSpPr>
          <p:nvPr>
            <p:ph idx="1"/>
          </p:nvPr>
        </p:nvSpPr>
        <p:spPr>
          <a:xfrm>
            <a:off x="457200" y="836613"/>
            <a:ext cx="8229600" cy="5030787"/>
          </a:xfrm>
        </p:spPr>
        <p:txBody>
          <a:bodyPr/>
          <a:lstStyle/>
          <a:p>
            <a:r>
              <a:rPr lang="ru-RU" altLang="ru-RU" sz="2800" smtClean="0"/>
              <a:t>2) внедрение дуального обучения, привязанного к региональным картам индустриализации;  </a:t>
            </a:r>
          </a:p>
          <a:p>
            <a:r>
              <a:rPr lang="ru-RU" altLang="ru-RU" sz="2800" smtClean="0"/>
              <a:t>3) разработка отраслевых программ подготовки и переподготовки кадров;</a:t>
            </a:r>
          </a:p>
          <a:p>
            <a:r>
              <a:rPr lang="ru-RU" altLang="ru-RU" sz="2800" smtClean="0"/>
              <a:t>4) развитие внутрипроизводственного обучения работников организаций, а также опережающего профессионального обучения работников, подлежащих высвобождению</a:t>
            </a:r>
          </a:p>
        </p:txBody>
      </p:sp>
      <p:sp>
        <p:nvSpPr>
          <p:cNvPr id="36867" name="Номер слайда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72A3241-F1CC-4F83-B6A8-6D85E29E1942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45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477484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613"/>
            <a:ext cx="8229600" cy="5030787"/>
          </a:xfrm>
        </p:spPr>
        <p:txBody>
          <a:bodyPr/>
          <a:lstStyle/>
          <a:p>
            <a:pPr>
              <a:defRPr/>
            </a:pPr>
            <a:r>
              <a:rPr lang="ru-RU" sz="2800" dirty="0"/>
              <a:t>Соглашение служит основой для переговоров и заключения  </a:t>
            </a:r>
            <a:r>
              <a:rPr lang="ru-RU" sz="2800" dirty="0" smtClean="0"/>
              <a:t>отраслевых </a:t>
            </a:r>
            <a:r>
              <a:rPr lang="ru-RU" sz="2800" dirty="0"/>
              <a:t>соглашений, областных, </a:t>
            </a:r>
            <a:r>
              <a:rPr lang="ru-RU" sz="2800" dirty="0" smtClean="0"/>
              <a:t>территориальных </a:t>
            </a:r>
            <a:r>
              <a:rPr lang="ru-RU" sz="2800" dirty="0"/>
              <a:t>соглашений и коллективных договоров в организациях</a:t>
            </a:r>
            <a:r>
              <a:rPr lang="ru-RU" sz="2800" dirty="0" smtClean="0"/>
              <a:t>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ru-RU" sz="2800" dirty="0"/>
          </a:p>
          <a:p>
            <a:pPr>
              <a:defRPr/>
            </a:pPr>
            <a:r>
              <a:rPr lang="ru-RU" sz="2800" dirty="0"/>
              <a:t>Обязательства Сторон по Соглашению и рекомендации </a:t>
            </a:r>
            <a:r>
              <a:rPr lang="ru-RU" sz="2800" dirty="0" smtClean="0"/>
              <a:t>Комиссии </a:t>
            </a:r>
            <a:r>
              <a:rPr lang="ru-RU" sz="2800" dirty="0"/>
              <a:t>должны учитываться при заключении </a:t>
            </a:r>
            <a:r>
              <a:rPr lang="ru-RU" sz="2800" dirty="0" smtClean="0"/>
              <a:t>региональных, </a:t>
            </a:r>
            <a:r>
              <a:rPr lang="ru-RU" sz="2800" dirty="0"/>
              <a:t>отраслевых соглашений и коллективных договоров.</a:t>
            </a:r>
          </a:p>
          <a:p>
            <a:pPr>
              <a:defRPr/>
            </a:pPr>
            <a:endParaRPr lang="ru-RU" sz="2800" dirty="0"/>
          </a:p>
        </p:txBody>
      </p:sp>
      <p:sp>
        <p:nvSpPr>
          <p:cNvPr id="49155" name="Номер слайда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BD89C97C-0F04-4441-AD4B-48091A5CCA9F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46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864683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Заголовок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ru-RU" altLang="ru-RU" sz="2000" b="1" smtClean="0"/>
              <a:t>Ст. 97 КоАП РК </a:t>
            </a:r>
            <a:r>
              <a:rPr lang="ru-RU" altLang="ru-RU" sz="2000" smtClean="0"/>
              <a:t>Нарушение требований законодательства по заключению коллективного договора, соглашения</a:t>
            </a:r>
            <a:r>
              <a:rPr lang="ru-RU" altLang="ru-RU" smtClean="0"/>
              <a:t/>
            </a:r>
            <a:br>
              <a:rPr lang="ru-RU" altLang="ru-RU" smtClean="0"/>
            </a:br>
            <a:endParaRPr lang="ru-RU" altLang="ru-RU" smtClean="0"/>
          </a:p>
        </p:txBody>
      </p:sp>
      <p:sp>
        <p:nvSpPr>
          <p:cNvPr id="52227" name="Объект 2"/>
          <p:cNvSpPr>
            <a:spLocks noGrp="1"/>
          </p:cNvSpPr>
          <p:nvPr>
            <p:ph idx="1"/>
          </p:nvPr>
        </p:nvSpPr>
        <p:spPr>
          <a:xfrm>
            <a:off x="457200" y="1484313"/>
            <a:ext cx="8229600" cy="4383087"/>
          </a:xfrm>
        </p:spPr>
        <p:txBody>
          <a:bodyPr>
            <a:normAutofit lnSpcReduction="10000"/>
          </a:bodyPr>
          <a:lstStyle/>
          <a:p>
            <a:r>
              <a:rPr lang="ru-RU" altLang="ru-RU" sz="2800" smtClean="0"/>
              <a:t>Уклонение от участия в переговорах по заключению, изменению или дополнению коллективного договора, соглашения или нарушение сроков проведения указанных переговоров, необеспечение работы соответствующей комиссии в определенные сторонами сроки – </a:t>
            </a:r>
            <a:br>
              <a:rPr lang="ru-RU" altLang="ru-RU" sz="2800" smtClean="0"/>
            </a:br>
            <a:r>
              <a:rPr lang="ru-RU" altLang="ru-RU" sz="2800" smtClean="0"/>
              <a:t>      влекут штраф на лиц, уполномоченных на ведение переговоров, в размере трехсот МРП.</a:t>
            </a:r>
            <a:r>
              <a:rPr lang="ru-RU" altLang="ru-RU" smtClean="0"/>
              <a:t/>
            </a:r>
            <a:br>
              <a:rPr lang="ru-RU" altLang="ru-RU" smtClean="0"/>
            </a:br>
            <a:endParaRPr lang="ru-RU" altLang="ru-RU" smtClean="0"/>
          </a:p>
        </p:txBody>
      </p:sp>
      <p:sp>
        <p:nvSpPr>
          <p:cNvPr id="52228" name="Номер слайда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0C84AE5-4AC4-4702-A6A9-51A3E9ABBF18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47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53185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Объект 2"/>
          <p:cNvSpPr>
            <a:spLocks noGrp="1"/>
          </p:cNvSpPr>
          <p:nvPr>
            <p:ph idx="1"/>
          </p:nvPr>
        </p:nvSpPr>
        <p:spPr>
          <a:xfrm>
            <a:off x="457200" y="765175"/>
            <a:ext cx="8362950" cy="5688013"/>
          </a:xfrm>
        </p:spPr>
        <p:txBody>
          <a:bodyPr/>
          <a:lstStyle/>
          <a:p>
            <a:r>
              <a:rPr lang="ru-RU" altLang="ru-RU" smtClean="0"/>
              <a:t>    </a:t>
            </a:r>
            <a:r>
              <a:rPr lang="ru-RU" altLang="ru-RU" sz="2800" smtClean="0"/>
              <a:t>  2. Необоснованный отказ от заключения коллективного договора, соглашения – </a:t>
            </a:r>
            <a:br>
              <a:rPr lang="ru-RU" altLang="ru-RU" sz="2800" smtClean="0"/>
            </a:br>
            <a:r>
              <a:rPr lang="ru-RU" altLang="ru-RU" sz="2800" smtClean="0"/>
              <a:t>      влечет штраф на лиц, уполномоченных заключить коллективный договор, соглашение, в размере трехсот МРП.</a:t>
            </a:r>
            <a:br>
              <a:rPr lang="ru-RU" altLang="ru-RU" sz="2800" smtClean="0"/>
            </a:br>
            <a:r>
              <a:rPr lang="ru-RU" altLang="ru-RU" sz="2800" smtClean="0"/>
              <a:t>      3. Невыполнение или нарушение обязательства по коллективному договору, соглашению –  влечет штраф на лиц, виновных в невыполнении обязательств по коллективному договору, соглашению, в размере трехсот МРП.</a:t>
            </a:r>
            <a:r>
              <a:rPr lang="ru-RU" altLang="ru-RU" smtClean="0"/>
              <a:t/>
            </a:r>
            <a:br>
              <a:rPr lang="ru-RU" altLang="ru-RU" smtClean="0"/>
            </a:br>
            <a:endParaRPr lang="ru-RU" altLang="ru-RU" smtClean="0"/>
          </a:p>
        </p:txBody>
      </p:sp>
      <p:sp>
        <p:nvSpPr>
          <p:cNvPr id="53251" name="Номер слайда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6C13ADB3-DD2F-41CB-8868-8D42F59C3088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48</a:t>
            </a:fld>
            <a:endParaRPr lang="ru-RU" altLang="ru-RU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29470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/>
              <a:t>В соглашении, коллективном и (или) трудовом договорах </a:t>
            </a:r>
            <a:r>
              <a:rPr lang="ru-RU" sz="2800" b="1" dirty="0">
                <a:solidFill>
                  <a:srgbClr val="FF0000"/>
                </a:solidFill>
              </a:rPr>
              <a:t>могут предусматриваться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/>
              <a:t>льготы и компенсационные выплаты, связанные с обучением (п. 2 ст. 141 ТК РК).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6776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      29-1</a:t>
            </a:r>
            <a:r>
              <a:rPr lang="ru-RU" b="1" dirty="0"/>
              <a:t>) профессиональная подготовка </a:t>
            </a:r>
            <a:r>
              <a:rPr lang="ru-RU" dirty="0"/>
              <a:t>– часть системы технического и профессионального образования, предусматривающей реализацию профессиональных образовательных учебных программ с сокращенным сроком обучения по подготовке специалистов технического и обслуживающего труда;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Закон РК Об образовании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275729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Номер слайда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FEEB9527-D996-4563-A859-D8AC0BF471FC}" type="slidenum">
              <a:rPr lang="ru-RU" altLang="ru-RU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50</a:t>
            </a:fld>
            <a:endParaRPr lang="ru-RU" altLang="ru-RU" sz="1200" smtClean="0">
              <a:latin typeface="Arial Black" pitchFamily="34" charset="0"/>
            </a:endParaRP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0728"/>
            <a:ext cx="8229600" cy="50265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b="1" dirty="0" smtClean="0"/>
              <a:t>коллективный договор </a:t>
            </a:r>
            <a:r>
              <a:rPr lang="ru-RU" altLang="ru-RU" dirty="0" smtClean="0"/>
              <a:t>– правовой акт в форме письменного соглашения между коллективом работников в лице уполномоченных их представителей и работодателем, регулирующий социально-трудовые отношения в организации, порядок разработки и заключения которого установлен статьей 282 </a:t>
            </a:r>
            <a:r>
              <a:rPr lang="ru-RU" altLang="ru-RU" dirty="0" smtClean="0"/>
              <a:t>Кодекса</a:t>
            </a:r>
            <a:r>
              <a:rPr lang="ru-RU" altLang="ru-RU" dirty="0" smtClean="0"/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109538431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F65042-AB93-4312-9121-1B27A135AC98}" type="slidenum">
              <a:rPr lang="ru-RU" altLang="en-US"/>
              <a:pPr>
                <a:defRPr/>
              </a:pPr>
              <a:t>51</a:t>
            </a:fld>
            <a:endParaRPr lang="ru-RU" altLang="en-US"/>
          </a:p>
        </p:txBody>
      </p:sp>
      <p:sp>
        <p:nvSpPr>
          <p:cNvPr id="124931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7543800" cy="647700"/>
          </a:xfrm>
        </p:spPr>
        <p:txBody>
          <a:bodyPr/>
          <a:lstStyle/>
          <a:p>
            <a:pPr eaLnBrk="1" hangingPunct="1"/>
            <a:r>
              <a:rPr lang="ru-RU" altLang="ru-RU" sz="3200" b="0" smtClean="0"/>
              <a:t>Учебный отпуск  (ст.112 ТК)</a:t>
            </a:r>
          </a:p>
        </p:txBody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51831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b="1" smtClean="0"/>
              <a:t>учебный отпуск предоставляется</a:t>
            </a:r>
            <a:r>
              <a:rPr lang="ru-RU" altLang="ru-RU" b="1" i="1" smtClean="0"/>
              <a:t> </a:t>
            </a:r>
            <a:r>
              <a:rPr lang="ru-RU" altLang="ru-RU" b="1" smtClean="0"/>
              <a:t>работнику, обучающемуся в организации образования, для подготовки и сдачи зачетов и экзаменов, выполнения лабораторных работ, подготовки и защиты дипломной работы (проекта), </a:t>
            </a:r>
            <a:r>
              <a:rPr lang="ru-RU" altLang="ru-RU" b="1" smtClean="0">
                <a:solidFill>
                  <a:srgbClr val="FF3300"/>
                </a:solidFill>
              </a:rPr>
              <a:t>для прохождения программ подготовки военно-обученного резерва.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b="1" smtClean="0"/>
              <a:t>Оплата учебного отпуска определяется трудовым, коллективным договорами, договором обучения</a:t>
            </a:r>
            <a:r>
              <a:rPr lang="ru-RU" altLang="ru-RU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630206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5F0D1A-87EE-4226-9C28-EFA7B86397DA}" type="slidenum">
              <a:rPr lang="ru-RU" altLang="ru-RU"/>
              <a:pPr>
                <a:defRPr/>
              </a:pPr>
              <a:t>52</a:t>
            </a:fld>
            <a:endParaRPr lang="ru-RU" altLang="ru-RU"/>
          </a:p>
        </p:txBody>
      </p:sp>
      <p:sp>
        <p:nvSpPr>
          <p:cNvPr id="12902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29600" cy="5576888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ru-RU" altLang="ru-RU" sz="2400" dirty="0" smtClean="0"/>
              <a:t>По завершении профессиональной подготовки, переподготовки и повышения квалификации обучаемый </a:t>
            </a:r>
            <a:r>
              <a:rPr lang="ru-RU" altLang="ru-RU" sz="2400" dirty="0" smtClean="0">
                <a:solidFill>
                  <a:srgbClr val="000099"/>
                </a:solidFill>
              </a:rPr>
              <a:t>обязан отработать у работодателя</a:t>
            </a:r>
            <a:r>
              <a:rPr lang="ru-RU" altLang="ru-RU" sz="2400" dirty="0" smtClean="0"/>
              <a:t> срок, согласованный сторонами </a:t>
            </a:r>
            <a:r>
              <a:rPr lang="ru-RU" altLang="ru-RU" sz="2400" dirty="0" smtClean="0">
                <a:solidFill>
                  <a:srgbClr val="000099"/>
                </a:solidFill>
              </a:rPr>
              <a:t>в договоре обучения</a:t>
            </a:r>
            <a:r>
              <a:rPr lang="ru-RU" altLang="ru-RU" sz="2400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endParaRPr lang="ru-RU" altLang="ru-RU" sz="2400" dirty="0" smtClean="0"/>
          </a:p>
          <a:p>
            <a:pPr eaLnBrk="1" hangingPunct="1">
              <a:lnSpc>
                <a:spcPct val="90000"/>
              </a:lnSpc>
            </a:pPr>
            <a:r>
              <a:rPr lang="ru-RU" altLang="ru-RU" sz="2400" dirty="0" smtClean="0"/>
              <a:t>В случае расторжения трудового договора до срока, установленного договором обучения, по инициативе работника или </a:t>
            </a:r>
            <a:r>
              <a:rPr lang="ru-RU" altLang="ru-RU" sz="2400" dirty="0" smtClean="0">
                <a:solidFill>
                  <a:srgbClr val="FF0000"/>
                </a:solidFill>
              </a:rPr>
              <a:t>по инициативе работодателя вследствие вины работника </a:t>
            </a:r>
            <a:r>
              <a:rPr lang="ru-RU" altLang="ru-RU" sz="2400" dirty="0" smtClean="0"/>
              <a:t>работник возмещает работодателю затраты, </a:t>
            </a:r>
            <a:r>
              <a:rPr lang="ru-RU" altLang="ru-RU" sz="2400" dirty="0" smtClean="0">
                <a:solidFill>
                  <a:srgbClr val="000099"/>
                </a:solidFill>
              </a:rPr>
              <a:t>связанные с его обучением</a:t>
            </a:r>
            <a:r>
              <a:rPr lang="ru-RU" altLang="ru-RU" sz="2400" dirty="0" smtClean="0"/>
              <a:t>, пропорционально недоработанному сроку отработки (ст. 143 ТК).</a:t>
            </a:r>
          </a:p>
        </p:txBody>
      </p:sp>
    </p:spTree>
    <p:extLst>
      <p:ext uri="{BB962C8B-B14F-4D97-AF65-F5344CB8AC3E}">
        <p14:creationId xmlns:p14="http://schemas.microsoft.com/office/powerpoint/2010/main" val="2852102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Вопросы слушателей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583241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332656"/>
            <a:ext cx="8229600" cy="5976664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Ежегодно сокращаются бюджеты из-за нестабильности уранового рынка.  В бюджете отсутствуют средства на оплату питания учащихся и наставничества, помощи колледжу. Резерва ФОТ 2% не хватает на оплату больничных и материальных помощей работникам, увеличивать резерв не разрешают. Прочие расходы тоже требуют сокращать, значит надо обязывать вводить статью расходов, связанных с дуальным обучением, которые включали бы в себя 1) оплату </a:t>
            </a:r>
            <a:r>
              <a:rPr lang="ru-RU" dirty="0" err="1"/>
              <a:t>практикатам</a:t>
            </a:r>
            <a:r>
              <a:rPr lang="ru-RU" dirty="0"/>
              <a:t>, 2) питание практикантов, 3) спецодежду, 4) оплату наставникам, 5) помощь колледжу. Имеется ввиду, что сценарные условия при бюджетировании готовит ФЭБ, который не знает о дуальном обучении и расценивает данные расходы, как излишние и необязательные. Что касается практикантов, надо вводить единую ставку оплаты и единый порядок оформления, </a:t>
            </a:r>
            <a:r>
              <a:rPr lang="ru-RU" dirty="0" smtClean="0"/>
              <a:t>чтобы </a:t>
            </a:r>
            <a:r>
              <a:rPr lang="ru-RU" dirty="0"/>
              <a:t>эти расходы не отражались в </a:t>
            </a:r>
            <a:r>
              <a:rPr lang="ru-RU" dirty="0" err="1"/>
              <a:t>ФОТе</a:t>
            </a:r>
            <a:r>
              <a:rPr lang="ru-RU" dirty="0"/>
              <a:t> и  не влияли на текучесть персонала.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494375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976664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210821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4824536"/>
          </a:xfrm>
        </p:spPr>
        <p:txBody>
          <a:bodyPr/>
          <a:lstStyle/>
          <a:p>
            <a:r>
              <a:rPr lang="ru-RU" b="1" dirty="0"/>
              <a:t>У физического лица, который не является работником, если он не возмещает затраты на его обучение, должен быть удержан индивидуальный подоходный налог и перечислен в бюджет. </a:t>
            </a:r>
            <a:endParaRPr lang="ru-RU" b="1" dirty="0" smtClean="0"/>
          </a:p>
          <a:p>
            <a:r>
              <a:rPr lang="ru-RU" b="1" dirty="0" smtClean="0"/>
              <a:t>В </a:t>
            </a:r>
            <a:r>
              <a:rPr lang="ru-RU" b="1" dirty="0"/>
              <a:t>этой ситуации хозяйствующий субъект не может отнести затраты на обучение физического лица, не являющегося  его работником, на вычеты.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7787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874435"/>
          </a:xfrm>
        </p:spPr>
        <p:txBody>
          <a:bodyPr>
            <a:normAutofit/>
          </a:bodyPr>
          <a:lstStyle/>
          <a:p>
            <a:r>
              <a:rPr lang="ru-RU" sz="3200" dirty="0"/>
              <a:t>Техническое и профессиональное образование осуществляется в училищах, колледжах и высших технических школах на базе основного среднего и (или) общего среднего образования. 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 smtClean="0">
                <a:effectLst/>
              </a:rPr>
              <a:t>Ст. 32 Закона РК Об образовании</a:t>
            </a:r>
            <a:br>
              <a:rPr lang="ru-RU" sz="3200" dirty="0" smtClean="0">
                <a:effectLst/>
              </a:rPr>
            </a:br>
            <a:r>
              <a:rPr lang="ru-RU" sz="3200" dirty="0" smtClean="0">
                <a:effectLst/>
              </a:rPr>
              <a:t>Техническое </a:t>
            </a:r>
            <a:r>
              <a:rPr lang="ru-RU" sz="3200" dirty="0">
                <a:effectLst/>
              </a:rPr>
              <a:t>и профессиональное образование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548700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530619"/>
          </a:xfrm>
        </p:spPr>
        <p:txBody>
          <a:bodyPr>
            <a:normAutofit/>
          </a:bodyPr>
          <a:lstStyle/>
          <a:p>
            <a:r>
              <a:rPr lang="ru-RU" dirty="0"/>
              <a:t>      35) </a:t>
            </a:r>
            <a:r>
              <a:rPr lang="ru-RU" b="1" dirty="0"/>
              <a:t>колледж</a:t>
            </a:r>
            <a:r>
              <a:rPr lang="ru-RU" dirty="0"/>
              <a:t> – учебное заведение, реализующее образовательные учебные программы общего среднего и технического и профессионального образования или </a:t>
            </a:r>
            <a:r>
              <a:rPr lang="ru-RU" dirty="0" err="1"/>
              <a:t>послесреднего</a:t>
            </a:r>
            <a:r>
              <a:rPr lang="ru-RU" dirty="0"/>
              <a:t> образования;</a:t>
            </a:r>
          </a:p>
          <a:p>
            <a:r>
              <a:rPr lang="ru-RU" dirty="0"/>
              <a:t>      55) </a:t>
            </a:r>
            <a:r>
              <a:rPr lang="ru-RU" b="1" dirty="0"/>
              <a:t>училище</a:t>
            </a:r>
            <a:r>
              <a:rPr lang="ru-RU" dirty="0"/>
              <a:t> – учебное заведение, реализующее образовательные учебные программы основного среднего, общего среднего, технического и профессионального или </a:t>
            </a:r>
            <a:r>
              <a:rPr lang="ru-RU" dirty="0" err="1"/>
              <a:t>послесреднего</a:t>
            </a:r>
            <a:r>
              <a:rPr lang="ru-RU" dirty="0"/>
              <a:t> образования в области культуры и искусства;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3126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Учебный процесс в организациях технического и профессионального образования включает теоретические занятия </a:t>
            </a:r>
            <a:r>
              <a:rPr lang="ru-RU" b="1" dirty="0"/>
              <a:t>и производственное обучение, </a:t>
            </a:r>
            <a:r>
              <a:rPr lang="ru-RU" dirty="0"/>
              <a:t>выполняемое в учебно-производственных мастерских, учебных хозяйствах и учебных полигонах под руководством мастера производственного обучения.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Ст. 32 Закона РК Об образовании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15459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170579"/>
          </a:xfrm>
        </p:spPr>
        <p:txBody>
          <a:bodyPr/>
          <a:lstStyle/>
          <a:p>
            <a:r>
              <a:rPr lang="ru-RU" dirty="0"/>
              <a:t>Целью профессиональной практики является приобретение обучаемым новых профессиональных навыков, необходимых для выполнения определенного вида работ в дальнейшем по окончании учебного заведения.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46797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210</TotalTime>
  <Words>2021</Words>
  <Application>Microsoft Office PowerPoint</Application>
  <PresentationFormat>Экран (4:3)</PresentationFormat>
  <Paragraphs>127</Paragraphs>
  <Slides>56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56</vt:i4>
      </vt:variant>
    </vt:vector>
  </HeadingPairs>
  <TitlesOfParts>
    <vt:vector size="57" baseType="lpstr">
      <vt:lpstr>Открытая</vt:lpstr>
      <vt:lpstr>Дуальное обучение </vt:lpstr>
      <vt:lpstr>Презентация PowerPoint</vt:lpstr>
      <vt:lpstr>Презентация PowerPoint</vt:lpstr>
      <vt:lpstr>Презентация PowerPoint</vt:lpstr>
      <vt:lpstr>Закон РК Об образовании</vt:lpstr>
      <vt:lpstr>Ст. 32 Закона РК Об образовании Техническое и профессиональное образование </vt:lpstr>
      <vt:lpstr>Презентация PowerPoint</vt:lpstr>
      <vt:lpstr>Ст. 32 Закона РК Об образовании</vt:lpstr>
      <vt:lpstr>Презентация PowerPoint</vt:lpstr>
      <vt:lpstr>Согласно статье 32-1 Закона "Об образовании" </vt:lpstr>
      <vt:lpstr>Презентация PowerPoint</vt:lpstr>
      <vt:lpstr>Презентация PowerPoint</vt:lpstr>
      <vt:lpstr>Презентация PowerPoint</vt:lpstr>
      <vt:lpstr>Закон РК об образовании</vt:lpstr>
      <vt:lpstr>Статья 38. Профессиональная практика обучающихся </vt:lpstr>
      <vt:lpstr>Ст. 38 Закон РК Об образовании</vt:lpstr>
      <vt:lpstr>Презентация PowerPoint</vt:lpstr>
      <vt:lpstr>Презентация PowerPoint</vt:lpstr>
      <vt:lpstr>ВОПРОС</vt:lpstr>
      <vt:lpstr>Презентация PowerPoint</vt:lpstr>
      <vt:lpstr>Презентация PowerPoint</vt:lpstr>
      <vt:lpstr>ВОПРОС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ВОПРОС</vt:lpstr>
      <vt:lpstr>Рабочее время</vt:lpstr>
      <vt:lpstr>Презентация PowerPoint</vt:lpstr>
      <vt:lpstr>Учёт времени обучения</vt:lpstr>
      <vt:lpstr>Презентация PowerPoint</vt:lpstr>
      <vt:lpstr>Презентация PowerPoint</vt:lpstr>
      <vt:lpstr>      Социальное партнерство обеспечивается в форме взаимодействия сторон посредством органов социального партнерства:  </vt:lpstr>
      <vt:lpstr>Республиканский уровень</vt:lpstr>
      <vt:lpstr>Презентация PowerPoint</vt:lpstr>
      <vt:lpstr> Мы, полномочные представители-  руководствуясь принципами:  </vt:lpstr>
      <vt:lpstr>Презентация PowerPoint</vt:lpstr>
      <vt:lpstr>Презентация PowerPoint</vt:lpstr>
      <vt:lpstr>Презентация PowerPoint</vt:lpstr>
      <vt:lpstr>Ст. 97 КоАП РК Нарушение требований законодательства по заключению коллективного договора, соглашения </vt:lpstr>
      <vt:lpstr>Презентация PowerPoint</vt:lpstr>
      <vt:lpstr>Презентация PowerPoint</vt:lpstr>
      <vt:lpstr>Презентация PowerPoint</vt:lpstr>
      <vt:lpstr>Учебный отпуск  (ст.112 ТК)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Преимущества и недостатки Трудового законодательства РК  в области обучения и развития персонала</dc:title>
  <dc:creator>Наталья</dc:creator>
  <cp:lastModifiedBy>Наталья</cp:lastModifiedBy>
  <cp:revision>56</cp:revision>
  <dcterms:created xsi:type="dcterms:W3CDTF">2013-10-09T17:12:46Z</dcterms:created>
  <dcterms:modified xsi:type="dcterms:W3CDTF">2015-03-18T16:08:10Z</dcterms:modified>
</cp:coreProperties>
</file>