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71" r:id="rId5"/>
    <p:sldId id="257" r:id="rId6"/>
    <p:sldId id="263" r:id="rId7"/>
    <p:sldId id="272" r:id="rId8"/>
    <p:sldId id="264" r:id="rId9"/>
    <p:sldId id="265" r:id="rId10"/>
    <p:sldId id="258" r:id="rId11"/>
    <p:sldId id="259" r:id="rId12"/>
    <p:sldId id="268" r:id="rId13"/>
    <p:sldId id="273" r:id="rId14"/>
    <p:sldId id="266" r:id="rId15"/>
    <p:sldId id="267" r:id="rId16"/>
    <p:sldId id="269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94BC-225E-46B3-BDC6-A688C9059AA4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6A4D-CE6E-4344-902E-CFE6E21237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521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94BC-225E-46B3-BDC6-A688C9059AA4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6A4D-CE6E-4344-902E-CFE6E21237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980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94BC-225E-46B3-BDC6-A688C9059AA4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6A4D-CE6E-4344-902E-CFE6E21237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40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94BC-225E-46B3-BDC6-A688C9059AA4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6A4D-CE6E-4344-902E-CFE6E21237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35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94BC-225E-46B3-BDC6-A688C9059AA4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6A4D-CE6E-4344-902E-CFE6E21237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994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94BC-225E-46B3-BDC6-A688C9059AA4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6A4D-CE6E-4344-902E-CFE6E21237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183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94BC-225E-46B3-BDC6-A688C9059AA4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6A4D-CE6E-4344-902E-CFE6E21237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82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94BC-225E-46B3-BDC6-A688C9059AA4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6A4D-CE6E-4344-902E-CFE6E21237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64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94BC-225E-46B3-BDC6-A688C9059AA4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6A4D-CE6E-4344-902E-CFE6E21237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68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94BC-225E-46B3-BDC6-A688C9059AA4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6A4D-CE6E-4344-902E-CFE6E21237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292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94BC-225E-46B3-BDC6-A688C9059AA4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6A4D-CE6E-4344-902E-CFE6E21237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400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594BC-225E-46B3-BDC6-A688C9059AA4}" type="datetimeFigureOut">
              <a:rPr lang="ru-RU" smtClean="0"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B6A4D-CE6E-4344-902E-CFE6E21237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45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02.olx.ru/ui/11/02/17/1297249555_165259517_2---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ru.wikipedia.org/wiki/%D0%A4%D0%B0%D0%B9%D0%BB:Top-part-trays-from-fibreglass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http://ru.wikipedia.org/wiki/%D0%A4%D0%B0%D0%B9%D0%BB:Hybridcircuit.jp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kulturologia.ru/blogs/130310/12164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europolis.ru/pigm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6632"/>
            <a:ext cx="7772400" cy="1470025"/>
          </a:xfrm>
          <a:solidFill>
            <a:srgbClr val="FFC000"/>
          </a:solidFill>
        </p:spPr>
        <p:txBody>
          <a:bodyPr/>
          <a:lstStyle/>
          <a:p>
            <a:r>
              <a:rPr lang="ru-RU" dirty="0"/>
              <a:t>Технология получения эпоксидных полимеров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496944" cy="4896544"/>
          </a:xfrm>
        </p:spPr>
        <p:txBody>
          <a:bodyPr>
            <a:normAutofit lnSpcReduction="10000"/>
          </a:bodyPr>
          <a:lstStyle/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ru-RU" b="1" dirty="0" smtClean="0">
                <a:solidFill>
                  <a:schemeClr val="tx1"/>
                </a:solidFill>
              </a:rPr>
              <a:t>Эпоксидные полимеры-</a:t>
            </a:r>
            <a:r>
              <a:rPr lang="ru-RU" dirty="0" smtClean="0">
                <a:solidFill>
                  <a:schemeClr val="tx1"/>
                </a:solidFill>
              </a:rPr>
              <a:t> полимеры, </a:t>
            </a:r>
            <a:r>
              <a:rPr lang="ru-RU" dirty="0">
                <a:solidFill>
                  <a:schemeClr val="tx1"/>
                </a:solidFill>
              </a:rPr>
              <a:t>содержащие эпоксидные группы и способные под действием отвердителей (</a:t>
            </a:r>
            <a:r>
              <a:rPr lang="ru-RU" dirty="0" err="1">
                <a:solidFill>
                  <a:schemeClr val="tx1"/>
                </a:solidFill>
              </a:rPr>
              <a:t>полиаминов</a:t>
            </a:r>
            <a:r>
              <a:rPr lang="ru-RU" dirty="0">
                <a:solidFill>
                  <a:schemeClr val="tx1"/>
                </a:solidFill>
              </a:rPr>
              <a:t> и др.) образовывать сшитые полимеры.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7488832" cy="2492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7696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Схема производства жидких эпоксидных смол периодическим методом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://upload.wikimedia.org/wikipedia/ru/0/06/%D0%A1%D1%85%D0%B5%D0%BC%D0%B0_%D0%BF%D1%80%D0%BE%D0%B8%D0%B7%D0%B2%D0%BE%D0%B4%D1%81%D1%82%D0%B2%D0%B0_%D0%B6%D0%B8%D0%B4%D0%BA%D0%B8%D1%85_%D1%8D%D0%BF%D0%BE%D0%BA%D1%81%D0%B8%D0%B4%D0%BD%D1%8B%D1%85_%D1%81%D0%BC%D0%BE%D0%BB_%D0%BF%D0%B5%D1%80%D0%B8%D0%BE%D0%B4%D0%B8%D1%87%D0%B5%D1%81%D0%BA%D0%B8%D0%BC_%D0%BC%D0%B5%D1%82%D0%BE%D0%B4%D0%BE%D0%B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82" y="1484784"/>
            <a:ext cx="6096000" cy="466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1974" y="6128403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effectLst/>
              </a:rPr>
              <a:t>1 - реактор; 2, 6 - холодильники; 3 - приёмник; 4 - фильтры; 5 - аппарат для отгонки толуола; 7 - сборник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2423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648072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Применение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Эпоксидные соединения, нашли широкое применение как химические промежуточные звенья в производстве растворителей, пластификаторов, клеев и синтетических смол. </a:t>
            </a:r>
          </a:p>
          <a:p>
            <a:r>
              <a:rPr lang="ru-RU" dirty="0" smtClean="0"/>
              <a:t>Они часто используются в различных отраслях промышленности как защитные покрытия для металла и древесины. </a:t>
            </a:r>
          </a:p>
          <a:p>
            <a:r>
              <a:rPr lang="ru-RU" dirty="0" smtClean="0"/>
              <a:t>Альфа-</a:t>
            </a:r>
            <a:r>
              <a:rPr lang="ru-RU" dirty="0" err="1" smtClean="0"/>
              <a:t>эпоксисоединения</a:t>
            </a:r>
            <a:r>
              <a:rPr lang="ru-RU" dirty="0" smtClean="0"/>
              <a:t> с </a:t>
            </a:r>
            <a:r>
              <a:rPr lang="ru-RU" dirty="0" err="1" smtClean="0"/>
              <a:t>эпоксигруппой</a:t>
            </a:r>
            <a:r>
              <a:rPr lang="ru-RU" dirty="0" smtClean="0"/>
              <a:t> (C-O-C) в положении 1,2 являются наиболее реактивными из всех эпоксидных соединений и чаще всего используются в промышленности. </a:t>
            </a:r>
          </a:p>
          <a:p>
            <a:r>
              <a:rPr lang="ru-RU" dirty="0" smtClean="0"/>
              <a:t>Эпоксидные смолы после реакции с отвердителями образуют универсальные термореактивные материалы, нашедшие разнообразное применение, включая поверхностные покрытия, электронику (герметики), </a:t>
            </a:r>
            <a:r>
              <a:rPr lang="ru-RU" dirty="0" err="1" smtClean="0"/>
              <a:t>ламинирование</a:t>
            </a:r>
            <a:r>
              <a:rPr lang="ru-RU" dirty="0" smtClean="0"/>
              <a:t> и склеивание между собой различных материалов.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161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16704" cy="6782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ЭПОКСИДНЫЕ КЛЕИ</a:t>
            </a:r>
            <a:endParaRPr lang="ru-RU" sz="1800" b="1" dirty="0" smtClean="0"/>
          </a:p>
          <a:p>
            <a:r>
              <a:rPr lang="ru-RU" sz="2000" dirty="0" smtClean="0"/>
              <a:t> </a:t>
            </a:r>
            <a:r>
              <a:rPr lang="ru-RU" sz="2000" dirty="0"/>
              <a:t>для склеивания металлов, разнородных материалов и пористых конструкций</a:t>
            </a:r>
          </a:p>
          <a:p>
            <a:r>
              <a:rPr lang="ru-RU" sz="2000" dirty="0" smtClean="0"/>
              <a:t>приклеивания </a:t>
            </a:r>
            <a:r>
              <a:rPr lang="ru-RU" sz="2000" dirty="0"/>
              <a:t>металла к </a:t>
            </a:r>
            <a:r>
              <a:rPr lang="ru-RU" sz="2000" dirty="0" smtClean="0"/>
              <a:t>пластмассе, </a:t>
            </a:r>
            <a:r>
              <a:rPr lang="ru-RU" sz="2000" dirty="0"/>
              <a:t>алюминий, медь, железо, магниевые сплавы, медную проволоку, изолированную пластмассой, резину и посеребренную бронзу.</a:t>
            </a:r>
          </a:p>
          <a:p>
            <a:r>
              <a:rPr lang="ru-RU" sz="2000" dirty="0" smtClean="0"/>
              <a:t>авиационной </a:t>
            </a:r>
            <a:r>
              <a:rPr lang="ru-RU" sz="2000" dirty="0"/>
              <a:t>и космической технике, наиболее распространенным из которых является склеивание разнородных материалов, например склеивание солнечных батарей на спутниках или приклеивание медной фольги к фенольной пластмассе для изготовления печатных схем.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для укрепления драгоценных камней в оправах.</a:t>
            </a:r>
          </a:p>
          <a:p>
            <a:r>
              <a:rPr lang="ru-RU" sz="2000" dirty="0" smtClean="0"/>
              <a:t>для </a:t>
            </a:r>
            <a:r>
              <a:rPr lang="ru-RU" sz="2000" dirty="0"/>
              <a:t>связки практически любого типа </a:t>
            </a:r>
            <a:r>
              <a:rPr lang="ru-RU" sz="2000" dirty="0" smtClean="0"/>
              <a:t>наполнителя. </a:t>
            </a:r>
          </a:p>
          <a:p>
            <a:r>
              <a:rPr lang="ru-RU" sz="2000" dirty="0" smtClean="0"/>
              <a:t>В </a:t>
            </a:r>
            <a:r>
              <a:rPr lang="ru-RU" sz="2000" dirty="0"/>
              <a:t>качестве связующего </a:t>
            </a:r>
            <a:r>
              <a:rPr lang="ru-RU" sz="2000" dirty="0" smtClean="0"/>
              <a:t>опилок.</a:t>
            </a:r>
            <a:endParaRPr lang="ru-RU" sz="2000" dirty="0"/>
          </a:p>
          <a:p>
            <a:r>
              <a:rPr lang="ru-RU" sz="2000" dirty="0" smtClean="0"/>
              <a:t>могут </a:t>
            </a:r>
            <a:r>
              <a:rPr lang="ru-RU" sz="2000" dirty="0"/>
              <a:t>применяться в качестве грунтов для создания хорошей адгезии внешнего покрытия к изделию или для увеличения коррозионной стойкости. </a:t>
            </a:r>
            <a:endParaRPr lang="ru-RU" sz="2000" dirty="0" smtClean="0"/>
          </a:p>
          <a:p>
            <a:r>
              <a:rPr lang="ru-RU" sz="2000" dirty="0" smtClean="0"/>
              <a:t>имеют </a:t>
            </a:r>
            <a:r>
              <a:rPr lang="ru-RU" sz="2000" dirty="0"/>
              <a:t>хорошую адгезию ко всем термореактивным пластмассам, кроме кремнийорганических, и к большинству термопластичных, кроме полиолефинов, фторопластов а некоторых пластифицированных </a:t>
            </a:r>
            <a:r>
              <a:rPr lang="ru-RU" sz="2000" dirty="0" err="1"/>
              <a:t>венилов</a:t>
            </a:r>
            <a:r>
              <a:rPr lang="ru-RU" sz="2000" dirty="0"/>
              <a:t>.</a:t>
            </a:r>
          </a:p>
          <a:p>
            <a:r>
              <a:rPr lang="ru-RU" sz="2000" dirty="0" smtClean="0"/>
              <a:t>имеют </a:t>
            </a:r>
            <a:r>
              <a:rPr lang="ru-RU" sz="2000" dirty="0"/>
              <a:t>хорошую адгезию к стеклу и дают возможность изготавливать эпоксидные стеклопластики.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204507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009531"/>
          </a:xfrm>
        </p:spPr>
        <p:txBody>
          <a:bodyPr/>
          <a:lstStyle/>
          <a:p>
            <a:r>
              <a:rPr lang="ru-RU" dirty="0" smtClean="0"/>
              <a:t>Выбор состава связующих на основе эпоксидных смол для композиционных материалов основан на том, что с уменьшением расстояния между узлами сетки растут температура стеклования, прочность при сжатии, химическая и термическая стойкость, но </a:t>
            </a:r>
            <a:r>
              <a:rPr lang="ru-RU" dirty="0" smtClean="0">
                <a:solidFill>
                  <a:srgbClr val="FF0000"/>
                </a:solidFill>
              </a:rPr>
              <a:t>растет и хрупкость. </a:t>
            </a:r>
            <a:r>
              <a:rPr lang="ru-RU" dirty="0" smtClean="0"/>
              <a:t>Аналогично изменяются свойства отвержденных связующих при увеличении содержания ароматических циклов в молекуле эпоксидных смол.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3104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images02.olx.ru/ui/11/02/17/1297249555_165259517_2---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4306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upload.wikimedia.org/wikipedia/commons/thumb/7/73/Top-part-trays-from-fibreglass.jpg/220px-Top-part-trays-from-fibreglass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55976" cy="407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18087" y="4653136"/>
            <a:ext cx="411980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Перевернутая верхняя часть лодки из стеклоткани с ЭС</a:t>
            </a:r>
          </a:p>
        </p:txBody>
      </p:sp>
      <p:pic>
        <p:nvPicPr>
          <p:cNvPr id="6" name="Рисунок 5" descr="http://upload.wikimedia.org/wikipedia/commons/thumb/b/b0/Hybridcircuit.jpg/220px-Hybridcircuit.jp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3140969"/>
            <a:ext cx="4763587" cy="3652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716016" y="131115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Применение эпоксидной смолы, как изолятора для гибридной интегральной схемы</a:t>
            </a:r>
          </a:p>
        </p:txBody>
      </p:sp>
    </p:spTree>
    <p:extLst>
      <p:ext uri="{BB962C8B-B14F-4D97-AF65-F5344CB8AC3E}">
        <p14:creationId xmlns:p14="http://schemas.microsoft.com/office/powerpoint/2010/main" val="1039185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смола</a:t>
            </a:r>
            <a:endParaRPr lang="ru-RU" dirty="0"/>
          </a:p>
        </p:txBody>
      </p:sp>
      <p:pic>
        <p:nvPicPr>
          <p:cNvPr id="4098" name="Picture 2" descr="http://www.kulturologia.ru/files/enteria/klari-reis/klari-reis1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16704" cy="5167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5805264"/>
            <a:ext cx="8784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effectLst/>
              </a:rPr>
              <a:t>биоинженерия, нарисованная </a:t>
            </a:r>
            <a:r>
              <a:rPr lang="ru-RU" sz="2800" b="1" dirty="0" smtClean="0">
                <a:effectLst/>
              </a:rPr>
              <a:t>эпоксидными смолами </a:t>
            </a:r>
            <a:r>
              <a:rPr lang="ru-RU" sz="2800" dirty="0" smtClean="0">
                <a:effectLst/>
              </a:rPr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17238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://www.europolis.ru/images/pigm-pol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0"/>
            <a:ext cx="7588404" cy="6428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59632" y="6488668"/>
            <a:ext cx="4047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>
                <a:effectLst/>
              </a:rPr>
              <a:t>Стекломат</a:t>
            </a:r>
            <a:r>
              <a:rPr lang="ru-RU" dirty="0" smtClean="0">
                <a:effectLst/>
              </a:rPr>
              <a:t>, стеклоткань Э3-100, Э3-200,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4778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Эпоксидную смолу получают поликонденсацией </a:t>
            </a:r>
            <a:r>
              <a:rPr lang="ru-RU" i="1" dirty="0" err="1" smtClean="0"/>
              <a:t>эпихлоргидрина</a:t>
            </a:r>
            <a:r>
              <a:rPr lang="ru-RU" dirty="0" smtClean="0"/>
              <a:t> с различными органическими соединениями: от фенола до пищевых масел, скажем соевого (например, в Казахстане разработана технология получения из отходов кожевенного производства). Такой способ носит название «</a:t>
            </a:r>
            <a:r>
              <a:rPr lang="ru-RU" dirty="0" err="1" smtClean="0"/>
              <a:t>эпоксидирование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7170" name="Picture 2" descr="http://forexaw.com/TERMs/Ximiya/img232452_6-1_La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149080"/>
            <a:ext cx="6233258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494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В настоящее время </a:t>
            </a:r>
            <a:r>
              <a:rPr lang="ru-RU" b="1" dirty="0"/>
              <a:t>эпоксидные смолы</a:t>
            </a:r>
            <a:r>
              <a:rPr lang="ru-RU" dirty="0"/>
              <a:t> получают одним из трех методов:</a:t>
            </a:r>
          </a:p>
          <a:p>
            <a:pPr algn="just"/>
            <a:r>
              <a:rPr lang="ru-RU" dirty="0"/>
              <a:t>взаимодействием двух- и многоатомных фенолов, спиртов, аминов, кислот, представляющих собой </a:t>
            </a:r>
            <a:r>
              <a:rPr lang="ru-RU" dirty="0" err="1"/>
              <a:t>протонодонорные</a:t>
            </a:r>
            <a:r>
              <a:rPr lang="ru-RU" dirty="0"/>
              <a:t> соединения, с </a:t>
            </a:r>
            <a:r>
              <a:rPr lang="ru-RU" dirty="0" err="1"/>
              <a:t>эпихлоргидрином</a:t>
            </a:r>
            <a:r>
              <a:rPr lang="ru-RU" dirty="0"/>
              <a:t> с последующей регенерацией эпоксидной группы на стадии </a:t>
            </a:r>
            <a:r>
              <a:rPr lang="ru-RU" dirty="0" err="1" smtClean="0"/>
              <a:t>дегидрохлорирования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при </a:t>
            </a:r>
            <a:r>
              <a:rPr lang="ru-RU" dirty="0" err="1"/>
              <a:t>эпоксидироваиии</a:t>
            </a:r>
            <a:r>
              <a:rPr lang="ru-RU" dirty="0"/>
              <a:t> непредельных соединений, проводимом органическими </a:t>
            </a:r>
            <a:r>
              <a:rPr lang="ru-RU" dirty="0" err="1"/>
              <a:t>надкислотами</a:t>
            </a:r>
            <a:r>
              <a:rPr lang="ru-RU" dirty="0"/>
              <a:t>, например </a:t>
            </a:r>
            <a:r>
              <a:rPr lang="ru-RU" dirty="0" err="1"/>
              <a:t>надуксусной</a:t>
            </a:r>
            <a:r>
              <a:rPr lang="ru-RU" dirty="0"/>
              <a:t> или </a:t>
            </a:r>
            <a:r>
              <a:rPr lang="ru-RU" dirty="0" err="1"/>
              <a:t>надмуравьиной</a:t>
            </a:r>
            <a:r>
              <a:rPr lang="ru-RU" dirty="0"/>
              <a:t>, либо пероксидами и </a:t>
            </a:r>
            <a:r>
              <a:rPr lang="ru-RU" dirty="0" err="1"/>
              <a:t>гидропероксидами</a:t>
            </a:r>
            <a:r>
              <a:rPr lang="ru-RU" dirty="0"/>
              <a:t> кислорода;</a:t>
            </a:r>
          </a:p>
          <a:p>
            <a:pPr algn="just"/>
            <a:r>
              <a:rPr lang="ru-RU" dirty="0"/>
              <a:t>путем реакций полимеризации и </a:t>
            </a:r>
            <a:r>
              <a:rPr lang="ru-RU" dirty="0" err="1"/>
              <a:t>сополимеризации</a:t>
            </a:r>
            <a:r>
              <a:rPr lang="ru-RU" dirty="0"/>
              <a:t> непредельных мономеров, имеющих в своем составе эпоксидные группы.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2423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60524" y="3244334"/>
            <a:ext cx="4222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effectLst/>
              </a:rPr>
              <a:t>Модифицированные </a:t>
            </a:r>
            <a:r>
              <a:rPr lang="ru-RU" b="1" dirty="0" smtClean="0">
                <a:effectLst/>
              </a:rPr>
              <a:t>эпоксидные</a:t>
            </a:r>
            <a:r>
              <a:rPr lang="ru-RU" dirty="0" smtClean="0">
                <a:effectLst/>
              </a:rPr>
              <a:t> смолы</a:t>
            </a:r>
            <a:endParaRPr lang="ru-RU" dirty="0"/>
          </a:p>
        </p:txBody>
      </p:sp>
      <p:pic>
        <p:nvPicPr>
          <p:cNvPr id="6146" name="Picture 2" descr="http://instplast-kom.ru/d/39643/d/121.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568952" cy="6082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434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r>
              <a:rPr lang="ru-RU" dirty="0"/>
              <a:t>Эпоксидная </a:t>
            </a:r>
            <a:r>
              <a:rPr lang="ru-RU" dirty="0" smtClean="0"/>
              <a:t>смолы </a:t>
            </a:r>
            <a:r>
              <a:rPr lang="ru-RU" dirty="0" smtClean="0"/>
              <a:t>способны </a:t>
            </a:r>
            <a:r>
              <a:rPr lang="ru-RU" dirty="0"/>
              <a:t>под действием отвердителей (</a:t>
            </a:r>
            <a:r>
              <a:rPr lang="ru-RU" dirty="0" err="1"/>
              <a:t>полиаминов</a:t>
            </a:r>
            <a:r>
              <a:rPr lang="ru-RU" dirty="0"/>
              <a:t> и др.) образовывать сшитые полимеры. Наибольшее практическое и широкое применение для получения эпоксидных смол нашли </a:t>
            </a:r>
            <a:r>
              <a:rPr lang="ru-RU" dirty="0" err="1"/>
              <a:t>дифенилолпропан</a:t>
            </a:r>
            <a:r>
              <a:rPr lang="ru-RU" dirty="0"/>
              <a:t> (</a:t>
            </a:r>
            <a:r>
              <a:rPr lang="ru-RU" dirty="0" err="1"/>
              <a:t>диан</a:t>
            </a:r>
            <a:r>
              <a:rPr lang="ru-RU" dirty="0"/>
              <a:t> или </a:t>
            </a:r>
            <a:r>
              <a:rPr lang="ru-RU" dirty="0" err="1"/>
              <a:t>бнсфенол</a:t>
            </a:r>
            <a:r>
              <a:rPr lang="ru-RU" dirty="0"/>
              <a:t> А) и </a:t>
            </a:r>
            <a:r>
              <a:rPr lang="ru-RU" dirty="0" err="1"/>
              <a:t>эпихлоргидрин</a:t>
            </a:r>
            <a:r>
              <a:rPr lang="ru-RU" dirty="0"/>
              <a:t>. Реакция получения эпоксидной смолы протекает по схеме, изображенной на </a:t>
            </a:r>
            <a:r>
              <a:rPr lang="ru-RU" dirty="0" smtClean="0"/>
              <a:t>рис.</a:t>
            </a:r>
            <a:endParaRPr lang="ru-RU" dirty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440" y="4653136"/>
            <a:ext cx="922744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3298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Общая формула эпоксидной смолы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9036496" cy="187220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51520" y="1997839"/>
            <a:ext cx="889248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 структурной формуле число </a:t>
            </a:r>
            <a:r>
              <a:rPr lang="ru-RU" sz="2000" i="1" dirty="0"/>
              <a:t>n</a:t>
            </a:r>
            <a:r>
              <a:rPr lang="ru-RU" sz="2000" dirty="0"/>
              <a:t> указывает на число мономеров в полимере эпоксидной смолы (</a:t>
            </a:r>
            <a:r>
              <a:rPr lang="ru-RU" sz="2000" b="1" dirty="0"/>
              <a:t>степень полимеризации эпоксидной смолы</a:t>
            </a:r>
            <a:r>
              <a:rPr lang="ru-RU" sz="2000" dirty="0"/>
              <a:t>) и может достигать 25, но чаще всего встречаются эпоксидные смолы с </a:t>
            </a:r>
            <a:r>
              <a:rPr lang="ru-RU" sz="2000" i="1" dirty="0"/>
              <a:t>n</a:t>
            </a:r>
            <a:r>
              <a:rPr lang="ru-RU" sz="2000" dirty="0"/>
              <a:t> меньше 10.</a:t>
            </a:r>
          </a:p>
          <a:p>
            <a:r>
              <a:rPr lang="ru-RU" sz="2000" dirty="0" err="1"/>
              <a:t>Эппоксидная</a:t>
            </a:r>
            <a:r>
              <a:rPr lang="ru-RU" sz="2000" dirty="0"/>
              <a:t> смола марки ЭД-20 имеет 2 эпоксидные группы. Структурная формула эпоксидной смолы ЭД-20 имеет вид:</a:t>
            </a:r>
          </a:p>
        </p:txBody>
      </p:sp>
      <p:pic>
        <p:nvPicPr>
          <p:cNvPr id="6" name="Рисунок 5" descr="Структурная формула эпоксидной смолы ЭД-2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228" y="3629055"/>
            <a:ext cx="8496944" cy="167215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179512" y="5445224"/>
            <a:ext cx="9036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Чем выше степень полимеризации эпоксидной строки, тем выше вязкость. При больших значениях степени полимеризации эпоксидная смола будет твердым веществом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81124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9036496" cy="6009531"/>
          </a:xfrm>
        </p:spPr>
        <p:txBody>
          <a:bodyPr/>
          <a:lstStyle/>
          <a:p>
            <a:r>
              <a:rPr lang="ru-RU" dirty="0" smtClean="0"/>
              <a:t>Для характеристики эпоксидных смол используют </a:t>
            </a:r>
            <a:r>
              <a:rPr lang="ru-RU" dirty="0" smtClean="0">
                <a:solidFill>
                  <a:srgbClr val="FF0000"/>
                </a:solidFill>
              </a:rPr>
              <a:t>эпоксидное число</a:t>
            </a:r>
            <a:r>
              <a:rPr lang="ru-RU" dirty="0" smtClean="0"/>
              <a:t>, т.е. содержание эпоксидных групп в граммах на 100 г смолы. Так, смолы ЭД-20 (М=400) и ЭД-8 (М=1000) содержат соответственно 19-22 и 8-10% эпоксидных групп.</a:t>
            </a:r>
          </a:p>
          <a:p>
            <a:r>
              <a:rPr lang="ru-RU" dirty="0" smtClean="0"/>
              <a:t>Кроме того, смолы характеризуются </a:t>
            </a:r>
            <a:r>
              <a:rPr lang="ru-RU" dirty="0" smtClean="0">
                <a:solidFill>
                  <a:srgbClr val="FF0000"/>
                </a:solidFill>
              </a:rPr>
              <a:t>эпоксидным эквивалентом </a:t>
            </a:r>
            <a:r>
              <a:rPr lang="ru-RU" dirty="0" smtClean="0"/>
              <a:t>– массой одного грамм-эквивалента смолы.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0528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716" y="188640"/>
            <a:ext cx="8831780" cy="64087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Отвердители бывают двух видов:</a:t>
            </a:r>
          </a:p>
          <a:p>
            <a:r>
              <a:rPr lang="ru-RU" dirty="0"/>
              <a:t>-</a:t>
            </a:r>
            <a:r>
              <a:rPr lang="ru-RU" i="1" dirty="0"/>
              <a:t>холодного отверждения </a:t>
            </a:r>
            <a:r>
              <a:rPr lang="ru-RU" dirty="0"/>
              <a:t>(ПЭПА, ТЭТА), т.е. отвердители, которые </a:t>
            </a:r>
            <a:r>
              <a:rPr lang="ru-RU" dirty="0" err="1"/>
              <a:t>отверждают</a:t>
            </a:r>
            <a:r>
              <a:rPr lang="ru-RU" dirty="0"/>
              <a:t> смолу при комнатной температуре. Приблизительный расход отвердителя ПЭПА и ТЭТА на смолу– 1:10 (смола: отвердитель- 1:10).Следует пояснить, что несмотря на разную </a:t>
            </a:r>
            <a:r>
              <a:rPr lang="ru-RU" dirty="0" err="1"/>
              <a:t>отверждающую</a:t>
            </a:r>
            <a:r>
              <a:rPr lang="ru-RU" dirty="0"/>
              <a:t> способность </a:t>
            </a:r>
            <a:r>
              <a:rPr lang="ru-RU" dirty="0" err="1"/>
              <a:t>полиэтиленполиамина</a:t>
            </a:r>
            <a:r>
              <a:rPr lang="ru-RU" dirty="0"/>
              <a:t> и </a:t>
            </a:r>
            <a:r>
              <a:rPr lang="ru-RU" dirty="0" err="1"/>
              <a:t>триэтилентетрамина</a:t>
            </a:r>
            <a:r>
              <a:rPr lang="ru-RU" dirty="0"/>
              <a:t> (у </a:t>
            </a:r>
            <a:r>
              <a:rPr lang="ru-RU" dirty="0" err="1"/>
              <a:t>полиэтеленполиамина</a:t>
            </a:r>
            <a:r>
              <a:rPr lang="ru-RU" dirty="0"/>
              <a:t> она выше) расход обоих отвердителей на смолу примерно одинаковый, т.к. согласно ТУ у </a:t>
            </a:r>
            <a:r>
              <a:rPr lang="ru-RU" dirty="0" err="1"/>
              <a:t>полиэтиленполиамина</a:t>
            </a:r>
            <a:r>
              <a:rPr lang="ru-RU" dirty="0"/>
              <a:t> массовая доля собственно ПЭПА составляет лишь 25–35% (остальное – кубовый остаток), а у </a:t>
            </a:r>
            <a:r>
              <a:rPr lang="ru-RU" dirty="0" err="1"/>
              <a:t>триэтилентетрамина</a:t>
            </a:r>
            <a:r>
              <a:rPr lang="ru-RU" dirty="0"/>
              <a:t> массовая доля ТЭТА составляет не менее 95%.</a:t>
            </a:r>
          </a:p>
          <a:p>
            <a:r>
              <a:rPr lang="ru-RU" dirty="0"/>
              <a:t>-</a:t>
            </a:r>
            <a:r>
              <a:rPr lang="ru-RU" i="1" dirty="0"/>
              <a:t>горячего отверждения </a:t>
            </a:r>
            <a:r>
              <a:rPr lang="ru-RU" dirty="0"/>
              <a:t>(малеиновый ангидрид, ДЭТА и др.) т.е. отвердители, которые </a:t>
            </a:r>
            <a:r>
              <a:rPr lang="ru-RU" dirty="0" err="1"/>
              <a:t>отверждают</a:t>
            </a:r>
            <a:r>
              <a:rPr lang="ru-RU" dirty="0"/>
              <a:t> смолу при температуре 50-60°С.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4533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ru-RU" sz="3200" dirty="0"/>
              <a:t>При взаимодействии эпоксидной смолы с отвердителем проходит следующая реакция:</a:t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4" name="Рисунок 3" descr="http://referat.ru/cache/referats/22496/image014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7"/>
            <a:ext cx="8820472" cy="58052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76675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710</Words>
  <Application>Microsoft Office PowerPoint</Application>
  <PresentationFormat>Экран (4:3)</PresentationFormat>
  <Paragraphs>45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Технология получения эпоксидных полимеров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 взаимодействии эпоксидной смолы с отвердителем проходит следующая реакция: </vt:lpstr>
      <vt:lpstr>Схема производства жидких эпоксидных смол периодическим методом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смола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получения эпоксидных полимеров</dc:title>
  <dc:creator>Гани</dc:creator>
  <cp:lastModifiedBy>Гани</cp:lastModifiedBy>
  <cp:revision>24</cp:revision>
  <dcterms:created xsi:type="dcterms:W3CDTF">2012-04-26T08:30:14Z</dcterms:created>
  <dcterms:modified xsi:type="dcterms:W3CDTF">2012-04-27T05:15:26Z</dcterms:modified>
</cp:coreProperties>
</file>