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4" r:id="rId3"/>
    <p:sldId id="275" r:id="rId4"/>
    <p:sldId id="276" r:id="rId5"/>
    <p:sldId id="257" r:id="rId6"/>
    <p:sldId id="258" r:id="rId7"/>
    <p:sldId id="259" r:id="rId8"/>
    <p:sldId id="260" r:id="rId9"/>
    <p:sldId id="262" r:id="rId10"/>
    <p:sldId id="263" r:id="rId11"/>
    <p:sldId id="264" r:id="rId12"/>
    <p:sldId id="266" r:id="rId13"/>
    <p:sldId id="267" r:id="rId14"/>
    <p:sldId id="268" r:id="rId15"/>
    <p:sldId id="269" r:id="rId16"/>
    <p:sldId id="270" r:id="rId17"/>
    <p:sldId id="271" r:id="rId18"/>
    <p:sldId id="272" r:id="rId19"/>
    <p:sldId id="273"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780"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533B7126-6B95-4DB3-A1EA-837190CE642A}" type="datetimeFigureOut">
              <a:rPr lang="ru-RU" smtClean="0"/>
              <a:t>23.04.2015</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9BA16436-E4C9-411F-A730-150E3E7DD511}" type="slidenum">
              <a:rPr lang="ru-RU" smtClean="0"/>
              <a:t>‹#›</a:t>
            </a:fld>
            <a:endParaRPr lang="ru-RU"/>
          </a:p>
        </p:txBody>
      </p:sp>
    </p:spTree>
  </p:cSld>
  <p:clrMapOvr>
    <a:masterClrMapping/>
  </p:clrMapOvr>
  <p:transition>
    <p:spli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33B7126-6B95-4DB3-A1EA-837190CE642A}" type="datetimeFigureOut">
              <a:rPr lang="ru-RU" smtClean="0"/>
              <a:t>23.04.2015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BA16436-E4C9-411F-A730-150E3E7DD511}" type="slidenum">
              <a:rPr lang="ru-RU" smtClean="0"/>
              <a:t>‹#›</a:t>
            </a:fld>
            <a:endParaRPr lang="ru-RU"/>
          </a:p>
        </p:txBody>
      </p:sp>
    </p:spTree>
  </p:cSld>
  <p:clrMapOvr>
    <a:masterClrMapping/>
  </p:clrMapOvr>
  <p:transition>
    <p:spli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33B7126-6B95-4DB3-A1EA-837190CE642A}" type="datetimeFigureOut">
              <a:rPr lang="ru-RU" smtClean="0"/>
              <a:t>23.04.2015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BA16436-E4C9-411F-A730-150E3E7DD511}" type="slidenum">
              <a:rPr lang="ru-RU" smtClean="0"/>
              <a:t>‹#›</a:t>
            </a:fld>
            <a:endParaRPr lang="ru-RU"/>
          </a:p>
        </p:txBody>
      </p:sp>
    </p:spTree>
  </p:cSld>
  <p:clrMapOvr>
    <a:masterClrMapping/>
  </p:clrMapOvr>
  <p:transition>
    <p:spli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33B7126-6B95-4DB3-A1EA-837190CE642A}" type="datetimeFigureOut">
              <a:rPr lang="ru-RU" smtClean="0"/>
              <a:t>23.04.2015</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9BA16436-E4C9-411F-A730-150E3E7DD511}" type="slidenum">
              <a:rPr lang="ru-RU" smtClean="0"/>
              <a:t>‹#›</a:t>
            </a:fld>
            <a:endParaRPr lang="ru-RU"/>
          </a:p>
        </p:txBody>
      </p:sp>
    </p:spTree>
  </p:cSld>
  <p:clrMapOvr>
    <a:masterClrMapping/>
  </p:clrMapOvr>
  <p:transition>
    <p:spli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533B7126-6B95-4DB3-A1EA-837190CE642A}" type="datetimeFigureOut">
              <a:rPr lang="ru-RU" smtClean="0"/>
              <a:t>23.04.2015</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9BA16436-E4C9-411F-A730-150E3E7DD511}" type="slidenum">
              <a:rPr lang="ru-RU" smtClean="0"/>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transition>
    <p:spli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533B7126-6B95-4DB3-A1EA-837190CE642A}" type="datetimeFigureOut">
              <a:rPr lang="ru-RU" smtClean="0"/>
              <a:t>23.04.2015</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9BA16436-E4C9-411F-A730-150E3E7DD511}" type="slidenum">
              <a:rPr lang="ru-RU" smtClean="0"/>
              <a:t>‹#›</a:t>
            </a:fld>
            <a:endParaRPr lang="ru-RU"/>
          </a:p>
        </p:txBody>
      </p:sp>
    </p:spTree>
  </p:cSld>
  <p:clrMapOvr>
    <a:masterClrMapping/>
  </p:clrMapOvr>
  <p:transition>
    <p:spli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533B7126-6B95-4DB3-A1EA-837190CE642A}" type="datetimeFigureOut">
              <a:rPr lang="ru-RU" smtClean="0"/>
              <a:t>23.04.2015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9BA16436-E4C9-411F-A730-150E3E7DD511}" type="slidenum">
              <a:rPr lang="ru-RU" smtClean="0"/>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p:spli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33B7126-6B95-4DB3-A1EA-837190CE642A}" type="datetimeFigureOut">
              <a:rPr lang="ru-RU" smtClean="0"/>
              <a:t>23.04.2015</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BA16436-E4C9-411F-A730-150E3E7DD511}" type="slidenum">
              <a:rPr lang="ru-RU" smtClean="0"/>
              <a:t>‹#›</a:t>
            </a:fld>
            <a:endParaRPr lang="ru-RU"/>
          </a:p>
        </p:txBody>
      </p:sp>
    </p:spTree>
  </p:cSld>
  <p:clrMapOvr>
    <a:masterClrMapping/>
  </p:clrMapOvr>
  <p:transition>
    <p:spli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33B7126-6B95-4DB3-A1EA-837190CE642A}" type="datetimeFigureOut">
              <a:rPr lang="ru-RU" smtClean="0"/>
              <a:t>23.04.2015</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BA16436-E4C9-411F-A730-150E3E7DD511}" type="slidenum">
              <a:rPr lang="ru-RU" smtClean="0"/>
              <a:t>‹#›</a:t>
            </a:fld>
            <a:endParaRPr lang="ru-RU"/>
          </a:p>
        </p:txBody>
      </p:sp>
    </p:spTree>
  </p:cSld>
  <p:clrMapOvr>
    <a:masterClrMapping/>
  </p:clrMapOvr>
  <p:transition>
    <p:spli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33B7126-6B95-4DB3-A1EA-837190CE642A}" type="datetimeFigureOut">
              <a:rPr lang="ru-RU" smtClean="0"/>
              <a:t>23.04.2015</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BA16436-E4C9-411F-A730-150E3E7DD511}" type="slidenum">
              <a:rPr lang="ru-RU" smtClean="0"/>
              <a:t>‹#›</a:t>
            </a:fld>
            <a:endParaRPr lang="ru-RU"/>
          </a:p>
        </p:txBody>
      </p:sp>
    </p:spTree>
  </p:cSld>
  <p:clrMapOvr>
    <a:masterClrMapping/>
  </p:clrMapOvr>
  <p:transition>
    <p:spli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533B7126-6B95-4DB3-A1EA-837190CE642A}" type="datetimeFigureOut">
              <a:rPr lang="ru-RU" smtClean="0"/>
              <a:t>23.04.2015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9BA16436-E4C9-411F-A730-150E3E7DD511}" type="slidenum">
              <a:rPr lang="ru-RU" smtClean="0"/>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transition>
    <p:spli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33B7126-6B95-4DB3-A1EA-837190CE642A}" type="datetimeFigureOut">
              <a:rPr lang="ru-RU" smtClean="0"/>
              <a:t>23.04.2015</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9BA16436-E4C9-411F-A730-150E3E7DD511}" type="slidenum">
              <a:rPr lang="ru-RU" smtClean="0"/>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split/>
  </p:transition>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b="1"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Обобщение результатов финансового контроля и аудиторских проверок.</a:t>
            </a:r>
            <a:endParaRPr lang="ru-RU" b="1"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pic>
        <p:nvPicPr>
          <p:cNvPr id="48130" name="Picture 2" descr="https://encrypted-tbn0.gstatic.com/images?q=tbn:ANd9GcQFukuQ_xbOvLgDu4EAbxFL286hUOzLr1VBQFEWLLy2HRzVgL2OPw"/>
          <p:cNvPicPr>
            <a:picLocks noChangeAspect="1" noChangeArrowheads="1"/>
          </p:cNvPicPr>
          <p:nvPr/>
        </p:nvPicPr>
        <p:blipFill>
          <a:blip r:embed="rId2"/>
          <a:srcRect/>
          <a:stretch>
            <a:fillRect/>
          </a:stretch>
        </p:blipFill>
        <p:spPr bwMode="auto">
          <a:xfrm>
            <a:off x="5286380" y="857232"/>
            <a:ext cx="3056108" cy="2962282"/>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8130"/>
                                        </p:tgtEl>
                                        <p:attrNameLst>
                                          <p:attrName>style.visibility</p:attrName>
                                        </p:attrNameLst>
                                      </p:cBhvr>
                                      <p:to>
                                        <p:strVal val="visible"/>
                                      </p:to>
                                    </p:set>
                                    <p:anim calcmode="lin" valueType="num">
                                      <p:cBhvr additive="base">
                                        <p:cTn id="7" dur="500" fill="hold"/>
                                        <p:tgtEl>
                                          <p:spTgt spid="48130"/>
                                        </p:tgtEl>
                                        <p:attrNameLst>
                                          <p:attrName>ppt_x</p:attrName>
                                        </p:attrNameLst>
                                      </p:cBhvr>
                                      <p:tavLst>
                                        <p:tav tm="0">
                                          <p:val>
                                            <p:strVal val="#ppt_x"/>
                                          </p:val>
                                        </p:tav>
                                        <p:tav tm="100000">
                                          <p:val>
                                            <p:strVal val="#ppt_x"/>
                                          </p:val>
                                        </p:tav>
                                      </p:tavLst>
                                    </p:anim>
                                    <p:anim calcmode="lin" valueType="num">
                                      <p:cBhvr additive="base">
                                        <p:cTn id="8" dur="500" fill="hold"/>
                                        <p:tgtEl>
                                          <p:spTgt spid="481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142984"/>
            <a:ext cx="9144000" cy="5715016"/>
          </a:xfrm>
        </p:spPr>
        <p:txBody>
          <a:bodyPr>
            <a:normAutofit fontScale="62500" lnSpcReduction="20000"/>
          </a:bodyPr>
          <a:lstStyle/>
          <a:p>
            <a:pPr fontAlgn="base"/>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Первый вид </a:t>
            </a:r>
            <a:r>
              <a:rPr lang="ru-RU" b="1" dirty="0" smtClean="0"/>
              <a:t>заключения аудиторами дается в том случае, если не было обнаружено ошибок и недостатков в отчетности, а финансовое положение устойчиво и, по мнению аудиторов, не вызывает каких-либо опасений. Однако такое положение маловероятно и, скорее всего, имеет место один из двух вариантов: ошибки аудиторами найдены, но вносить соответствующие исправления нецелесообразно, либо аудиторская проверка произведена недостаточно профессионально или недобросовестно.</a:t>
            </a:r>
          </a:p>
          <a:p>
            <a:pPr fontAlgn="base"/>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Заключение с замечаниями </a:t>
            </a:r>
            <a:r>
              <a:rPr lang="ru-RU" b="1" dirty="0" smtClean="0"/>
              <a:t>делается при выявлении аудиторами отдельных легко устранимых недостатков, в целом не меняющих положительной оценки состояния бухгалтерского учета и отчетности. По всем выявленным недостаткам аудиторы обязаны дать свои рекомендации  и проконтролировать их выполнение.</a:t>
            </a:r>
          </a:p>
          <a:p>
            <a:pPr fontAlgn="base"/>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Отрицательное заключение </a:t>
            </a:r>
            <a:r>
              <a:rPr lang="ru-RU" b="1" dirty="0" smtClean="0"/>
              <a:t>дается в случае выявления серьезных нарушений и запущенности бухгалтерского учета и отчетности, в связи с чем бухгалтерская документация квалифицируется как недостоверная.</a:t>
            </a:r>
          </a:p>
          <a:p>
            <a:pPr fontAlgn="base"/>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Четвертый вариант </a:t>
            </a:r>
            <a:r>
              <a:rPr lang="ru-RU" b="1" dirty="0" smtClean="0"/>
              <a:t>завершения аудиторской проверки возможен, если аудиторам не предъявляются все материалы, необходимые для оценки состояния бухгалтерского учета и отчетности. В результате аудиторы вынуждены прекратить проверку, официально уведомив об этом предприятие и свою вышестоящую организацию.</a:t>
            </a:r>
          </a:p>
          <a:p>
            <a:endParaRPr lang="ru-RU" dirty="0"/>
          </a:p>
        </p:txBody>
      </p:sp>
    </p:spTree>
  </p:cSld>
  <p:clrMapOvr>
    <a:masterClrMapping/>
  </p:clrMapOvr>
  <p:transition>
    <p:spli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500042"/>
            <a:ext cx="8686800" cy="1214446"/>
          </a:xfrm>
        </p:spPr>
        <p:txBody>
          <a:bodyPr>
            <a:normAutofit fontScale="90000"/>
          </a:bodyPr>
          <a:lstStyle/>
          <a:p>
            <a:r>
              <a:rPr lang="ru-RU" b="1" i="1" dirty="0" smtClean="0"/>
              <a:t>Методические приемы обобщения результатов контроля и аудита</a:t>
            </a:r>
            <a:r>
              <a:rPr lang="ru-RU" dirty="0" smtClean="0"/>
              <a:t/>
            </a:r>
            <a:br>
              <a:rPr lang="ru-RU" dirty="0" smtClean="0"/>
            </a:br>
            <a:r>
              <a:rPr lang="ru-RU" dirty="0" smtClean="0"/>
              <a:t> </a:t>
            </a:r>
            <a:br>
              <a:rPr lang="ru-RU" dirty="0" smtClean="0"/>
            </a:br>
            <a:endParaRPr lang="ru-RU" dirty="0"/>
          </a:p>
        </p:txBody>
      </p:sp>
      <p:sp>
        <p:nvSpPr>
          <p:cNvPr id="3" name="Содержимое 2"/>
          <p:cNvSpPr>
            <a:spLocks noGrp="1"/>
          </p:cNvSpPr>
          <p:nvPr>
            <p:ph idx="1"/>
          </p:nvPr>
        </p:nvSpPr>
        <p:spPr>
          <a:xfrm>
            <a:off x="22067" y="1556792"/>
            <a:ext cx="9144000" cy="4643470"/>
          </a:xfrm>
        </p:spPr>
        <p:txBody>
          <a:bodyPr>
            <a:normAutofit fontScale="47500" lnSpcReduction="20000"/>
          </a:bodyPr>
          <a:lstStyle/>
          <a:p>
            <a:r>
              <a:rPr lang="ru-RU" dirty="0" smtClean="0">
                <a:solidFill>
                  <a:schemeClr val="tx1"/>
                </a:solidFill>
              </a:rPr>
              <a:t>Обобщение результатов контроля и аудита включает комплекс методических приемов группирования и систематизации его результатов, необходимых для принятия решений по устранению выявленных недостатков в деятельности контролируемого предприятия. В частности, составляют ведомости выборочной инвентаризации ценностей, акты ревизии кассы, аудиторского контроля деятельности предприятия и предпринимательской деятельности, обследования мест хранения ценностей. </a:t>
            </a:r>
          </a:p>
          <a:p>
            <a:r>
              <a:rPr lang="ru-RU" dirty="0" smtClean="0">
                <a:solidFill>
                  <a:schemeClr val="tx1"/>
                </a:solidFill>
              </a:rPr>
              <a:t>Однородные недостатки обобщают в таблицах, схемах, графиках, ведомостях, </a:t>
            </a:r>
            <a:r>
              <a:rPr lang="ru-RU" dirty="0" err="1" smtClean="0">
                <a:solidFill>
                  <a:schemeClr val="tx1"/>
                </a:solidFill>
              </a:rPr>
              <a:t>машинограммах</a:t>
            </a:r>
            <a:r>
              <a:rPr lang="ru-RU" dirty="0" smtClean="0">
                <a:solidFill>
                  <a:schemeClr val="tx1"/>
                </a:solidFill>
              </a:rPr>
              <a:t> и других документах с помощью таких методических приемов: </a:t>
            </a:r>
            <a:r>
              <a:rPr lang="ru-RU" b="1" dirty="0" smtClean="0">
                <a:ln w="10541" cmpd="sng">
                  <a:solidFill>
                    <a:schemeClr val="accent1">
                      <a:shade val="88000"/>
                      <a:satMod val="110000"/>
                    </a:schemeClr>
                  </a:solidFill>
                  <a:prstDash val="solid"/>
                </a:ln>
                <a:solidFill>
                  <a:schemeClr val="tx1"/>
                </a:solidFill>
              </a:rPr>
              <a:t>группирование недостатков, документирование результатов промежуточного контроля, аналитическое группирование, следственно-юридическое обоснование недостатков, систематизированное группирование недостатков в актах аудиторского контроля деятельности предприятия и предпринимателей.</a:t>
            </a:r>
            <a:endParaRPr lang="ru-RU" dirty="0" smtClean="0">
              <a:solidFill>
                <a:schemeClr val="tx1"/>
              </a:solidFill>
            </a:endParaRPr>
          </a:p>
          <a:p>
            <a:r>
              <a:rPr lang="ru-RU" dirty="0" smtClean="0">
                <a:solidFill>
                  <a:schemeClr val="tx1"/>
                </a:solidFill>
              </a:rPr>
              <a:t>Как уже отмечалось, результаты аудиторского исследования группируются и систематизируются в журнале аудитора , где разрабатываются также меры по профилактике правонарушений в предпринимательской деятельности.</a:t>
            </a:r>
          </a:p>
          <a:p>
            <a:r>
              <a:rPr lang="ru-RU" dirty="0" smtClean="0">
                <a:solidFill>
                  <a:schemeClr val="tx1"/>
                </a:solidFill>
              </a:rPr>
              <a:t>Кроме того, эти меры позволяют контролирующему органу лучше разобраться в причинах недостатков и принять обоснованные решения по результатам аудита.</a:t>
            </a:r>
          </a:p>
          <a:p>
            <a:r>
              <a:rPr lang="ru-RU" dirty="0" smtClean="0">
                <a:solidFill>
                  <a:schemeClr val="tx1"/>
                </a:solidFill>
              </a:rPr>
              <a:t>Своевременное устранение руководством предприятия выявленных аудитом недостатков, которые касаются неполной и несвоевременной уплаты налогов в бюджет, освобождает от уплаты штрафных санкций налоговым органам. Поэтому предприятия заинтересованы в получении аудиторских услуг, которые предупреждали бы недостатки в финансово-хозяйственной деятельности.</a:t>
            </a:r>
          </a:p>
          <a:p>
            <a:r>
              <a:rPr lang="ru-RU" dirty="0" smtClean="0">
                <a:solidFill>
                  <a:schemeClr val="tx1"/>
                </a:solidFill>
              </a:rPr>
              <a:t>Обобщение недостатков в журнале аудитора проводится с использованием хронологического, систематизированного и хронологически-систематизированного группирования.</a:t>
            </a:r>
          </a:p>
          <a:p>
            <a:endParaRPr lang="ru-RU" dirty="0">
              <a:solidFill>
                <a:schemeClr val="tx1"/>
              </a:solidFill>
            </a:endParaRPr>
          </a:p>
        </p:txBody>
      </p:sp>
    </p:spTree>
  </p:cSld>
  <p:clrMapOvr>
    <a:masterClrMapping/>
  </p:clrMapOvr>
  <p:transition>
    <p:spli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1071546"/>
            <a:ext cx="6715172" cy="5572164"/>
          </a:xfrm>
        </p:spPr>
        <p:txBody>
          <a:bodyPr>
            <a:normAutofit fontScale="55000" lnSpcReduction="20000"/>
          </a:bodyPr>
          <a:lstStyle/>
          <a:p>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Хронологическое</a:t>
            </a:r>
            <a:r>
              <a:rPr lang="ru-RU" dirty="0" smtClean="0"/>
              <a:t>— недостатки группируют последовательно по периодам их возникновения в финансово-хозяйственной деятельности контролируемого предприятия. Недостатком этого метода является то, что аудитору приходится одновременно исследовать за месяц, квартал все хозяйственные операции, используя много нормативных документов. Кроме того, при проведении комплексного комиссионного аудита возникают определенные трудности во взаимном контроле операций и документов.</a:t>
            </a:r>
          </a:p>
          <a:p>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Систематизированное</a:t>
            </a:r>
            <a:r>
              <a:rPr lang="ru-RU" dirty="0" smtClean="0"/>
              <a:t> — это группирование выявленных в деятельности контролируемого предприятия недостатков по однородности и содержанию и предварительно зафиксированных аудитом в хронологической последовательности. Недостатком является то, что при этом дублируются недостатки в хронологическом и систематизированном группированиях.</a:t>
            </a:r>
          </a:p>
          <a:p>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Хронологически-систематизированное группирование </a:t>
            </a:r>
            <a:r>
              <a:rPr lang="ru-RU" dirty="0" smtClean="0"/>
              <a:t>позволяет обобщить недостатки, выявленные аудитором, по времени возникновения и их однородности. Этот вид группирования применяется при проведении комплексного комиссионного аудита, когда недостатки систематизируют по разделам акта или вопросам, поставленным на исследование аудита.</a:t>
            </a:r>
          </a:p>
          <a:p>
            <a:endParaRPr lang="ru-RU" dirty="0"/>
          </a:p>
        </p:txBody>
      </p:sp>
      <p:pic>
        <p:nvPicPr>
          <p:cNvPr id="60418" name="Picture 2" descr="https://pp.vk.me/c322120/v322120949/c947/AeS0jZW4wws.jpg"/>
          <p:cNvPicPr>
            <a:picLocks noChangeAspect="1" noChangeArrowheads="1"/>
          </p:cNvPicPr>
          <p:nvPr/>
        </p:nvPicPr>
        <p:blipFill>
          <a:blip r:embed="rId2"/>
          <a:srcRect/>
          <a:stretch>
            <a:fillRect/>
          </a:stretch>
        </p:blipFill>
        <p:spPr bwMode="auto">
          <a:xfrm>
            <a:off x="6786578" y="1285860"/>
            <a:ext cx="2214578" cy="2214578"/>
          </a:xfrm>
          <a:prstGeom prst="rect">
            <a:avLst/>
          </a:prstGeom>
          <a:noFill/>
        </p:spPr>
      </p:pic>
    </p:spTree>
  </p:cSld>
  <p:clrMapOvr>
    <a:masterClrMapping/>
  </p:clrMapOvr>
  <p:transition>
    <p:spli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1357298"/>
            <a:ext cx="8686800" cy="5500702"/>
          </a:xfrm>
        </p:spPr>
        <p:txBody>
          <a:bodyPr>
            <a:normAutofit fontScale="55000" lnSpcReduction="20000"/>
          </a:bodyPr>
          <a:lstStyle/>
          <a:p>
            <a:r>
              <a:rPr lang="ru-RU" b="1" dirty="0" smtClean="0">
                <a:ln w="10541" cmpd="sng">
                  <a:solidFill>
                    <a:schemeClr val="accent1">
                      <a:shade val="88000"/>
                      <a:satMod val="110000"/>
                    </a:schemeClr>
                  </a:solidFill>
                  <a:prstDash val="solid"/>
                </a:ln>
                <a:solidFill>
                  <a:schemeClr val="tx1"/>
                </a:solidFill>
              </a:rPr>
              <a:t>Документирование </a:t>
            </a:r>
            <a:r>
              <a:rPr lang="ru-RU" dirty="0" smtClean="0">
                <a:solidFill>
                  <a:schemeClr val="tx1"/>
                </a:solidFill>
              </a:rPr>
              <a:t>результатов промежуточного контроля используется как методический прием при оформлении контрольных процедур в процессе выполнения их на промежуточных стадиях, чтобы засвидетельствовать состояние объектов контроля на момент проверки (ревизия кассы, выборочная инвентаризация материальных ценностей, хронометражные наблюдения и тематические обследования аудита и др.).</a:t>
            </a:r>
          </a:p>
          <a:p>
            <a:r>
              <a:rPr lang="ru-RU" b="1" dirty="0" smtClean="0">
                <a:ln w="10541" cmpd="sng">
                  <a:solidFill>
                    <a:schemeClr val="accent1">
                      <a:shade val="88000"/>
                      <a:satMod val="110000"/>
                    </a:schemeClr>
                  </a:solidFill>
                  <a:prstDash val="solid"/>
                </a:ln>
                <a:solidFill>
                  <a:schemeClr val="tx1"/>
                </a:solidFill>
              </a:rPr>
              <a:t>Аналитическое группирование </a:t>
            </a:r>
            <a:r>
              <a:rPr lang="ru-RU" dirty="0" smtClean="0">
                <a:solidFill>
                  <a:schemeClr val="tx1"/>
                </a:solidFill>
              </a:rPr>
              <a:t>— составление ведомостей, таблиц, обобщение однородных недостатков, выявленных в процессе аудита, с помощью таких методических приемов, как экономический анализ, статистические расчеты, экономико-математические методы. Этот вид группирования применяется при составлении ведомостей на забракованные изделия и работы, переплату заработной платы, сверхнормативные расходы сырья за конкретный период (квартал, полугодие) и связанные с ними материальные убытки, уплаченные штрафные санкции за нарушения договорных обязательств, а также при составлении графика ритмичности производства, работ, услуг и т. п.</a:t>
            </a:r>
          </a:p>
          <a:p>
            <a:r>
              <a:rPr lang="ru-RU" b="1" dirty="0" smtClean="0">
                <a:ln w="10541" cmpd="sng">
                  <a:solidFill>
                    <a:schemeClr val="accent1">
                      <a:shade val="88000"/>
                      <a:satMod val="110000"/>
                    </a:schemeClr>
                  </a:solidFill>
                  <a:prstDash val="solid"/>
                </a:ln>
                <a:solidFill>
                  <a:schemeClr val="tx1"/>
                </a:solidFill>
              </a:rPr>
              <a:t>Следственно-юридическое обоснование </a:t>
            </a:r>
            <a:r>
              <a:rPr lang="ru-RU" dirty="0" smtClean="0">
                <a:solidFill>
                  <a:schemeClr val="tx1"/>
                </a:solidFill>
              </a:rPr>
              <a:t>недостатков применяется тогда, когда необходимо обосновать доказательствами сумму причиненного ущерба или установить ответственность должностных лиц контролируемого предприятия. При этом аудитор выполняет определенные следственно-юридические процедуры. Он собирает доказательства, подтверждающие юридические факты, т.е. такие, с которыми закон связывает возникновение, изменение или прекращение правоотношений объекта с субъектом (например, рабочего с предприятием). По источникам обобщения юридические доказательства делят на личные и вещественные, первичные и производственные.</a:t>
            </a:r>
          </a:p>
        </p:txBody>
      </p:sp>
    </p:spTree>
  </p:cSld>
  <p:clrMapOvr>
    <a:masterClrMapping/>
  </p:clrMapOvr>
  <p:transition>
    <p:spli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1071546"/>
            <a:ext cx="8686800" cy="5786454"/>
          </a:xfrm>
        </p:spPr>
        <p:txBody>
          <a:bodyPr>
            <a:normAutofit fontScale="55000" lnSpcReduction="20000"/>
          </a:bodyPr>
          <a:lstStyle/>
          <a:p>
            <a:r>
              <a:rPr lang="ru-RU" b="1" dirty="0" smtClean="0">
                <a:ln w="10541" cmpd="sng">
                  <a:solidFill>
                    <a:schemeClr val="accent1">
                      <a:shade val="88000"/>
                      <a:satMod val="110000"/>
                    </a:schemeClr>
                  </a:solidFill>
                  <a:prstDash val="solid"/>
                </a:ln>
                <a:solidFill>
                  <a:schemeClr val="tx1"/>
                </a:solidFill>
              </a:rPr>
              <a:t>Личные доказательства </a:t>
            </a:r>
            <a:r>
              <a:rPr lang="ru-RU" dirty="0" smtClean="0">
                <a:solidFill>
                  <a:schemeClr val="tx1"/>
                </a:solidFill>
              </a:rPr>
              <a:t>— такие, источником которых являются люди (разъяснения сторон и третьих лиц, заключения экспертов).</a:t>
            </a:r>
          </a:p>
          <a:p>
            <a:r>
              <a:rPr lang="ru-RU" b="1" dirty="0" smtClean="0">
                <a:ln w="10541" cmpd="sng">
                  <a:solidFill>
                    <a:schemeClr val="accent1">
                      <a:shade val="88000"/>
                      <a:satMod val="110000"/>
                    </a:schemeClr>
                  </a:solidFill>
                  <a:prstDash val="solid"/>
                </a:ln>
                <a:solidFill>
                  <a:schemeClr val="tx1"/>
                </a:solidFill>
              </a:rPr>
              <a:t>Вещественные доказательства </a:t>
            </a:r>
            <a:r>
              <a:rPr lang="ru-RU" dirty="0" smtClean="0">
                <a:solidFill>
                  <a:schemeClr val="tx1"/>
                </a:solidFill>
              </a:rPr>
              <a:t>— это письменные и предметные доказательства. Например, оригиналы первичных документов, изъятые по решению правоохранительных органов, заключения инвентаризационных комиссий по списанию недостач и другие, свидетельствующие о правонарушении.</a:t>
            </a:r>
          </a:p>
          <a:p>
            <a:r>
              <a:rPr lang="ru-RU" b="1" dirty="0" smtClean="0">
                <a:ln w="10541" cmpd="sng">
                  <a:solidFill>
                    <a:schemeClr val="accent1">
                      <a:shade val="88000"/>
                      <a:satMod val="110000"/>
                    </a:schemeClr>
                  </a:solidFill>
                  <a:prstDash val="solid"/>
                </a:ln>
                <a:solidFill>
                  <a:schemeClr val="tx1"/>
                </a:solidFill>
              </a:rPr>
              <a:t>Первичные доказательства </a:t>
            </a:r>
            <a:r>
              <a:rPr lang="ru-RU" dirty="0" smtClean="0">
                <a:solidFill>
                  <a:schemeClr val="tx1"/>
                </a:solidFill>
              </a:rPr>
              <a:t>— полученные от первоисточника (первичные документы, договоры о материальной ответственности, коммерческие акты и др.).</a:t>
            </a:r>
          </a:p>
          <a:p>
            <a:r>
              <a:rPr lang="ru-RU" b="1" dirty="0" smtClean="0">
                <a:ln w="10541" cmpd="sng">
                  <a:solidFill>
                    <a:schemeClr val="accent1">
                      <a:shade val="88000"/>
                      <a:satMod val="110000"/>
                    </a:schemeClr>
                  </a:solidFill>
                  <a:prstDash val="solid"/>
                </a:ln>
                <a:solidFill>
                  <a:schemeClr val="tx1"/>
                </a:solidFill>
              </a:rPr>
              <a:t>Производные доказательства </a:t>
            </a:r>
            <a:r>
              <a:rPr lang="ru-RU" dirty="0" smtClean="0">
                <a:solidFill>
                  <a:schemeClr val="tx1"/>
                </a:solidFill>
              </a:rPr>
              <a:t>— полученные повторным группированием (учетные регистры, </a:t>
            </a:r>
            <a:r>
              <a:rPr lang="ru-RU" dirty="0" err="1" smtClean="0">
                <a:solidFill>
                  <a:schemeClr val="tx1"/>
                </a:solidFill>
              </a:rPr>
              <a:t>машинограммы</a:t>
            </a:r>
            <a:r>
              <a:rPr lang="ru-RU" dirty="0" smtClean="0">
                <a:solidFill>
                  <a:schemeClr val="tx1"/>
                </a:solidFill>
              </a:rPr>
              <a:t>, составленные при обобщении данных первичных документов).</a:t>
            </a:r>
          </a:p>
          <a:p>
            <a:r>
              <a:rPr lang="ru-RU" dirty="0" smtClean="0">
                <a:solidFill>
                  <a:schemeClr val="tx1"/>
                </a:solidFill>
              </a:rPr>
              <a:t>При обобщении доказательств важной процедурой, которую выполняет внутренний аудит, является изъятие подлинников документов из текущего архива контролируемого предприятия.</a:t>
            </a:r>
          </a:p>
          <a:p>
            <a:r>
              <a:rPr lang="ru-RU" dirty="0" smtClean="0">
                <a:solidFill>
                  <a:schemeClr val="tx1"/>
                </a:solidFill>
              </a:rPr>
              <a:t> Аудитор может изымать документы в порядке, предусмотренном законом, на основании постановления правоохранительных органов. Вместо подлинника в делах предприятия оставляют копии изъятых документов.</a:t>
            </a:r>
          </a:p>
          <a:p>
            <a:r>
              <a:rPr lang="ru-RU" dirty="0" smtClean="0">
                <a:solidFill>
                  <a:schemeClr val="tx1"/>
                </a:solidFill>
              </a:rPr>
              <a:t> Процедуру изъятия документов оформляют специальным актом, составленным аудитором при участии руководителя и главного бухгалтера предприятия, а также понятых, лиц, не имеющих отношения к контрольно-аудиторскому процессу. Для того чтобы не перегружать акт описательностью реквизитов документов, составляют отдельный реестр изъятых подлинников документов, являющийся приложением к акту.</a:t>
            </a:r>
          </a:p>
          <a:p>
            <a:endParaRPr lang="ru-RU" dirty="0" smtClean="0"/>
          </a:p>
          <a:p>
            <a:endParaRPr lang="ru-RU" dirty="0"/>
          </a:p>
        </p:txBody>
      </p:sp>
    </p:spTree>
  </p:cSld>
  <p:clrMapOvr>
    <a:masterClrMapping/>
  </p:clrMapOvr>
  <p:transition>
    <p:spli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457200"/>
            <a:ext cx="8686800" cy="1400164"/>
          </a:xfrm>
        </p:spPr>
        <p:txBody>
          <a:bodyPr>
            <a:normAutofit fontScale="90000"/>
          </a:bodyPr>
          <a:lstStyle/>
          <a:p>
            <a:r>
              <a:rPr lang="ru-RU" b="1" i="1" cap="none"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Методика составления акта (заключения) внешнего аудиторского контроля</a:t>
            </a:r>
            <a:r>
              <a:rPr lang="ru-RU" dirty="0" smtClean="0"/>
              <a:t/>
            </a:r>
            <a:br>
              <a:rPr lang="ru-RU" dirty="0" smtClean="0"/>
            </a:br>
            <a:endParaRPr lang="ru-RU" dirty="0"/>
          </a:p>
        </p:txBody>
      </p:sp>
      <p:sp>
        <p:nvSpPr>
          <p:cNvPr id="3" name="Содержимое 2"/>
          <p:cNvSpPr>
            <a:spLocks noGrp="1"/>
          </p:cNvSpPr>
          <p:nvPr>
            <p:ph idx="1"/>
          </p:nvPr>
        </p:nvSpPr>
        <p:spPr>
          <a:xfrm>
            <a:off x="0" y="1714488"/>
            <a:ext cx="8991600" cy="4365637"/>
          </a:xfrm>
        </p:spPr>
        <p:txBody>
          <a:bodyPr>
            <a:normAutofit fontScale="70000" lnSpcReduction="20000"/>
          </a:bodyPr>
          <a:lstStyle/>
          <a:p>
            <a:r>
              <a:rPr lang="ru-RU" dirty="0" smtClean="0"/>
              <a:t>Результаты аудиторского контроля, проведенного независимыми аудиторскими фирмами (аудиторами), обобщаются в соответствии с международными нормами аудита и национальными нормативами аудита РК в форме аудиторского акта (заключения).</a:t>
            </a:r>
          </a:p>
          <a:p>
            <a:r>
              <a:rPr lang="ru-RU" dirty="0" smtClean="0"/>
              <a:t>Акт (заключение) аудиторского контроля, проведенного независимой аудиторской фирмой (аудитором) по заказу собственника или уполномоченного им лица, по структуре похож на акт комплексного аудита финансово-хозяйственной деятельности предприятия, выполненного внутренним аудитом субъекта хозяйствования, а отсюда и общность методики составления этих актов. </a:t>
            </a:r>
          </a:p>
          <a:p>
            <a:r>
              <a:rPr lang="ru-RU" dirty="0" smtClean="0"/>
              <a:t>Вместе с тем, исходя из особенности содержания внешнего аудита в системе финансово-хозяйственного контроля, имеются определенные особенности составления акта аудиторской проверки финансово-хозяйственной деятельности внешним аудитом.</a:t>
            </a:r>
          </a:p>
          <a:p>
            <a:endParaRPr lang="ru-RU" dirty="0"/>
          </a:p>
        </p:txBody>
      </p:sp>
    </p:spTree>
  </p:cSld>
  <p:clrMapOvr>
    <a:masterClrMapping/>
  </p:clrMapOvr>
  <p:transition>
    <p:spli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1142984"/>
            <a:ext cx="8705880" cy="5429288"/>
          </a:xfrm>
        </p:spPr>
        <p:txBody>
          <a:bodyPr>
            <a:normAutofit fontScale="62500" lnSpcReduction="20000"/>
          </a:bodyPr>
          <a:lstStyle/>
          <a:p>
            <a:r>
              <a:rPr lang="ru-RU" dirty="0" smtClean="0"/>
              <a:t>На структуру акта внешнего аудиторского контроля влияет то, что проверке подлежат только вопросы, которые поставил заказчик, т.е. предприятие, пригласившее аудитора проверить его финансово-хозяйственную деятельность или всю в комплексе, или по отдельным вопросам. Этим определяются структура и содержание акта аудиторской проверки.</a:t>
            </a:r>
          </a:p>
          <a:p>
            <a:r>
              <a:rPr lang="ru-RU" dirty="0" smtClean="0"/>
              <a:t> Акт внешнего аудиторского контроля состоит из трех частей: </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вступительной, исследовательской, результативной</a:t>
            </a:r>
            <a:r>
              <a:rPr lang="ru-RU" dirty="0" smtClean="0"/>
              <a:t>.</a:t>
            </a:r>
          </a:p>
          <a:p>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Вступительная часть </a:t>
            </a:r>
            <a:r>
              <a:rPr lang="ru-RU" dirty="0" smtClean="0"/>
              <a:t>акта аудиторского контроля отражает организационную стадию контрольно-аудиторского процесса: </a:t>
            </a:r>
          </a:p>
          <a:p>
            <a:r>
              <a:rPr lang="ru-RU" dirty="0" smtClean="0"/>
              <a:t>фамилия и инициалы аудитора;</a:t>
            </a:r>
          </a:p>
          <a:p>
            <a:r>
              <a:rPr lang="ru-RU" dirty="0" smtClean="0"/>
              <a:t> наименование предприятия — заказчика аудита; </a:t>
            </a:r>
          </a:p>
          <a:p>
            <a:r>
              <a:rPr lang="ru-RU" dirty="0" smtClean="0"/>
              <a:t>задание аудиторской фирмы на проведение контроля;</a:t>
            </a:r>
          </a:p>
          <a:p>
            <a:r>
              <a:rPr lang="ru-RU" dirty="0" smtClean="0"/>
              <a:t> лица, ответственные за финансово-хозяйственную деятельность предприятия, за бухгалтерский учет и отчетность;</a:t>
            </a:r>
          </a:p>
          <a:p>
            <a:r>
              <a:rPr lang="ru-RU" dirty="0" smtClean="0"/>
              <a:t> время проведения аудита; </a:t>
            </a:r>
          </a:p>
          <a:p>
            <a:r>
              <a:rPr lang="ru-RU" dirty="0" smtClean="0"/>
              <a:t>вопросы, поставленные заказчиком на решение аудиторского контроля;</a:t>
            </a:r>
          </a:p>
          <a:p>
            <a:r>
              <a:rPr lang="ru-RU" dirty="0" smtClean="0"/>
              <a:t> документы, предъявленные аудиту; </a:t>
            </a:r>
          </a:p>
          <a:p>
            <a:r>
              <a:rPr lang="ru-RU" dirty="0" smtClean="0"/>
              <a:t>юридическая правомочность предприятия.</a:t>
            </a:r>
          </a:p>
          <a:p>
            <a:endParaRPr lang="ru-RU" dirty="0"/>
          </a:p>
        </p:txBody>
      </p:sp>
    </p:spTree>
  </p:cSld>
  <p:clrMapOvr>
    <a:masterClrMapping/>
  </p:clrMapOvr>
  <p:transition>
    <p:spli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500042"/>
            <a:ext cx="6429420" cy="5786478"/>
          </a:xfrm>
        </p:spPr>
        <p:txBody>
          <a:bodyPr>
            <a:normAutofit fontScale="47500" lnSpcReduction="20000"/>
          </a:bodyPr>
          <a:lstStyle/>
          <a:p>
            <a:r>
              <a:rPr lang="ru-RU" dirty="0" smtClean="0"/>
              <a:t>Если аудитор имеет лицензию на право заниматься индивидуальной аудиторской деятельностью и не входит в состав аудиторской фирмы, то основанием для проведения аудиторского контроля является договор между ним и предприятием-заказчиком. </a:t>
            </a:r>
          </a:p>
          <a:p>
            <a:r>
              <a:rPr lang="ru-RU" dirty="0" smtClean="0"/>
              <a:t>В отличие от внутреннего аудита, который проводится по программе, утвержденной органом собственника и согласованной с проверяемым предприятием, внешний аудит контролирует только те стороны деятельности предприятия, которые не являются коммерческой тайной, а также по конкретно определенным вопросам. Если внутренний аудит может требовать для проверки документы на свое усмотрение, то внешнему аудиту выдается только та документация, которую определил заказчик.</a:t>
            </a:r>
          </a:p>
          <a:p>
            <a:r>
              <a:rPr lang="ru-RU" dirty="0" smtClean="0"/>
              <a:t>В тех случаях, когда в процессе исследования для аудитора окажется недостаточно выданной заказчиком документации, он может отказаться от проведения аудита и составить акт о невозможности сделать заключения по поставленным вопросам.</a:t>
            </a:r>
          </a:p>
          <a:p>
            <a:r>
              <a:rPr lang="ru-RU" dirty="0" smtClean="0"/>
              <a:t>Если заказчик отказывается предоставить указанные документы для аудиторского контроля, то аудитор обязан составить акт о невозможности проведения аудита и передать его аудиторской фирме, выдавшей задание на аудиторский контроль. </a:t>
            </a:r>
          </a:p>
          <a:p>
            <a:r>
              <a:rPr lang="ru-RU" dirty="0" smtClean="0"/>
              <a:t>Если аудитор не воспользуется этим правом и сделает заключение только по данным отчетности, а налоговая администрация выявит занижение размера прибыли с целью уменьшения суммы налога, то аудитор может быть привлечен к ответственности.</a:t>
            </a:r>
          </a:p>
          <a:p>
            <a:r>
              <a:rPr lang="ru-RU" dirty="0" smtClean="0"/>
              <a:t>Исследовательскую часть акта внешнего аудиторского контроля составляют не по разделам, как это выполняется при внутреннем аудите, которые охватывают в комплексе всю финансово-хозяйственную деятельность, а по каждому вопросу, поставленному заказчиком, отдельно.</a:t>
            </a:r>
          </a:p>
          <a:p>
            <a:endParaRPr lang="ru-RU" dirty="0" smtClean="0"/>
          </a:p>
          <a:p>
            <a:endParaRPr lang="ru-RU" dirty="0" smtClean="0"/>
          </a:p>
          <a:p>
            <a:endParaRPr lang="ru-RU" dirty="0"/>
          </a:p>
        </p:txBody>
      </p:sp>
      <p:pic>
        <p:nvPicPr>
          <p:cNvPr id="64514" name="Picture 2" descr="http://komp-r.ucoz.ru/_ph/15/396173456.jpg"/>
          <p:cNvPicPr>
            <a:picLocks noChangeAspect="1" noChangeArrowheads="1"/>
          </p:cNvPicPr>
          <p:nvPr/>
        </p:nvPicPr>
        <p:blipFill>
          <a:blip r:embed="rId2" cstate="print"/>
          <a:srcRect/>
          <a:stretch>
            <a:fillRect/>
          </a:stretch>
        </p:blipFill>
        <p:spPr bwMode="auto">
          <a:xfrm>
            <a:off x="6643670" y="0"/>
            <a:ext cx="2500330" cy="1866913"/>
          </a:xfrm>
          <a:prstGeom prst="rect">
            <a:avLst/>
          </a:prstGeom>
          <a:noFill/>
        </p:spPr>
      </p:pic>
    </p:spTree>
  </p:cSld>
  <p:clrMapOvr>
    <a:masterClrMapping/>
  </p:clrMapOvr>
  <p:transition>
    <p:spli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2643182"/>
            <a:ext cx="9144000" cy="4214818"/>
          </a:xfrm>
        </p:spPr>
        <p:txBody>
          <a:bodyPr>
            <a:normAutofit fontScale="47500" lnSpcReduction="20000"/>
          </a:bodyPr>
          <a:lstStyle/>
          <a:p>
            <a:r>
              <a:rPr lang="ru-RU" dirty="0" smtClean="0"/>
              <a:t>В этой части акта аудитор излагает состав нормативно-справочной и фактографической информации, которая подлежала исследованию; методические приемы, применявшиеся в контрольно-аудиторском процессе, результаты исследования. </a:t>
            </a:r>
          </a:p>
          <a:p>
            <a:r>
              <a:rPr lang="ru-RU" dirty="0" smtClean="0"/>
              <a:t>Выявленные при этом недостатки, нарушения нормативно-правовых актов в процессе финансово-хозяйственной деятельности и последствия этого аудитор отражает в акте со ссылкой на первичные документы, законы, положения и определяет сумму причиненного ущерба или не полученной прибыли, т.е. утраченную выгоду. Тут же определяют лиц, ответственных за выявленные недостатки в финансово-хозяйственной или других видах деятельности (разглашение коммерческой тайны, дезинформация и др.).</a:t>
            </a:r>
          </a:p>
          <a:p>
            <a:r>
              <a:rPr lang="ru-RU" dirty="0" smtClean="0"/>
              <a:t>Результативная часть акта (заключения) аудиторского контроля содержит в сжатом виде результаты проведенного исследования и заключения по ним. Заключения составляют по каждому исследованному вопросу. Так же, как и в исследовательской части, приводят в формулировке заказчика, а ниже излагают заключение аудитора.</a:t>
            </a:r>
          </a:p>
          <a:p>
            <a:r>
              <a:rPr lang="ru-RU" dirty="0" smtClean="0"/>
              <a:t>Заключения аудитора, изложенные в акте аудиторского контроля, должны подтверждаться системой доказательств — первичными документами, расчетами, ссылками на методики, положения, на основании которых сделаны выводы, иметь </a:t>
            </a:r>
            <a:r>
              <a:rPr lang="ru-RU" dirty="0" err="1" smtClean="0"/>
              <a:t>адресность</a:t>
            </a:r>
            <a:r>
              <a:rPr lang="ru-RU" dirty="0" smtClean="0"/>
              <a:t> по выявленным недостаткам в финансово-хозяйственной деятельности, как это предусмотрено национальным нормативом Казахстана.</a:t>
            </a:r>
          </a:p>
          <a:p>
            <a:r>
              <a:rPr lang="ru-RU" dirty="0" smtClean="0"/>
              <a:t>После проведения аудиторского контроля и согласования с аудиторской организацией аудитор может выдавать заказчику заключение, удостоверяющие правильность и достоверность бухгалтерского учета, отчетности и баланса предприятия за проверенный период.</a:t>
            </a:r>
          </a:p>
          <a:p>
            <a:endParaRPr lang="ru-RU" dirty="0"/>
          </a:p>
        </p:txBody>
      </p:sp>
      <p:pic>
        <p:nvPicPr>
          <p:cNvPr id="63490" name="Picture 2" descr="http://www.hr-portal.ru/files/mini/ihw_fe5jtwm.jpg"/>
          <p:cNvPicPr>
            <a:picLocks noChangeAspect="1" noChangeArrowheads="1"/>
          </p:cNvPicPr>
          <p:nvPr/>
        </p:nvPicPr>
        <p:blipFill>
          <a:blip r:embed="rId2"/>
          <a:srcRect/>
          <a:stretch>
            <a:fillRect/>
          </a:stretch>
        </p:blipFill>
        <p:spPr bwMode="auto">
          <a:xfrm>
            <a:off x="3214678" y="0"/>
            <a:ext cx="2857520" cy="2497473"/>
          </a:xfrm>
          <a:prstGeom prst="rect">
            <a:avLst/>
          </a:prstGeom>
          <a:noFill/>
        </p:spPr>
      </p:pic>
    </p:spTree>
  </p:cSld>
  <p:clrMapOvr>
    <a:masterClrMapping/>
  </p:clrMapOvr>
  <p:transition>
    <p:spli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2786058"/>
            <a:ext cx="8686800" cy="838200"/>
          </a:xfrm>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ru-RU" sz="4800" b="1"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Спасибо за внимание!</a:t>
            </a:r>
            <a:endParaRPr lang="ru-RU" sz="4800" b="1"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ransition>
    <p:spli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12776"/>
            <a:ext cx="8686800" cy="5143536"/>
          </a:xfrm>
        </p:spPr>
        <p:txBody>
          <a:bodyPr>
            <a:normAutofit fontScale="55000" lnSpcReduction="20000"/>
          </a:bodyPr>
          <a:lstStyle/>
          <a:p>
            <a:r>
              <a:rPr lang="ru-RU" dirty="0" smtClean="0"/>
              <a:t>Результаты аудиторской проверки отражаются в </a:t>
            </a:r>
            <a:r>
              <a:rPr lang="ru-RU" b="1"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аудиторском отчете</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t>
            </a:r>
            <a:endParaRPr lang="ru-RU" dirty="0" smtClean="0"/>
          </a:p>
          <a:p>
            <a:r>
              <a:rPr lang="ru-RU" dirty="0" smtClean="0">
                <a:solidFill>
                  <a:schemeClr val="tx1"/>
                </a:solidFill>
              </a:rPr>
              <a:t>Аудиторский отчет содержит сведения о состоянии учета, внутреннего контроля, полноту и достоверность финансовой отчетности. В связи с тем, что содержание аудиторского отчета зависит от конкретных обстоятельств и результатов проверки, он составляется в произвольной форме, предназначен только для заказчика и может быть обнародован только с его разрешения.</a:t>
            </a:r>
          </a:p>
          <a:p>
            <a:r>
              <a:rPr lang="ru-RU" dirty="0" smtClean="0">
                <a:solidFill>
                  <a:schemeClr val="tx1"/>
                </a:solidFill>
              </a:rPr>
              <a:t>Аудиторский отчет включает общую (вступительную), аналитическую и итоговую части.</a:t>
            </a:r>
          </a:p>
          <a:p>
            <a:r>
              <a:rPr lang="ru-RU" b="1" i="1" dirty="0" smtClean="0">
                <a:ln w="10541" cmpd="sng">
                  <a:solidFill>
                    <a:schemeClr val="accent1">
                      <a:shade val="88000"/>
                      <a:satMod val="110000"/>
                    </a:schemeClr>
                  </a:solidFill>
                  <a:prstDash val="solid"/>
                </a:ln>
                <a:solidFill>
                  <a:schemeClr val="tx1"/>
                </a:solidFill>
              </a:rPr>
              <a:t>Аудиторское заключение</a:t>
            </a:r>
            <a:r>
              <a:rPr lang="ru-RU" b="1" dirty="0" smtClean="0">
                <a:ln w="10541" cmpd="sng">
                  <a:solidFill>
                    <a:schemeClr val="accent1">
                      <a:shade val="88000"/>
                      <a:satMod val="110000"/>
                    </a:schemeClr>
                  </a:solidFill>
                  <a:prstDash val="solid"/>
                </a:ln>
                <a:solidFill>
                  <a:schemeClr val="tx1"/>
                </a:solidFill>
              </a:rPr>
              <a:t> </a:t>
            </a:r>
            <a:r>
              <a:rPr lang="ru-RU" dirty="0" smtClean="0">
                <a:solidFill>
                  <a:schemeClr val="tx1"/>
                </a:solidFill>
              </a:rPr>
              <a:t>– это официальный документ, заверенный подписью и печатью аудитора (аудиторской фирмы), который составляется по результатам проведения аудита и содержит вывод относительно достоверности финансовой отчетности, полноты и соответствия действующему законодательству и установленным нормативам бухгалтерского учета финансово-хозяйственной деятельности.</a:t>
            </a:r>
          </a:p>
          <a:p>
            <a:r>
              <a:rPr lang="ru-RU" dirty="0" smtClean="0">
                <a:solidFill>
                  <a:schemeClr val="tx1"/>
                </a:solidFill>
              </a:rPr>
              <a:t>Порядок оформления и содержание аудиторского заключения, выдаваемого в результате аудиторской проверки финансовой отчетности субъекта, регламентируется </a:t>
            </a:r>
            <a:r>
              <a:rPr lang="ru-RU" b="1" dirty="0" smtClean="0">
                <a:ln w="10541" cmpd="sng">
                  <a:solidFill>
                    <a:schemeClr val="accent1">
                      <a:shade val="88000"/>
                      <a:satMod val="110000"/>
                    </a:schemeClr>
                  </a:solidFill>
                  <a:prstDash val="solid"/>
                </a:ln>
                <a:solidFill>
                  <a:schemeClr val="tx1"/>
                </a:solidFill>
              </a:rPr>
              <a:t>МСА 700 "Аудиторское заключение о финансовой отчетности".</a:t>
            </a:r>
            <a:endParaRPr lang="ru-RU" dirty="0" smtClean="0">
              <a:solidFill>
                <a:schemeClr val="tx1"/>
              </a:solidFill>
            </a:endParaRPr>
          </a:p>
          <a:p>
            <a:r>
              <a:rPr lang="ru-RU" dirty="0" smtClean="0">
                <a:solidFill>
                  <a:schemeClr val="tx1"/>
                </a:solidFill>
              </a:rPr>
              <a:t>Аудиторское заключение должно содержать четко сформулированное мнение (изложенное письменно) относительно финансовых отчетов в целом.</a:t>
            </a:r>
          </a:p>
          <a:p>
            <a:endParaRPr lang="ru-RU" dirty="0">
              <a:solidFill>
                <a:schemeClr val="tx1"/>
              </a:solidFill>
            </a:endParaRPr>
          </a:p>
        </p:txBody>
      </p:sp>
    </p:spTree>
  </p:cSld>
  <p:clrMapOvr>
    <a:masterClrMapping/>
  </p:clrMapOvr>
  <p:transition>
    <p:spli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Обязательные элементы аудиторского заключения.</a:t>
            </a:r>
            <a:endParaRPr lang="ru-RU"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Содержимое 2"/>
          <p:cNvSpPr>
            <a:spLocks noGrp="1"/>
          </p:cNvSpPr>
          <p:nvPr>
            <p:ph idx="1"/>
          </p:nvPr>
        </p:nvSpPr>
        <p:spPr>
          <a:xfrm>
            <a:off x="285720" y="1857364"/>
            <a:ext cx="8686800" cy="4525963"/>
          </a:xfrm>
        </p:spPr>
        <p:txBody>
          <a:bodyPr>
            <a:normAutofit fontScale="62500" lnSpcReduction="20000"/>
          </a:bodyPr>
          <a:lstStyle/>
          <a:p>
            <a:r>
              <a:rPr lang="ru-RU" b="1" i="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 Заголовок (название)</a:t>
            </a:r>
            <a:endPar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r>
              <a:rPr lang="ru-RU" b="1" i="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2) Адресат</a:t>
            </a:r>
            <a:r>
              <a:rPr lang="ru-RU" dirty="0" smtClean="0"/>
              <a:t> в соответствии с обстоятельствами договоренности об аудите.</a:t>
            </a:r>
          </a:p>
          <a:p>
            <a:r>
              <a:rPr lang="ru-RU" b="1" i="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3) Вступительный параграф</a:t>
            </a:r>
            <a:r>
              <a:rPr lang="ru-RU" b="1" i="1" dirty="0" smtClean="0"/>
              <a:t>. </a:t>
            </a:r>
            <a:r>
              <a:rPr lang="ru-RU" dirty="0" smtClean="0"/>
              <a:t>В нем приводится перечень проверенных финансовых отчетов с указанием даты и отчетного периода. Следует также указать, что </a:t>
            </a:r>
            <a:r>
              <a:rPr lang="ru-RU" u="sng" dirty="0" smtClean="0"/>
              <a:t>ответственность за финансовые отчеты несет управленческий персонал компании</a:t>
            </a:r>
            <a:r>
              <a:rPr lang="ru-RU" dirty="0" smtClean="0"/>
              <a:t> и </a:t>
            </a:r>
            <a:r>
              <a:rPr lang="ru-RU" dirty="0" err="1" smtClean="0"/>
              <a:t>что</a:t>
            </a:r>
            <a:r>
              <a:rPr lang="ru-RU" u="sng" dirty="0" err="1" smtClean="0"/>
              <a:t>обязанностью</a:t>
            </a:r>
            <a:r>
              <a:rPr lang="ru-RU" u="sng" dirty="0" smtClean="0"/>
              <a:t> аудитора является только высказывание мнения о финансовых отчетах</a:t>
            </a:r>
            <a:r>
              <a:rPr lang="ru-RU" dirty="0" smtClean="0"/>
              <a:t> на основе проведенной аудитором аудиторской проверки.</a:t>
            </a:r>
          </a:p>
          <a:p>
            <a:r>
              <a:rPr lang="ru-RU" b="1" i="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4) Параграф, который описывает объем.</a:t>
            </a:r>
            <a:r>
              <a:rPr lang="ru-RU" dirty="0" smtClean="0"/>
              <a:t> Этот параграф содержит описание объема (характера) аудиторской проверки, с указанием, что аудит осуществлен в соответствии с Международными стандартами аудита или соответствующими национальными стандартами аудита и практики.</a:t>
            </a:r>
          </a:p>
          <a:p>
            <a:r>
              <a:rPr lang="ru-RU" dirty="0" smtClean="0"/>
              <a:t>Под термином «объем» понимается способность аудитора выполнить аудиторские процедуры, которые считаются необходимыми в данных обстоятельствах.</a:t>
            </a:r>
          </a:p>
          <a:p>
            <a:endParaRPr lang="ru-RU" dirty="0"/>
          </a:p>
        </p:txBody>
      </p:sp>
    </p:spTree>
  </p:cSld>
  <p:clrMapOvr>
    <a:masterClrMapping/>
  </p:clrMapOvr>
  <p:transition>
    <p:spli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214290"/>
            <a:ext cx="4981580" cy="6643710"/>
          </a:xfrm>
        </p:spPr>
        <p:txBody>
          <a:bodyPr>
            <a:normAutofit fontScale="70000" lnSpcReduction="20000"/>
          </a:bodyPr>
          <a:lstStyle/>
          <a:p>
            <a:r>
              <a:rPr lang="ru-RU" b="1" i="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5) Параграф, в котором выражено мнение аудитора о финансовой отчетности. </a:t>
            </a:r>
            <a:r>
              <a:rPr lang="ru-RU" dirty="0" smtClean="0"/>
              <a:t>В данном параграфе должно быть четко изложено мнение аудитора по поводу достоверности и объективности финансовой отчетности в соответствии с основами финансовой отчетности, а также по поводу соответствия финансовой отчетности законодательным требованиям.</a:t>
            </a:r>
          </a:p>
          <a:p>
            <a:r>
              <a:rPr lang="ru-RU" b="1" i="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6) Дата выдачи аудиторского заключения.</a:t>
            </a:r>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ru-RU" dirty="0" smtClean="0"/>
              <a:t>Аудитор должен датировать заключение числом, когда была завершена проверка.</a:t>
            </a:r>
          </a:p>
          <a:p>
            <a:r>
              <a:rPr lang="ru-RU" b="1" i="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7) Адрес аудитора (конкретное место нахождения).</a:t>
            </a:r>
            <a:endPar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r>
              <a:rPr lang="ru-RU" b="1" i="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8) Подпись аудитора.</a:t>
            </a:r>
            <a:endPar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endParaRPr lang="ru-RU" dirty="0"/>
          </a:p>
        </p:txBody>
      </p:sp>
      <p:pic>
        <p:nvPicPr>
          <p:cNvPr id="66562" name="Picture 2" descr="http://fotohomka.ru/images/Oct/28/f7c74d9322439fdc71d0820b5963d959/mini_6.jpg"/>
          <p:cNvPicPr>
            <a:picLocks noChangeAspect="1" noChangeArrowheads="1"/>
          </p:cNvPicPr>
          <p:nvPr/>
        </p:nvPicPr>
        <p:blipFill>
          <a:blip r:embed="rId2"/>
          <a:srcRect/>
          <a:stretch>
            <a:fillRect/>
          </a:stretch>
        </p:blipFill>
        <p:spPr bwMode="auto">
          <a:xfrm>
            <a:off x="5357818" y="1357298"/>
            <a:ext cx="3451583" cy="2571768"/>
          </a:xfrm>
          <a:prstGeom prst="rect">
            <a:avLst/>
          </a:prstGeom>
          <a:noFill/>
        </p:spPr>
      </p:pic>
    </p:spTree>
  </p:cSld>
  <p:clrMapOvr>
    <a:masterClrMapping/>
  </p:clrMapOvr>
  <p:transition>
    <p:spli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1214422"/>
            <a:ext cx="6000792" cy="5643578"/>
          </a:xfrm>
        </p:spPr>
        <p:txBody>
          <a:bodyPr>
            <a:normAutofit fontScale="70000" lnSpcReduction="20000"/>
          </a:bodyPr>
          <a:lstStyle/>
          <a:p>
            <a:r>
              <a:rPr lang="ru-RU" b="1" dirty="0" smtClean="0"/>
              <a:t>После проведения всех необходимых процедур аудитор должен оценить полноту и качество всех пунктов плана и программы аудита. </a:t>
            </a:r>
          </a:p>
          <a:p>
            <a:r>
              <a:rPr lang="ru-RU" b="1" dirty="0" smtClean="0"/>
              <a:t>Далее аудитор должен оценить общую величину ошибки отчетности, осуществить просмотр документов, проконтролировать работу выполненную ассистентами аудитора, установить соответствие аудиторским стандартам. </a:t>
            </a:r>
          </a:p>
          <a:p>
            <a:r>
              <a:rPr lang="ru-RU" b="1" dirty="0" smtClean="0"/>
              <a:t>На заключительном этапе аудитору необходимо оценить события и факты хозяйственной деятельности, произошедшие до даты подписания аудиторского заключения, а также после отчетной даты, но до даты представления отчетности пользователя. </a:t>
            </a:r>
          </a:p>
          <a:p>
            <a:endParaRPr lang="ru-RU" dirty="0"/>
          </a:p>
        </p:txBody>
      </p:sp>
      <p:pic>
        <p:nvPicPr>
          <p:cNvPr id="52226" name="Picture 2" descr="http://faberlic-in.by/attachments/Image/komputer.png?template=generic"/>
          <p:cNvPicPr>
            <a:picLocks noChangeAspect="1" noChangeArrowheads="1"/>
          </p:cNvPicPr>
          <p:nvPr/>
        </p:nvPicPr>
        <p:blipFill>
          <a:blip r:embed="rId2"/>
          <a:srcRect/>
          <a:stretch>
            <a:fillRect/>
          </a:stretch>
        </p:blipFill>
        <p:spPr bwMode="auto">
          <a:xfrm>
            <a:off x="5848350" y="2143116"/>
            <a:ext cx="3295650" cy="3295651"/>
          </a:xfrm>
          <a:prstGeom prst="rect">
            <a:avLst/>
          </a:prstGeom>
          <a:noFill/>
        </p:spPr>
      </p:pic>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2226"/>
                                        </p:tgtEl>
                                        <p:attrNameLst>
                                          <p:attrName>style.visibility</p:attrName>
                                        </p:attrNameLst>
                                      </p:cBhvr>
                                      <p:to>
                                        <p:strVal val="visible"/>
                                      </p:to>
                                    </p:set>
                                    <p:animEffect transition="in" filter="box(in)">
                                      <p:cBhvr>
                                        <p:cTn id="7" dur="500"/>
                                        <p:tgtEl>
                                          <p:spTgt spid="522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70000" lnSpcReduction="20000"/>
          </a:bodyPr>
          <a:lstStyle/>
          <a:p>
            <a:pPr fontAlgn="base"/>
            <a:r>
              <a:rPr lang="ru-RU" b="1" dirty="0" smtClean="0"/>
              <a:t>Дата подписания аудиторского заключения и отражения в нем событий, произошедших после даты составления и представления бухгалтерской отчетности. </a:t>
            </a:r>
          </a:p>
          <a:p>
            <a:pPr fontAlgn="base"/>
            <a:r>
              <a:rPr lang="ru-RU" b="1" dirty="0" smtClean="0"/>
              <a:t>Данным стандартом определены неопределенные обязательства, потенциальные будущие обязательства экономического субъекта на неточно известную сумму, являющуюся результатом его предшествующей деятельности и существенно изменяющей его финансовое положение по сравнению с тем которое отражено в бухгалтерской отчетности.</a:t>
            </a:r>
          </a:p>
          <a:p>
            <a:pPr fontAlgn="base"/>
            <a:r>
              <a:rPr lang="ru-RU" b="1" dirty="0" smtClean="0"/>
              <a:t> К числу неопределенных обязательств относятся:</a:t>
            </a:r>
          </a:p>
          <a:p>
            <a:pPr fontAlgn="base"/>
            <a:r>
              <a:rPr lang="ru-RU" b="1" dirty="0" smtClean="0"/>
              <a:t>1. Незаконченный судебный процесс.</a:t>
            </a:r>
          </a:p>
          <a:p>
            <a:pPr fontAlgn="base"/>
            <a:r>
              <a:rPr lang="ru-RU" b="1" dirty="0" smtClean="0"/>
              <a:t>2. Разбирательства с налоговыми органами.</a:t>
            </a:r>
          </a:p>
          <a:p>
            <a:pPr fontAlgn="base"/>
            <a:r>
              <a:rPr lang="ru-RU" b="1" dirty="0" smtClean="0"/>
              <a:t>3. гарантии качества продукции.</a:t>
            </a:r>
          </a:p>
          <a:p>
            <a:pPr fontAlgn="base"/>
            <a:r>
              <a:rPr lang="ru-RU" b="1" dirty="0" smtClean="0"/>
              <a:t>4. Гарантии по обязательствам 3-х лиц.</a:t>
            </a:r>
          </a:p>
          <a:p>
            <a:endParaRPr lang="ru-RU" dirty="0"/>
          </a:p>
        </p:txBody>
      </p:sp>
    </p:spTree>
  </p:cSld>
  <p:clrMapOvr>
    <a:masterClrMapping/>
  </p:clrMapOvr>
  <p:transition>
    <p:spli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071546"/>
            <a:ext cx="8715436" cy="5786454"/>
          </a:xfrm>
        </p:spPr>
        <p:txBody>
          <a:bodyPr>
            <a:normAutofit fontScale="47500" lnSpcReduction="20000"/>
          </a:bodyPr>
          <a:lstStyle/>
          <a:p>
            <a:pPr fontAlgn="base"/>
            <a:r>
              <a:rPr lang="ru-RU" b="1" dirty="0" smtClean="0"/>
              <a:t>Для оценки существенных событий аудитор применяет следующие процедуры:</a:t>
            </a:r>
          </a:p>
          <a:p>
            <a:pPr fontAlgn="base"/>
            <a:r>
              <a:rPr lang="ru-RU" b="1" dirty="0" smtClean="0"/>
              <a:t>1. Опрос руководства.</a:t>
            </a:r>
          </a:p>
          <a:p>
            <a:pPr fontAlgn="base"/>
            <a:r>
              <a:rPr lang="ru-RU" b="1" dirty="0" smtClean="0"/>
              <a:t>2. Изучение информации о претензиях налоговых органов.</a:t>
            </a:r>
          </a:p>
          <a:p>
            <a:pPr fontAlgn="base"/>
            <a:r>
              <a:rPr lang="ru-RU" b="1" dirty="0" smtClean="0"/>
              <a:t>3. Анализ юридических услуг оказывающих предприятию.</a:t>
            </a:r>
          </a:p>
          <a:p>
            <a:pPr fontAlgn="base"/>
            <a:endParaRPr lang="ru-RU" b="1" dirty="0" smtClean="0"/>
          </a:p>
          <a:p>
            <a:pPr fontAlgn="base"/>
            <a:r>
              <a:rPr lang="ru-RU" b="1" dirty="0" smtClean="0"/>
              <a:t>В данных обстоятельствах источниками информации могут служить учетные регистры и другие документы, отчеты руководства, протоколы собраний акционеров, заседания совета директоров, материалы работы внутренних аудиторов. </a:t>
            </a:r>
          </a:p>
          <a:p>
            <a:pPr fontAlgn="base"/>
            <a:r>
              <a:rPr lang="ru-RU" b="1" dirty="0" smtClean="0"/>
              <a:t>Если аудитором стало известно о событиях, произошедших за период после даты подписания аудиторского заключения, но до даты предоставления отчетности пользователю, им следует обсудить возникшие проблемы с руководством предприятия и в случае, если такие события оказывают существенное влияние на бухгалтерскую отчетность, потребовать внести изменения в данную отчетность.</a:t>
            </a:r>
          </a:p>
          <a:p>
            <a:pPr fontAlgn="base"/>
            <a:r>
              <a:rPr lang="ru-RU" b="1" dirty="0" smtClean="0"/>
              <a:t>Под датой представления бухгалтерской отчетности понимается наиболее ранняя из следующих 4 возможных дат:</a:t>
            </a:r>
          </a:p>
          <a:p>
            <a:pPr fontAlgn="base"/>
            <a:r>
              <a:rPr lang="ru-RU" b="1" dirty="0" smtClean="0"/>
              <a:t>1. Дата представления отчетности учредителям, собственникам.</a:t>
            </a:r>
          </a:p>
          <a:p>
            <a:pPr fontAlgn="base"/>
            <a:r>
              <a:rPr lang="ru-RU" b="1" dirty="0" smtClean="0"/>
              <a:t>2. Дата передачи отчетности территориальным органам статистики.</a:t>
            </a:r>
          </a:p>
          <a:p>
            <a:pPr fontAlgn="base"/>
            <a:r>
              <a:rPr lang="ru-RU" b="1" dirty="0" smtClean="0"/>
              <a:t>3. Дата опубликования отчетности.</a:t>
            </a:r>
          </a:p>
          <a:p>
            <a:pPr fontAlgn="base"/>
            <a:r>
              <a:rPr lang="ru-RU" b="1" dirty="0" smtClean="0"/>
              <a:t>4. Дата предоставления отчетности в другие адреса в соответствии с законодательством РК.</a:t>
            </a:r>
          </a:p>
          <a:p>
            <a:pPr fontAlgn="base"/>
            <a:endParaRPr lang="ru-RU" b="1" dirty="0" smtClean="0"/>
          </a:p>
          <a:p>
            <a:pPr fontAlgn="base"/>
            <a:r>
              <a:rPr lang="ru-RU" b="1" dirty="0" smtClean="0"/>
              <a:t>Все действия аудиторских фирм в отношении событий и фактов, произошедших после даты составления и (или) представления бухгалтерской отчетности, и все решения по таким событиям и фактам должны быть отражены в рабочих документах аудитора. После проведения процедур аудитор может составить отчет (если это предусмотрено договором). Данный отчет составляется в виде письменной информации руководству и включает сведения о выявлении в ходе проверки недостатках, а также рекомендации по их устранению. </a:t>
            </a:r>
          </a:p>
          <a:p>
            <a:endParaRPr lang="ru-RU" dirty="0"/>
          </a:p>
        </p:txBody>
      </p:sp>
    </p:spTree>
  </p:cSld>
  <p:clrMapOvr>
    <a:masterClrMapping/>
  </p:clrMapOvr>
  <p:transition>
    <p:spli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0"/>
            <a:ext cx="8686800" cy="1295400"/>
          </a:xfrm>
        </p:spPr>
        <p:txBody>
          <a:bodyPr>
            <a:normAutofit fontScale="90000"/>
          </a:bodyPr>
          <a:lstStyle/>
          <a:p>
            <a:r>
              <a:rPr lang="ru-RU" dirty="0" smtClean="0"/>
              <a:t>Оформление и обобщение  результатов аудиторской проверки</a:t>
            </a:r>
            <a:br>
              <a:rPr lang="ru-RU" dirty="0" smtClean="0"/>
            </a:br>
            <a:endParaRPr lang="ru-RU" dirty="0"/>
          </a:p>
        </p:txBody>
      </p:sp>
      <p:sp>
        <p:nvSpPr>
          <p:cNvPr id="3" name="Содержимое 2"/>
          <p:cNvSpPr>
            <a:spLocks noGrp="1"/>
          </p:cNvSpPr>
          <p:nvPr>
            <p:ph idx="1"/>
          </p:nvPr>
        </p:nvSpPr>
        <p:spPr>
          <a:xfrm>
            <a:off x="214282" y="1357298"/>
            <a:ext cx="6929486" cy="5072074"/>
          </a:xfrm>
        </p:spPr>
        <p:txBody>
          <a:bodyPr>
            <a:normAutofit fontScale="47500" lnSpcReduction="20000"/>
          </a:bodyPr>
          <a:lstStyle/>
          <a:p>
            <a:pPr fontAlgn="base"/>
            <a:r>
              <a:rPr lang="ru-RU" b="1" dirty="0" smtClean="0"/>
              <a:t> Аудиторская проверка заканчивается оформлением двух итоговых документов акта аудиторской проверки бухгалтерского учета и достоверности отчетности и аудиторского заключения.       </a:t>
            </a:r>
          </a:p>
          <a:p>
            <a:pPr fontAlgn="base"/>
            <a:r>
              <a:rPr lang="ru-RU" b="1" dirty="0" smtClean="0"/>
              <a:t> В </a:t>
            </a:r>
            <a:r>
              <a:rPr lang="ru-RU" b="1" i="1" dirty="0" smtClean="0"/>
              <a:t>акте аудиторской проверки</a:t>
            </a:r>
            <a:r>
              <a:rPr lang="ru-RU" b="1" dirty="0" smtClean="0"/>
              <a:t> с достаточной подробностью и доказательностью , однако без включения малосущественных деталей, аудиторы сообщают клиенту о проделанной работе, о ее основных направлениях и о том, какие из этих направлений подвергнуты сплошной проверке, а какие выборочной. </a:t>
            </a:r>
          </a:p>
          <a:p>
            <a:pPr fontAlgn="base"/>
            <a:r>
              <a:rPr lang="ru-RU" b="1" dirty="0" smtClean="0"/>
              <a:t>После этого указываются выявленные недостатки в последовательности, соответствующей их значимости. При этом в акте наряду с отмеченными недостатками должны быть изложены конкретные рекомендации по их исправлению и недопущению в будущем. </a:t>
            </a:r>
          </a:p>
          <a:p>
            <a:pPr fontAlgn="base"/>
            <a:r>
              <a:rPr lang="ru-RU" b="1" dirty="0" smtClean="0"/>
              <a:t>Вместе с тем аудиторы не должны сами делать такие исправления, то есть выполнять работу персонала бухгалтерии.   Акт аудиторской проверки является строго конфиденциальным документом, с содержанием которого аудиторы не вправе без согласия на это клиента знакомить третьих лиц, за исключением случаев, предусмотренных действующим законодательством (выявление хищений, мошенничества и других особых случаев). </a:t>
            </a:r>
          </a:p>
          <a:p>
            <a:pPr fontAlgn="base"/>
            <a:r>
              <a:rPr lang="ru-RU" b="1" dirty="0" smtClean="0"/>
              <a:t>В связи с этим акт аудиторской проверки составляется в двух экземплярах, одни из которых передается аудиторами лично главному бухгалтеру предприятия или лицу, его замещающему, а второй экземпляр остается в аудиторской организации, проводившей проверку, для последующего контроля за устранением выявленных недостатков.</a:t>
            </a:r>
          </a:p>
          <a:p>
            <a:endParaRPr lang="ru-RU" dirty="0"/>
          </a:p>
        </p:txBody>
      </p:sp>
      <p:pic>
        <p:nvPicPr>
          <p:cNvPr id="53250" name="Picture 2" descr="http://savepic.org/6108479.jpg"/>
          <p:cNvPicPr>
            <a:picLocks noChangeAspect="1" noChangeArrowheads="1"/>
          </p:cNvPicPr>
          <p:nvPr/>
        </p:nvPicPr>
        <p:blipFill>
          <a:blip r:embed="rId2"/>
          <a:srcRect/>
          <a:stretch>
            <a:fillRect/>
          </a:stretch>
        </p:blipFill>
        <p:spPr bwMode="auto">
          <a:xfrm>
            <a:off x="7143736" y="1142984"/>
            <a:ext cx="2000264" cy="2500330"/>
          </a:xfrm>
          <a:prstGeom prst="rect">
            <a:avLst/>
          </a:prstGeom>
          <a:noFill/>
        </p:spPr>
      </p:pic>
    </p:spTree>
  </p:cSld>
  <p:clrMapOvr>
    <a:masterClrMapping/>
  </p:clrMapOvr>
  <p:transition>
    <p:spli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714612" y="1071546"/>
            <a:ext cx="6429388" cy="5786454"/>
          </a:xfrm>
        </p:spPr>
        <p:txBody>
          <a:bodyPr>
            <a:normAutofit fontScale="55000" lnSpcReduction="20000"/>
          </a:bodyPr>
          <a:lstStyle/>
          <a:p>
            <a:pPr fontAlgn="base"/>
            <a:r>
              <a:rPr lang="ru-RU" b="1" dirty="0" smtClean="0"/>
              <a:t>После подготовки проекта акта аудиторы знакомят с его содержанием руководство предприятия, рассматривают высказанные при этом возражения и замечания, при необходимости вносят в акт соответствующие коррективы и подписывают его. </a:t>
            </a:r>
            <a:r>
              <a:rPr lang="ru-RU" b="1" i="1" dirty="0" smtClean="0"/>
              <a:t>Аудиторское заключение</a:t>
            </a:r>
            <a:r>
              <a:rPr lang="ru-RU" b="1" dirty="0" smtClean="0"/>
              <a:t> официальный документ, дающий оценку достоверности бухгалтерского учета и отчетности </a:t>
            </a:r>
            <a:r>
              <a:rPr lang="ru-RU" b="1" dirty="0" err="1" smtClean="0"/>
              <a:t>аудируемого</a:t>
            </a:r>
            <a:r>
              <a:rPr lang="ru-RU" b="1" dirty="0" smtClean="0"/>
              <a:t> предприятия, подтвержденный подписью имеющего лицензию руководителя проверяющей группы аудиторской фирмы и печатью этой фирмы. В случае, если проверка осуществлялась самостоятельным независимым аудитором, имеющим лицензию, то подтверждение заключения производится его подписью и личной печатью . </a:t>
            </a:r>
          </a:p>
          <a:p>
            <a:pPr fontAlgn="base"/>
            <a:r>
              <a:rPr lang="ru-RU" b="1" dirty="0" smtClean="0"/>
              <a:t>Возможны четыре вида аудиторских заключений:</a:t>
            </a:r>
          </a:p>
          <a:p>
            <a:pPr fontAlgn="base"/>
            <a:r>
              <a:rPr lang="ru-RU" b="1" dirty="0" smtClean="0"/>
              <a:t>·        заключение без замечаний (безоговорочное заключение);</a:t>
            </a:r>
          </a:p>
          <a:p>
            <a:pPr fontAlgn="base"/>
            <a:r>
              <a:rPr lang="ru-RU" b="1" dirty="0" smtClean="0"/>
              <a:t>·        заключение с замечаниями (заключение с оговорками);</a:t>
            </a:r>
          </a:p>
          <a:p>
            <a:pPr fontAlgn="base"/>
            <a:r>
              <a:rPr lang="ru-RU" b="1" dirty="0" smtClean="0"/>
              <a:t>·        отрицательное заключение;</a:t>
            </a:r>
          </a:p>
          <a:p>
            <a:pPr fontAlgn="base"/>
            <a:r>
              <a:rPr lang="ru-RU" b="1" dirty="0" smtClean="0"/>
              <a:t>·        заключение не дается совсем, либо дается отказное заключение.</a:t>
            </a:r>
          </a:p>
          <a:p>
            <a:endParaRPr lang="ru-RU" dirty="0"/>
          </a:p>
        </p:txBody>
      </p:sp>
      <p:pic>
        <p:nvPicPr>
          <p:cNvPr id="55298" name="Picture 2" descr="https://img-fotki.yandex.ru/get/5212/118613012.c/0_5a393_919161a1_L"/>
          <p:cNvPicPr>
            <a:picLocks noChangeAspect="1" noChangeArrowheads="1"/>
          </p:cNvPicPr>
          <p:nvPr/>
        </p:nvPicPr>
        <p:blipFill>
          <a:blip r:embed="rId2"/>
          <a:srcRect/>
          <a:stretch>
            <a:fillRect/>
          </a:stretch>
        </p:blipFill>
        <p:spPr bwMode="auto">
          <a:xfrm>
            <a:off x="285720" y="1500174"/>
            <a:ext cx="2464611" cy="3286148"/>
          </a:xfrm>
          <a:prstGeom prst="rect">
            <a:avLst/>
          </a:prstGeom>
          <a:noFill/>
        </p:spPr>
      </p:pic>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5298"/>
                                        </p:tgtEl>
                                        <p:attrNameLst>
                                          <p:attrName>style.visibility</p:attrName>
                                        </p:attrNameLst>
                                      </p:cBhvr>
                                      <p:to>
                                        <p:strVal val="visible"/>
                                      </p:to>
                                    </p:set>
                                    <p:animEffect transition="in" filter="blinds(horizontal)">
                                      <p:cBhvr>
                                        <p:cTn id="7" dur="500"/>
                                        <p:tgtEl>
                                          <p:spTgt spid="552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187</TotalTime>
  <Words>1784</Words>
  <Application>Microsoft Office PowerPoint</Application>
  <PresentationFormat>Экран (4:3)</PresentationFormat>
  <Paragraphs>105</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Трек</vt:lpstr>
      <vt:lpstr>Обобщение результатов финансового контроля и аудиторских проверок.</vt:lpstr>
      <vt:lpstr>Презентация PowerPoint</vt:lpstr>
      <vt:lpstr>Обязательные элементы аудиторского заключения.</vt:lpstr>
      <vt:lpstr>Презентация PowerPoint</vt:lpstr>
      <vt:lpstr>Презентация PowerPoint</vt:lpstr>
      <vt:lpstr>Презентация PowerPoint</vt:lpstr>
      <vt:lpstr>Презентация PowerPoint</vt:lpstr>
      <vt:lpstr>Оформление и обобщение  результатов аудиторской проверки </vt:lpstr>
      <vt:lpstr>Презентация PowerPoint</vt:lpstr>
      <vt:lpstr>Презентация PowerPoint</vt:lpstr>
      <vt:lpstr>Методические приемы обобщения результатов контроля и аудита   </vt:lpstr>
      <vt:lpstr>Презентация PowerPoint</vt:lpstr>
      <vt:lpstr>Презентация PowerPoint</vt:lpstr>
      <vt:lpstr>Презентация PowerPoint</vt:lpstr>
      <vt:lpstr>Методика составления акта (заключения) внешнего аудиторского контроля </vt:lpstr>
      <vt:lpstr>Презентация PowerPoint</vt:lpstr>
      <vt:lpstr>Презентация PowerPoint</vt:lpstr>
      <vt:lpstr>Презентация PowerPoint</vt:lpstr>
      <vt:lpstr>Спасибо за внимание!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Обобщение результатов финансового контроля и аудиторских проверок.</dc:title>
  <dc:creator>user</dc:creator>
  <cp:lastModifiedBy>DNA7 X86</cp:lastModifiedBy>
  <cp:revision>5</cp:revision>
  <dcterms:created xsi:type="dcterms:W3CDTF">2015-04-21T16:58:02Z</dcterms:created>
  <dcterms:modified xsi:type="dcterms:W3CDTF">2015-04-23T04:13:08Z</dcterms:modified>
</cp:coreProperties>
</file>