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2" d="100"/>
          <a:sy n="72" d="100"/>
        </p:scale>
        <p:origin x="-1338"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215B4D9A-FA26-4AB0-A5F7-0E3952AFF1B2}" type="datetimeFigureOut">
              <a:rPr lang="ru-RU" smtClean="0"/>
              <a:t>12.02.2015</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E560D594-1804-463E-A974-21F621A00F5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15B4D9A-FA26-4AB0-A5F7-0E3952AFF1B2}" type="datetimeFigureOut">
              <a:rPr lang="ru-RU" smtClean="0"/>
              <a:t>12.02.2015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560D594-1804-463E-A974-21F621A00F5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15B4D9A-FA26-4AB0-A5F7-0E3952AFF1B2}" type="datetimeFigureOut">
              <a:rPr lang="ru-RU" smtClean="0"/>
              <a:t>12.02.2015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560D594-1804-463E-A974-21F621A00F5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215B4D9A-FA26-4AB0-A5F7-0E3952AFF1B2}" type="datetimeFigureOut">
              <a:rPr lang="ru-RU" smtClean="0"/>
              <a:t>12.02.2015</a:t>
            </a:fld>
            <a:endParaRPr lang="ru-RU"/>
          </a:p>
        </p:txBody>
      </p:sp>
      <p:sp>
        <p:nvSpPr>
          <p:cNvPr id="9" name="Номер слайда 8"/>
          <p:cNvSpPr>
            <a:spLocks noGrp="1"/>
          </p:cNvSpPr>
          <p:nvPr>
            <p:ph type="sldNum" sz="quarter" idx="15"/>
          </p:nvPr>
        </p:nvSpPr>
        <p:spPr/>
        <p:txBody>
          <a:bodyPr rtlCol="0"/>
          <a:lstStyle/>
          <a:p>
            <a:fld id="{E560D594-1804-463E-A974-21F621A00F53}"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215B4D9A-FA26-4AB0-A5F7-0E3952AFF1B2}" type="datetimeFigureOut">
              <a:rPr lang="ru-RU" smtClean="0"/>
              <a:t>12.02.2015</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E560D594-1804-463E-A974-21F621A00F53}"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215B4D9A-FA26-4AB0-A5F7-0E3952AFF1B2}" type="datetimeFigureOut">
              <a:rPr lang="ru-RU" smtClean="0"/>
              <a:t>12.02.2015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560D594-1804-463E-A974-21F621A00F53}" type="slidenum">
              <a:rPr lang="ru-RU" smtClean="0"/>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215B4D9A-FA26-4AB0-A5F7-0E3952AFF1B2}" type="datetimeFigureOut">
              <a:rPr lang="ru-RU" smtClean="0"/>
              <a:t>12.02.2015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560D594-1804-463E-A974-21F621A00F53}" type="slidenum">
              <a:rPr lang="ru-RU" smtClean="0"/>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215B4D9A-FA26-4AB0-A5F7-0E3952AFF1B2}" type="datetimeFigureOut">
              <a:rPr lang="ru-RU" smtClean="0"/>
              <a:t>12.02.2015</a:t>
            </a:fld>
            <a:endParaRPr lang="ru-RU"/>
          </a:p>
        </p:txBody>
      </p:sp>
      <p:sp>
        <p:nvSpPr>
          <p:cNvPr id="7" name="Номер слайда 6"/>
          <p:cNvSpPr>
            <a:spLocks noGrp="1"/>
          </p:cNvSpPr>
          <p:nvPr>
            <p:ph type="sldNum" sz="quarter" idx="11"/>
          </p:nvPr>
        </p:nvSpPr>
        <p:spPr/>
        <p:txBody>
          <a:bodyPr rtlCol="0"/>
          <a:lstStyle/>
          <a:p>
            <a:fld id="{E560D594-1804-463E-A974-21F621A00F53}"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15B4D9A-FA26-4AB0-A5F7-0E3952AFF1B2}" type="datetimeFigureOut">
              <a:rPr lang="ru-RU" smtClean="0"/>
              <a:t>12.02.2015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560D594-1804-463E-A974-21F621A00F5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215B4D9A-FA26-4AB0-A5F7-0E3952AFF1B2}" type="datetimeFigureOut">
              <a:rPr lang="ru-RU" smtClean="0"/>
              <a:t>12.02.2015</a:t>
            </a:fld>
            <a:endParaRPr lang="ru-RU"/>
          </a:p>
        </p:txBody>
      </p:sp>
      <p:sp>
        <p:nvSpPr>
          <p:cNvPr id="22" name="Номер слайда 21"/>
          <p:cNvSpPr>
            <a:spLocks noGrp="1"/>
          </p:cNvSpPr>
          <p:nvPr>
            <p:ph type="sldNum" sz="quarter" idx="15"/>
          </p:nvPr>
        </p:nvSpPr>
        <p:spPr/>
        <p:txBody>
          <a:bodyPr rtlCol="0"/>
          <a:lstStyle/>
          <a:p>
            <a:fld id="{E560D594-1804-463E-A974-21F621A00F53}"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215B4D9A-FA26-4AB0-A5F7-0E3952AFF1B2}" type="datetimeFigureOut">
              <a:rPr lang="ru-RU" smtClean="0"/>
              <a:t>12.02.2015</a:t>
            </a:fld>
            <a:endParaRPr lang="ru-RU"/>
          </a:p>
        </p:txBody>
      </p:sp>
      <p:sp>
        <p:nvSpPr>
          <p:cNvPr id="18" name="Номер слайда 17"/>
          <p:cNvSpPr>
            <a:spLocks noGrp="1"/>
          </p:cNvSpPr>
          <p:nvPr>
            <p:ph type="sldNum" sz="quarter" idx="11"/>
          </p:nvPr>
        </p:nvSpPr>
        <p:spPr/>
        <p:txBody>
          <a:bodyPr rtlCol="0"/>
          <a:lstStyle/>
          <a:p>
            <a:fld id="{E560D594-1804-463E-A974-21F621A00F53}"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15B4D9A-FA26-4AB0-A5F7-0E3952AFF1B2}" type="datetimeFigureOut">
              <a:rPr lang="ru-RU" smtClean="0"/>
              <a:t>12.02.2015</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560D594-1804-463E-A974-21F621A00F5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lomonosov-fund.ru/enc/ru/encyclopedia:0128141:article" TargetMode="External"/><Relationship Id="rId2" Type="http://schemas.openxmlformats.org/officeDocument/2006/relationships/hyperlink" Target="http://www.lomonosov-fund.ru/enc/ru/encyclopedia:0133186:articl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5984" y="214290"/>
            <a:ext cx="6500842" cy="3143272"/>
          </a:xfrm>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ru-RU"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Система </a:t>
            </a:r>
            <a:r>
              <a:rPr lang="ru-RU"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механизмов,принципы</a:t>
            </a:r>
            <a:r>
              <a:rPr lang="ru-RU"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и методология финансового контроля</a:t>
            </a:r>
            <a:endParaRPr lang="ru-RU"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5842" name="AutoShape 2" descr="Картинки по запросу финансовый контроль"/>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5844" name="Picture 4" descr="http://www.syl.ru/misc/i/ai/98776/203077.jpg"/>
          <p:cNvPicPr>
            <a:picLocks noChangeAspect="1" noChangeArrowheads="1"/>
          </p:cNvPicPr>
          <p:nvPr/>
        </p:nvPicPr>
        <p:blipFill>
          <a:blip r:embed="rId2"/>
          <a:srcRect/>
          <a:stretch>
            <a:fillRect/>
          </a:stretch>
        </p:blipFill>
        <p:spPr bwMode="auto">
          <a:xfrm>
            <a:off x="5786446" y="3500438"/>
            <a:ext cx="2857500" cy="28575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7829576" cy="6188224"/>
          </a:xfrm>
        </p:spPr>
        <p:txBody>
          <a:bodyPr>
            <a:normAutofit fontScale="85000" lnSpcReduction="10000"/>
          </a:bodyPr>
          <a:lstStyle/>
          <a:p>
            <a:r>
              <a:rPr lang="ru-RU" dirty="0" smtClean="0"/>
              <a:t>Исследуя приведенные в таблице определения, можно сделать вывод о том, что контроль в различных научных исследованиях рассматривается в следующих аспектах:</a:t>
            </a:r>
          </a:p>
          <a:p>
            <a:r>
              <a:rPr lang="ru-RU" dirty="0" smtClean="0"/>
              <a:t>как деятельность или функция различных контролирующих органов;</a:t>
            </a:r>
          </a:p>
          <a:p>
            <a:r>
              <a:rPr lang="ru-RU" dirty="0" smtClean="0"/>
              <a:t>как функция системы управления;</a:t>
            </a:r>
          </a:p>
          <a:p>
            <a:r>
              <a:rPr lang="ru-RU" dirty="0" smtClean="0"/>
              <a:t>как система наблюдения, сопоставления, проверки и анализа функционирования управляемого объекта с целью выявления отклонений от принятых стандартов;</a:t>
            </a:r>
          </a:p>
          <a:p>
            <a:r>
              <a:rPr lang="ru-RU" dirty="0" smtClean="0"/>
              <a:t>как совокупность мероприятий, проводимых контролирующими органами по проверке хозяйственных операций;</a:t>
            </a:r>
          </a:p>
          <a:p>
            <a:r>
              <a:rPr lang="ru-RU" dirty="0" smtClean="0"/>
              <a:t>как инструмент снижения различных рисков;</a:t>
            </a:r>
          </a:p>
          <a:p>
            <a:r>
              <a:rPr lang="ru-RU" dirty="0" smtClean="0"/>
              <a:t>как процесс, обеспечивающий достижение организацией поставленных целей;</a:t>
            </a:r>
          </a:p>
          <a:p>
            <a:r>
              <a:rPr lang="ru-RU" dirty="0" smtClean="0"/>
              <a:t>как неотъемлемая часть системы регулирования;</a:t>
            </a:r>
          </a:p>
          <a:p>
            <a:r>
              <a:rPr lang="ru-RU" dirty="0" smtClean="0"/>
              <a:t>как форма обратной связи, посредством которой управляющая система получает необходимую информацию о действительном состоянии управляемого объекта и исполнении управленческих решений.</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11156"/>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b="1" cap="none" dirty="0" smtClean="0">
                <a:ln/>
                <a:solidFill>
                  <a:schemeClr val="accent3"/>
                </a:solidFill>
              </a:rPr>
              <a:t>Процедура проведения контроля </a:t>
            </a:r>
            <a:endParaRPr lang="ru-RU" b="1" cap="none" dirty="0">
              <a:ln/>
              <a:solidFill>
                <a:schemeClr val="accent3"/>
              </a:solidFill>
            </a:endParaRPr>
          </a:p>
        </p:txBody>
      </p:sp>
      <p:sp>
        <p:nvSpPr>
          <p:cNvPr id="3" name="Содержимое 2"/>
          <p:cNvSpPr>
            <a:spLocks noGrp="1"/>
          </p:cNvSpPr>
          <p:nvPr>
            <p:ph sz="quarter" idx="1"/>
          </p:nvPr>
        </p:nvSpPr>
        <p:spPr>
          <a:xfrm>
            <a:off x="457200" y="928670"/>
            <a:ext cx="8186766" cy="5929330"/>
          </a:xfrm>
        </p:spPr>
        <p:txBody>
          <a:bodyPr>
            <a:normAutofit fontScale="62500" lnSpcReduction="20000"/>
          </a:bodyPr>
          <a:lstStyle/>
          <a:p>
            <a:r>
              <a:rPr lang="ru-RU" dirty="0" smtClean="0"/>
              <a:t>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Порядок планирования контроля</a:t>
            </a:r>
            <a:endParaRPr lang="ru-RU" dirty="0" smtClean="0"/>
          </a:p>
          <a:p>
            <a:r>
              <a:rPr lang="ru-RU" dirty="0" smtClean="0"/>
              <a:t>     Планирование контроля является его первоначальным этапом, на котором проводится изучение подлежащих проверке аспектов функционирования и деятельности объекта контроля, реализации программ, и других вопросов, входящих в компетенцию внешних органов государственного контроля (выбора типа и вида контроля, объекта контроля, периода охватываемого контролем, объема бюджетных средств, поступлений, связанных грантов, активов государства, бюджетных инвестиций, сроки проведения контроля, количество объектов контроля, трудоемкость и другие ресурсы, необходимые для осуществления полноценного контроля с учетом управления рисками).</a:t>
            </a:r>
          </a:p>
          <a:p>
            <a:r>
              <a:rPr lang="ru-RU" dirty="0" smtClean="0"/>
              <a:t> При планировании контроля следует руководствоваться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критериями </a:t>
            </a:r>
            <a:r>
              <a:rPr lang="ru-RU" dirty="0" smtClean="0"/>
              <a:t>комплексности, непрерывности, оптимальности, </a:t>
            </a:r>
            <a:r>
              <a:rPr lang="ru-RU" dirty="0" err="1" smtClean="0"/>
              <a:t>адресности</a:t>
            </a:r>
            <a:r>
              <a:rPr lang="ru-RU" dirty="0" smtClean="0"/>
              <a:t>:</a:t>
            </a:r>
            <a:br>
              <a:rPr lang="ru-RU" dirty="0" smtClean="0"/>
            </a:br>
            <a:r>
              <a:rPr lang="ru-RU" dirty="0" smtClean="0"/>
              <a:t>      1)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комплексность </a:t>
            </a:r>
            <a:r>
              <a:rPr lang="ru-RU" dirty="0" smtClean="0"/>
              <a:t>планирования - взаимосвязанность и согласованность всех этапов планирования - от предварительного изучения объекта контроля до составления программы контроля;</a:t>
            </a:r>
            <a:br>
              <a:rPr lang="ru-RU" dirty="0" smtClean="0"/>
            </a:br>
            <a:r>
              <a:rPr lang="ru-RU" dirty="0" smtClean="0"/>
              <a:t>      2)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непрерывность </a:t>
            </a:r>
            <a:r>
              <a:rPr lang="ru-RU" dirty="0" smtClean="0"/>
              <a:t>планирования - установление взаимосвязанных по этапам и срокам контроля заданий работникам органов контроля, специалистам государственных органов, аудиторских организаций и экспертам, осуществляющим контроль;</a:t>
            </a:r>
            <a:br>
              <a:rPr lang="ru-RU" dirty="0" smtClean="0"/>
            </a:br>
            <a:r>
              <a:rPr lang="ru-RU" dirty="0" smtClean="0"/>
              <a:t>      3)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оптимальность</a:t>
            </a:r>
            <a:r>
              <a:rPr lang="ru-RU" dirty="0" smtClean="0"/>
              <a:t> планирования заключается в выборе типов, видов контроля, а также наиболее целесообразного варианта программы контроля для достижения конечных целей контроля при минимальных затратах;</a:t>
            </a:r>
            <a:br>
              <a:rPr lang="ru-RU" dirty="0" smtClean="0"/>
            </a:br>
            <a:r>
              <a:rPr lang="ru-RU" dirty="0" smtClean="0"/>
              <a:t>      4)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адресность</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dirty="0" smtClean="0"/>
              <a:t>планирования – выбор четких объектов контроля, включая их региональное размещение.</a:t>
            </a:r>
          </a:p>
          <a:p>
            <a:r>
              <a:rPr lang="ru-RU" dirty="0" smtClean="0"/>
              <a:t>Планирование контроля состоит из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трех взаимоувязанных этапов </a:t>
            </a:r>
            <a:r>
              <a:rPr lang="ru-RU" dirty="0" smtClean="0"/>
              <a:t>- предварительное изучение объекта контроля, составление плана контроля, утверждение программы и рабочего плана контроля с целью достижения результата.</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0"/>
            <a:ext cx="8643998" cy="6715148"/>
          </a:xfrm>
        </p:spPr>
        <p:txBody>
          <a:bodyPr>
            <a:normAutofit fontScale="77500" lnSpcReduction="20000"/>
          </a:bodyPr>
          <a:lstStyle/>
          <a:p>
            <a:r>
              <a:rPr lang="ru-RU" dirty="0" smtClean="0"/>
              <a:t>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Порядок проведения контроля</a:t>
            </a:r>
            <a:endParaRPr lang="ru-RU" dirty="0" smtClean="0"/>
          </a:p>
          <a:p>
            <a:r>
              <a:rPr lang="ru-RU" dirty="0" smtClean="0"/>
              <a:t>     Обязательным условием для проведения контроля является наличие поручения, подписанного руководителем органа контроля или должностным лицом, ответственным за контроль (далее - Поручение), на основании плана и программы контроля.</a:t>
            </a:r>
            <a:br>
              <a:rPr lang="ru-RU" dirty="0" smtClean="0"/>
            </a:br>
            <a:r>
              <a:rPr lang="ru-RU" dirty="0" smtClean="0"/>
              <a:t>    Поручение является официальным документом, дающим право на проведение контроля, оформляемым на бланке строгой отчетности с государственной символикой.</a:t>
            </a:r>
            <a:br>
              <a:rPr lang="ru-RU" dirty="0" smtClean="0"/>
            </a:br>
            <a:r>
              <a:rPr lang="ru-RU" dirty="0" smtClean="0"/>
              <a:t>     В Поручении указывается:</a:t>
            </a:r>
            <a:br>
              <a:rPr lang="ru-RU" dirty="0" smtClean="0"/>
            </a:br>
            <a:r>
              <a:rPr lang="ru-RU" dirty="0" smtClean="0"/>
              <a:t>      1) наименование органа контроля, фамилия и инициалы, занимаемая должность лица, ответственного за проведение контроля, его подпись, а также печать, либо в случае отсутствия вышеуказанного лица, данные лица, исполняющего его обязанности;</a:t>
            </a:r>
            <a:br>
              <a:rPr lang="ru-RU" dirty="0" smtClean="0"/>
            </a:br>
            <a:r>
              <a:rPr lang="ru-RU" dirty="0" smtClean="0"/>
              <a:t>      2) номер и дата выдачи;</a:t>
            </a:r>
            <a:br>
              <a:rPr lang="ru-RU" dirty="0" smtClean="0"/>
            </a:br>
            <a:r>
              <a:rPr lang="ru-RU" dirty="0" smtClean="0"/>
              <a:t>      3) правовые основания проведения контроля;</a:t>
            </a:r>
            <a:br>
              <a:rPr lang="ru-RU" dirty="0" smtClean="0"/>
            </a:br>
            <a:r>
              <a:rPr lang="ru-RU" dirty="0" smtClean="0"/>
              <a:t>      4) фамилия и инициалы и должность лица (лиц), которым поручено проведение контроля;</a:t>
            </a:r>
            <a:br>
              <a:rPr lang="ru-RU" dirty="0" smtClean="0"/>
            </a:br>
            <a:r>
              <a:rPr lang="ru-RU" dirty="0" smtClean="0"/>
              <a:t>      5) организационно-правовая форма объекта контроля, полное наименование, Ф.И.О. руководителя, его местонахождение и регистрационный номер налогоплательщика;</a:t>
            </a:r>
            <a:br>
              <a:rPr lang="ru-RU" dirty="0" smtClean="0"/>
            </a:br>
            <a:r>
              <a:rPr lang="ru-RU" dirty="0" smtClean="0"/>
              <a:t>      6) предмет контроля;</a:t>
            </a:r>
            <a:br>
              <a:rPr lang="ru-RU" dirty="0" smtClean="0"/>
            </a:br>
            <a:r>
              <a:rPr lang="ru-RU" dirty="0" smtClean="0"/>
              <a:t>      7) тип и вид контроля;</a:t>
            </a:r>
            <a:br>
              <a:rPr lang="ru-RU" dirty="0" smtClean="0"/>
            </a:br>
            <a:r>
              <a:rPr lang="ru-RU" dirty="0" smtClean="0"/>
              <a:t>      8) планируемые сроки проведения контроля на объекте контроля;</a:t>
            </a:r>
            <a:br>
              <a:rPr lang="ru-RU" dirty="0" smtClean="0"/>
            </a:br>
            <a:r>
              <a:rPr lang="ru-RU" dirty="0" smtClean="0"/>
              <a:t>      9) период, охватываемый контролем;</a:t>
            </a:r>
            <a:br>
              <a:rPr lang="ru-RU" dirty="0" smtClean="0"/>
            </a:br>
            <a:r>
              <a:rPr lang="ru-RU" dirty="0" smtClean="0"/>
              <a:t>      10) подпись должностного лица, назначившего проведение контроля;</a:t>
            </a:r>
            <a:br>
              <a:rPr lang="ru-RU" dirty="0" smtClean="0"/>
            </a:br>
            <a:r>
              <a:rPr lang="ru-RU" dirty="0" smtClean="0"/>
              <a:t>      11) сведения о продлении срока контроля, с указанием даты, в случае превышения первоначально установленного срока проверки.</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42844" y="0"/>
            <a:ext cx="8715436" cy="6715148"/>
          </a:xfrm>
        </p:spPr>
        <p:txBody>
          <a:bodyPr>
            <a:normAutofit fontScale="70000" lnSpcReduction="20000"/>
          </a:bodyPr>
          <a:lstStyle/>
          <a:p>
            <a:r>
              <a:rPr lang="ru-RU" dirty="0" smtClean="0"/>
              <a:t>На каждый объект контроля оформляется отдельное Поручение. Поручения регистрируются в отдельном журнале их учета, хранящемся в органе.</a:t>
            </a:r>
          </a:p>
          <a:p>
            <a:r>
              <a:rPr lang="ru-RU" dirty="0" smtClean="0"/>
              <a:t> Поручения о проведении контроля, за исключением контроля, проводимого в соответствии с Законом «О государственных секретах», подлежат обязательной регистрации, а в дальнейшем снятию с учета в уполномоченном органе в области правовой статистики и специальных учетов или его территориальных подразделениях.</a:t>
            </a:r>
          </a:p>
          <a:p>
            <a:r>
              <a:rPr lang="ru-RU" dirty="0" smtClean="0"/>
              <a:t> Поручение местных уполномоченных органов по внешнему контролю за исполнением местного бюджета на проведение контроля не подлежит регистрации в уполномоченном органе в области правовой статистики и специальных учетов или его территориальных подразделениях.</a:t>
            </a:r>
          </a:p>
          <a:p>
            <a:r>
              <a:rPr lang="ru-RU" dirty="0" smtClean="0"/>
              <a:t>Перед началом проведения контроля руководителю объекта контроля предъявляется:</a:t>
            </a:r>
            <a:br>
              <a:rPr lang="ru-RU" dirty="0" smtClean="0"/>
            </a:br>
            <a:r>
              <a:rPr lang="ru-RU" dirty="0" smtClean="0"/>
              <a:t>      1) Поручение;</a:t>
            </a:r>
            <a:br>
              <a:rPr lang="ru-RU" dirty="0" smtClean="0"/>
            </a:br>
            <a:r>
              <a:rPr lang="ru-RU" dirty="0" smtClean="0"/>
              <a:t>      2) служебные удостоверения уполномоченных на осуществление контроля лиц;</a:t>
            </a:r>
            <a:br>
              <a:rPr lang="ru-RU" dirty="0" smtClean="0"/>
            </a:br>
            <a:r>
              <a:rPr lang="ru-RU" dirty="0" smtClean="0"/>
              <a:t>      3) при необходимости, разрешение компетентного органа на посещение режимных объектов.</a:t>
            </a:r>
          </a:p>
          <a:p>
            <a:r>
              <a:rPr lang="ru-RU" dirty="0" smtClean="0"/>
              <a:t>Контроль осуществляется только лицами, указанными в Поручении.</a:t>
            </a:r>
            <a:br>
              <a:rPr lang="ru-RU" dirty="0" smtClean="0"/>
            </a:br>
            <a:r>
              <a:rPr lang="ru-RU" dirty="0" smtClean="0"/>
              <a:t> Началом проведения контроля является момент предъявления Поручения должностному лицу (лицам) объекта контроля.</a:t>
            </a:r>
            <a:br>
              <a:rPr lang="ru-RU" dirty="0" smtClean="0"/>
            </a:br>
            <a:r>
              <a:rPr lang="ru-RU" dirty="0" smtClean="0"/>
              <a:t> Проведение контроля производится в соответствии с режимом работы и распорядком дня объекта контроля.</a:t>
            </a:r>
            <a:br>
              <a:rPr lang="ru-RU" dirty="0" smtClean="0"/>
            </a:br>
            <a:r>
              <a:rPr lang="ru-RU" dirty="0" smtClean="0"/>
              <a:t> Изучение и анализ секретных материалов, связанных с проведением контроля в режимных учреждениях, осуществляется в соответствии с действующим законодательством по обеспечению режима секретности в Республике Казахстан.</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6329378" cy="6572272"/>
          </a:xfrm>
        </p:spPr>
        <p:txBody>
          <a:bodyPr>
            <a:normAutofit fontScale="625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Лица, осуществляющие контроль</a:t>
            </a:r>
            <a:r>
              <a:rPr lang="ru-RU" dirty="0" smtClean="0"/>
              <a:t>:</a:t>
            </a:r>
            <a:br>
              <a:rPr lang="ru-RU" dirty="0" smtClean="0"/>
            </a:br>
            <a:r>
              <a:rPr lang="ru-RU" dirty="0" smtClean="0"/>
              <a:t>      1) имеют беспрепятственный доступ на территорию и в помещения объекта контроля при предъявлении документов;</a:t>
            </a:r>
            <a:br>
              <a:rPr lang="ru-RU" dirty="0" smtClean="0"/>
            </a:br>
            <a:r>
              <a:rPr lang="ru-RU" dirty="0" smtClean="0"/>
              <a:t>      2) получают документы (сведения) на бумажных и электронных носителях либо соответствующим образом заверенные копии для приобщения к акту по результатам контроля (далее - акт контроля), а также доступ к автоматизированным базам данных (информационным системам) в соответствии с задачами и предметом контроля;</a:t>
            </a:r>
            <a:br>
              <a:rPr lang="ru-RU" dirty="0" smtClean="0"/>
            </a:br>
            <a:r>
              <a:rPr lang="ru-RU" dirty="0" smtClean="0"/>
              <a:t>      3) проводят его на основании и в строгом соответствии с порядком, установленными настоящими Правилами и Стандартами;</a:t>
            </a:r>
            <a:br>
              <a:rPr lang="ru-RU" dirty="0" smtClean="0"/>
            </a:br>
            <a:r>
              <a:rPr lang="ru-RU" dirty="0" smtClean="0"/>
              <a:t>      4) соблюдают законодательство Республики Казахстан, права и законные интересы объектов контроля;</a:t>
            </a:r>
            <a:br>
              <a:rPr lang="ru-RU" dirty="0" smtClean="0"/>
            </a:br>
            <a:r>
              <a:rPr lang="ru-RU" dirty="0" smtClean="0"/>
              <a:t>      5) не препятствуют установленному режиму работы объекта контроля в период проведения контроля;</a:t>
            </a:r>
            <a:br>
              <a:rPr lang="ru-RU" dirty="0" smtClean="0"/>
            </a:br>
            <a:r>
              <a:rPr lang="ru-RU" dirty="0" smtClean="0"/>
              <a:t>      6) своевременно и в полной мере исполняют предоставленные в соответствии с законодательством Республики Казахстан полномочия по предупреждению, выявлению и пресечению нарушений требований, установленных законами Республики Казахстан;</a:t>
            </a:r>
            <a:br>
              <a:rPr lang="ru-RU" dirty="0" smtClean="0"/>
            </a:br>
            <a:r>
              <a:rPr lang="ru-RU" dirty="0" smtClean="0"/>
              <a:t>      7) не препятствуют руководителю (должностным лицам) объекта контроля присутствовать при проведении контроля, давать разъяснения по вопросам, относящимся к предмету контроля;</a:t>
            </a:r>
            <a:br>
              <a:rPr lang="ru-RU" dirty="0" smtClean="0"/>
            </a:br>
            <a:r>
              <a:rPr lang="ru-RU" dirty="0" smtClean="0"/>
              <a:t>      8) обеспечивают сохранность полученных документов и сведений, полученных в результате контроля, в том числе обеспечивают не разглашение сведений, относящихся к государственным секретам;</a:t>
            </a:r>
            <a:br>
              <a:rPr lang="ru-RU" dirty="0" smtClean="0"/>
            </a:br>
            <a:r>
              <a:rPr lang="ru-RU" dirty="0" smtClean="0"/>
              <a:t>      9) вручают руководителю (должностным лицам) объекта контроля акт контроля не позднее трех дней последнего дня, указанного в Поручении срока проведения контроля на объекте контроля.</a:t>
            </a:r>
          </a:p>
          <a:p>
            <a:endParaRPr lang="ru-RU" dirty="0"/>
          </a:p>
        </p:txBody>
      </p:sp>
      <p:pic>
        <p:nvPicPr>
          <p:cNvPr id="47106" name="Picture 2" descr="http://www.raudit.ru/images/image1.jpg"/>
          <p:cNvPicPr>
            <a:picLocks noChangeAspect="1" noChangeArrowheads="1"/>
          </p:cNvPicPr>
          <p:nvPr/>
        </p:nvPicPr>
        <p:blipFill>
          <a:blip r:embed="rId2"/>
          <a:srcRect/>
          <a:stretch>
            <a:fillRect/>
          </a:stretch>
        </p:blipFill>
        <p:spPr bwMode="auto">
          <a:xfrm>
            <a:off x="6572264" y="142852"/>
            <a:ext cx="2416644" cy="2286016"/>
          </a:xfrm>
          <a:prstGeom prst="rect">
            <a:avLst/>
          </a:prstGeom>
          <a:ln>
            <a:noFill/>
          </a:ln>
          <a:effectLst>
            <a:softEdge rad="11250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715436" cy="6188224"/>
          </a:xfrm>
        </p:spPr>
        <p:txBody>
          <a:bodyPr>
            <a:normAutofit fontScale="62500" lnSpcReduction="20000"/>
          </a:bodyPr>
          <a:lstStyle/>
          <a:p>
            <a:r>
              <a:rPr lang="ru-RU" dirty="0" smtClean="0"/>
              <a:t>Результаты контроля оформляются актом контроля по каждому из проверенных объектов.</a:t>
            </a:r>
            <a:br>
              <a:rPr lang="ru-RU" dirty="0" smtClean="0"/>
            </a:br>
            <a:r>
              <a:rPr lang="ru-RU" dirty="0" smtClean="0"/>
              <a:t> Структура акта контроля должна обеспечивать полноту контроля всех вопросов, указанных в программах контроля, достоверность, объективность сведений, изложенных в актах контроля.</a:t>
            </a:r>
          </a:p>
          <a:p>
            <a:r>
              <a:rPr lang="ru-RU" dirty="0" smtClean="0"/>
              <a:t> В акте контроля, должны отражаться:</a:t>
            </a:r>
            <a:br>
              <a:rPr lang="ru-RU" dirty="0" smtClean="0"/>
            </a:br>
            <a:r>
              <a:rPr lang="ru-RU" dirty="0" smtClean="0"/>
              <a:t>      1) дата и место составления акта;</a:t>
            </a:r>
            <a:br>
              <a:rPr lang="ru-RU" dirty="0" smtClean="0"/>
            </a:br>
            <a:r>
              <a:rPr lang="ru-RU" dirty="0" smtClean="0"/>
              <a:t>      2) тип и вид контроля;</a:t>
            </a:r>
            <a:br>
              <a:rPr lang="ru-RU" dirty="0" smtClean="0"/>
            </a:br>
            <a:r>
              <a:rPr lang="ru-RU" dirty="0" smtClean="0"/>
              <a:t>      3) дата и номер Поручения;</a:t>
            </a:r>
            <a:br>
              <a:rPr lang="ru-RU" dirty="0" smtClean="0"/>
            </a:br>
            <a:r>
              <a:rPr lang="ru-RU" dirty="0" smtClean="0"/>
              <a:t>      4) фамилии, инициалы, должность работников органа контроля, специалистов государственных органов, аудиторских организаций и экспертов, привлеченных к проведению контроля, проводивших контроль;</a:t>
            </a:r>
            <a:br>
              <a:rPr lang="ru-RU" dirty="0" smtClean="0"/>
            </a:br>
            <a:r>
              <a:rPr lang="ru-RU" dirty="0" smtClean="0"/>
              <a:t>      5) полное наименование объекта контроля, данные о государственной регистрации, банковские и налоговые реквизиты;</a:t>
            </a:r>
            <a:br>
              <a:rPr lang="ru-RU" dirty="0" smtClean="0"/>
            </a:br>
            <a:r>
              <a:rPr lang="ru-RU" dirty="0" smtClean="0"/>
              <a:t>      6) цель, предмет контроля, период, охваченный контролем;</a:t>
            </a:r>
            <a:br>
              <a:rPr lang="ru-RU" dirty="0" smtClean="0"/>
            </a:br>
            <a:r>
              <a:rPr lang="ru-RU" dirty="0" smtClean="0"/>
              <a:t>      7) сроки проведения контроля;</a:t>
            </a:r>
            <a:br>
              <a:rPr lang="ru-RU" dirty="0" smtClean="0"/>
            </a:br>
            <a:r>
              <a:rPr lang="ru-RU" dirty="0" smtClean="0"/>
              <a:t>      8) фамилии и инициалы должностных лиц объекта контроля, с ведома которых осуществлялся контроль, а также период их работы;</a:t>
            </a:r>
            <a:br>
              <a:rPr lang="ru-RU" dirty="0" smtClean="0"/>
            </a:br>
            <a:r>
              <a:rPr lang="ru-RU" dirty="0" smtClean="0"/>
              <a:t>      9) сведения о результатах предыдущего контроля (только по проверяемым вопросам), принятых объектом контроля мерах по устранению ранее выявленных нарушений;</a:t>
            </a:r>
            <a:br>
              <a:rPr lang="ru-RU" dirty="0" smtClean="0"/>
            </a:br>
            <a:r>
              <a:rPr lang="ru-RU" dirty="0" smtClean="0"/>
              <a:t>      10) сведения о результатах проводимого контроля, в том числе изложение фактов нарушений, со ссылкой на нормы нормативных правовых актов, об их характере. В зависимости от типа, вида и объекта контроля, с учетом особенностей направления контроля, отражаются достижения государственными органами целей, прямых и конечных результатов, предусмотренных в их стратегических планах, реализации государственных и бюджетных программ, оказываемых государственных услуг, использования связанных грантов, государственных и гарантированных государством займов, поручительств и активов государства;</a:t>
            </a:r>
            <a:br>
              <a:rPr lang="ru-RU" dirty="0" smtClean="0"/>
            </a:br>
            <a:r>
              <a:rPr lang="ru-RU" dirty="0" smtClean="0"/>
              <a:t>      11) информация по устранению нарушений, выявленных в ходе контроля, факты составления протокола об административном правонарушении.</a:t>
            </a:r>
            <a:br>
              <a:rPr lang="ru-RU" dirty="0" smtClean="0"/>
            </a:br>
            <a:r>
              <a:rPr lang="ru-RU" dirty="0" smtClean="0"/>
              <a:t>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7758138" cy="6116786"/>
          </a:xfrm>
        </p:spPr>
        <p:txBody>
          <a:bodyPr>
            <a:normAutofit lnSpcReduction="10000"/>
          </a:bodyPr>
          <a:lstStyle/>
          <a:p>
            <a:r>
              <a:rPr lang="ru-RU" dirty="0" smtClean="0"/>
              <a:t> По результатам проведенного контроля должностное лицо, ответственное за его проведение, с участием работников органа контроля, осуществлявшими контроль, в двухнедельный срок готовит и представляет руководителю органа контроля Заключение.</a:t>
            </a:r>
          </a:p>
          <a:p>
            <a:r>
              <a:rPr lang="ru-RU" dirty="0" smtClean="0"/>
              <a:t> В Заключении обобщаются все установленные контролем факты нарушений, предложения по их устранению, совершенствованию нормативных правовых актов, полноты и своевременности поступлений в бюджет, улучшению эффективности использования средств государственного бюджета, трансфертов, кредитов, связанных грантов, государственных и гарантированных государством займов, бюджетных инвестиций, а также поручительств и активов государства.</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7615262" cy="6188224"/>
          </a:xfrm>
        </p:spPr>
        <p:txBody>
          <a:bodyPr>
            <a:normAutofit fontScale="85000" lnSpcReduction="20000"/>
          </a:bodyPr>
          <a:lstStyle/>
          <a:p>
            <a:r>
              <a:rPr lang="ru-RU" dirty="0" smtClean="0"/>
              <a:t> </a:t>
            </a:r>
            <a:r>
              <a:rPr lang="ru-RU" b="1" dirty="0" smtClean="0">
                <a:solidFill>
                  <a:schemeClr val="accent3">
                    <a:lumMod val="75000"/>
                  </a:schemeClr>
                </a:solidFill>
              </a:rPr>
              <a:t>Заключение состоит из вводной, основной и итоговой частей.</a:t>
            </a:r>
          </a:p>
          <a:p>
            <a:r>
              <a:rPr lang="ru-RU" dirty="0" smtClean="0">
                <a:solidFill>
                  <a:schemeClr val="accent3">
                    <a:lumMod val="75000"/>
                  </a:schemeClr>
                </a:solidFill>
              </a:rPr>
              <a:t>Вводная часть </a:t>
            </a:r>
            <a:r>
              <a:rPr lang="ru-RU" dirty="0" smtClean="0"/>
              <a:t>Заключения описывает основание, цель, предмет и объекты контроля, проверяемый период, сроки проведения контроля, общие сведения о группе контроля.</a:t>
            </a:r>
          </a:p>
          <a:p>
            <a:r>
              <a:rPr lang="ru-RU" dirty="0" smtClean="0">
                <a:solidFill>
                  <a:schemeClr val="accent3">
                    <a:lumMod val="75000"/>
                  </a:schemeClr>
                </a:solidFill>
              </a:rPr>
              <a:t>Основная (аналитическая) часть </a:t>
            </a:r>
            <a:r>
              <a:rPr lang="ru-RU" dirty="0" smtClean="0"/>
              <a:t>Заключения содержит конкретные результаты контрольных мероприятий, а также общего анализа деятельности объекта контроля в пределах поставленной цели и определенного масштабом контроля.</a:t>
            </a:r>
          </a:p>
          <a:p>
            <a:r>
              <a:rPr lang="ru-RU" dirty="0" smtClean="0"/>
              <a:t>Налоговые, неналоговые поступления или другие платежи в бюджет, а также эффективность налогового и таможенного администрирования анализируются в периоде, охватываемом контролем, с определением их доли в общем объеме доходов республиканского и местного бюджетов.</a:t>
            </a:r>
          </a:p>
          <a:p>
            <a:r>
              <a:rPr lang="ru-RU" dirty="0" smtClean="0">
                <a:solidFill>
                  <a:schemeClr val="accent3">
                    <a:lumMod val="75000"/>
                  </a:schemeClr>
                </a:solidFill>
              </a:rPr>
              <a:t>Итоги</a:t>
            </a:r>
            <a:r>
              <a:rPr lang="ru-RU" dirty="0" smtClean="0"/>
              <a:t> анализа использования активов государства должны содержать кроме общей характеристики объекта контроля, основных его функций, расходов бюджета на создание или пополнение уставного капитала, комплексный анализ влияния деятельности субъектов </a:t>
            </a:r>
            <a:r>
              <a:rPr lang="ru-RU" dirty="0" err="1" smtClean="0"/>
              <a:t>квазигосударственного</a:t>
            </a:r>
            <a:r>
              <a:rPr lang="ru-RU" dirty="0" smtClean="0"/>
              <a:t> сектора на развитие экономики, социальной сферы или отдельно взятой отрасли (сферы).</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7543824" cy="6116786"/>
          </a:xfrm>
        </p:spPr>
        <p:txBody>
          <a:bodyPr>
            <a:normAutofit fontScale="775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Результаты контроля </a:t>
            </a:r>
            <a:r>
              <a:rPr lang="ru-RU" dirty="0" smtClean="0"/>
              <a:t>систематизируются и отражаются в соответствии с типом, видом и объектом контроля, с учетом особенностей направления контроля, по следующим разделам:</a:t>
            </a:r>
            <a:br>
              <a:rPr lang="ru-RU" dirty="0" smtClean="0"/>
            </a:br>
            <a:r>
              <a:rPr lang="ru-RU" dirty="0" smtClean="0"/>
              <a:t>      1) </a:t>
            </a:r>
            <a:r>
              <a:rPr lang="ru-RU" b="1" dirty="0" smtClean="0">
                <a:solidFill>
                  <a:schemeClr val="accent3">
                    <a:lumMod val="75000"/>
                  </a:schemeClr>
                </a:solidFill>
              </a:rPr>
              <a:t>нормативно-методическое</a:t>
            </a:r>
            <a:r>
              <a:rPr lang="ru-RU" dirty="0" smtClean="0"/>
              <a:t> обеспечение реализации государственных и бюджетных программ, их полноценность и уровень соответствия деятельности объекта контроля утвержденным стратегическим планам;</a:t>
            </a:r>
            <a:br>
              <a:rPr lang="ru-RU" dirty="0" smtClean="0"/>
            </a:br>
            <a:r>
              <a:rPr lang="ru-RU" dirty="0" smtClean="0"/>
              <a:t>      2) </a:t>
            </a:r>
            <a:r>
              <a:rPr lang="ru-RU" b="1" dirty="0" smtClean="0">
                <a:solidFill>
                  <a:schemeClr val="accent3">
                    <a:lumMod val="75000"/>
                  </a:schemeClr>
                </a:solidFill>
              </a:rPr>
              <a:t>деятельность государственного органа Республики Казахстан</a:t>
            </a:r>
            <a:r>
              <a:rPr lang="ru-RU" dirty="0" smtClean="0"/>
              <a:t>, направленная на реализацию государственных и бюджетных программ или на решение отдельных социальных и экономических задач, а также достижение целей и индикаторов стратегического плана объекта контроля;</a:t>
            </a:r>
            <a:br>
              <a:rPr lang="ru-RU" dirty="0" smtClean="0"/>
            </a:br>
            <a:r>
              <a:rPr lang="ru-RU" dirty="0" smtClean="0"/>
              <a:t>      3) </a:t>
            </a:r>
            <a:r>
              <a:rPr lang="ru-RU" b="1" dirty="0" smtClean="0">
                <a:solidFill>
                  <a:schemeClr val="accent3">
                    <a:lumMod val="75000"/>
                  </a:schemeClr>
                </a:solidFill>
              </a:rPr>
              <a:t>результативность освоения бюджетных средств</a:t>
            </a:r>
            <a:r>
              <a:rPr lang="ru-RU" dirty="0" smtClean="0"/>
              <a:t>, в том числе трансфертов, кредитов и займов и степень достижения конечных целей и результатов по бюджетным программам, включая субъекты </a:t>
            </a:r>
            <a:r>
              <a:rPr lang="ru-RU" dirty="0" err="1" smtClean="0"/>
              <a:t>квазигосударственного</a:t>
            </a:r>
            <a:r>
              <a:rPr lang="ru-RU" dirty="0" smtClean="0"/>
              <a:t> сектора, в части использования активов государства;</a:t>
            </a:r>
            <a:br>
              <a:rPr lang="ru-RU" dirty="0" smtClean="0"/>
            </a:br>
            <a:r>
              <a:rPr lang="ru-RU" dirty="0" smtClean="0"/>
              <a:t>      4) </a:t>
            </a:r>
            <a:r>
              <a:rPr lang="ru-RU" b="1" dirty="0" smtClean="0">
                <a:solidFill>
                  <a:schemeClr val="accent3">
                    <a:lumMod val="75000"/>
                  </a:schemeClr>
                </a:solidFill>
              </a:rPr>
              <a:t>результаты контроля за полнотой и своевременностью поступлений в республиканский бюджет</a:t>
            </a:r>
            <a:r>
              <a:rPr lang="ru-RU" dirty="0" smtClean="0"/>
              <a:t>, а также за возвратом сумм поступлений из республиканского бюджета, эффективности налогового и таможенного администрирования.</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8115328" cy="6259662"/>
          </a:xfrm>
        </p:spPr>
        <p:txBody>
          <a:bodyPr>
            <a:normAutofit fontScale="775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Проведение анализа качества материалов контроля</a:t>
            </a:r>
          </a:p>
          <a:p>
            <a:r>
              <a:rPr lang="ru-RU" dirty="0" smtClean="0"/>
              <a:t>  Органы контроля в целях обеспечения и соблюдения единых требований к организации, проведению контроля и повышения ответственности своих работников вправе подвергать анализу качества представленные ими акты контроля.</a:t>
            </a:r>
          </a:p>
          <a:p>
            <a:r>
              <a:rPr lang="ru-RU" dirty="0" smtClean="0"/>
              <a:t>Анализ качества актов контроля (далее – анализ качества) - оценка качества актов контроля путем их проверки на соответствие Стандартам, требованиям нормативных правовых актов Республики Казахстан, соблюдения полноты охвата программных вопросов, подтверждение достоверности нарушений, отраженных в акте контроля.</a:t>
            </a:r>
          </a:p>
          <a:p>
            <a:r>
              <a:rPr lang="ru-RU" dirty="0" smtClean="0"/>
              <a:t>Решение об осуществлении анализа качества актов контроля, в том числе с выездом на объект контроля, единолично принимается руководителем органа контроля.</a:t>
            </a:r>
          </a:p>
          <a:p>
            <a:r>
              <a:rPr lang="ru-RU" dirty="0" smtClean="0"/>
              <a:t> Основанием для осуществления анализа качества актов контроля являются случаи несоблюдения установленных процедур контроля, а также выявления фактов нарушений, допущенных работниками органа контроля, выразившихся в низком качестве контроля, неполном отражении результатов контроля, сокрытии фактов финансовых нарушений.</a:t>
            </a:r>
          </a:p>
          <a:p>
            <a:r>
              <a:rPr lang="ru-RU" dirty="0" smtClean="0"/>
              <a:t>Результаты анализа качества материалов контроля оформляются в форме справки и представляются руководителю органа контроля.</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00042"/>
            <a:ext cx="7686700" cy="5973910"/>
          </a:xfrm>
        </p:spPr>
        <p:txBody>
          <a:bodyPr>
            <a:normAutofit fontScale="92500"/>
          </a:bodyPr>
          <a:lstStyle/>
          <a:p>
            <a:r>
              <a:rPr lang="ru-RU" dirty="0" smtClean="0">
                <a:solidFill>
                  <a:srgbClr val="C00000"/>
                </a:solidFill>
              </a:rPr>
              <a:t>Экономическая политика государства осуществляется с помощью финансово-кредитных рычагов. Один из наиболее важных рычагов управления финансовой системы является финансовый контроль. На современном этапе организации финансовый контроль претерпевает серьезные изменения. Это связано с принципиально новым характером товарно-денежных отношений в современном Казахстане , появлением разнообразных форм собственности и нового для страны финансового рынка.</a:t>
            </a:r>
          </a:p>
          <a:p>
            <a:r>
              <a:rPr lang="ru-RU" dirty="0" smtClean="0">
                <a:solidFill>
                  <a:srgbClr val="C00000"/>
                </a:solidFill>
              </a:rPr>
              <a:t>Наряду с государственным и ведомственным контролем появилась новая организационная форма финансового контроля - </a:t>
            </a:r>
            <a:r>
              <a:rPr lang="ru-RU" dirty="0" err="1" smtClean="0">
                <a:solidFill>
                  <a:srgbClr val="C00000"/>
                </a:solidFill>
              </a:rPr>
              <a:t>аудиторство</a:t>
            </a:r>
            <a:r>
              <a:rPr lang="ru-RU" dirty="0" smtClean="0">
                <a:solidFill>
                  <a:srgbClr val="C00000"/>
                </a:solidFill>
              </a:rPr>
              <a:t>.</a:t>
            </a:r>
          </a:p>
          <a:p>
            <a:r>
              <a:rPr lang="ru-RU" dirty="0" smtClean="0">
                <a:solidFill>
                  <a:srgbClr val="C00000"/>
                </a:solidFill>
              </a:rPr>
              <a:t>Необходимость финансового контроля, его сущность и значение определяются Конституцией Республики Казахстан . </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654032"/>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b="1" cap="none" dirty="0" smtClean="0">
                <a:ln/>
                <a:solidFill>
                  <a:schemeClr val="accent3"/>
                </a:solidFill>
              </a:rPr>
              <a:t>Методы финансового контроля</a:t>
            </a:r>
            <a:endParaRPr lang="ru-RU" b="1" cap="none" dirty="0">
              <a:ln/>
              <a:solidFill>
                <a:schemeClr val="accent3"/>
              </a:solidFill>
            </a:endParaRPr>
          </a:p>
        </p:txBody>
      </p:sp>
      <p:sp>
        <p:nvSpPr>
          <p:cNvPr id="3" name="Содержимое 2"/>
          <p:cNvSpPr>
            <a:spLocks noGrp="1"/>
          </p:cNvSpPr>
          <p:nvPr>
            <p:ph sz="quarter" idx="1"/>
          </p:nvPr>
        </p:nvSpPr>
        <p:spPr>
          <a:xfrm>
            <a:off x="457200" y="1214422"/>
            <a:ext cx="7758138" cy="5259530"/>
          </a:xfrm>
        </p:spPr>
        <p:txBody>
          <a:bodyPr/>
          <a:lstStyle/>
          <a:p>
            <a:r>
              <a:rPr lang="ru-RU" dirty="0" smtClean="0"/>
              <a:t>Практическая реализация финансового контроля осуществляется с использованием определенных методов. </a:t>
            </a:r>
          </a:p>
          <a:p>
            <a:r>
              <a:rPr lang="ru-RU" b="1" dirty="0" smtClean="0">
                <a:ln w="10541" cmpd="sng">
                  <a:solidFill>
                    <a:schemeClr val="accent1">
                      <a:shade val="88000"/>
                      <a:satMod val="110000"/>
                    </a:schemeClr>
                  </a:solidFill>
                  <a:prstDash val="solid"/>
                </a:ln>
                <a:solidFill>
                  <a:srgbClr val="C00000"/>
                </a:solidFill>
              </a:rPr>
              <a:t>Методы финансового контроля </a:t>
            </a:r>
            <a:r>
              <a:rPr lang="ru-RU" dirty="0" smtClean="0"/>
              <a:t>представляют собой совокупность обоснованных и адаптированных конкретно-определенных приемов, средств или способов, применяемых при осуществлении контрольных функций.</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186766" cy="6188224"/>
          </a:xfrm>
        </p:spPr>
        <p:txBody>
          <a:bodyPr>
            <a:normAutofit fontScale="85000" lnSpcReduction="20000"/>
          </a:bodyPr>
          <a:lstStyle/>
          <a:p>
            <a:r>
              <a:rPr lang="ru-RU" b="1" dirty="0" smtClean="0"/>
              <a:t>Можно выделить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шесть основных методов </a:t>
            </a:r>
            <a:r>
              <a:rPr lang="ru-RU" b="1" dirty="0" smtClean="0"/>
              <a:t>финансового контроля: наблюдение, обследование, анализ, проверка, ревизия и финансово-экономическая экспертиза.</a:t>
            </a:r>
            <a:endParaRPr lang="ru-RU" dirty="0" smtClean="0"/>
          </a:p>
          <a:p>
            <a:r>
              <a:rPr lang="ru-RU" b="1" dirty="0" smtClean="0"/>
              <a:t>Наблюдение</a:t>
            </a:r>
            <a:r>
              <a:rPr lang="ru-RU" dirty="0" smtClean="0"/>
              <a:t> представляет собой ознакомление с деятельностью объекта контроля без применения сложных комплексных приемов получения и оценки информации.</a:t>
            </a:r>
          </a:p>
          <a:p>
            <a:r>
              <a:rPr lang="ru-RU" b="1" dirty="0" smtClean="0"/>
              <a:t>Обследование</a:t>
            </a:r>
            <a:r>
              <a:rPr lang="ru-RU" dirty="0" smtClean="0"/>
              <a:t> — один из основных методов предварительного финансового контроля; оно направлено на исследование отдельных сторон финансово-хозяйственной деятельности. Обследование применяется для оперативного выявления фактов, свидетельствующих о соблюдении финансовой дисциплины (или о ее нарушениях), также определения целесообразности более глубокой, всесторонней проверки подконтрольного объекта. Основная цель обследования — общий анализ финансово-хозяйственной деятельности, выявление ее недостатков. Эта цель достигается путем решения следующих задач: исследования (мониторинга) финансовой документации; выявления финансового состояния объекта проверки; проверки соблюдения нормативных актов в сфере исполнения бюджетных назначений и правильности их оформления; оценки уровня обоснованности и целевого назначения государственных (муниципальных) расходов и т. д.</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401080" cy="6572272"/>
          </a:xfrm>
        </p:spPr>
        <p:txBody>
          <a:bodyPr>
            <a:normAutofit fontScale="85000" lnSpcReduction="20000"/>
          </a:bodyPr>
          <a:lstStyle/>
          <a:p>
            <a:r>
              <a:rPr lang="ru-RU" b="1" dirty="0" smtClean="0"/>
              <a:t>Анализ</a:t>
            </a:r>
            <a:r>
              <a:rPr lang="ru-RU" dirty="0" smtClean="0"/>
              <a:t> представляет собой специальный метод контроля достоверности финансовой документации с использованием аналитических приемов математики. Как правило, объектом финансового анализа являются бухгалтерские счета и балансы, а главной задачей — выявление полноты и своевременности отражения в учете и отчетности налогооблагаемой базы. Данный метод финансового контроля осуществляется финансовыми органами, ведущими расчеты хозяйствующих субъектов по платежам в бюджет и во внебюджетные фонды (налоговыми органами, внебюджетными фондами и т. д.). В результате анализа финансовой деятельности контролируемого объекта производится доначисление налогов или уточнение налогооблагаемой базы, что значительно влияет на рост доходов государственных или муниципальных бюджетов.</a:t>
            </a:r>
          </a:p>
          <a:p>
            <a:r>
              <a:rPr lang="ru-RU" b="1" dirty="0" smtClean="0"/>
              <a:t>Проверка</a:t>
            </a:r>
            <a:r>
              <a:rPr lang="ru-RU" dirty="0" smtClean="0"/>
              <a:t> представляет собой один из основных методов финансового контроля и предусматривает исследование определенного круга вопросов в целях выявления нарушений финансового законодательства. В ходе осуществления проверки контролирующие органы анализируют финансовую деятельность объекта, привлекая максимальное количество документальных источников информации. Объектом проверки может быть любая финансовая операция, совершенная территориальными, коллективными или индивидуальными субъектами финансовых правоотношений. Субъектами, имеющими право на проведение проверок, являются практически все органы и агенты финансового контроля. </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42852"/>
            <a:ext cx="8401080" cy="6331100"/>
          </a:xfrm>
        </p:spPr>
        <p:txBody>
          <a:bodyPr>
            <a:normAutofit fontScale="77500" lnSpcReduction="20000"/>
          </a:bodyPr>
          <a:lstStyle/>
          <a:p>
            <a:r>
              <a:rPr lang="ru-RU" b="1" dirty="0" smtClean="0"/>
              <a:t>В зависимости от различных оснований проверки подразделяются на комплексные, тематические, документальные, </a:t>
            </a:r>
            <a:r>
              <a:rPr lang="ru-RU" b="1" dirty="0" err="1" smtClean="0"/>
              <a:t>камеральные,выездные</a:t>
            </a:r>
            <a:r>
              <a:rPr lang="ru-RU" b="1" dirty="0" smtClean="0"/>
              <a:t>, встречные и др.</a:t>
            </a:r>
            <a:endParaRPr lang="ru-RU" dirty="0" smtClean="0"/>
          </a:p>
          <a:p>
            <a:r>
              <a:rPr lang="ru-RU" dirty="0" smtClean="0"/>
              <a:t>Формой завершения проверки служит акт</a:t>
            </a:r>
            <a:r>
              <a:rPr lang="ru-RU" b="1" dirty="0" smtClean="0"/>
              <a:t> о выявленных нарушениях (акт проверки)</a:t>
            </a:r>
            <a:r>
              <a:rPr lang="ru-RU" dirty="0" smtClean="0"/>
              <a:t> или (в случае отсутствия нарушений)</a:t>
            </a:r>
            <a:r>
              <a:rPr lang="ru-RU" b="1" dirty="0" smtClean="0"/>
              <a:t> письменное заключение</a:t>
            </a:r>
            <a:r>
              <a:rPr lang="ru-RU" dirty="0" smtClean="0"/>
              <a:t> проверяющего. В акте проверки отражаются все основные выявленные нарушения и недостатки в целях последующего рассмотрения дела компетентным органом (должностным лицом). На основании изложенных в акте фактических данных руководитель контролирующего органа вправе принять одно из решений:</a:t>
            </a:r>
          </a:p>
          <a:p>
            <a:r>
              <a:rPr lang="ru-RU" dirty="0" smtClean="0"/>
              <a:t>о направлении проверяемому субъекту предписаний об устранении выявленных нарушений финансового законодательства;</a:t>
            </a:r>
          </a:p>
          <a:p>
            <a:r>
              <a:rPr lang="ru-RU" dirty="0" smtClean="0"/>
              <a:t>применении к нарушителю мер ответственности в соответствии с компетенцией органа проверки;</a:t>
            </a:r>
          </a:p>
          <a:p>
            <a:r>
              <a:rPr lang="ru-RU" dirty="0" smtClean="0"/>
              <a:t>направлении материалов дела в иной компетентный орган финансового контроля;</a:t>
            </a:r>
          </a:p>
          <a:p>
            <a:r>
              <a:rPr lang="ru-RU" dirty="0" smtClean="0"/>
              <a:t>предъявлении иска в суд в защиту нарушенных нрав государства (муниципального образования).</a:t>
            </a:r>
          </a:p>
          <a:p>
            <a:r>
              <a:rPr lang="ru-RU" dirty="0" smtClean="0"/>
              <a:t>При вынесении решения о привлечении подконтрольного объекта к ответственности акт проверки имеет доказательственную силу, однако указанные в нем факты должны быть исследованы в ходе судебного разбирательства.</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401080" cy="6572272"/>
          </a:xfrm>
        </p:spPr>
        <p:txBody>
          <a:bodyPr>
            <a:normAutofit fontScale="775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Ревизия </a:t>
            </a:r>
            <a:r>
              <a:rPr lang="ru-RU" dirty="0" smtClean="0"/>
              <a:t>— это комплексная проверка, направленная на изучение финансово-хозяйственной деятельности предприятий, организаций, учреждений, граждан-предпринимателей и др. Характерными чертами ревизии являются максимальный охват экономических и юридических сторон деятельности, участие в ее производстве экспертов и специалистов, сочетание различных приемов финансового контроля. </a:t>
            </a:r>
          </a:p>
          <a:p>
            <a:r>
              <a:rPr lang="ru-RU" dirty="0" smtClean="0"/>
              <a:t>Ревизия осуществляется в целях выявления законности, достоверности и целесообразности финансовых операций, что достигается входе контроля за следующими сферами финансово-хозяйственной деятельности: соблюдением финансовой дисциплины; рациональным использованием государственных денежных средств; сохранностью материальных и денежных ресурсов; правильностью ведения бухгалтерского учета и составления отчетности и др.</a:t>
            </a:r>
          </a:p>
          <a:p>
            <a:r>
              <a:rPr lang="ru-RU" dirty="0" smtClean="0"/>
              <a:t>Проведение ревизии требует оперативности, высокой квалификации сотрудников проверяющего органа, четкого механизма их взаимодействия, поэтому комплексные проверки осуществляются, как правило, специальными органами финансового контроля — Счетным комитетом РК , Министерством финансов РК, Национальным  банком РК и др.</a:t>
            </a:r>
          </a:p>
          <a:p>
            <a:r>
              <a:rPr lang="ru-RU" b="1" dirty="0" smtClean="0"/>
              <a:t>Ревизии можно подразделить на документальные и фактические; плановые и внеплановые; фронтальные (сплошные) и выборочные; единичные и встречные; комплексные и тематические.</a:t>
            </a:r>
            <a:endParaRPr lang="ru-RU" dirty="0" smtClean="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8043890" cy="6116786"/>
          </a:xfrm>
        </p:spPr>
        <p:txBody>
          <a:bodyPr>
            <a:normAutofit fontScale="925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Финансово-экономическая экспертиза </a:t>
            </a:r>
            <a:r>
              <a:rPr lang="ru-RU" b="1" dirty="0" smtClean="0"/>
              <a:t>-</a:t>
            </a:r>
            <a:r>
              <a:rPr lang="ru-RU" dirty="0" smtClean="0"/>
              <a:t> проведение специалистами исследования действительных объемов и направлений движения финансовых средств в целях выявления целесообразности, рациональности и эффективности проведенных финансовых операций и финансовой деятельности и контролируемого субъекта за проверяемый период.</a:t>
            </a:r>
          </a:p>
          <a:p>
            <a:r>
              <a:rPr lang="ru-RU" dirty="0" smtClean="0"/>
              <a:t> Этот метод финансового контроля является наиболее сложным, трудоемким, но важным и необходимым как для контролирующего органа, так и для подконтрольного субъекта. </a:t>
            </a:r>
          </a:p>
          <a:p>
            <a:r>
              <a:rPr lang="ru-RU" dirty="0" smtClean="0"/>
              <a:t>В ходе проведения экономической экспертизы финансовой деятельности какого-либо субъекта анализу подвергаются планы-прогнозы развития территорий, бизнес-планы предприятий, периодическая и годовая отчетность, на основании которых исследуются главные экономические показатели финансовой деятельности проверяемых субъектов.</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214290"/>
            <a:ext cx="8186766" cy="6500834"/>
          </a:xfrm>
        </p:spPr>
        <p:txBody>
          <a:bodyPr>
            <a:normAutofit fontScale="70000" lnSpcReduction="20000"/>
          </a:bodyPr>
          <a:lstStyle/>
          <a:p>
            <a:r>
              <a:rPr lang="ru-RU" dirty="0" smtClean="0"/>
              <a:t>Сегодня органы государственной власти уделяют серьезное внимание вопросам совершенствования системы финансового контроля. Поскольку очевидно, что обязательным условием эффективного функционирования экономики и финансовой системы страны является наличие развитой системы контроля. Предпринят уже ряд шагов, направленных на ее реформирование.</a:t>
            </a:r>
          </a:p>
          <a:p>
            <a:r>
              <a:rPr lang="ru-RU" dirty="0" smtClean="0"/>
              <a:t>Для эффективного осуществления государственного финансового контроля требуется не только назвать органы государственного контроля, что теперь сделано в Бюджетном Кодексе, но и законодательно закрепить их задачи, права, сферу действия.</a:t>
            </a:r>
          </a:p>
          <a:p>
            <a:r>
              <a:rPr lang="ru-RU" dirty="0" smtClean="0"/>
              <a:t>Назрела необходимость в разработке концепции государственного финансового контроля, которая должна четко обозначить институты, обеспечивающие государственный финансовый контроль, их полномочия, формы взаимодействия при его осуществлении. Очень важно прописать порядок и процедуры принятия мер по результатам контроля.</a:t>
            </a:r>
          </a:p>
          <a:p>
            <a:r>
              <a:rPr lang="ru-RU" dirty="0" smtClean="0"/>
              <a:t>Важным вопросом является отсутствие закона, определяющего возможности государственного финансового контроля в отношении нарушителей финансового законодательства. Это либо экономические меры, если налицо преступление - необходимы правоохранительные меры, а если речь идет о серьезных нарушениях, должен быть задействован контрольный механизм обеспечения экономической безопасности.</a:t>
            </a:r>
          </a:p>
          <a:p>
            <a:r>
              <a:rPr lang="ru-RU" dirty="0" smtClean="0"/>
              <a:t>Важно и развитие полноценного негосударственного контроля, его эффективная работа и взаимодействие с государственными органами контроля. Ведь рациональное и бережное расходование материальных, трудовых, финансовых ресурсов и природных богатств, сокращение непроизводственных расходов и потерь, пресечение бесхозяйственности и расточительства в организациях и предприятиях ведет к эффективной работе основного звена финансовой системы.</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072494" cy="1857380"/>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5400" b="1" cap="none" dirty="0" smtClean="0">
                <a:ln/>
                <a:solidFill>
                  <a:schemeClr val="accent3"/>
                </a:solidFill>
              </a:rPr>
              <a:t>СПАСИБО ЗА ВНИМАНИЕ !</a:t>
            </a:r>
            <a:endParaRPr lang="ru-RU" sz="5400" b="1" cap="none" dirty="0">
              <a:ln/>
              <a:solidFill>
                <a:schemeClr val="accent3"/>
              </a:solidFill>
            </a:endParaRPr>
          </a:p>
        </p:txBody>
      </p:sp>
      <p:pic>
        <p:nvPicPr>
          <p:cNvPr id="52226" name="Picture 2" descr="http://gc.ua/wp-content/uploads/2013/04/283508.png"/>
          <p:cNvPicPr>
            <a:picLocks noChangeAspect="1" noChangeArrowheads="1"/>
          </p:cNvPicPr>
          <p:nvPr/>
        </p:nvPicPr>
        <p:blipFill>
          <a:blip r:embed="rId2"/>
          <a:srcRect/>
          <a:stretch>
            <a:fillRect/>
          </a:stretch>
        </p:blipFill>
        <p:spPr bwMode="auto">
          <a:xfrm>
            <a:off x="2571736" y="2285992"/>
            <a:ext cx="3929089" cy="39182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7467600" cy="774720"/>
          </a:xfrm>
        </p:spPr>
        <p:txBody>
          <a:bodyPr/>
          <a:lstStyle/>
          <a:p>
            <a:r>
              <a:rPr lang="ru-RU" dirty="0" smtClean="0"/>
              <a:t>Сущность Финансового Контроля </a:t>
            </a:r>
            <a:endParaRPr lang="ru-RU" dirty="0"/>
          </a:p>
        </p:txBody>
      </p:sp>
      <p:sp>
        <p:nvSpPr>
          <p:cNvPr id="3" name="Содержимое 2"/>
          <p:cNvSpPr>
            <a:spLocks noGrp="1"/>
          </p:cNvSpPr>
          <p:nvPr>
            <p:ph sz="quarter" idx="1"/>
          </p:nvPr>
        </p:nvSpPr>
        <p:spPr>
          <a:xfrm>
            <a:off x="457200" y="1071546"/>
            <a:ext cx="7901014" cy="5786454"/>
          </a:xfrm>
        </p:spPr>
        <p:txBody>
          <a:bodyPr>
            <a:normAutofit fontScale="85000" lnSpcReduction="20000"/>
          </a:bodyPr>
          <a:lstStyle/>
          <a:p>
            <a:r>
              <a:rPr lang="ru-RU" dirty="0" smtClean="0">
                <a:solidFill>
                  <a:schemeClr val="accent1">
                    <a:lumMod val="50000"/>
                  </a:schemeClr>
                </a:solidFill>
              </a:rPr>
              <a:t>Финансовый контроль - составная часть, или специальная отрасль, осуществляемого в стране контроля. Наличие финансового контроля объективно обусловлено тем, что финансам как экономической категории присущи не только распределительная, но и контрольная функции. Поэтому использование государством финансов для решения своих задач обязательно предполагает проведение с их помощью контроля за ходом выполнения этих задач.</a:t>
            </a:r>
          </a:p>
          <a:p>
            <a:r>
              <a:rPr lang="ru-RU" dirty="0" smtClean="0">
                <a:solidFill>
                  <a:schemeClr val="accent1">
                    <a:lumMod val="50000"/>
                  </a:schemeClr>
                </a:solidFill>
              </a:rPr>
              <a:t> Финансовый контроль осуществляется в установленном правовыми нормами порядке всей системой органов государственной власти и органов местного самоуправления, в том числе специальными контрольными органами при участии общественных организаций, трудовых коллективов и граждан.</a:t>
            </a:r>
          </a:p>
          <a:p>
            <a:r>
              <a:rPr lang="ru-RU" dirty="0" smtClean="0">
                <a:solidFill>
                  <a:schemeClr val="accent1">
                    <a:lumMod val="50000"/>
                  </a:schemeClr>
                </a:solidFill>
              </a:rPr>
              <a:t>Значение финансового контроля выражается в том, что при его проведении проверяются, во-первых, соблюдение установленного правопорядка в процессе финансовой деятельности государственными и общественными органами, предприятиями, учреждениями, во-вторых, экономическая обоснованность и эффективность осуществляемых действий, соответствие их задачам государства.</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Принципы финансового контроля</a:t>
            </a:r>
            <a:endParaRPr lang="ru-RU" dirty="0"/>
          </a:p>
        </p:txBody>
      </p:sp>
      <p:sp>
        <p:nvSpPr>
          <p:cNvPr id="3" name="Содержимое 2"/>
          <p:cNvSpPr>
            <a:spLocks noGrp="1"/>
          </p:cNvSpPr>
          <p:nvPr>
            <p:ph sz="quarter" idx="1"/>
          </p:nvPr>
        </p:nvSpPr>
        <p:spPr/>
        <p:txBody>
          <a:bodyPr>
            <a:normAutofit fontScale="92500" lnSpcReduction="10000"/>
          </a:bodyPr>
          <a:lstStyle/>
          <a:p>
            <a:r>
              <a:rPr lang="ru-RU" dirty="0" smtClean="0"/>
              <a:t>Основные принципы организации государственного финансового контроля, изложенные в </a:t>
            </a:r>
            <a:r>
              <a:rPr lang="ru-RU" dirty="0" err="1" smtClean="0"/>
              <a:t>Лимской</a:t>
            </a:r>
            <a:r>
              <a:rPr lang="ru-RU" dirty="0" smtClean="0"/>
              <a:t> декларации ИНТОСАИ:</a:t>
            </a:r>
          </a:p>
          <a:p>
            <a:r>
              <a:rPr lang="ru-RU" dirty="0" smtClean="0"/>
              <a:t>- независимость контроля должна быть обеспечена финансовой самостоятельностью контрольного органа;</a:t>
            </a:r>
          </a:p>
          <a:p>
            <a:r>
              <a:rPr lang="ru-RU" dirty="0" smtClean="0"/>
              <a:t>- объективность и компетентность подразумевает соблюдение контролерами действующего законодательства, высокий профессиональный уровень работы контролеров на основе строго установленных стандартов проведения ревизионной работы;</a:t>
            </a:r>
          </a:p>
          <a:p>
            <a:r>
              <a:rPr lang="ru-RU" dirty="0" smtClean="0"/>
              <a:t>- гласность предусматривает постоянную связь государственных контролеров с общественностью и средствами массовой информации.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00042"/>
            <a:ext cx="7686700" cy="5973910"/>
          </a:xfrm>
        </p:spPr>
        <p:txBody>
          <a:bodyPr>
            <a:normAutofit/>
          </a:bodyPr>
          <a:lstStyle/>
          <a:p>
            <a:r>
              <a:rPr lang="ru-RU" dirty="0" smtClean="0"/>
              <a:t>Из базовых принципов вытекают и другие:</a:t>
            </a:r>
          </a:p>
          <a:p>
            <a:r>
              <a:rPr lang="ru-RU" dirty="0" smtClean="0"/>
              <a:t>- результативность;</a:t>
            </a:r>
          </a:p>
          <a:p>
            <a:r>
              <a:rPr lang="ru-RU" dirty="0" smtClean="0"/>
              <a:t>- четкость и логичность предъявляемых контролерами требований;</a:t>
            </a:r>
          </a:p>
          <a:p>
            <a:r>
              <a:rPr lang="ru-RU" dirty="0" smtClean="0"/>
              <a:t>- неподкупность субъектов контроля;</a:t>
            </a:r>
          </a:p>
          <a:p>
            <a:r>
              <a:rPr lang="ru-RU" dirty="0" smtClean="0"/>
              <a:t>- обоснованность и доказательность информации, приведенной в актах проверок и ревизий; превентивность;</a:t>
            </a:r>
          </a:p>
          <a:p>
            <a:r>
              <a:rPr lang="ru-RU" dirty="0" smtClean="0"/>
              <a:t>- презумпция невиновности (до суда) подозреваемых в финансовых преступлениях лиц;</a:t>
            </a:r>
          </a:p>
          <a:p>
            <a:r>
              <a:rPr lang="ru-RU" dirty="0" smtClean="0"/>
              <a:t>- согласованность действий различных контролирующих органов и др.</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0"/>
            <a:ext cx="7467600" cy="1143000"/>
          </a:xfrm>
        </p:spPr>
        <p:txBody>
          <a:bodyPr>
            <a:normAutofit/>
          </a:bodyPr>
          <a:lstStyle/>
          <a:p>
            <a:r>
              <a:rPr lang="ru-RU" b="1" cap="none"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Лимская</a:t>
            </a:r>
            <a:r>
              <a:rPr lang="ru-RU"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декларация руководящих принципов контроля</a:t>
            </a:r>
            <a:endParaRPr lang="ru-RU"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Содержимое 2"/>
          <p:cNvSpPr>
            <a:spLocks noGrp="1"/>
          </p:cNvSpPr>
          <p:nvPr>
            <p:ph sz="quarter" idx="1"/>
          </p:nvPr>
        </p:nvSpPr>
        <p:spPr>
          <a:xfrm>
            <a:off x="0" y="1142984"/>
            <a:ext cx="8615362" cy="5715016"/>
          </a:xfrm>
        </p:spPr>
        <p:txBody>
          <a:bodyPr>
            <a:normAutofit fontScale="85000" lnSpcReduction="20000"/>
          </a:bodyPr>
          <a:lstStyle/>
          <a:p>
            <a:r>
              <a:rPr lang="ru-RU" dirty="0" smtClean="0"/>
              <a:t> </a:t>
            </a:r>
            <a:r>
              <a:rPr lang="ru-RU" dirty="0" smtClean="0">
                <a:solidFill>
                  <a:schemeClr val="accent3">
                    <a:lumMod val="50000"/>
                  </a:schemeClr>
                </a:solidFill>
              </a:rPr>
              <a:t>Документ, декларирующий основные принципы осуществления </a:t>
            </a:r>
            <a:r>
              <a:rPr lang="ru-RU" u="sng" dirty="0" smtClean="0">
                <a:solidFill>
                  <a:schemeClr val="accent3">
                    <a:lumMod val="50000"/>
                  </a:schemeClr>
                </a:solidFill>
                <a:hlinkClick r:id="rId2" tooltip="Финансовый контроль - это регламентированная нормами права деятельность государственных, муниципальных, общественных органов и организаций, иных хозяйствующих субъектов по проверке своевременности и точности финансового планирования, обоснованности и полноты поступления доходов в соответствующие фонды денежных средств, правильности и эффективности их использования."/>
              </a:rPr>
              <a:t>финансового контроля</a:t>
            </a:r>
            <a:r>
              <a:rPr lang="ru-RU" dirty="0" smtClean="0">
                <a:solidFill>
                  <a:schemeClr val="accent3">
                    <a:lumMod val="50000"/>
                  </a:schemeClr>
                </a:solidFill>
              </a:rPr>
              <a:t>. </a:t>
            </a:r>
            <a:r>
              <a:rPr lang="ru-RU" dirty="0" err="1" smtClean="0">
                <a:solidFill>
                  <a:schemeClr val="accent3">
                    <a:lumMod val="50000"/>
                  </a:schemeClr>
                </a:solidFill>
              </a:rPr>
              <a:t>Лимская</a:t>
            </a:r>
            <a:r>
              <a:rPr lang="ru-RU" dirty="0" smtClean="0">
                <a:solidFill>
                  <a:schemeClr val="accent3">
                    <a:lumMod val="50000"/>
                  </a:schemeClr>
                </a:solidFill>
              </a:rPr>
              <a:t> декларация была принята IX Конгрессом Международной организации высших органов финансового контроля (ИНТОСАИ) в г. Лима ( Республика Перу) в 1977 г. Декларация определяет цель контроля, различает разные виды контроля – предварительный контроль и контроль по факту; внешний и внутренний контроль, формальный контроль и контроль исполнения. Декларация провозглашает в качестве базового принципа </a:t>
            </a:r>
            <a:r>
              <a:rPr lang="ru-RU" dirty="0" smtClean="0">
                <a:solidFill>
                  <a:schemeClr val="accent3">
                    <a:lumMod val="50000"/>
                  </a:schemeClr>
                </a:solidFill>
                <a:hlinkClick r:id="rId3" tooltip="Деятельность – особый, присущий лишь людям способ существования в среде, который создает социальную реальность как подсистему окружающего и охватывающего нас мира, определяет ее фундаментальные свойства и внутреннюю структурность. "/>
              </a:rPr>
              <a:t>деятельности</a:t>
            </a:r>
            <a:r>
              <a:rPr lang="ru-RU" dirty="0" smtClean="0">
                <a:solidFill>
                  <a:schemeClr val="accent3">
                    <a:lumMod val="50000"/>
                  </a:schemeClr>
                </a:solidFill>
              </a:rPr>
              <a:t> контролирующего органа независимость, понимаемую как независимость органов, осуществляющих контроль , как независимость членов и сотрудников этого органа , как финансовая независимость контрольного органа . Декларация устанавливает принципы взаимодействия контрольного органа с парламентом  и с правительством и администрацией , права органа финансового контроля , методы его деятельности . В Декларации предъявляются определенные требования к персоналу органа финансового контроля, такие как честность и квалификация. Декларация также провозглашает в качестве одного из средств повышения эффективности работы органов финансового контроля международный обмен опытом . В Декларации устанавливаются принципы проверки различных видов предприятий и организаций .</a:t>
            </a:r>
            <a:endParaRPr lang="ru-RU" dirty="0">
              <a:solidFill>
                <a:schemeClr val="accent3">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429684" cy="6259662"/>
          </a:xfrm>
        </p:spPr>
        <p:txBody>
          <a:bodyPr>
            <a:normAutofit fontScale="62500" lnSpcReduction="20000"/>
          </a:bodyPr>
          <a:lstStyle/>
          <a:p>
            <a:r>
              <a:rPr lang="ru-RU" dirty="0" smtClean="0"/>
              <a:t>Следует более подробно рассмотрим систему следующих принципов, которые являются основными правилами для контрольной деятельности в целом:</a:t>
            </a:r>
          </a:p>
          <a:p>
            <a:pPr>
              <a:buNone/>
            </a:pPr>
            <a:endParaRPr lang="ru-RU" dirty="0" smtClean="0"/>
          </a:p>
          <a:p>
            <a:r>
              <a:rPr lang="ru-RU" dirty="0" smtClean="0"/>
              <a:t>-      </a:t>
            </a:r>
            <a:r>
              <a:rPr lang="ru-RU" i="1" dirty="0" smtClean="0">
                <a:solidFill>
                  <a:schemeClr val="accent1">
                    <a:lumMod val="75000"/>
                  </a:schemeClr>
                </a:solidFill>
              </a:rPr>
              <a:t>Принцип независимости</a:t>
            </a:r>
            <a:r>
              <a:rPr lang="ru-RU" i="1" dirty="0" smtClean="0"/>
              <a:t>. </a:t>
            </a:r>
            <a:r>
              <a:rPr lang="ru-RU" dirty="0" smtClean="0"/>
              <a:t>Органы финансового контроля должны обладать </a:t>
            </a:r>
            <a:r>
              <a:rPr lang="ru-RU" i="1" dirty="0" smtClean="0"/>
              <a:t>организационной, функциональной, материальной и иного характера независимостью </a:t>
            </a:r>
            <a:r>
              <a:rPr lang="ru-RU" dirty="0" smtClean="0"/>
              <a:t>от юридических или физических лиц, чью деятельность они проверяют. Независимость должна быть формально закреплена в законодательстве, регулирующем их деятельность. Суть независимости органа финансового контроля вы­ражена в его праве самостоятельно определять: а) пред­мет своей контрольной деятельности; б) методы контроля; в) содержание и формы отчетов.</a:t>
            </a:r>
          </a:p>
          <a:p>
            <a:pPr>
              <a:buNone/>
            </a:pPr>
            <a:endParaRPr lang="ru-RU" dirty="0" smtClean="0"/>
          </a:p>
          <a:p>
            <a:r>
              <a:rPr lang="ru-RU" dirty="0" smtClean="0"/>
              <a:t>-      </a:t>
            </a:r>
            <a:r>
              <a:rPr lang="ru-RU" i="1" dirty="0" smtClean="0">
                <a:solidFill>
                  <a:schemeClr val="accent1">
                    <a:lumMod val="75000"/>
                  </a:schemeClr>
                </a:solidFill>
              </a:rPr>
              <a:t>Принцип гласности</a:t>
            </a:r>
            <a:r>
              <a:rPr lang="ru-RU" i="1" dirty="0" smtClean="0"/>
              <a:t>. </a:t>
            </a:r>
            <a:r>
              <a:rPr lang="ru-RU" dirty="0" smtClean="0"/>
              <a:t>Принцип гласности состоит в том, что результаты финансового контроля должны быть общедоступны. Доступность обеспечивается обычно двумя способами: 1) представлением итоговых и текущих отчетов контрольных органов в вышестоящие органы; 2) публикацией резуль­татов ревизий и проверок в открытой печати.</a:t>
            </a:r>
          </a:p>
          <a:p>
            <a:pPr>
              <a:buNone/>
            </a:pPr>
            <a:endParaRPr lang="ru-RU" dirty="0" smtClean="0"/>
          </a:p>
          <a:p>
            <a:r>
              <a:rPr lang="ru-RU" dirty="0" smtClean="0"/>
              <a:t>-      </a:t>
            </a:r>
            <a:r>
              <a:rPr lang="ru-RU" i="1" dirty="0" smtClean="0">
                <a:solidFill>
                  <a:schemeClr val="accent1">
                    <a:lumMod val="75000"/>
                  </a:schemeClr>
                </a:solidFill>
              </a:rPr>
              <a:t>Принцип законности. </a:t>
            </a:r>
            <a:r>
              <a:rPr lang="ru-RU" dirty="0" smtClean="0"/>
              <a:t>В соответствии с данным принципом деятельность органов финансового контроля должна строго соответствовать за­конам и иным нормативно-правовым актам страны и не допускать какого бы то ни было произвола в отношении кон­тролируемых субъектов.</a:t>
            </a:r>
          </a:p>
          <a:p>
            <a:pPr>
              <a:buNone/>
            </a:pPr>
            <a:endParaRPr lang="ru-RU" dirty="0" smtClean="0"/>
          </a:p>
          <a:p>
            <a:r>
              <a:rPr lang="ru-RU" dirty="0" smtClean="0"/>
              <a:t>-      </a:t>
            </a:r>
            <a:r>
              <a:rPr lang="ru-RU" i="1" dirty="0" smtClean="0">
                <a:solidFill>
                  <a:schemeClr val="accent1">
                    <a:lumMod val="75000"/>
                  </a:schemeClr>
                </a:solidFill>
              </a:rPr>
              <a:t>Принцип объективности</a:t>
            </a:r>
            <a:r>
              <a:rPr lang="ru-RU" i="1" dirty="0" smtClean="0"/>
              <a:t>. </a:t>
            </a:r>
            <a:r>
              <a:rPr lang="ru-RU" dirty="0" smtClean="0"/>
              <a:t>Выводы контролеров, а также их подходы к планированию и проведению проверок должны исключать пред­взятость или предрасположенность, а также какие-либо особые мотивы (корысть, политический заказ и т.п.). Выводы по результатам проверок должны быть обосно­ваны и подтверждены соответствующими данными, мате­риалами, содержащими качественную информацию</a:t>
            </a:r>
            <a:r>
              <a:rPr lang="ru-RU" i="1" dirty="0" smtClean="0"/>
              <a:t>.</a:t>
            </a:r>
            <a:endParaRPr lang="ru-RU" dirty="0" smtClean="0"/>
          </a:p>
          <a:p>
            <a:pPr>
              <a:buNone/>
            </a:pPr>
            <a:r>
              <a:rPr lang="ru-RU" dirty="0" smtClean="0"/>
              <a:t> </a:t>
            </a:r>
          </a:p>
          <a:p>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0"/>
            <a:ext cx="8043890" cy="6643710"/>
          </a:xfrm>
        </p:spPr>
        <p:txBody>
          <a:bodyPr>
            <a:normAutofit fontScale="70000" lnSpcReduction="20000"/>
          </a:bodyPr>
          <a:lstStyle/>
          <a:p>
            <a:r>
              <a:rPr lang="ru-RU" dirty="0" smtClean="0"/>
              <a:t>-      </a:t>
            </a:r>
            <a:r>
              <a:rPr lang="ru-RU" i="1" dirty="0" smtClean="0">
                <a:solidFill>
                  <a:schemeClr val="accent1">
                    <a:lumMod val="75000"/>
                  </a:schemeClr>
                </a:solidFill>
              </a:rPr>
              <a:t>Принцип ответственности</a:t>
            </a:r>
            <a:r>
              <a:rPr lang="ru-RU" i="1" dirty="0" smtClean="0"/>
              <a:t>. </a:t>
            </a:r>
            <a:r>
              <a:rPr lang="ru-RU" dirty="0" smtClean="0"/>
              <a:t>Данный принцип может быть рассмотрен, как мини­мум, в трех аспектах: ответственность контролеров, ответ­ственность контролируемых и ответственность третьих лиц.</a:t>
            </a:r>
            <a:r>
              <a:rPr lang="ru-RU" dirty="0" smtClean="0">
                <a:solidFill>
                  <a:schemeClr val="accent1">
                    <a:lumMod val="75000"/>
                  </a:schemeClr>
                </a:solidFill>
              </a:rPr>
              <a:t> </a:t>
            </a:r>
            <a:r>
              <a:rPr lang="ru-RU" i="1" dirty="0" smtClean="0">
                <a:solidFill>
                  <a:schemeClr val="accent1">
                    <a:lumMod val="75000"/>
                  </a:schemeClr>
                </a:solidFill>
              </a:rPr>
              <a:t>Ответственность контролеров</a:t>
            </a:r>
            <a:r>
              <a:rPr lang="ru-RU" i="1" dirty="0" smtClean="0"/>
              <a:t> </a:t>
            </a:r>
            <a:r>
              <a:rPr lang="ru-RU" dirty="0" smtClean="0"/>
              <a:t>проявляется в том, что каждый субъект финансового контроля (орган финансо­вого контроля, его работник) за ненадлежащее выполне­ние возложенных на него контрольных функций и задач должен нести ответственность (экономическую, адми­нистративную и дисциплинарную</a:t>
            </a:r>
            <a:r>
              <a:rPr lang="ru-RU" dirty="0" smtClean="0">
                <a:solidFill>
                  <a:schemeClr val="accent1">
                    <a:lumMod val="75000"/>
                  </a:schemeClr>
                </a:solidFill>
              </a:rPr>
              <a:t>).</a:t>
            </a:r>
            <a:r>
              <a:rPr lang="ru-RU" i="1" dirty="0" smtClean="0">
                <a:solidFill>
                  <a:schemeClr val="accent1">
                    <a:lumMod val="75000"/>
                  </a:schemeClr>
                </a:solidFill>
              </a:rPr>
              <a:t>Ответственность контролируемых</a:t>
            </a:r>
            <a:r>
              <a:rPr lang="ru-RU" i="1" dirty="0" smtClean="0"/>
              <a:t> </a:t>
            </a:r>
            <a:r>
              <a:rPr lang="ru-RU" dirty="0" smtClean="0"/>
              <a:t>предполагает, что должны быть установлены виновники выявленных оши­бок и злоупотреблений в управлении государственными финансами и иной собственностью. Они должны нести ответственность согласно степени тяжести и степени вли­яния допущенных ими незаконных иди неадекватных дей­ствий на государственные финансы. </a:t>
            </a:r>
            <a:r>
              <a:rPr lang="ru-RU" i="1" dirty="0" smtClean="0">
                <a:solidFill>
                  <a:schemeClr val="accent1">
                    <a:lumMod val="75000"/>
                  </a:schemeClr>
                </a:solidFill>
              </a:rPr>
              <a:t>Третьи лица </a:t>
            </a:r>
            <a:r>
              <a:rPr lang="ru-RU" i="1" dirty="0" smtClean="0"/>
              <a:t>– </a:t>
            </a:r>
            <a:r>
              <a:rPr lang="ru-RU" dirty="0" smtClean="0"/>
              <a:t>это органы государственной власти, обладающие правом принятия решений на основе представлений или предписаний органов финансового конт­роля, которые, в свою очередь, должны нести ответствен­ность за ненадлежащее исполнение своих обязанностей по отношению к органам финансового контроля.</a:t>
            </a:r>
          </a:p>
          <a:p>
            <a:endParaRPr lang="ru-RU" dirty="0" smtClean="0"/>
          </a:p>
          <a:p>
            <a:r>
              <a:rPr lang="ru-RU" dirty="0" smtClean="0"/>
              <a:t>-     </a:t>
            </a:r>
            <a:r>
              <a:rPr lang="ru-RU" dirty="0" smtClean="0">
                <a:solidFill>
                  <a:schemeClr val="accent1">
                    <a:lumMod val="75000"/>
                  </a:schemeClr>
                </a:solidFill>
              </a:rPr>
              <a:t> </a:t>
            </a:r>
            <a:r>
              <a:rPr lang="ru-RU" i="1" dirty="0" smtClean="0">
                <a:solidFill>
                  <a:schemeClr val="accent1">
                    <a:lumMod val="75000"/>
                  </a:schemeClr>
                </a:solidFill>
              </a:rPr>
              <a:t>Принцип сбалансированности</a:t>
            </a:r>
            <a:r>
              <a:rPr lang="ru-RU" i="1" dirty="0" smtClean="0"/>
              <a:t>. </a:t>
            </a:r>
            <a:r>
              <a:rPr lang="ru-RU" dirty="0" smtClean="0"/>
              <a:t>Сбалансированность означает, что субъекту нельзя пред­писывать контрольные функции, не обеспеченные сред­ствами для их выполнения. Иными словами, при определе­нии обязанностей субъекта контроля должен, быть определен соответствующий объем прав и возможностей.</a:t>
            </a:r>
          </a:p>
          <a:p>
            <a:pPr>
              <a:buNone/>
            </a:pPr>
            <a:endParaRPr lang="ru-RU" dirty="0" smtClean="0"/>
          </a:p>
          <a:p>
            <a:r>
              <a:rPr lang="ru-RU" dirty="0" smtClean="0"/>
              <a:t>-      </a:t>
            </a:r>
            <a:r>
              <a:rPr lang="ru-RU" i="1" dirty="0" smtClean="0">
                <a:solidFill>
                  <a:schemeClr val="accent1">
                    <a:lumMod val="75000"/>
                  </a:schemeClr>
                </a:solidFill>
              </a:rPr>
              <a:t>Принцип системности</a:t>
            </a:r>
            <a:r>
              <a:rPr lang="ru-RU" i="1" dirty="0" smtClean="0"/>
              <a:t>. </a:t>
            </a:r>
            <a:r>
              <a:rPr lang="ru-RU" dirty="0" smtClean="0"/>
              <a:t>Предполагает наличие именно системы органов финансо­вого контроля.</a:t>
            </a:r>
            <a:r>
              <a:rPr lang="ru-RU" i="1" dirty="0" smtClean="0"/>
              <a:t> </a:t>
            </a:r>
            <a:r>
              <a:rPr lang="ru-RU" dirty="0" smtClean="0"/>
              <a:t>Допускается относительная самостоятельность органов контроля, об­разуемых по линии ветвей власти.</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0"/>
            <a:ext cx="7467600" cy="500066"/>
          </a:xfrm>
        </p:spPr>
        <p:txBody>
          <a:bodyPr>
            <a:normAutofit/>
          </a:bodyPr>
          <a:lstStyle/>
          <a:p>
            <a:pPr algn="ctr"/>
            <a:r>
              <a:rPr lang="ru-RU" sz="1800" b="1"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Система финансового контроля и ее элементы</a:t>
            </a:r>
            <a:endParaRPr lang="ru-RU" sz="1800" b="1" cap="non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38914" name="Picture 2" descr="http://www.auditfin.com/fin/2003/4/fin_2003_41_rus_01_01_Gvarliany/Image2935.gif"/>
          <p:cNvPicPr>
            <a:picLocks noChangeAspect="1" noChangeArrowheads="1"/>
          </p:cNvPicPr>
          <p:nvPr/>
        </p:nvPicPr>
        <p:blipFill>
          <a:blip r:embed="rId2"/>
          <a:srcRect/>
          <a:stretch>
            <a:fillRect/>
          </a:stretch>
        </p:blipFill>
        <p:spPr bwMode="auto">
          <a:xfrm>
            <a:off x="642910" y="642918"/>
            <a:ext cx="7757928" cy="608437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259</TotalTime>
  <Words>799</Words>
  <Application>Microsoft Office PowerPoint</Application>
  <PresentationFormat>Экран (4:3)</PresentationFormat>
  <Paragraphs>104</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Эркер</vt:lpstr>
      <vt:lpstr>Система механизмов,принципы и методология финансового контроля</vt:lpstr>
      <vt:lpstr>Презентация PowerPoint</vt:lpstr>
      <vt:lpstr>Сущность Финансового Контроля </vt:lpstr>
      <vt:lpstr>Принципы финансового контроля</vt:lpstr>
      <vt:lpstr>Презентация PowerPoint</vt:lpstr>
      <vt:lpstr>Лимская декларация руководящих принципов контроля</vt:lpstr>
      <vt:lpstr>Презентация PowerPoint</vt:lpstr>
      <vt:lpstr>Презентация PowerPoint</vt:lpstr>
      <vt:lpstr>Система финансового контроля и ее элементы</vt:lpstr>
      <vt:lpstr>Презентация PowerPoint</vt:lpstr>
      <vt:lpstr>Процедура проведения контроля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Методы финансового контроля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Система механизмов,принципы и методология финансового контроля</dc:title>
  <dc:creator>user</dc:creator>
  <cp:lastModifiedBy>DNA7 X86</cp:lastModifiedBy>
  <cp:revision>1</cp:revision>
  <dcterms:created xsi:type="dcterms:W3CDTF">2015-02-10T15:35:02Z</dcterms:created>
  <dcterms:modified xsi:type="dcterms:W3CDTF">2015-02-12T01:21:25Z</dcterms:modified>
</cp:coreProperties>
</file>