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1" r:id="rId4"/>
    <p:sldId id="262" r:id="rId5"/>
    <p:sldId id="265" r:id="rId6"/>
    <p:sldId id="266" r:id="rId7"/>
    <p:sldId id="267" r:id="rId8"/>
    <p:sldId id="270" r:id="rId9"/>
    <p:sldId id="268" r:id="rId10"/>
    <p:sldId id="260" r:id="rId11"/>
    <p:sldId id="269" r:id="rId12"/>
    <p:sldId id="274" r:id="rId13"/>
    <p:sldId id="271" r:id="rId14"/>
    <p:sldId id="272" r:id="rId15"/>
    <p:sldId id="264" r:id="rId16"/>
    <p:sldId id="273" r:id="rId17"/>
    <p:sldId id="263" r:id="rId18"/>
    <p:sldId id="258" r:id="rId19"/>
    <p:sldId id="275" r:id="rId20"/>
    <p:sldId id="276" r:id="rId21"/>
    <p:sldId id="277" r:id="rId22"/>
    <p:sldId id="278" r:id="rId23"/>
    <p:sldId id="279" r:id="rId24"/>
    <p:sldId id="280" r:id="rId25"/>
    <p:sldId id="281" r:id="rId26"/>
    <p:sldId id="285" r:id="rId27"/>
    <p:sldId id="282" r:id="rId28"/>
    <p:sldId id="283" r:id="rId29"/>
    <p:sldId id="284" r:id="rId30"/>
    <p:sldId id="288" r:id="rId31"/>
    <p:sldId id="290" r:id="rId32"/>
    <p:sldId id="289"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21E1B3E6-4260-4766-9607-FFAA2C71A313}">
          <p14:sldIdLst>
            <p14:sldId id="256"/>
            <p14:sldId id="257"/>
            <p14:sldId id="261"/>
            <p14:sldId id="262"/>
            <p14:sldId id="265"/>
            <p14:sldId id="266"/>
            <p14:sldId id="267"/>
            <p14:sldId id="270"/>
            <p14:sldId id="268"/>
            <p14:sldId id="260"/>
            <p14:sldId id="269"/>
            <p14:sldId id="274"/>
            <p14:sldId id="271"/>
            <p14:sldId id="272"/>
            <p14:sldId id="264"/>
            <p14:sldId id="273"/>
            <p14:sldId id="263"/>
            <p14:sldId id="258"/>
            <p14:sldId id="275"/>
            <p14:sldId id="276"/>
            <p14:sldId id="277"/>
            <p14:sldId id="278"/>
            <p14:sldId id="279"/>
            <p14:sldId id="280"/>
            <p14:sldId id="281"/>
            <p14:sldId id="285"/>
            <p14:sldId id="282"/>
            <p14:sldId id="283"/>
            <p14:sldId id="284"/>
            <p14:sldId id="288"/>
            <p14:sldId id="290"/>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6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8EF43-0ED0-48CA-BB96-C1CCABD6BFEB}" type="datetimeFigureOut">
              <a:rPr lang="ru-RU" smtClean="0"/>
              <a:t>06.10.2014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85A565-59A5-4B8E-8121-05FD5E276B24}" type="slidenum">
              <a:rPr lang="ru-RU" smtClean="0"/>
              <a:t>‹#›</a:t>
            </a:fld>
            <a:endParaRPr lang="ru-RU"/>
          </a:p>
        </p:txBody>
      </p:sp>
    </p:spTree>
    <p:extLst>
      <p:ext uri="{BB962C8B-B14F-4D97-AF65-F5344CB8AC3E}">
        <p14:creationId xmlns:p14="http://schemas.microsoft.com/office/powerpoint/2010/main" val="198735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B85A565-59A5-4B8E-8121-05FD5E276B24}" type="slidenum">
              <a:rPr lang="ru-RU" smtClean="0"/>
              <a:t>10</a:t>
            </a:fld>
            <a:endParaRPr lang="ru-RU"/>
          </a:p>
        </p:txBody>
      </p:sp>
    </p:spTree>
    <p:extLst>
      <p:ext uri="{BB962C8B-B14F-4D97-AF65-F5344CB8AC3E}">
        <p14:creationId xmlns:p14="http://schemas.microsoft.com/office/powerpoint/2010/main" val="2421046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E:\Photoshop\1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323528" y="836712"/>
            <a:ext cx="7772400" cy="1470025"/>
          </a:xfrm>
        </p:spPr>
        <p:txBody>
          <a:bodyPr/>
          <a:lstStyle>
            <a:lvl1pPr>
              <a:defRPr>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15616" y="2708920"/>
            <a:ext cx="6400800" cy="1752600"/>
          </a:xfrm>
        </p:spPr>
        <p:txBody>
          <a:bodyPr/>
          <a:lstStyle>
            <a:lvl1pPr marL="0" indent="0" algn="ctr">
              <a:buNone/>
              <a:defRPr>
                <a:solidFill>
                  <a:srgbClr val="FBFBB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3" descr="E:\Photoshop\21.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lvl1pPr>
              <a:defRPr>
                <a:solidFill>
                  <a:srgbClr val="FBFBB7"/>
                </a:solidFill>
              </a:defRPr>
            </a:lvl1pPr>
          </a:lstStyle>
          <a:p>
            <a:r>
              <a:rPr lang="ru-RU" smtClean="0"/>
              <a:t>Образец заголовка</a:t>
            </a:r>
            <a:endParaRPr lang="ru-RU" dirty="0"/>
          </a:p>
        </p:txBody>
      </p:sp>
      <p:sp>
        <p:nvSpPr>
          <p:cNvPr id="3" name="Содержимое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E:\Photoshop\21.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ctr" rtl="0" eaLnBrk="1" fontAlgn="base" hangingPunct="1">
        <a:spcBef>
          <a:spcPct val="0"/>
        </a:spcBef>
        <a:spcAft>
          <a:spcPct val="0"/>
        </a:spcAft>
        <a:defRPr sz="4400" kern="1200">
          <a:solidFill>
            <a:srgbClr val="FBFBB7"/>
          </a:solidFill>
          <a:latin typeface="+mj-lt"/>
          <a:ea typeface="+mj-ea"/>
          <a:cs typeface="+mj-cs"/>
        </a:defRPr>
      </a:lvl1pPr>
      <a:lvl2pPr algn="ctr" rtl="0" eaLnBrk="1" fontAlgn="base" hangingPunct="1">
        <a:spcBef>
          <a:spcPct val="0"/>
        </a:spcBef>
        <a:spcAft>
          <a:spcPct val="0"/>
        </a:spcAft>
        <a:defRPr sz="4400">
          <a:solidFill>
            <a:srgbClr val="FBFBB7"/>
          </a:solidFill>
          <a:latin typeface="Calibri" pitchFamily="34" charset="0"/>
        </a:defRPr>
      </a:lvl2pPr>
      <a:lvl3pPr algn="ctr" rtl="0" eaLnBrk="1" fontAlgn="base" hangingPunct="1">
        <a:spcBef>
          <a:spcPct val="0"/>
        </a:spcBef>
        <a:spcAft>
          <a:spcPct val="0"/>
        </a:spcAft>
        <a:defRPr sz="4400">
          <a:solidFill>
            <a:srgbClr val="FBFBB7"/>
          </a:solidFill>
          <a:latin typeface="Calibri" pitchFamily="34" charset="0"/>
        </a:defRPr>
      </a:lvl3pPr>
      <a:lvl4pPr algn="ctr" rtl="0" eaLnBrk="1" fontAlgn="base" hangingPunct="1">
        <a:spcBef>
          <a:spcPct val="0"/>
        </a:spcBef>
        <a:spcAft>
          <a:spcPct val="0"/>
        </a:spcAft>
        <a:defRPr sz="4400">
          <a:solidFill>
            <a:srgbClr val="FBFBB7"/>
          </a:solidFill>
          <a:latin typeface="Calibri" pitchFamily="34" charset="0"/>
        </a:defRPr>
      </a:lvl4pPr>
      <a:lvl5pPr algn="ctr" rtl="0" eaLnBrk="1" fontAlgn="base" hangingPunct="1">
        <a:spcBef>
          <a:spcPct val="0"/>
        </a:spcBef>
        <a:spcAft>
          <a:spcPct val="0"/>
        </a:spcAft>
        <a:defRPr sz="4400">
          <a:solidFill>
            <a:srgbClr val="FBFBB7"/>
          </a:solidFill>
          <a:latin typeface="Calibri" pitchFamily="34" charset="0"/>
        </a:defRPr>
      </a:lvl5pPr>
      <a:lvl6pPr marL="457200" algn="ctr" rtl="0" eaLnBrk="1" fontAlgn="base" hangingPunct="1">
        <a:spcBef>
          <a:spcPct val="0"/>
        </a:spcBef>
        <a:spcAft>
          <a:spcPct val="0"/>
        </a:spcAft>
        <a:defRPr sz="4400">
          <a:solidFill>
            <a:srgbClr val="FBFBB7"/>
          </a:solidFill>
          <a:latin typeface="Calibri" pitchFamily="34" charset="0"/>
        </a:defRPr>
      </a:lvl6pPr>
      <a:lvl7pPr marL="914400" algn="ctr" rtl="0" eaLnBrk="1" fontAlgn="base" hangingPunct="1">
        <a:spcBef>
          <a:spcPct val="0"/>
        </a:spcBef>
        <a:spcAft>
          <a:spcPct val="0"/>
        </a:spcAft>
        <a:defRPr sz="4400">
          <a:solidFill>
            <a:srgbClr val="FBFBB7"/>
          </a:solidFill>
          <a:latin typeface="Calibri" pitchFamily="34" charset="0"/>
        </a:defRPr>
      </a:lvl7pPr>
      <a:lvl8pPr marL="1371600" algn="ctr" rtl="0" eaLnBrk="1" fontAlgn="base" hangingPunct="1">
        <a:spcBef>
          <a:spcPct val="0"/>
        </a:spcBef>
        <a:spcAft>
          <a:spcPct val="0"/>
        </a:spcAft>
        <a:defRPr sz="4400">
          <a:solidFill>
            <a:srgbClr val="FBFBB7"/>
          </a:solidFill>
          <a:latin typeface="Calibri" pitchFamily="34" charset="0"/>
        </a:defRPr>
      </a:lvl8pPr>
      <a:lvl9pPr marL="1828800" algn="ctr" rtl="0" eaLnBrk="1" fontAlgn="base" hangingPunct="1">
        <a:spcBef>
          <a:spcPct val="0"/>
        </a:spcBef>
        <a:spcAft>
          <a:spcPct val="0"/>
        </a:spcAft>
        <a:defRPr sz="4400">
          <a:solidFill>
            <a:srgbClr val="FBFBB7"/>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323850" y="836613"/>
            <a:ext cx="7772400" cy="1470025"/>
          </a:xfrm>
        </p:spPr>
        <p:txBody>
          <a:bodyPr/>
          <a:lstStyle/>
          <a:p>
            <a:r>
              <a:rPr lang="ru-RU" dirty="0" smtClean="0"/>
              <a:t/>
            </a:r>
            <a:br>
              <a:rPr lang="ru-RU" dirty="0" smtClean="0"/>
            </a:br>
            <a:r>
              <a:rPr lang="ru-RU" dirty="0"/>
              <a:t/>
            </a:r>
            <a:br>
              <a:rPr lang="ru-RU" dirty="0"/>
            </a:br>
            <a:r>
              <a:rPr lang="ru-RU" dirty="0" smtClean="0"/>
              <a:t>Планирование и прогнозирование, обеспечение эффективной деятельности страховой компании</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E:\Photoshop\19.jpg"/>
          <p:cNvPicPr>
            <a:picLocks noChangeAspect="1" noChangeArrowheads="1"/>
          </p:cNvPicPr>
          <p:nvPr/>
        </p:nvPicPr>
        <p:blipFill>
          <a:blip r:embed="rId3" cstate="print"/>
          <a:srcRect/>
          <a:stretch>
            <a:fillRect/>
          </a:stretch>
        </p:blipFill>
        <p:spPr bwMode="auto">
          <a:xfrm>
            <a:off x="-28600" y="0"/>
            <a:ext cx="9144000" cy="6858000"/>
          </a:xfrm>
          <a:prstGeom prst="rect">
            <a:avLst/>
          </a:prstGeom>
          <a:noFill/>
        </p:spPr>
      </p:pic>
      <p:sp>
        <p:nvSpPr>
          <p:cNvPr id="3" name="Содержимое 2"/>
          <p:cNvSpPr>
            <a:spLocks noGrp="1"/>
          </p:cNvSpPr>
          <p:nvPr>
            <p:ph idx="1"/>
          </p:nvPr>
        </p:nvSpPr>
        <p:spPr>
          <a:xfrm>
            <a:off x="1619672" y="476672"/>
            <a:ext cx="7200800" cy="6048672"/>
          </a:xfrm>
        </p:spPr>
        <p:txBody>
          <a:bodyPr/>
          <a:lstStyle/>
          <a:p>
            <a:pPr marL="0" indent="0">
              <a:buNone/>
            </a:pPr>
            <a:r>
              <a:rPr lang="ru-RU" dirty="0" smtClean="0"/>
              <a:t>  Ежегодные </a:t>
            </a:r>
            <a:r>
              <a:rPr lang="ru-RU" dirty="0"/>
              <a:t>значения интервального прогноза могут быть исчислены по </a:t>
            </a:r>
            <a:r>
              <a:rPr lang="ru-RU" dirty="0" smtClean="0"/>
              <a:t>формуле:</a:t>
            </a:r>
          </a:p>
          <a:p>
            <a:pPr marL="0" indent="0">
              <a:buNone/>
            </a:pPr>
            <a:r>
              <a:rPr lang="ru-RU" dirty="0"/>
              <a:t> </a:t>
            </a:r>
            <a:r>
              <a:rPr lang="ru-RU" dirty="0" smtClean="0"/>
              <a:t>               </a:t>
            </a:r>
          </a:p>
          <a:p>
            <a:pPr marL="0" indent="0">
              <a:buNone/>
            </a:pPr>
            <a:r>
              <a:rPr lang="ru-RU" dirty="0"/>
              <a:t> </a:t>
            </a:r>
            <a:endParaRPr lang="ru-RU" dirty="0" smtClean="0"/>
          </a:p>
          <a:p>
            <a:pPr marL="0" indent="0">
              <a:buNone/>
            </a:pPr>
            <a:r>
              <a:rPr lang="ru-RU" sz="2400" dirty="0">
                <a:solidFill>
                  <a:srgbClr val="FF0000"/>
                </a:solidFill>
              </a:rPr>
              <a:t>где</a:t>
            </a:r>
            <a:r>
              <a:rPr lang="ru-RU" sz="2400" dirty="0"/>
              <a:t> </a:t>
            </a:r>
            <a:endParaRPr lang="ru-RU" sz="2400" dirty="0" smtClean="0"/>
          </a:p>
          <a:p>
            <a:pPr marL="0" indent="0">
              <a:buNone/>
            </a:pPr>
            <a:r>
              <a:rPr lang="ru-RU" sz="2400" dirty="0" smtClean="0"/>
              <a:t>d </a:t>
            </a:r>
            <a:r>
              <a:rPr lang="ru-RU" sz="2400" dirty="0"/>
              <a:t>- среднее квадратичное отклонение фактических значений от выровненных в динамическом ряду за </a:t>
            </a:r>
            <a:r>
              <a:rPr lang="ru-RU" sz="2400" dirty="0" err="1"/>
              <a:t>предпрогнозный</a:t>
            </a:r>
            <a:r>
              <a:rPr lang="ru-RU" sz="2400" dirty="0"/>
              <a:t> период;</a:t>
            </a:r>
          </a:p>
          <a:p>
            <a:pPr marL="0" indent="0">
              <a:buNone/>
            </a:pPr>
            <a:r>
              <a:rPr lang="ru-RU" sz="2400" dirty="0" err="1"/>
              <a:t>td</a:t>
            </a:r>
            <a:r>
              <a:rPr lang="ru-RU" sz="2400" dirty="0"/>
              <a:t> - коэффициент Стьюдента;</a:t>
            </a:r>
          </a:p>
          <a:p>
            <a:pPr marL="0" indent="0">
              <a:buNone/>
            </a:pPr>
            <a:r>
              <a:rPr lang="ru-RU" sz="2400" dirty="0"/>
              <a:t>Y(t) - вероятное среднее значение.</a:t>
            </a:r>
          </a:p>
          <a:p>
            <a:pPr marL="0" indent="0">
              <a:buNone/>
            </a:pPr>
            <a:endParaRPr lang="ru-RU" sz="2400" dirty="0"/>
          </a:p>
          <a:p>
            <a:pPr marL="0" indent="0">
              <a:buNone/>
            </a:pPr>
            <a:endParaRPr lang="ru-RU" sz="2400" dirty="0"/>
          </a:p>
        </p:txBody>
      </p:sp>
      <p:pic>
        <p:nvPicPr>
          <p:cNvPr id="5" name="Рисунок 4" descr="http://ic3.static.km.ru/img/5032_19.gif"/>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060848"/>
            <a:ext cx="2520280" cy="720080"/>
          </a:xfrm>
          <a:prstGeom prst="rect">
            <a:avLst/>
          </a:prstGeom>
          <a:noFill/>
          <a:ln>
            <a:noFill/>
          </a:ln>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4869160"/>
            <a:ext cx="1828800"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buNone/>
            </a:pPr>
            <a:r>
              <a:rPr lang="ru-RU" sz="2400" b="1" i="1" dirty="0">
                <a:solidFill>
                  <a:srgbClr val="FF0000"/>
                </a:solidFill>
              </a:rPr>
              <a:t>Актуарные расчеты </a:t>
            </a:r>
            <a:r>
              <a:rPr lang="ru-RU" sz="2400" dirty="0"/>
              <a:t>– это расчеты тарифов по любому виду страхования. Актуарные расчеты представляют собой систему математических и статистических методов, с помощью которых производится исчисление страховых тарифов. В основе таких расчетов лежит страховой тариф.</a:t>
            </a:r>
          </a:p>
          <a:p>
            <a:pPr marL="0" indent="0">
              <a:buNone/>
            </a:pPr>
            <a:r>
              <a:rPr lang="ru-RU" sz="1900" b="1" i="1" dirty="0">
                <a:solidFill>
                  <a:srgbClr val="FF0000"/>
                </a:solidFill>
              </a:rPr>
              <a:t>Основные задачи актуарных расчетов.</a:t>
            </a:r>
          </a:p>
          <a:p>
            <a:pPr marL="0" indent="0">
              <a:buNone/>
            </a:pPr>
            <a:r>
              <a:rPr lang="ru-RU" sz="1900" dirty="0">
                <a:solidFill>
                  <a:srgbClr val="00B0F0"/>
                </a:solidFill>
              </a:rPr>
              <a:t>1</a:t>
            </a:r>
            <a:r>
              <a:rPr lang="ru-RU" sz="1900" dirty="0"/>
              <a:t>. Выделить событие, исчислить материальную вероятность наступления страхового случая, определить частоту и степень тяжести последствий причинения ущерба в отдельных рисковых группах в целом по страховой совокупности оценить риск как вероятностного события и как величину стоимости тарифа которая должна быть взята к уплате в составе страхового платежа.</a:t>
            </a:r>
          </a:p>
          <a:p>
            <a:pPr marL="0" indent="0">
              <a:buNone/>
            </a:pPr>
            <a:r>
              <a:rPr lang="ru-RU" sz="1900" dirty="0">
                <a:solidFill>
                  <a:srgbClr val="00B0F0"/>
                </a:solidFill>
              </a:rPr>
              <a:t>2. </a:t>
            </a:r>
            <a:r>
              <a:rPr lang="ru-RU" sz="1900" dirty="0"/>
              <a:t>Выделить группы риска в рамках долевой страховой совокупности и исследовать их с целью создания гомогенной </a:t>
            </a:r>
            <a:r>
              <a:rPr lang="ru-RU" sz="1900" dirty="0" err="1"/>
              <a:t>подсовокупности</a:t>
            </a:r>
            <a:r>
              <a:rPr lang="ru-RU" sz="1900" dirty="0"/>
              <a:t> в рамках общей страховой совокупности.</a:t>
            </a:r>
          </a:p>
          <a:p>
            <a:pPr marL="0" indent="0">
              <a:buNone/>
            </a:pPr>
            <a:r>
              <a:rPr lang="ru-RU" sz="1900" dirty="0" smtClean="0">
                <a:solidFill>
                  <a:srgbClr val="00B0F0"/>
                </a:solidFill>
              </a:rPr>
              <a:t>3. </a:t>
            </a:r>
            <a:r>
              <a:rPr lang="ru-RU" sz="1900" dirty="0" smtClean="0"/>
              <a:t>Проанализировать страховую ситуацию и охарактеризовать ее, оценить обособленные случайные события которые приводят к колебаниям в страховых платежах предъявляемых к уплате, учесть выявленные к отклонению стоимости страховой услуги.</a:t>
            </a:r>
          </a:p>
          <a:p>
            <a:pPr marL="0" indent="0">
              <a:buNone/>
            </a:pPr>
            <a:endParaRPr lang="ru-RU" sz="1900" dirty="0"/>
          </a:p>
        </p:txBody>
      </p:sp>
    </p:spTree>
    <p:extLst>
      <p:ext uri="{BB962C8B-B14F-4D97-AF65-F5344CB8AC3E}">
        <p14:creationId xmlns:p14="http://schemas.microsoft.com/office/powerpoint/2010/main" val="1713707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buNone/>
            </a:pPr>
            <a:r>
              <a:rPr lang="ru-RU" sz="1800" dirty="0" smtClean="0">
                <a:solidFill>
                  <a:srgbClr val="00B0F0"/>
                </a:solidFill>
              </a:rPr>
              <a:t>4</a:t>
            </a:r>
            <a:r>
              <a:rPr lang="ru-RU" sz="1800" dirty="0">
                <a:solidFill>
                  <a:srgbClr val="00B0F0"/>
                </a:solidFill>
              </a:rPr>
              <a:t>. </a:t>
            </a:r>
            <a:r>
              <a:rPr lang="ru-RU" sz="1800" dirty="0"/>
              <a:t>Выявить наличие полного или частичного ущерба связанного со страховым случаем и потребность измерения величины его распределения во времени с помощью специальных таблиц</a:t>
            </a:r>
          </a:p>
          <a:p>
            <a:pPr marL="0" indent="0">
              <a:buNone/>
            </a:pPr>
            <a:r>
              <a:rPr lang="ru-RU" sz="1800" dirty="0">
                <a:solidFill>
                  <a:srgbClr val="00B0F0"/>
                </a:solidFill>
              </a:rPr>
              <a:t>5. </a:t>
            </a:r>
            <a:r>
              <a:rPr lang="ru-RU" sz="1800" dirty="0"/>
              <a:t>Математически обосновать необходимые расходы на ведение дела страховщиком и выявить тенденции их изменения.</a:t>
            </a:r>
          </a:p>
          <a:p>
            <a:pPr marL="0" indent="0">
              <a:buNone/>
            </a:pPr>
            <a:r>
              <a:rPr lang="ru-RU" sz="1800" dirty="0">
                <a:solidFill>
                  <a:srgbClr val="00B0F0"/>
                </a:solidFill>
              </a:rPr>
              <a:t>6. </a:t>
            </a:r>
            <a:r>
              <a:rPr lang="ru-RU" sz="1800" dirty="0"/>
              <a:t>Рассчитать себестоимость страховой услуги по отношению ко всей страховой услуге.</a:t>
            </a:r>
          </a:p>
          <a:p>
            <a:pPr marL="0" indent="0">
              <a:buNone/>
            </a:pPr>
            <a:r>
              <a:rPr lang="ru-RU" sz="1800" dirty="0">
                <a:solidFill>
                  <a:srgbClr val="00B0F0"/>
                </a:solidFill>
              </a:rPr>
              <a:t>7. </a:t>
            </a:r>
            <a:r>
              <a:rPr lang="ru-RU" sz="1800" dirty="0"/>
              <a:t>Математически обосновать необходимые резервные фонды страховщика, предложить конкретные методы и источники формирования этих фондов.</a:t>
            </a:r>
          </a:p>
          <a:p>
            <a:pPr marL="0" indent="0">
              <a:buNone/>
            </a:pPr>
            <a:r>
              <a:rPr lang="ru-RU" sz="1800" dirty="0">
                <a:solidFill>
                  <a:srgbClr val="00B0F0"/>
                </a:solidFill>
              </a:rPr>
              <a:t>8. </a:t>
            </a:r>
            <a:r>
              <a:rPr lang="ru-RU" sz="1800" dirty="0"/>
              <a:t>Составить прогноз и выполнить экспертную оценку величин сторнирования договоров страхования (страхование </a:t>
            </a:r>
            <a:r>
              <a:rPr lang="ru-RU" sz="1800" dirty="0" err="1"/>
              <a:t>сторно</a:t>
            </a:r>
            <a:r>
              <a:rPr lang="ru-RU" sz="1800" dirty="0"/>
              <a:t> — это число прекращенных договоров страхования жизни в связи с неуплатой очередных взносов).</a:t>
            </a:r>
          </a:p>
          <a:p>
            <a:pPr marL="0" indent="0">
              <a:buNone/>
            </a:pPr>
            <a:r>
              <a:rPr lang="ru-RU" sz="1800" dirty="0">
                <a:solidFill>
                  <a:srgbClr val="00B0F0"/>
                </a:solidFill>
              </a:rPr>
              <a:t>9. </a:t>
            </a:r>
            <a:r>
              <a:rPr lang="ru-RU" sz="1800" dirty="0"/>
              <a:t>Выполнить расчеты расходов и доходов полученных страховых взносов в пространстве и времени</a:t>
            </a:r>
            <a:r>
              <a:rPr lang="ru-RU" sz="1800" dirty="0" smtClean="0"/>
              <a:t>.</a:t>
            </a:r>
          </a:p>
          <a:p>
            <a:pPr marL="0" indent="0">
              <a:buNone/>
            </a:pPr>
            <a:r>
              <a:rPr lang="ru-RU" sz="1800" dirty="0"/>
              <a:t>Решение этих задач позволяет определить тарифные ставки и размер участия каждого страхователя в создании страхового фонда.</a:t>
            </a:r>
          </a:p>
          <a:p>
            <a:pPr marL="0" indent="0">
              <a:buNone/>
            </a:pPr>
            <a:endParaRPr lang="ru-RU" sz="1800" dirty="0"/>
          </a:p>
          <a:p>
            <a:pPr marL="0" indent="0">
              <a:buNone/>
            </a:pPr>
            <a:endParaRPr lang="ru-RU" sz="1800" dirty="0"/>
          </a:p>
        </p:txBody>
      </p:sp>
    </p:spTree>
    <p:extLst>
      <p:ext uri="{BB962C8B-B14F-4D97-AF65-F5344CB8AC3E}">
        <p14:creationId xmlns:p14="http://schemas.microsoft.com/office/powerpoint/2010/main" val="3295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buNone/>
            </a:pPr>
            <a:r>
              <a:rPr lang="ru-RU" sz="2000" dirty="0" smtClean="0"/>
              <a:t>Определение </a:t>
            </a:r>
            <a:r>
              <a:rPr lang="ru-RU" sz="2000" dirty="0"/>
              <a:t>расходов, необходимых на страхование конкретного объекта, </a:t>
            </a:r>
            <a:r>
              <a:rPr lang="ru-RU" sz="2000" dirty="0" err="1"/>
              <a:t>называетсястраховой</a:t>
            </a:r>
            <a:r>
              <a:rPr lang="ru-RU" sz="2000" dirty="0"/>
              <a:t> (актуарной) калькуляцией.</a:t>
            </a:r>
          </a:p>
          <a:p>
            <a:pPr marL="0" indent="0">
              <a:buNone/>
            </a:pPr>
            <a:r>
              <a:rPr lang="ru-RU" sz="2000" dirty="0"/>
              <a:t>Роль актуарной калькуляции:</a:t>
            </a:r>
          </a:p>
          <a:p>
            <a:pPr marL="0" indent="0">
              <a:buNone/>
            </a:pPr>
            <a:r>
              <a:rPr lang="ru-RU" sz="2000" dirty="0"/>
              <a:t>1.	Позволяет определить себестоимость услуги, оказываемой страховщиком.</a:t>
            </a:r>
          </a:p>
          <a:p>
            <a:pPr marL="0" indent="0">
              <a:buNone/>
            </a:pPr>
            <a:r>
              <a:rPr lang="ru-RU" sz="2000" dirty="0"/>
              <a:t>2.	Позволяет провести анализ и раскрыть причины экономических, финансовых и организационных успехов или недостатков в деятельности СК.</a:t>
            </a:r>
          </a:p>
          <a:p>
            <a:pPr marL="0" indent="0">
              <a:buNone/>
            </a:pPr>
            <a:r>
              <a:rPr lang="ru-RU" sz="2000" dirty="0"/>
              <a:t>         С течением времени структура страховой калькуляции претерпевает изменения, вызванные изменениями в развитии рисков, новой страховой политикой, состоянием конкурентной борьбы на рынке и т.д.</a:t>
            </a:r>
          </a:p>
          <a:p>
            <a:pPr marL="0" indent="0">
              <a:buNone/>
            </a:pPr>
            <a:r>
              <a:rPr lang="ru-RU" sz="2000" dirty="0"/>
              <a:t>         Актуарные расчеты принято классифицировать по следующим признакам: отраслям страхования, времени составления, уровню иерархии.</a:t>
            </a:r>
          </a:p>
          <a:p>
            <a:pPr marL="0" indent="0">
              <a:buNone/>
            </a:pPr>
            <a:endParaRPr lang="ru-RU" sz="19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459" y="4725144"/>
            <a:ext cx="2099541" cy="172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665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buNone/>
            </a:pPr>
            <a:r>
              <a:rPr lang="ru-RU" sz="1900" dirty="0">
                <a:solidFill>
                  <a:srgbClr val="92D050"/>
                </a:solidFill>
              </a:rPr>
              <a:t>Актуарные расчеты </a:t>
            </a:r>
            <a:r>
              <a:rPr lang="ru-RU" sz="1900" dirty="0" smtClean="0">
                <a:solidFill>
                  <a:srgbClr val="92D050"/>
                </a:solidFill>
              </a:rPr>
              <a:t>классифицируются </a:t>
            </a:r>
            <a:r>
              <a:rPr lang="ru-RU" sz="1900" dirty="0">
                <a:solidFill>
                  <a:srgbClr val="92D050"/>
                </a:solidFill>
              </a:rPr>
              <a:t>по</a:t>
            </a:r>
            <a:r>
              <a:rPr lang="ru-RU" sz="1900" dirty="0" smtClean="0">
                <a:solidFill>
                  <a:srgbClr val="92D050"/>
                </a:solidFill>
              </a:rPr>
              <a:t>:</a:t>
            </a:r>
            <a:endParaRPr lang="ru-RU" sz="1900" dirty="0">
              <a:solidFill>
                <a:srgbClr val="92D050"/>
              </a:solidFill>
            </a:endParaRPr>
          </a:p>
          <a:p>
            <a:pPr marL="0" indent="0">
              <a:buNone/>
            </a:pPr>
            <a:r>
              <a:rPr lang="ru-RU" sz="1900" dirty="0"/>
              <a:t>1. Видам страхования</a:t>
            </a:r>
            <a:r>
              <a:rPr lang="ru-RU" sz="1900" dirty="0" smtClean="0"/>
              <a:t>,</a:t>
            </a:r>
            <a:endParaRPr lang="ru-RU" sz="1900" dirty="0"/>
          </a:p>
          <a:p>
            <a:pPr marL="0" indent="0">
              <a:buNone/>
            </a:pPr>
            <a:r>
              <a:rPr lang="ru-RU" sz="1900" dirty="0"/>
              <a:t>2. По времени составления. По времени составления они подразделяются на</a:t>
            </a:r>
            <a:r>
              <a:rPr lang="ru-RU" sz="1900" dirty="0" smtClean="0"/>
              <a:t>:</a:t>
            </a:r>
            <a:endParaRPr lang="ru-RU" sz="1900" dirty="0"/>
          </a:p>
          <a:p>
            <a:pPr marL="0" indent="0">
              <a:buNone/>
            </a:pPr>
            <a:r>
              <a:rPr lang="ru-RU" sz="1900" dirty="0"/>
              <a:t>- Плановые актуарные расчеты составляются только в том случае, когда предполагается введение нового вида страхования, по которому отсутствуют какие-либо достоверные наблюдения риска. В этом случае обычно используют результаты актуарных расчетов по однотипным или близким по содержанию видам страхования, которые уже проводятся компанией</a:t>
            </a:r>
            <a:r>
              <a:rPr lang="ru-RU" sz="1900" dirty="0" smtClean="0"/>
              <a:t>.</a:t>
            </a:r>
            <a:endParaRPr lang="ru-RU" sz="1900" dirty="0"/>
          </a:p>
          <a:p>
            <a:pPr marL="0" indent="0">
              <a:buNone/>
            </a:pPr>
            <a:r>
              <a:rPr lang="ru-RU" sz="1900" dirty="0"/>
              <a:t>- по истечении нескольких лет (обычно это 3-4 года) плановые актуарные расчеты корректируются с учетом анализа полученных статистических данных. Таким образом, они превращаются в Отчетные (последующие). Именно они составляются на практике по уже совершенным операциям страховщика. Эти расчеты ориентированы на деятельность страховщика в будущем при проведении данного вида страхования</a:t>
            </a:r>
            <a:r>
              <a:rPr lang="ru-RU" sz="1900" dirty="0" smtClean="0"/>
              <a:t>.</a:t>
            </a:r>
            <a:endParaRPr lang="ru-RU" sz="1900" dirty="0"/>
          </a:p>
          <a:p>
            <a:pPr marL="0" indent="0">
              <a:buNone/>
            </a:pPr>
            <a:r>
              <a:rPr lang="ru-RU" sz="1900" dirty="0">
                <a:solidFill>
                  <a:srgbClr val="92D050"/>
                </a:solidFill>
              </a:rPr>
              <a:t>Актуарные расчеты также могут быть</a:t>
            </a:r>
            <a:r>
              <a:rPr lang="ru-RU" sz="1900" dirty="0" smtClean="0">
                <a:solidFill>
                  <a:srgbClr val="92D050"/>
                </a:solidFill>
              </a:rPr>
              <a:t>:</a:t>
            </a:r>
            <a:endParaRPr lang="ru-RU" sz="1900" dirty="0">
              <a:solidFill>
                <a:srgbClr val="92D050"/>
              </a:solidFill>
            </a:endParaRPr>
          </a:p>
          <a:p>
            <a:pPr marL="0" indent="0">
              <a:buNone/>
            </a:pPr>
            <a:r>
              <a:rPr lang="ru-RU" sz="1900" dirty="0"/>
              <a:t>- Общими (для всей страны</a:t>
            </a:r>
            <a:r>
              <a:rPr lang="ru-RU" sz="1900" dirty="0" smtClean="0"/>
              <a:t>),</a:t>
            </a:r>
            <a:endParaRPr lang="ru-RU" sz="1900" dirty="0"/>
          </a:p>
          <a:p>
            <a:pPr marL="0" indent="0">
              <a:buNone/>
            </a:pPr>
            <a:r>
              <a:rPr lang="ru-RU" sz="1900" dirty="0"/>
              <a:t>- Зональными (для определенного региона</a:t>
            </a:r>
            <a:r>
              <a:rPr lang="ru-RU" sz="1900" dirty="0" smtClean="0"/>
              <a:t>),</a:t>
            </a:r>
            <a:endParaRPr lang="ru-RU" sz="1900" dirty="0"/>
          </a:p>
          <a:p>
            <a:pPr marL="0" indent="0">
              <a:buNone/>
            </a:pPr>
            <a:r>
              <a:rPr lang="ru-RU" sz="1900" dirty="0"/>
              <a:t>- Территориальными (для отдельного района).</a:t>
            </a:r>
          </a:p>
        </p:txBody>
      </p:sp>
    </p:spTree>
    <p:extLst>
      <p:ext uri="{BB962C8B-B14F-4D97-AF65-F5344CB8AC3E}">
        <p14:creationId xmlns:p14="http://schemas.microsoft.com/office/powerpoint/2010/main" val="1989339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336704"/>
          </a:xfrm>
        </p:spPr>
        <p:txBody>
          <a:bodyPr/>
          <a:lstStyle/>
          <a:p>
            <a:pPr marL="0" indent="0">
              <a:buNone/>
            </a:pPr>
            <a:r>
              <a:rPr lang="ru-RU" sz="2400" b="1" i="1" u="sng" dirty="0">
                <a:solidFill>
                  <a:srgbClr val="FF0000"/>
                </a:solidFill>
              </a:rPr>
              <a:t>Тарифная ставка (страховой тариф)</a:t>
            </a:r>
            <a:r>
              <a:rPr lang="ru-RU" sz="2000" dirty="0"/>
              <a:t> – это цена страхового риска и других расходов по ведению страхового дела. Определяется с помощью актуарных расчетов.</a:t>
            </a:r>
          </a:p>
          <a:p>
            <a:pPr marL="0" indent="0">
              <a:buNone/>
            </a:pPr>
            <a:r>
              <a:rPr lang="ru-RU" sz="2000" dirty="0" smtClean="0"/>
              <a:t>Тарифное </a:t>
            </a:r>
            <a:r>
              <a:rPr lang="ru-RU" sz="2000" dirty="0"/>
              <a:t>руководство – сборник тарифов и указания по их применению.</a:t>
            </a:r>
          </a:p>
          <a:p>
            <a:pPr marL="0" indent="0">
              <a:buNone/>
            </a:pPr>
            <a:r>
              <a:rPr lang="ru-RU" sz="2000" dirty="0"/>
              <a:t>  </a:t>
            </a:r>
            <a:r>
              <a:rPr lang="ru-RU" sz="2000" dirty="0" smtClean="0"/>
              <a:t>Тарифная </a:t>
            </a:r>
            <a:r>
              <a:rPr lang="ru-RU" sz="2000" dirty="0"/>
              <a:t>ставка, по которой заключается договор страхования, называется брутто-ставкой.</a:t>
            </a:r>
          </a:p>
          <a:p>
            <a:pPr marL="0" indent="0">
              <a:buNone/>
            </a:pPr>
            <a:r>
              <a:rPr lang="ru-RU" sz="2000" dirty="0"/>
              <a:t> </a:t>
            </a:r>
            <a:r>
              <a:rPr lang="ru-RU" sz="2400" dirty="0">
                <a:solidFill>
                  <a:srgbClr val="FFFF00"/>
                </a:solidFill>
              </a:rPr>
              <a:t>Брутто-ставка = нетто-ставка + нагрузка.</a:t>
            </a:r>
          </a:p>
          <a:p>
            <a:pPr marL="0" indent="0">
              <a:buNone/>
            </a:pPr>
            <a:r>
              <a:rPr lang="ru-RU" sz="2000" dirty="0"/>
              <a:t> Нетто-ставка выражает цену страхового риска: пожара, землетрясения, взрыва и так далее В основе построения нетто-ставки лежит вероятность наступления страхового случая.</a:t>
            </a:r>
          </a:p>
          <a:p>
            <a:pPr marL="0" indent="0">
              <a:buNone/>
            </a:pPr>
            <a:r>
              <a:rPr lang="ru-RU" sz="2000" dirty="0"/>
              <a:t>Нагрузка покрывает расходы страховщика по организации и проведению страхового дела.</a:t>
            </a:r>
          </a:p>
          <a:p>
            <a:pPr marL="0" indent="0">
              <a:buNone/>
            </a:pPr>
            <a:endParaRPr lang="ru-RU" sz="2000" dirty="0"/>
          </a:p>
        </p:txBody>
      </p:sp>
    </p:spTree>
    <p:extLst>
      <p:ext uri="{BB962C8B-B14F-4D97-AF65-F5344CB8AC3E}">
        <p14:creationId xmlns:p14="http://schemas.microsoft.com/office/powerpoint/2010/main" val="2826559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2000" dirty="0"/>
              <a:t>Вероятностью события А – Р(А) – называется отношение числа благоприятных для него случаев М к общему числу всех равновозможных случаев N</a:t>
            </a:r>
            <a:r>
              <a:rPr lang="ru-RU" sz="2000" dirty="0" smtClean="0"/>
              <a:t>:</a:t>
            </a:r>
          </a:p>
          <a:p>
            <a:pPr marL="0" indent="0">
              <a:buNone/>
            </a:pPr>
            <a:r>
              <a:rPr lang="ru-RU" sz="2000" dirty="0" smtClean="0"/>
              <a:t>                                                         </a:t>
            </a:r>
          </a:p>
          <a:p>
            <a:pPr marL="0" indent="0">
              <a:buNone/>
            </a:pPr>
            <a:endParaRPr lang="ru-RU" sz="2000" dirty="0"/>
          </a:p>
          <a:p>
            <a:pPr marL="0" indent="0">
              <a:buNone/>
            </a:pPr>
            <a:endParaRPr lang="ru-RU" sz="2000" dirty="0"/>
          </a:p>
          <a:p>
            <a:pPr marL="0" indent="0">
              <a:buNone/>
            </a:pPr>
            <a:endParaRPr lang="ru-RU" sz="2000" dirty="0" smtClean="0"/>
          </a:p>
          <a:p>
            <a:pPr marL="0" indent="0">
              <a:buNone/>
            </a:pPr>
            <a:r>
              <a:rPr lang="ru-RU" sz="2000" dirty="0" smtClean="0"/>
              <a:t>На </a:t>
            </a:r>
            <a:r>
              <a:rPr lang="ru-RU" sz="2000" dirty="0"/>
              <a:t>практике нетто-ставка корректируется на коэффициент, определяемый отношением средней выплаты к средней страховой сумме на один договор: </a:t>
            </a:r>
          </a:p>
          <a:p>
            <a:pPr marL="0" indent="0">
              <a:buNone/>
            </a:pPr>
            <a:r>
              <a:rPr lang="ru-RU" sz="2000" dirty="0" err="1"/>
              <a:t>Tn</a:t>
            </a:r>
            <a:r>
              <a:rPr lang="ru-RU" sz="2000" dirty="0"/>
              <a:t> = P(A)хKх100                   (2)</a:t>
            </a:r>
          </a:p>
          <a:p>
            <a:pPr marL="0" indent="0">
              <a:buNone/>
            </a:pPr>
            <a:r>
              <a:rPr lang="ru-RU" sz="2000" dirty="0"/>
              <a:t>где </a:t>
            </a:r>
            <a:r>
              <a:rPr lang="ru-RU" sz="2000" dirty="0" err="1"/>
              <a:t>Tn</a:t>
            </a:r>
            <a:r>
              <a:rPr lang="ru-RU" sz="2000" dirty="0"/>
              <a:t> – тарифная нетто-ставка;</a:t>
            </a:r>
          </a:p>
          <a:p>
            <a:pPr marL="0" indent="0">
              <a:buNone/>
            </a:pPr>
            <a:r>
              <a:rPr lang="ru-RU" sz="2000" dirty="0"/>
              <a:t>      А – страховой случай;</a:t>
            </a:r>
          </a:p>
          <a:p>
            <a:pPr marL="0" indent="0">
              <a:buNone/>
            </a:pPr>
            <a:r>
              <a:rPr lang="ru-RU" sz="2000" dirty="0"/>
              <a:t>      Р(А) – вероятность страхового случая;</a:t>
            </a:r>
          </a:p>
          <a:p>
            <a:pPr marL="0" indent="0">
              <a:buNone/>
            </a:pPr>
            <a:r>
              <a:rPr lang="ru-RU" sz="2000" dirty="0"/>
              <a:t>     К – коэффициент отношения средней выплаты к средней страховой сумме на один договор.</a:t>
            </a:r>
          </a:p>
          <a:p>
            <a:pPr marL="0" indent="0">
              <a:buNone/>
            </a:pPr>
            <a:endParaRPr lang="ru-RU" sz="1800" dirty="0"/>
          </a:p>
        </p:txBody>
      </p:sp>
      <p:pic>
        <p:nvPicPr>
          <p:cNvPr id="4" name="Рисунок 3" descr="C:\Users\1\Downloads\Безымянный132.png"/>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56525"/>
            <a:ext cx="3024336" cy="1224136"/>
          </a:xfrm>
          <a:prstGeom prst="rect">
            <a:avLst/>
          </a:prstGeom>
          <a:noFill/>
          <a:ln>
            <a:noFill/>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174" y="974352"/>
            <a:ext cx="1944943" cy="160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324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hotoshop\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408712"/>
          </a:xfrm>
        </p:spPr>
        <p:txBody>
          <a:bodyPr/>
          <a:lstStyle/>
          <a:p>
            <a:pPr marL="0" indent="0">
              <a:buNone/>
            </a:pPr>
            <a:r>
              <a:rPr lang="ru-RU" sz="2400" dirty="0">
                <a:solidFill>
                  <a:srgbClr val="FFFF00"/>
                </a:solidFill>
              </a:rPr>
              <a:t>Представим формулу (2) в развернутом виде</a:t>
            </a:r>
            <a:r>
              <a:rPr lang="ru-RU" sz="2400" dirty="0" smtClean="0">
                <a:solidFill>
                  <a:srgbClr val="FFFF00"/>
                </a:solidFill>
              </a:rPr>
              <a:t>:</a:t>
            </a:r>
          </a:p>
          <a:p>
            <a:pPr marL="0" indent="0">
              <a:buNone/>
            </a:pPr>
            <a:endParaRPr lang="ru-RU" sz="2400" dirty="0">
              <a:solidFill>
                <a:srgbClr val="FFFF00"/>
              </a:solidFill>
            </a:endParaRPr>
          </a:p>
          <a:p>
            <a:pPr marL="0" indent="0">
              <a:buNone/>
            </a:pPr>
            <a:endParaRPr lang="ru-RU" sz="2400" dirty="0" smtClean="0">
              <a:solidFill>
                <a:srgbClr val="FFFF00"/>
              </a:solidFill>
            </a:endParaRPr>
          </a:p>
          <a:p>
            <a:pPr marL="0" indent="0">
              <a:buNone/>
            </a:pPr>
            <a:endParaRPr lang="ru-RU" sz="2400" dirty="0">
              <a:solidFill>
                <a:srgbClr val="FFFF00"/>
              </a:solidFill>
            </a:endParaRPr>
          </a:p>
          <a:p>
            <a:pPr marL="0" indent="0">
              <a:buNone/>
            </a:pPr>
            <a:endParaRPr lang="ru-RU" sz="2400" dirty="0" smtClean="0">
              <a:solidFill>
                <a:srgbClr val="FFFF00"/>
              </a:solidFill>
            </a:endParaRPr>
          </a:p>
          <a:p>
            <a:pPr marL="0" indent="0">
              <a:buNone/>
            </a:pPr>
            <a:endParaRPr lang="ru-RU" sz="2400" dirty="0">
              <a:solidFill>
                <a:srgbClr val="FFFF00"/>
              </a:solidFill>
            </a:endParaRPr>
          </a:p>
          <a:p>
            <a:pPr marL="0" indent="0">
              <a:buNone/>
            </a:pPr>
            <a:r>
              <a:rPr lang="ru-RU" sz="1800" dirty="0">
                <a:solidFill>
                  <a:srgbClr val="FFFF00"/>
                </a:solidFill>
              </a:rPr>
              <a:t>где </a:t>
            </a:r>
            <a:r>
              <a:rPr lang="ru-RU" sz="1800" dirty="0" err="1">
                <a:solidFill>
                  <a:srgbClr val="FFFF00"/>
                </a:solidFill>
              </a:rPr>
              <a:t>Кв</a:t>
            </a:r>
            <a:r>
              <a:rPr lang="ru-RU" sz="1800" dirty="0">
                <a:solidFill>
                  <a:srgbClr val="FFFF00"/>
                </a:solidFill>
              </a:rPr>
              <a:t> – количество выплат за год;</a:t>
            </a:r>
          </a:p>
          <a:p>
            <a:pPr marL="0" indent="0">
              <a:buNone/>
            </a:pPr>
            <a:r>
              <a:rPr lang="ru-RU" sz="1800" dirty="0">
                <a:solidFill>
                  <a:srgbClr val="FFFF00"/>
                </a:solidFill>
              </a:rPr>
              <a:t>       Кд – количество заключенных договоров в данном году;</a:t>
            </a:r>
          </a:p>
          <a:p>
            <a:pPr marL="0" indent="0">
              <a:buNone/>
            </a:pPr>
            <a:r>
              <a:rPr lang="ru-RU" sz="1800" dirty="0">
                <a:solidFill>
                  <a:srgbClr val="FFFF00"/>
                </a:solidFill>
              </a:rPr>
              <a:t>       </a:t>
            </a:r>
            <a:r>
              <a:rPr lang="ru-RU" sz="1800" dirty="0" err="1">
                <a:solidFill>
                  <a:srgbClr val="FFFF00"/>
                </a:solidFill>
              </a:rPr>
              <a:t>Св</a:t>
            </a:r>
            <a:r>
              <a:rPr lang="ru-RU" sz="1800" dirty="0">
                <a:solidFill>
                  <a:srgbClr val="FFFF00"/>
                </a:solidFill>
              </a:rPr>
              <a:t> – средняя выплата за один договор;</a:t>
            </a:r>
          </a:p>
          <a:p>
            <a:pPr marL="0" indent="0">
              <a:buNone/>
            </a:pPr>
            <a:r>
              <a:rPr lang="ru-RU" sz="1800" dirty="0">
                <a:solidFill>
                  <a:srgbClr val="FFFF00"/>
                </a:solidFill>
              </a:rPr>
              <a:t>      </a:t>
            </a:r>
            <a:r>
              <a:rPr lang="ru-RU" sz="1800" dirty="0" err="1">
                <a:solidFill>
                  <a:srgbClr val="FFFF00"/>
                </a:solidFill>
              </a:rPr>
              <a:t>Сс</a:t>
            </a:r>
            <a:r>
              <a:rPr lang="ru-RU" sz="1800" dirty="0">
                <a:solidFill>
                  <a:srgbClr val="FFFF00"/>
                </a:solidFill>
              </a:rPr>
              <a:t> –средняя страховая сумма на один договор.</a:t>
            </a:r>
          </a:p>
          <a:p>
            <a:pPr marL="0" indent="0">
              <a:buNone/>
            </a:pPr>
            <a:r>
              <a:rPr lang="ru-RU" sz="1800" dirty="0">
                <a:solidFill>
                  <a:srgbClr val="FFFF00"/>
                </a:solidFill>
              </a:rPr>
              <a:t>или </a:t>
            </a:r>
            <a:endParaRPr lang="ru-RU" sz="1800" dirty="0" smtClean="0">
              <a:solidFill>
                <a:srgbClr val="FFFF00"/>
              </a:solidFill>
            </a:endParaRPr>
          </a:p>
          <a:p>
            <a:pPr marL="0" indent="0">
              <a:buNone/>
            </a:pPr>
            <a:endParaRPr lang="ru-RU" sz="1800" dirty="0">
              <a:solidFill>
                <a:srgbClr val="FFFF00"/>
              </a:solidFill>
            </a:endParaRPr>
          </a:p>
          <a:p>
            <a:pPr marL="0" indent="0">
              <a:buNone/>
            </a:pPr>
            <a:endParaRPr lang="ru-RU" sz="1800" dirty="0" smtClean="0">
              <a:solidFill>
                <a:srgbClr val="FFFF00"/>
              </a:solidFill>
            </a:endParaRPr>
          </a:p>
          <a:p>
            <a:pPr marL="0" indent="0">
              <a:buNone/>
            </a:pPr>
            <a:r>
              <a:rPr lang="ru-RU" sz="1800" dirty="0">
                <a:solidFill>
                  <a:srgbClr val="FFFF00"/>
                </a:solidFill>
              </a:rPr>
              <a:t>где    В – общая сумма выплат страхового возмещения;</a:t>
            </a:r>
          </a:p>
          <a:p>
            <a:pPr marL="0" indent="0">
              <a:buNone/>
            </a:pPr>
            <a:r>
              <a:rPr lang="ru-RU" sz="1800" dirty="0">
                <a:solidFill>
                  <a:srgbClr val="FFFF00"/>
                </a:solidFill>
              </a:rPr>
              <a:t>С – общая страховая сумма застрахованных объектов.</a:t>
            </a:r>
          </a:p>
          <a:p>
            <a:pPr marL="0" indent="0">
              <a:buNone/>
            </a:pPr>
            <a:r>
              <a:rPr lang="ru-RU" sz="1800" dirty="0">
                <a:solidFill>
                  <a:srgbClr val="FFFF00"/>
                </a:solidFill>
              </a:rPr>
              <a:t>Формула (3) есть показатель убыточности со 100 </a:t>
            </a:r>
            <a:r>
              <a:rPr lang="ru-RU" sz="1800" dirty="0" err="1">
                <a:solidFill>
                  <a:srgbClr val="FFFF00"/>
                </a:solidFill>
              </a:rPr>
              <a:t>тг</a:t>
            </a:r>
            <a:r>
              <a:rPr lang="ru-RU" sz="1800" dirty="0">
                <a:solidFill>
                  <a:srgbClr val="FFFF00"/>
                </a:solidFill>
              </a:rPr>
              <a:t>. страховой суммы.</a:t>
            </a:r>
          </a:p>
          <a:p>
            <a:pPr marL="0" indent="0">
              <a:buNone/>
            </a:pPr>
            <a:endParaRPr lang="ru-RU" sz="1800" dirty="0">
              <a:solidFill>
                <a:srgbClr val="FFFF00"/>
              </a:solidFill>
            </a:endParaRPr>
          </a:p>
          <a:p>
            <a:pPr marL="0" indent="0">
              <a:buNone/>
            </a:pPr>
            <a:endParaRPr lang="ru-RU" sz="1800" dirty="0">
              <a:solidFill>
                <a:srgbClr val="FFFF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08720"/>
            <a:ext cx="669674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9" y="4509120"/>
            <a:ext cx="67687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Photoshop\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idx="1"/>
          </p:nvPr>
        </p:nvSpPr>
        <p:spPr>
          <a:xfrm>
            <a:off x="1763688" y="260648"/>
            <a:ext cx="6923112" cy="6336704"/>
          </a:xfrm>
        </p:spPr>
        <p:txBody>
          <a:bodyPr/>
          <a:lstStyle/>
          <a:p>
            <a:pPr marL="0" indent="0">
              <a:buNone/>
            </a:pPr>
            <a:r>
              <a:rPr lang="ru-RU" sz="2000" dirty="0"/>
              <a:t>Брутто-ставка со 100 </a:t>
            </a:r>
            <a:r>
              <a:rPr lang="ru-RU" sz="2000" dirty="0" err="1"/>
              <a:t>тг</a:t>
            </a:r>
            <a:r>
              <a:rPr lang="ru-RU" sz="2000" dirty="0"/>
              <a:t>. страховой суммы определяется прибавлением нагрузки к </a:t>
            </a:r>
            <a:r>
              <a:rPr lang="ru-RU" sz="2000" dirty="0" smtClean="0"/>
              <a:t>нетто-ставке:</a:t>
            </a:r>
          </a:p>
          <a:p>
            <a:pPr marL="0" indent="0">
              <a:buNone/>
            </a:pPr>
            <a:r>
              <a:rPr lang="en-US" sz="2000" dirty="0">
                <a:solidFill>
                  <a:srgbClr val="FF0000"/>
                </a:solidFill>
              </a:rPr>
              <a:t>Tb = </a:t>
            </a:r>
            <a:r>
              <a:rPr lang="en-US" sz="2000" dirty="0" err="1">
                <a:solidFill>
                  <a:srgbClr val="FF0000"/>
                </a:solidFill>
              </a:rPr>
              <a:t>Tn</a:t>
            </a:r>
            <a:r>
              <a:rPr lang="en-US" sz="2000" dirty="0">
                <a:solidFill>
                  <a:srgbClr val="FF0000"/>
                </a:solidFill>
              </a:rPr>
              <a:t> + </a:t>
            </a:r>
            <a:r>
              <a:rPr lang="en-US" sz="2000" dirty="0" err="1">
                <a:solidFill>
                  <a:srgbClr val="FF0000"/>
                </a:solidFill>
              </a:rPr>
              <a:t>Fabc</a:t>
            </a:r>
            <a:r>
              <a:rPr lang="en-US" sz="2000" dirty="0"/>
              <a:t>,   </a:t>
            </a:r>
            <a:r>
              <a:rPr lang="en-US" sz="2000" dirty="0" smtClean="0"/>
              <a:t>       </a:t>
            </a:r>
            <a:r>
              <a:rPr lang="en-US" sz="2000" dirty="0"/>
              <a:t>(4</a:t>
            </a:r>
            <a:r>
              <a:rPr lang="en-US" sz="2000" dirty="0" smtClean="0"/>
              <a:t>)</a:t>
            </a:r>
            <a:r>
              <a:rPr lang="ru-RU" sz="2000" dirty="0"/>
              <a:t> где </a:t>
            </a:r>
            <a:r>
              <a:rPr lang="en-US" sz="2000" dirty="0" err="1"/>
              <a:t>Fabc</a:t>
            </a:r>
            <a:r>
              <a:rPr lang="en-US" sz="2000" dirty="0"/>
              <a:t> – </a:t>
            </a:r>
            <a:r>
              <a:rPr lang="ru-RU" sz="2000" dirty="0"/>
              <a:t>нагрузка</a:t>
            </a:r>
            <a:r>
              <a:rPr lang="ru-RU" sz="2000" dirty="0" smtClean="0"/>
              <a:t>.</a:t>
            </a:r>
          </a:p>
          <a:p>
            <a:pPr marL="0" indent="0">
              <a:buNone/>
            </a:pPr>
            <a:r>
              <a:rPr lang="ru-RU" sz="2000" dirty="0"/>
              <a:t>Расходы на ведение дела обычно рассчитываются на 100 </a:t>
            </a:r>
            <a:r>
              <a:rPr lang="ru-RU" sz="2000" dirty="0" err="1"/>
              <a:t>тг</a:t>
            </a:r>
            <a:r>
              <a:rPr lang="ru-RU" sz="2000" dirty="0"/>
              <a:t>. страховой суммы (аналогично нетто-ставке). Остальные надбавки устанавливаются в процентах к брутто-ставке.</a:t>
            </a:r>
          </a:p>
          <a:p>
            <a:pPr marL="0" indent="0">
              <a:buNone/>
            </a:pPr>
            <a:r>
              <a:rPr lang="ru-RU" sz="2000" dirty="0" smtClean="0"/>
              <a:t> Поэтому </a:t>
            </a:r>
            <a:r>
              <a:rPr lang="ru-RU" sz="2000" dirty="0"/>
              <a:t>на практике брутто-ставка рассчитывается </a:t>
            </a:r>
            <a:r>
              <a:rPr lang="ru-RU" sz="2000" dirty="0" smtClean="0"/>
              <a:t>по</a:t>
            </a:r>
          </a:p>
          <a:p>
            <a:pPr marL="0" indent="0">
              <a:buNone/>
            </a:pPr>
            <a:r>
              <a:rPr lang="ru-RU" sz="2000" dirty="0"/>
              <a:t>              </a:t>
            </a:r>
            <a:r>
              <a:rPr lang="ru-RU" sz="2000" dirty="0" smtClean="0"/>
              <a:t>формуле: </a:t>
            </a:r>
            <a:endParaRPr lang="ru-RU" sz="2000" dirty="0"/>
          </a:p>
          <a:p>
            <a:pPr marL="0" indent="0">
              <a:buNone/>
            </a:pPr>
            <a:r>
              <a:rPr lang="ru-RU" sz="2000" dirty="0">
                <a:solidFill>
                  <a:srgbClr val="FF0000"/>
                </a:solidFill>
              </a:rPr>
              <a:t>где </a:t>
            </a:r>
            <a:r>
              <a:rPr lang="ru-RU" sz="2000" dirty="0"/>
              <a:t>  </a:t>
            </a:r>
            <a:endParaRPr lang="ru-RU" sz="2000" dirty="0" smtClean="0"/>
          </a:p>
          <a:p>
            <a:pPr marL="0" indent="0">
              <a:buNone/>
            </a:pPr>
            <a:endParaRPr lang="ru-RU" sz="2000" dirty="0" smtClean="0"/>
          </a:p>
          <a:p>
            <a:pPr marL="0" indent="0">
              <a:buNone/>
            </a:pPr>
            <a:r>
              <a:rPr lang="ru-RU" sz="2000" dirty="0" smtClean="0"/>
              <a:t> </a:t>
            </a:r>
            <a:r>
              <a:rPr lang="ru-RU" sz="2000" dirty="0" err="1">
                <a:solidFill>
                  <a:srgbClr val="FFC000"/>
                </a:solidFill>
              </a:rPr>
              <a:t>Тв</a:t>
            </a:r>
            <a:r>
              <a:rPr lang="ru-RU" sz="2000" dirty="0"/>
              <a:t> – брутто-ставка;</a:t>
            </a:r>
          </a:p>
          <a:p>
            <a:pPr marL="0" indent="0">
              <a:buNone/>
            </a:pPr>
            <a:r>
              <a:rPr lang="ru-RU" sz="2000" dirty="0" smtClean="0"/>
              <a:t>  </a:t>
            </a:r>
            <a:r>
              <a:rPr lang="ru-RU" sz="2000" dirty="0" smtClean="0">
                <a:solidFill>
                  <a:srgbClr val="FFC000"/>
                </a:solidFill>
              </a:rPr>
              <a:t> </a:t>
            </a:r>
            <a:r>
              <a:rPr lang="ru-RU" sz="2000" dirty="0" err="1">
                <a:solidFill>
                  <a:srgbClr val="FFC000"/>
                </a:solidFill>
              </a:rPr>
              <a:t>Fa</a:t>
            </a:r>
            <a:r>
              <a:rPr lang="ru-RU" sz="2000" dirty="0"/>
              <a:t>– статьи нагрузки, указываемые в тарифе в натуральном исчислении (постоянные расходы на ведение дела);</a:t>
            </a:r>
          </a:p>
          <a:p>
            <a:pPr marL="0" indent="0">
              <a:buNone/>
            </a:pPr>
            <a:r>
              <a:rPr lang="ru-RU" sz="2000" dirty="0" err="1" smtClean="0">
                <a:solidFill>
                  <a:srgbClr val="FFC000"/>
                </a:solidFill>
              </a:rPr>
              <a:t>Fpr</a:t>
            </a:r>
            <a:r>
              <a:rPr lang="ru-RU" sz="2000" dirty="0"/>
              <a:t>– доля статей нагрузки, закладываемых в процентах к брутто-ставке (переменные расходы на ведение дела).</a:t>
            </a:r>
          </a:p>
          <a:p>
            <a:pPr marL="0" indent="0">
              <a:buNone/>
            </a:pPr>
            <a:endParaRPr lang="ru-RU" sz="2000" dirty="0" smtClean="0"/>
          </a:p>
          <a:p>
            <a:pPr marL="0" indent="0">
              <a:buNone/>
            </a:pPr>
            <a:endParaRPr lang="ru-RU"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636912"/>
            <a:ext cx="4608511"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480720"/>
          </a:xfrm>
        </p:spPr>
        <p:txBody>
          <a:bodyPr/>
          <a:lstStyle/>
          <a:p>
            <a:pPr marL="0" indent="0">
              <a:buNone/>
            </a:pPr>
            <a:r>
              <a:rPr lang="ru-RU" sz="1800" dirty="0"/>
              <a:t>При актуарных расчетах используются показатели страховой статистики. Страховая статистика представляет собой систематическое изучение наиболее массовых и типичных страховых операций на основе использования методов обработки обобщенных итоговых показателей страхового дела.</a:t>
            </a:r>
          </a:p>
          <a:p>
            <a:pPr marL="0" indent="0">
              <a:buNone/>
            </a:pPr>
            <a:r>
              <a:rPr lang="ru-RU" sz="1800" dirty="0"/>
              <a:t>Для практических целей страхования применяется анализ указанных выше показателей.</a:t>
            </a:r>
          </a:p>
          <a:p>
            <a:pPr marL="0" indent="0">
              <a:buNone/>
            </a:pPr>
            <a:r>
              <a:rPr lang="ru-RU" sz="1800" dirty="0"/>
              <a:t>В процессе анализа рассчитывают следующие показатели:</a:t>
            </a:r>
          </a:p>
          <a:p>
            <a:pPr marL="0" indent="0">
              <a:buNone/>
            </a:pPr>
            <a:r>
              <a:rPr lang="ru-RU" sz="1800" dirty="0"/>
              <a:t>• частота страховых событий;</a:t>
            </a:r>
          </a:p>
          <a:p>
            <a:pPr marL="0" indent="0">
              <a:buNone/>
            </a:pPr>
            <a:r>
              <a:rPr lang="ru-RU" sz="1800" dirty="0"/>
              <a:t>• коэффициент кумуляции риска;</a:t>
            </a:r>
          </a:p>
          <a:p>
            <a:pPr marL="0" indent="0">
              <a:buNone/>
            </a:pPr>
            <a:r>
              <a:rPr lang="ru-RU" sz="1800" dirty="0"/>
              <a:t>• коэффициент убыточности;</a:t>
            </a:r>
          </a:p>
          <a:p>
            <a:pPr marL="0" indent="0">
              <a:buNone/>
            </a:pPr>
            <a:r>
              <a:rPr lang="ru-RU" sz="1800" dirty="0"/>
              <a:t>• средняя страховая сумма на один объект страхования;</a:t>
            </a:r>
          </a:p>
          <a:p>
            <a:pPr marL="0" indent="0">
              <a:buNone/>
            </a:pPr>
            <a:r>
              <a:rPr lang="ru-RU" sz="1800" dirty="0"/>
              <a:t>• средняя страховая сумма на один пострадавший объект;</a:t>
            </a:r>
          </a:p>
          <a:p>
            <a:pPr marL="0" indent="0">
              <a:buNone/>
            </a:pPr>
            <a:r>
              <a:rPr lang="ru-RU" sz="1800" dirty="0"/>
              <a:t>• тяжесть риска;</a:t>
            </a:r>
          </a:p>
          <a:p>
            <a:pPr marL="0" indent="0">
              <a:buNone/>
            </a:pPr>
            <a:r>
              <a:rPr lang="ru-RU" sz="1800" dirty="0"/>
              <a:t>• убыточность страховой суммы;</a:t>
            </a:r>
          </a:p>
          <a:p>
            <a:pPr marL="0" indent="0">
              <a:buNone/>
            </a:pPr>
            <a:r>
              <a:rPr lang="ru-RU" sz="1800" dirty="0"/>
              <a:t>• норма убыточности;</a:t>
            </a:r>
          </a:p>
          <a:p>
            <a:pPr marL="0" indent="0">
              <a:buNone/>
            </a:pPr>
            <a:r>
              <a:rPr lang="ru-RU" sz="1800" dirty="0"/>
              <a:t>• частота ущерба;</a:t>
            </a:r>
          </a:p>
          <a:p>
            <a:pPr marL="0" indent="0">
              <a:buNone/>
            </a:pPr>
            <a:r>
              <a:rPr lang="ru-RU" sz="1800" dirty="0"/>
              <a:t>• тяжесть ущерба.</a:t>
            </a:r>
          </a:p>
          <a:p>
            <a:pPr marL="0" indent="0">
              <a:buNone/>
            </a:pPr>
            <a:r>
              <a:rPr lang="ru-RU" sz="1800" dirty="0"/>
              <a:t>Если частота страховых событий меньше единицы, то это означает, что </a:t>
            </a:r>
            <a:endParaRPr lang="ru-RU" sz="1800" dirty="0" smtClean="0"/>
          </a:p>
          <a:p>
            <a:pPr marL="0" indent="0">
              <a:buNone/>
            </a:pPr>
            <a:r>
              <a:rPr lang="ru-RU" sz="1800" dirty="0" smtClean="0"/>
              <a:t>одно </a:t>
            </a:r>
            <a:r>
              <a:rPr lang="ru-RU" sz="1800" dirty="0"/>
              <a:t>страховое событие повлекло за собой несколько </a:t>
            </a:r>
            <a:r>
              <a:rPr lang="ru-RU" sz="1800" dirty="0" smtClean="0"/>
              <a:t>страховых </a:t>
            </a:r>
          </a:p>
          <a:p>
            <a:pPr marL="0" indent="0">
              <a:buNone/>
            </a:pPr>
            <a:r>
              <a:rPr lang="ru-RU" sz="1800" dirty="0" smtClean="0"/>
              <a:t>случаев</a:t>
            </a:r>
            <a:endParaRPr lang="ru-RU" sz="1800" dirty="0"/>
          </a:p>
          <a:p>
            <a:pPr marL="0" indent="0">
              <a:buNone/>
            </a:pPr>
            <a:endParaRPr lang="ru-RU" sz="1800" dirty="0"/>
          </a:p>
        </p:txBody>
      </p:sp>
    </p:spTree>
    <p:extLst>
      <p:ext uri="{BB962C8B-B14F-4D97-AF65-F5344CB8AC3E}">
        <p14:creationId xmlns:p14="http://schemas.microsoft.com/office/powerpoint/2010/main" val="1191984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1268760"/>
            <a:ext cx="8229600" cy="5400600"/>
          </a:xfrm>
        </p:spPr>
        <p:txBody>
          <a:bodyPr/>
          <a:lstStyle/>
          <a:p>
            <a:pPr algn="l"/>
            <a:r>
              <a:rPr lang="ru-RU" sz="1600" dirty="0">
                <a:latin typeface="+mn-lt"/>
              </a:rPr>
              <a:t/>
            </a:r>
            <a:br>
              <a:rPr lang="ru-RU" sz="1600" dirty="0">
                <a:latin typeface="+mn-lt"/>
              </a:rPr>
            </a:br>
            <a:r>
              <a:rPr lang="ru-RU" sz="2000" dirty="0" smtClean="0">
                <a:latin typeface="+mn-lt"/>
              </a:rPr>
              <a:t>Планирование </a:t>
            </a:r>
            <a:r>
              <a:rPr lang="ru-RU" sz="2000" dirty="0">
                <a:latin typeface="+mn-lt"/>
              </a:rPr>
              <a:t>в страховании - это попытка предвидения формирования страховых резервов как косвенного показателя эффективности экономики в стране, источника страховых платежей. В связи с этим планирование поступления страховых платежей следует рассматривать не только как план производства страховых услуг, но и как план состояния и движения страховых резервов, их величины и ассортимента.</a:t>
            </a:r>
            <a:br>
              <a:rPr lang="ru-RU" sz="2000" dirty="0">
                <a:latin typeface="+mn-lt"/>
              </a:rPr>
            </a:br>
            <a:r>
              <a:rPr lang="ru-RU" sz="2000" dirty="0">
                <a:latin typeface="+mn-lt"/>
              </a:rPr>
              <a:t>В условиях рыночных отношений централизованное планирование не является главным инструментом регулирования хозяйственной деятельности страховой организации, поскольку экономическое равновесие достигается за счет функционирования рыночных структур. Тем не менее страховое дело как и любой хозяйствующий субъект требует целенаправленного управления и планирования.</a:t>
            </a:r>
            <a:br>
              <a:rPr lang="ru-RU" sz="2000" dirty="0">
                <a:latin typeface="+mn-lt"/>
              </a:rPr>
            </a:br>
            <a:r>
              <a:rPr lang="ru-RU" sz="2000" dirty="0">
                <a:latin typeface="+mn-lt"/>
              </a:rPr>
              <a:t>Процесс планирования страховой деятельности включает в себя следующие элементы:</a:t>
            </a:r>
            <a:br>
              <a:rPr lang="ru-RU" sz="2000" dirty="0">
                <a:latin typeface="+mn-lt"/>
              </a:rPr>
            </a:br>
            <a:r>
              <a:rPr lang="ru-RU" sz="2000" dirty="0">
                <a:latin typeface="+mn-lt"/>
              </a:rPr>
              <a:t>а) выбор цели и задач;</a:t>
            </a:r>
            <a:br>
              <a:rPr lang="ru-RU" sz="2000" dirty="0">
                <a:latin typeface="+mn-lt"/>
              </a:rPr>
            </a:br>
            <a:r>
              <a:rPr lang="ru-RU" sz="2000" dirty="0">
                <a:latin typeface="+mn-lt"/>
              </a:rPr>
              <a:t>б) последовательность действий для реализации плана;</a:t>
            </a:r>
            <a:br>
              <a:rPr lang="ru-RU" sz="2000" dirty="0">
                <a:latin typeface="+mn-lt"/>
              </a:rPr>
            </a:br>
            <a:r>
              <a:rPr lang="ru-RU" sz="2000" dirty="0">
                <a:latin typeface="+mn-lt"/>
              </a:rPr>
              <a:t>в) оценку затрат на осуществление плана;</a:t>
            </a:r>
            <a:br>
              <a:rPr lang="ru-RU" sz="2000" dirty="0">
                <a:latin typeface="+mn-lt"/>
              </a:rPr>
            </a:br>
            <a:r>
              <a:rPr lang="ru-RU" sz="2000" dirty="0">
                <a:latin typeface="+mn-lt"/>
              </a:rPr>
              <a:t>г) контроль за ходом выполнения плана.</a:t>
            </a:r>
            <a:r>
              <a:rPr lang="ru-RU" sz="1800" dirty="0">
                <a:latin typeface="+mn-lt"/>
              </a:rPr>
              <a:t/>
            </a:r>
            <a:br>
              <a:rPr lang="ru-RU" sz="1800" dirty="0">
                <a:latin typeface="+mn-lt"/>
              </a:rPr>
            </a:br>
            <a:endParaRPr lang="ru-RU" sz="16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1800" dirty="0"/>
              <a:t>Например, если Ч == 1/2 = 0,5, то это значит, что на одно событие приходится два случая.</a:t>
            </a:r>
          </a:p>
          <a:p>
            <a:pPr marL="0" indent="0">
              <a:buNone/>
            </a:pPr>
            <a:r>
              <a:rPr lang="ru-RU" sz="1800" dirty="0"/>
              <a:t>Отсюда следует терминологическое различие между понятиями «страховой случай» и «страховое событие».</a:t>
            </a:r>
          </a:p>
          <a:p>
            <a:pPr marL="0" indent="0">
              <a:buNone/>
            </a:pPr>
            <a:r>
              <a:rPr lang="ru-RU" sz="1800" dirty="0"/>
              <a:t>Например, страховым событием может быть град, охвативший своим воздействием многие объекты страхования, т. е. страховые случаи.</a:t>
            </a:r>
          </a:p>
          <a:p>
            <a:pPr marL="0" indent="0">
              <a:buNone/>
            </a:pPr>
            <a:r>
              <a:rPr lang="ru-RU" sz="1800" dirty="0">
                <a:solidFill>
                  <a:srgbClr val="FFC000"/>
                </a:solidFill>
              </a:rPr>
              <a:t>Коэффициент кумуляции </a:t>
            </a:r>
            <a:r>
              <a:rPr lang="ru-RU" sz="1800" dirty="0"/>
              <a:t>— увеличение, скопление) риска, или опустошительность страхового события (</a:t>
            </a:r>
            <a:r>
              <a:rPr lang="ru-RU" sz="1800" dirty="0" err="1"/>
              <a:t>Кк</a:t>
            </a:r>
            <a:r>
              <a:rPr lang="ru-RU" sz="1800" dirty="0"/>
              <a:t>), представляет собой отношение числа пострадавших объектов к числу страховых событий</a:t>
            </a:r>
          </a:p>
          <a:p>
            <a:pPr marL="0" indent="0">
              <a:buNone/>
            </a:pPr>
            <a:r>
              <a:rPr lang="ru-RU" sz="1800" dirty="0"/>
              <a:t>Кумуляция представляет собой скопление застрахованных объектов на ограниченном пространстве, например на одном складе, судне и т. п.</a:t>
            </a:r>
          </a:p>
          <a:p>
            <a:pPr marL="0" indent="0">
              <a:buNone/>
            </a:pPr>
            <a:r>
              <a:rPr lang="ru-RU" sz="1800" dirty="0"/>
              <a:t>Коэффициент кумуляции риска показывает среднее число объектов, пострадавших от страхового события, или сколько застрахованных объектов может быть им настигнуто. Минимальное значение коэффициента кумуляции риска равно единице. Если коэффициент больше единицы, то это означает, что по мере возрастания опустошительности возрастает число страховых случаев на одно страховое событие. </a:t>
            </a:r>
            <a:r>
              <a:rPr lang="ru-RU" sz="1800" dirty="0" smtClean="0"/>
              <a:t>Страховщики по этой причине стараются избегать имущественного страхования рисков с большим коэффициентом кумуляции.</a:t>
            </a:r>
          </a:p>
          <a:p>
            <a:pPr marL="0" indent="0">
              <a:buNone/>
            </a:pPr>
            <a:r>
              <a:rPr lang="ru-RU" sz="1800" dirty="0" smtClean="0">
                <a:solidFill>
                  <a:srgbClr val="FFC000"/>
                </a:solidFill>
              </a:rPr>
              <a:t>Коэффициент убыточности </a:t>
            </a:r>
            <a:r>
              <a:rPr lang="ru-RU" sz="1800" dirty="0" smtClean="0"/>
              <a:t>(К ), или коэффициент ущерба, представляет собой отношение суммы выплаченного страхового возмещения к страховой сумме всех пострадавших объектов страхования</a:t>
            </a:r>
          </a:p>
          <a:p>
            <a:pPr marL="0" indent="0">
              <a:buNone/>
            </a:pPr>
            <a:endParaRPr lang="ru-RU" sz="1800" dirty="0"/>
          </a:p>
        </p:txBody>
      </p:sp>
    </p:spTree>
    <p:extLst>
      <p:ext uri="{BB962C8B-B14F-4D97-AF65-F5344CB8AC3E}">
        <p14:creationId xmlns:p14="http://schemas.microsoft.com/office/powerpoint/2010/main" val="18211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336704"/>
          </a:xfrm>
        </p:spPr>
        <p:txBody>
          <a:bodyPr/>
          <a:lstStyle/>
          <a:p>
            <a:pPr marL="0" lvl="0" indent="0">
              <a:buNone/>
            </a:pPr>
            <a:r>
              <a:rPr lang="ru-RU" sz="1800" dirty="0">
                <a:solidFill>
                  <a:prstClr val="white"/>
                </a:solidFill>
              </a:rPr>
              <a:t>Коэффициент убыточности может быть меньше или равен единице, но не больше, иначе это означало бы, что все застрахованные объекты уничтожены более одного раза.</a:t>
            </a:r>
          </a:p>
          <a:p>
            <a:pPr marL="0" lvl="0" indent="0">
              <a:buNone/>
            </a:pPr>
            <a:r>
              <a:rPr lang="ru-RU" sz="1800" dirty="0" smtClean="0">
                <a:solidFill>
                  <a:schemeClr val="accent5">
                    <a:lumMod val="40000"/>
                    <a:lumOff val="60000"/>
                  </a:schemeClr>
                </a:solidFill>
              </a:rPr>
              <a:t>Средняя </a:t>
            </a:r>
            <a:r>
              <a:rPr lang="ru-RU" sz="1800" dirty="0">
                <a:solidFill>
                  <a:schemeClr val="accent5">
                    <a:lumMod val="40000"/>
                    <a:lumOff val="60000"/>
                  </a:schemeClr>
                </a:solidFill>
              </a:rPr>
              <a:t>страховая сумма на один объект </a:t>
            </a:r>
            <a:r>
              <a:rPr lang="ru-RU" sz="1800" dirty="0">
                <a:solidFill>
                  <a:prstClr val="white"/>
                </a:solidFill>
              </a:rPr>
              <a:t>(договор) страхования </a:t>
            </a:r>
            <a:r>
              <a:rPr lang="ru-RU" sz="1800" dirty="0" smtClean="0">
                <a:solidFill>
                  <a:prstClr val="white"/>
                </a:solidFill>
              </a:rPr>
              <a:t>представляет </a:t>
            </a:r>
            <a:r>
              <a:rPr lang="ru-RU" sz="1800" dirty="0">
                <a:solidFill>
                  <a:prstClr val="white"/>
                </a:solidFill>
              </a:rPr>
              <a:t>собой отношение общей страховой суммы всех объектов страхования к числу всех объектов </a:t>
            </a:r>
            <a:r>
              <a:rPr lang="ru-RU" sz="1800" dirty="0" smtClean="0">
                <a:solidFill>
                  <a:prstClr val="white"/>
                </a:solidFill>
              </a:rPr>
              <a:t>страхования </a:t>
            </a:r>
            <a:r>
              <a:rPr lang="ru-RU" sz="1800" dirty="0" smtClean="0"/>
              <a:t>В </a:t>
            </a:r>
            <a:r>
              <a:rPr lang="ru-RU" sz="1800" dirty="0"/>
              <a:t>связи с тем, что объекты имущественного страхования обладают различными страховыми суммами, в актуарных расчетах применяются различные методы подсчета средних величин.</a:t>
            </a:r>
          </a:p>
          <a:p>
            <a:pPr marL="0" indent="0">
              <a:buNone/>
            </a:pPr>
            <a:r>
              <a:rPr lang="ru-RU" sz="1800" dirty="0"/>
              <a:t>Средняя страховая сумма на один пострадавший объект </a:t>
            </a:r>
            <a:r>
              <a:rPr lang="ru-RU" sz="1800" dirty="0" smtClean="0"/>
              <a:t>представляет </a:t>
            </a:r>
            <a:r>
              <a:rPr lang="ru-RU" sz="1800" dirty="0"/>
              <a:t>собой отношение страховой суммы всех пострадавших объектов к числу этих объектов</a:t>
            </a:r>
          </a:p>
          <a:p>
            <a:pPr marL="0" indent="0">
              <a:buNone/>
            </a:pPr>
            <a:r>
              <a:rPr lang="ru-RU" sz="1800" dirty="0">
                <a:solidFill>
                  <a:schemeClr val="accent5">
                    <a:lumMod val="40000"/>
                    <a:lumOff val="60000"/>
                  </a:schemeClr>
                </a:solidFill>
              </a:rPr>
              <a:t>Тяжесть риска </a:t>
            </a:r>
            <a:r>
              <a:rPr lang="ru-RU" sz="1800" dirty="0" smtClean="0"/>
              <a:t>представляет </a:t>
            </a:r>
            <a:r>
              <a:rPr lang="ru-RU" sz="1800" dirty="0"/>
              <a:t>собой отношение средней страховой суммы на один пострадавший объект к средней страховой сумме на один объект страхования</a:t>
            </a:r>
          </a:p>
          <a:p>
            <a:pPr marL="0" indent="0">
              <a:buNone/>
            </a:pPr>
            <a:r>
              <a:rPr lang="ru-RU" sz="1800" dirty="0"/>
              <a:t>Показатель тяжести риска используется при оценке и переоценке частоты проявления страхового события.</a:t>
            </a:r>
          </a:p>
          <a:p>
            <a:pPr marL="0" indent="0">
              <a:buNone/>
            </a:pPr>
            <a:r>
              <a:rPr lang="ru-RU" sz="1800" dirty="0">
                <a:solidFill>
                  <a:schemeClr val="accent5">
                    <a:lumMod val="40000"/>
                    <a:lumOff val="60000"/>
                  </a:schemeClr>
                </a:solidFill>
              </a:rPr>
              <a:t>Убыточность страховой суммы</a:t>
            </a:r>
            <a:r>
              <a:rPr lang="ru-RU" sz="1800" dirty="0"/>
              <a:t>, или вероятность ущерба </a:t>
            </a:r>
            <a:r>
              <a:rPr lang="ru-RU" sz="1800" dirty="0" smtClean="0"/>
              <a:t>, </a:t>
            </a:r>
            <a:r>
              <a:rPr lang="ru-RU" sz="1800" dirty="0"/>
              <a:t>представляет собой отношение выплаченного страхового возмещения к страховой сумме всех объектов страхования. Показатель убыточности страховой суммы всегда меньше единицы. Иное невозможно, ибо оно означало бы </a:t>
            </a:r>
            <a:r>
              <a:rPr lang="ru-RU" sz="1800" dirty="0" err="1"/>
              <a:t>недострахование</a:t>
            </a:r>
            <a:r>
              <a:rPr lang="ru-RU" sz="1800" dirty="0"/>
              <a:t>. Убыточность страховой суммы можно также рассматривать как меру величины рискового взноса.</a:t>
            </a:r>
          </a:p>
          <a:p>
            <a:pPr marL="0" indent="0">
              <a:buNone/>
            </a:pPr>
            <a:endParaRPr lang="ru-RU" sz="1800" dirty="0"/>
          </a:p>
          <a:p>
            <a:pPr marL="0" indent="0">
              <a:buNone/>
            </a:pPr>
            <a:endParaRPr lang="ru-RU" sz="1800" dirty="0"/>
          </a:p>
        </p:txBody>
      </p:sp>
    </p:spTree>
    <p:extLst>
      <p:ext uri="{BB962C8B-B14F-4D97-AF65-F5344CB8AC3E}">
        <p14:creationId xmlns:p14="http://schemas.microsoft.com/office/powerpoint/2010/main" val="2654265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1800" dirty="0" smtClean="0"/>
              <a:t>Норма </a:t>
            </a:r>
            <a:r>
              <a:rPr lang="ru-RU" sz="1800" dirty="0"/>
              <a:t>убыточности, или коэффициент выплат (Н ), представляет собой процентное отношение суммы выплаченного страхового возмещения к сумме собранных страховых взносов</a:t>
            </a:r>
          </a:p>
          <a:p>
            <a:pPr marL="0" indent="0">
              <a:buNone/>
            </a:pPr>
            <a:r>
              <a:rPr lang="ru-RU" sz="1800" dirty="0"/>
              <a:t>Для практической пели исчисляют нетто-норму убыточности и общую норму убыточности. Норма убыточности может быть меньше, равна или больше 100%.</a:t>
            </a:r>
          </a:p>
          <a:p>
            <a:pPr marL="0" indent="0">
              <a:buNone/>
            </a:pPr>
            <a:r>
              <a:rPr lang="ru-RU" sz="1800" dirty="0"/>
              <a:t>Частота ущерба (Ч ) исчисляется путем умножения частоты страховых событий на коэффициент кумуляции</a:t>
            </a:r>
          </a:p>
          <a:p>
            <a:pPr marL="0" indent="0">
              <a:buNone/>
            </a:pPr>
            <a:r>
              <a:rPr lang="ru-RU" sz="1800" dirty="0"/>
              <a:t>Данный показатель выражает частоту наступления страхового случая. Частота ущерба выражается обычно в процентах или промилле к числу объектов страхования.</a:t>
            </a:r>
          </a:p>
          <a:p>
            <a:pPr marL="0" indent="0">
              <a:buNone/>
            </a:pPr>
            <a:r>
              <a:rPr lang="ru-RU" sz="1800" dirty="0"/>
              <a:t>Промилле (лат. — на тысячу) — </a:t>
            </a:r>
            <a:r>
              <a:rPr lang="ru-RU" sz="1800" dirty="0" err="1"/>
              <a:t>тысячнаядоля</a:t>
            </a:r>
            <a:r>
              <a:rPr lang="ru-RU" sz="1800" dirty="0"/>
              <a:t> какого-либо числа. Обозначается знаком %о или</a:t>
            </a:r>
          </a:p>
          <a:p>
            <a:pPr marL="0" indent="0">
              <a:buNone/>
            </a:pPr>
            <a:r>
              <a:rPr lang="ru-RU" sz="1800" dirty="0"/>
              <a:t>Частота ущерба всегда меньше 100%, так как частота ущерба, равная 100%, означает, что наступление данного события не вероятно, а достоверно для всех объектов.</a:t>
            </a:r>
          </a:p>
          <a:p>
            <a:pPr marL="0" indent="0">
              <a:buNone/>
            </a:pPr>
            <a:r>
              <a:rPr lang="ru-RU" sz="1800" dirty="0"/>
              <a:t>Тяжесть ущерба (Т ), или размер ущерба, представляет собой произведение коэффициента убыточности и тяжести риска</a:t>
            </a:r>
          </a:p>
          <a:p>
            <a:pPr marL="0" indent="0">
              <a:buNone/>
            </a:pPr>
            <a:endParaRPr lang="ru-RU" sz="1800" dirty="0"/>
          </a:p>
        </p:txBody>
      </p:sp>
    </p:spTree>
    <p:extLst>
      <p:ext uri="{BB962C8B-B14F-4D97-AF65-F5344CB8AC3E}">
        <p14:creationId xmlns:p14="http://schemas.microsoft.com/office/powerpoint/2010/main" val="90090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23528" y="260648"/>
            <a:ext cx="8363272" cy="6264696"/>
          </a:xfrm>
        </p:spPr>
        <p:txBody>
          <a:bodyPr/>
          <a:lstStyle/>
          <a:p>
            <a:pPr marL="0" indent="0">
              <a:buNone/>
            </a:pPr>
            <a:r>
              <a:rPr lang="ru-RU" sz="1800" dirty="0"/>
              <a:t>Таким образом, тяжесть ущерба показывает среднюю арифметическую величину ущерба по поврежденным объектам страхования по отношению к средней страховой сумме всех </a:t>
            </a:r>
            <a:r>
              <a:rPr lang="ru-RU" sz="1800" dirty="0" smtClean="0"/>
              <a:t>объектов. Тяжесть </a:t>
            </a:r>
            <a:r>
              <a:rPr lang="ru-RU" sz="1800" dirty="0"/>
              <a:t>ущерба указывает, какая часть страховой суммы уничтожена. С ростом страховой суммы тяжесть ущерба снижается.</a:t>
            </a:r>
          </a:p>
          <a:p>
            <a:pPr marL="0" indent="0">
              <a:buNone/>
            </a:pPr>
            <a:r>
              <a:rPr lang="ru-RU" sz="1800" dirty="0"/>
              <a:t>Показатель тяжести ущерба характеризует частичный ущерб. В случае, когда ущерб равен действительной стоимости застрахованного имущества, такой ущерб называется полным.</a:t>
            </a:r>
          </a:p>
          <a:p>
            <a:pPr marL="0" indent="0">
              <a:buNone/>
            </a:pPr>
            <a:r>
              <a:rPr lang="ru-RU" sz="1800" dirty="0">
                <a:solidFill>
                  <a:srgbClr val="FFFF00"/>
                </a:solidFill>
              </a:rPr>
              <a:t>Пример. </a:t>
            </a:r>
            <a:r>
              <a:rPr lang="ru-RU" sz="1800" dirty="0"/>
              <a:t>Необходимо выбрать наименее убыточный регион. Критерием выбора является минимальная величина следующих показателей страхования: частота страховых событий, коэффициент кумуляции риска, убыточность страховой суммы, тяжесть ущерба.</a:t>
            </a:r>
          </a:p>
          <a:p>
            <a:pPr marL="0" indent="0">
              <a:buNone/>
            </a:pPr>
            <a:r>
              <a:rPr lang="ru-RU" sz="1800" dirty="0">
                <a:solidFill>
                  <a:srgbClr val="00B0F0"/>
                </a:solidFill>
              </a:rPr>
              <a:t>Тарифная ставка </a:t>
            </a:r>
            <a:r>
              <a:rPr lang="ru-RU" sz="1800" dirty="0"/>
              <a:t>определяет, сколько денег каждый страхователь должен внести в общий страховой фонд с единицы страховой суммы. Поэтому она должна быть рассчитана так, чтобы сумма собранных взносов оказалась достаточной для выплат, предусмотренных </a:t>
            </a:r>
            <a:r>
              <a:rPr lang="ru-RU" sz="1800" dirty="0" smtClean="0"/>
              <a:t>услови</a:t>
            </a:r>
            <a:r>
              <a:rPr lang="ru-RU" sz="1800" dirty="0"/>
              <a:t>я</a:t>
            </a:r>
            <a:r>
              <a:rPr lang="ru-RU" sz="1800" dirty="0" smtClean="0"/>
              <a:t>ми </a:t>
            </a:r>
            <a:r>
              <a:rPr lang="ru-RU" sz="1800" dirty="0"/>
              <a:t>страхования.</a:t>
            </a:r>
          </a:p>
          <a:p>
            <a:pPr marL="0" indent="0">
              <a:buNone/>
            </a:pPr>
            <a:r>
              <a:rPr lang="ru-RU" sz="1800" dirty="0"/>
              <a:t>Тарифная ставка складывается из нетто-ставки и нагрузки. При страховании происходит замкнутая раскладка ущерба между </a:t>
            </a:r>
            <a:r>
              <a:rPr lang="ru-RU" sz="1800" dirty="0" smtClean="0"/>
              <a:t>страхователями</a:t>
            </a:r>
            <a:r>
              <a:rPr lang="ru-RU" sz="1800" dirty="0"/>
              <a:t>, поэтому при расчете нетто-ставки принято исходить из </a:t>
            </a:r>
            <a:r>
              <a:rPr lang="ru-RU" sz="1800" dirty="0" smtClean="0"/>
              <a:t>равенства</a:t>
            </a:r>
            <a:endParaRPr lang="ru-RU" sz="1800" dirty="0"/>
          </a:p>
          <a:p>
            <a:pPr marL="0" indent="0">
              <a:buNone/>
            </a:pPr>
            <a:r>
              <a:rPr lang="ru-RU" sz="1800" dirty="0"/>
              <a:t>Значит страховая компания должна собрать такую сумму страховых взносов, какую предстоит затем выплатить страхователю.</a:t>
            </a:r>
          </a:p>
          <a:p>
            <a:pPr marL="0" indent="0">
              <a:buNone/>
            </a:pPr>
            <a:endParaRPr lang="ru-RU" sz="1800" dirty="0"/>
          </a:p>
        </p:txBody>
      </p:sp>
    </p:spTree>
    <p:extLst>
      <p:ext uri="{BB962C8B-B14F-4D97-AF65-F5344CB8AC3E}">
        <p14:creationId xmlns:p14="http://schemas.microsoft.com/office/powerpoint/2010/main" val="312545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2000" dirty="0"/>
              <a:t>На практике при проведении страхования сумма выплачиваемого страхового возмещения пострадавшим объектам, как правило, </a:t>
            </a:r>
            <a:r>
              <a:rPr lang="ru-RU" sz="2000" dirty="0" smtClean="0"/>
              <a:t>отличается </a:t>
            </a:r>
            <a:r>
              <a:rPr lang="ru-RU" sz="2000" dirty="0"/>
              <a:t>от страховой суммы по ним. Причем если по отдельному договору выплата может быть только меньше или равна страховой сумме, </a:t>
            </a:r>
            <a:r>
              <a:rPr lang="ru-RU" sz="2000" dirty="0" smtClean="0"/>
              <a:t>средняя </a:t>
            </a:r>
            <a:r>
              <a:rPr lang="ru-RU" sz="2000" dirty="0"/>
              <a:t>по группе объектов выплата на один договор может и превышать среднюю страховую сумму. Поэтому при расчете нетто-ставка корректируется на коэффициент, равный отношению средней выплаты к средней страховой сумме на один договор.</a:t>
            </a:r>
          </a:p>
          <a:p>
            <a:pPr marL="0" indent="0">
              <a:buNone/>
            </a:pPr>
            <a:r>
              <a:rPr lang="ru-RU" sz="2000" dirty="0"/>
              <a:t>Для определения нетто-ставки необходимо вычислить вероятность страхового случая (Р) и поправочный коэффициент (К) по следующим формулам</a:t>
            </a:r>
          </a:p>
          <a:p>
            <a:pPr marL="0" indent="0">
              <a:buNone/>
            </a:pPr>
            <a:r>
              <a:rPr lang="ru-RU" sz="2000" dirty="0"/>
              <a:t>Убыточность страховой суммы может быть рассчитана как по видам страхования, однородным объектам страхования, так и по отдельным страховым рискам.</a:t>
            </a:r>
          </a:p>
          <a:p>
            <a:pPr marL="0" indent="0">
              <a:buNone/>
            </a:pPr>
            <a:r>
              <a:rPr lang="ru-RU" sz="2000" dirty="0"/>
              <a:t>Страховые взносы, собранные страховщиком, используются им как</a:t>
            </a:r>
          </a:p>
          <a:p>
            <a:pPr marL="0" indent="0">
              <a:buNone/>
            </a:pPr>
            <a:r>
              <a:rPr lang="ru-RU" sz="2000" dirty="0"/>
              <a:t>инвестиции (вложенный капитал), которые приносят ему </a:t>
            </a:r>
            <a:r>
              <a:rPr lang="ru-RU" sz="2000" dirty="0" smtClean="0"/>
              <a:t>определенный доход</a:t>
            </a:r>
            <a:r>
              <a:rPr lang="ru-RU" sz="2000" dirty="0"/>
              <a:t>.</a:t>
            </a:r>
          </a:p>
          <a:p>
            <a:pPr marL="0" indent="0">
              <a:buNone/>
            </a:pPr>
            <a:endParaRPr lang="ru-RU" sz="1800" dirty="0"/>
          </a:p>
        </p:txBody>
      </p:sp>
    </p:spTree>
    <p:extLst>
      <p:ext uri="{BB962C8B-B14F-4D97-AF65-F5344CB8AC3E}">
        <p14:creationId xmlns:p14="http://schemas.microsoft.com/office/powerpoint/2010/main" val="2640080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260648"/>
            <a:ext cx="8435280" cy="5865515"/>
          </a:xfrm>
        </p:spPr>
        <p:txBody>
          <a:bodyPr/>
          <a:lstStyle/>
          <a:p>
            <a:pPr marL="0" indent="0">
              <a:buNone/>
            </a:pPr>
            <a:r>
              <a:rPr lang="ru-RU" sz="2400" dirty="0"/>
              <a:t>Размер годового дохода, приносимого вложенным капиталом, </a:t>
            </a:r>
            <a:r>
              <a:rPr lang="ru-RU" sz="2400" dirty="0" smtClean="0"/>
              <a:t>называется </a:t>
            </a:r>
            <a:r>
              <a:rPr lang="ru-RU" sz="2400" dirty="0">
                <a:solidFill>
                  <a:srgbClr val="00B0F0"/>
                </a:solidFill>
              </a:rPr>
              <a:t>процентной ставкой</a:t>
            </a:r>
            <a:r>
              <a:rPr lang="ru-RU" sz="2400" dirty="0"/>
              <a:t>, или нормой процента. Так, </a:t>
            </a:r>
            <a:r>
              <a:rPr lang="ru-RU" sz="2400" dirty="0" smtClean="0"/>
              <a:t>процентная ставка </a:t>
            </a:r>
            <a:r>
              <a:rPr lang="ru-RU" sz="2400" dirty="0"/>
              <a:t>п = 0,40 означает, что </a:t>
            </a:r>
            <a:r>
              <a:rPr lang="ru-RU" sz="2400" dirty="0" smtClean="0"/>
              <a:t>каждое тенге вложенного </a:t>
            </a:r>
            <a:r>
              <a:rPr lang="ru-RU" sz="2400" dirty="0"/>
              <a:t>капитала </a:t>
            </a:r>
            <a:r>
              <a:rPr lang="ru-RU" sz="2400" dirty="0" smtClean="0"/>
              <a:t>приносит </a:t>
            </a:r>
            <a:r>
              <a:rPr lang="ru-RU" sz="2400" dirty="0"/>
              <a:t>40 коп. годового дохода, а вся сумма капитала — 40%. </a:t>
            </a:r>
            <a:endParaRPr lang="ru-RU" sz="2400" dirty="0" smtClean="0"/>
          </a:p>
          <a:p>
            <a:pPr marL="0" indent="0">
              <a:buNone/>
            </a:pPr>
            <a:r>
              <a:rPr lang="ru-RU" sz="2400" dirty="0" smtClean="0"/>
              <a:t>Общая </a:t>
            </a:r>
            <a:r>
              <a:rPr lang="ru-RU" sz="2400" dirty="0"/>
              <a:t>величина дохода зависит от величины вложенного </a:t>
            </a:r>
            <a:r>
              <a:rPr lang="ru-RU" sz="2400" dirty="0" smtClean="0"/>
              <a:t>капитала, процентной </a:t>
            </a:r>
            <a:r>
              <a:rPr lang="ru-RU" sz="2400" dirty="0"/>
              <a:t>ставки и времени, в течение которого он находится в </a:t>
            </a:r>
            <a:r>
              <a:rPr lang="ru-RU" sz="2400" dirty="0" smtClean="0"/>
              <a:t>обороте</a:t>
            </a:r>
            <a:r>
              <a:rPr lang="ru-RU" sz="2400" dirty="0"/>
              <a:t>, или числа оборотов капитала за определенное время. Этот </a:t>
            </a:r>
            <a:r>
              <a:rPr lang="ru-RU" sz="2400" dirty="0" smtClean="0"/>
              <a:t>доход есть </a:t>
            </a:r>
            <a:r>
              <a:rPr lang="ru-RU" sz="2400" dirty="0"/>
              <a:t>страховой </a:t>
            </a:r>
            <a:r>
              <a:rPr lang="ru-RU" sz="2400" dirty="0" smtClean="0"/>
              <a:t>фонд. </a:t>
            </a:r>
            <a:endParaRPr lang="ru-RU"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005064"/>
            <a:ext cx="2592288" cy="213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52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2000" dirty="0"/>
              <a:t>При страховании по новым видам рисков при отсутствии фактических данных о результатах проведения страховых операций показатели страховой статистики оцениваются экспертным путем.</a:t>
            </a:r>
          </a:p>
          <a:p>
            <a:pPr marL="0" indent="0">
              <a:buNone/>
            </a:pPr>
            <a:r>
              <a:rPr lang="ru-RU" sz="2000" dirty="0"/>
              <a:t>При этом рекомендуется отношение средней выплаты страхового обеспечения к средней страховой сумме, т. е. показатель, принимать не ниже:</a:t>
            </a:r>
          </a:p>
          <a:p>
            <a:pPr marL="0" indent="0">
              <a:buNone/>
            </a:pPr>
            <a:r>
              <a:rPr lang="ru-RU" sz="2000" dirty="0"/>
              <a:t>¦ 0,3 — при страховании от несчастных случаев и болезней в медицинском страховании;</a:t>
            </a:r>
          </a:p>
          <a:p>
            <a:pPr marL="0" indent="0">
              <a:buNone/>
            </a:pPr>
            <a:r>
              <a:rPr lang="ru-RU" sz="2000" dirty="0"/>
              <a:t>¦ 0,4 — при страховании средств наземного транспорта;</a:t>
            </a:r>
          </a:p>
          <a:p>
            <a:pPr marL="0" indent="0">
              <a:buNone/>
            </a:pPr>
            <a:r>
              <a:rPr lang="ru-RU" sz="2000" dirty="0"/>
              <a:t>¦ 0,5 — при страховании грузов и имущества, кроме средств транспорта;</a:t>
            </a:r>
          </a:p>
          <a:p>
            <a:pPr marL="0" indent="0">
              <a:buNone/>
            </a:pPr>
            <a:r>
              <a:rPr lang="ru-RU" sz="2000" dirty="0"/>
              <a:t>¦ 0,6 — при страховании средств воздушного и водного транспорта;</a:t>
            </a:r>
          </a:p>
          <a:p>
            <a:pPr marL="0" indent="0">
              <a:buNone/>
            </a:pPr>
            <a:r>
              <a:rPr lang="ru-RU" sz="2000" dirty="0"/>
              <a:t>¦ 0,7 — при страховании ответственности владельцев автотранспортных средств, других видов ответственности и страховании финансовых рисков.</a:t>
            </a:r>
          </a:p>
          <a:p>
            <a:pPr marL="0" indent="0">
              <a:buNone/>
            </a:pPr>
            <a:endParaRPr lang="ru-RU" sz="1800" dirty="0"/>
          </a:p>
        </p:txBody>
      </p:sp>
    </p:spTree>
    <p:extLst>
      <p:ext uri="{BB962C8B-B14F-4D97-AF65-F5344CB8AC3E}">
        <p14:creationId xmlns:p14="http://schemas.microsoft.com/office/powerpoint/2010/main" val="3716414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260648"/>
            <a:ext cx="8435280" cy="6336704"/>
          </a:xfrm>
        </p:spPr>
        <p:txBody>
          <a:bodyPr/>
          <a:lstStyle/>
          <a:p>
            <a:pPr marL="0" indent="0">
              <a:buNone/>
            </a:pPr>
            <a:r>
              <a:rPr lang="ru-RU" sz="1800" dirty="0"/>
              <a:t>Показатели убыточности страховой суммы как основа для построения нетто-ставки существенно различаются по территориям, видам и формам страхования, группам однородных объектов страхования в зависимости от степени риска их гибели или повреждения. Поэтому в целях приведения в соответствие страховых тарифов с уровнем убыточности страховой суммы применяется дифференциация тарифных ставок.</a:t>
            </a:r>
          </a:p>
          <a:p>
            <a:pPr marL="0" indent="0">
              <a:buNone/>
            </a:pPr>
            <a:r>
              <a:rPr lang="ru-RU" sz="1800" dirty="0"/>
              <a:t>Эта дифференциация проводится в имущественном страховании по сельскохозяйственным предприятиям: по территории, группам сель-</a:t>
            </a:r>
            <a:r>
              <a:rPr lang="ru-RU" sz="1800" dirty="0" err="1"/>
              <a:t>скохозяйственных</a:t>
            </a:r>
            <a:r>
              <a:rPr lang="ru-RU" sz="1800" dirty="0"/>
              <a:t> культур, видам животных, группам основных и оборотных фондов.</a:t>
            </a:r>
          </a:p>
          <a:p>
            <a:pPr marL="0" indent="0">
              <a:buNone/>
            </a:pPr>
            <a:r>
              <a:rPr lang="ru-RU" sz="1800" dirty="0"/>
              <a:t>Страхование средств транспорта дифференцируется по степени риска различных видов транспорта; страхование животных — по видам животных и их возрастным группам.</a:t>
            </a:r>
          </a:p>
          <a:p>
            <a:pPr marL="0" indent="0">
              <a:buNone/>
            </a:pPr>
            <a:r>
              <a:rPr lang="ru-RU" sz="1800" dirty="0"/>
              <a:t>Территориальные различия на селе и в городах связаны в основном с более высокими показателями пожаров в сельской местности.</a:t>
            </a:r>
          </a:p>
          <a:p>
            <a:pPr marL="0" indent="0">
              <a:buNone/>
            </a:pPr>
            <a:r>
              <a:rPr lang="ru-RU" sz="1800" dirty="0"/>
              <a:t>Финансовая устойчивость страховых операций характеризуется де-</a:t>
            </a:r>
            <a:r>
              <a:rPr lang="ru-RU" sz="1800" dirty="0" err="1"/>
              <a:t>фицитом</a:t>
            </a:r>
            <a:r>
              <a:rPr lang="ru-RU" sz="1800" dirty="0"/>
              <a:t> средств или превышением доходов над расходами страхов-</a:t>
            </a:r>
            <a:r>
              <a:rPr lang="ru-RU" sz="1800" dirty="0" err="1"/>
              <a:t>щика</a:t>
            </a:r>
            <a:r>
              <a:rPr lang="ru-RU" sz="1800" dirty="0"/>
              <a:t> в целом по страховому фонду.</a:t>
            </a:r>
          </a:p>
          <a:p>
            <a:pPr marL="0" indent="0">
              <a:buNone/>
            </a:pPr>
            <a:r>
              <a:rPr lang="ru-RU" sz="1800" dirty="0"/>
              <a:t>Стоимость страховой услуги выражается в размере страхового взноса (премии), который страхователь уплачивает страховщику. </a:t>
            </a:r>
            <a:r>
              <a:rPr lang="ru-RU" sz="1800" dirty="0" smtClean="0"/>
              <a:t>В </a:t>
            </a:r>
            <a:r>
              <a:rPr lang="ru-RU" sz="1800" dirty="0"/>
              <a:t>основе расчетов страховой премии лежит тарифная ставка (страховой тариф).</a:t>
            </a:r>
          </a:p>
          <a:p>
            <a:pPr marL="0" indent="0">
              <a:buNone/>
            </a:pPr>
            <a:endParaRPr lang="ru-RU" sz="1800" dirty="0"/>
          </a:p>
        </p:txBody>
      </p:sp>
    </p:spTree>
    <p:extLst>
      <p:ext uri="{BB962C8B-B14F-4D97-AF65-F5344CB8AC3E}">
        <p14:creationId xmlns:p14="http://schemas.microsoft.com/office/powerpoint/2010/main" val="597487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260648"/>
            <a:ext cx="8435280" cy="6192688"/>
          </a:xfrm>
        </p:spPr>
        <p:txBody>
          <a:bodyPr/>
          <a:lstStyle/>
          <a:p>
            <a:pPr marL="0" indent="0">
              <a:buNone/>
            </a:pPr>
            <a:r>
              <a:rPr lang="ru-RU" sz="1800" dirty="0">
                <a:solidFill>
                  <a:srgbClr val="00B0F0"/>
                </a:solidFill>
              </a:rPr>
              <a:t>Величина премии должна быть достаточна, чтобы</a:t>
            </a:r>
            <a:r>
              <a:rPr lang="ru-RU" sz="1800" dirty="0"/>
              <a:t>:</a:t>
            </a:r>
          </a:p>
          <a:p>
            <a:pPr marL="0" indent="0">
              <a:buNone/>
            </a:pPr>
            <a:r>
              <a:rPr lang="ru-RU" sz="1800" dirty="0" smtClean="0"/>
              <a:t>-покрыть </a:t>
            </a:r>
            <a:r>
              <a:rPr lang="ru-RU" sz="1800" dirty="0"/>
              <a:t>ожидаемые претензии в течение страхового периода;</a:t>
            </a:r>
          </a:p>
          <a:p>
            <a:pPr marL="0" indent="0">
              <a:buNone/>
            </a:pPr>
            <a:r>
              <a:rPr lang="ru-RU" sz="1800" dirty="0" smtClean="0"/>
              <a:t>-создать </a:t>
            </a:r>
            <a:r>
              <a:rPr lang="ru-RU" sz="1800" dirty="0"/>
              <a:t>страховые резервы;</a:t>
            </a:r>
          </a:p>
          <a:p>
            <a:pPr marL="0" indent="0">
              <a:buNone/>
            </a:pPr>
            <a:r>
              <a:rPr lang="ru-RU" sz="1800" dirty="0" smtClean="0"/>
              <a:t>-покрыть </a:t>
            </a:r>
            <a:r>
              <a:rPr lang="ru-RU" sz="1800" dirty="0"/>
              <a:t>издержки страховой компании на ведение дел;</a:t>
            </a:r>
          </a:p>
          <a:p>
            <a:pPr marL="0" indent="0">
              <a:buNone/>
            </a:pPr>
            <a:r>
              <a:rPr lang="ru-RU" sz="1800" dirty="0" smtClean="0"/>
              <a:t>-обеспечить </a:t>
            </a:r>
            <a:r>
              <a:rPr lang="ru-RU" sz="1800" dirty="0"/>
              <a:t>определенный размер прибыли.</a:t>
            </a:r>
          </a:p>
          <a:p>
            <a:pPr marL="0" indent="0">
              <a:buNone/>
            </a:pPr>
            <a:r>
              <a:rPr lang="ru-RU" sz="1800" dirty="0"/>
              <a:t>Верхняя граница цены страховой услуги определяется двумя факторами: размерами спроса на нее и величиной банковского процента по вкладам.</a:t>
            </a:r>
          </a:p>
          <a:p>
            <a:pPr marL="0" indent="0">
              <a:buNone/>
            </a:pPr>
            <a:r>
              <a:rPr lang="ru-RU" sz="1800" dirty="0"/>
              <a:t>Помимо этого на размер премии влияют такие факторы как: величина и структура страхового портфеля (совокупное количество рисков, взятых на страхование), управленческие расходы (доходы, полученные от вложения временно свободных средств).</a:t>
            </a:r>
          </a:p>
          <a:p>
            <a:pPr marL="0" indent="0">
              <a:buNone/>
            </a:pPr>
            <a:r>
              <a:rPr lang="ru-RU" sz="1800" dirty="0"/>
              <a:t>Если тариф по обязательным видам страхования устанавливается централизованно в законодательном порядке, то тарифная ставка по добровольному страхованию исчисляется страховщиком самостоятельно и оказывает значительное влияние на финансовую устойчивость страховых операций</a:t>
            </a:r>
            <a:r>
              <a:rPr lang="ru-RU" sz="1800" dirty="0" smtClean="0"/>
              <a:t>.</a:t>
            </a:r>
          </a:p>
          <a:p>
            <a:pPr marL="0" indent="0">
              <a:buNone/>
            </a:pPr>
            <a:r>
              <a:rPr lang="ru-RU" sz="1800" dirty="0"/>
              <a:t>Структура полного тарифа, обычно его называют брутто-ставкой, представлена на рис. 5.2.</a:t>
            </a:r>
          </a:p>
          <a:p>
            <a:pPr marL="0" indent="0">
              <a:buNone/>
            </a:pPr>
            <a:endParaRPr lang="ru-RU" sz="1800" dirty="0"/>
          </a:p>
        </p:txBody>
      </p:sp>
    </p:spTree>
    <p:extLst>
      <p:ext uri="{BB962C8B-B14F-4D97-AF65-F5344CB8AC3E}">
        <p14:creationId xmlns:p14="http://schemas.microsoft.com/office/powerpoint/2010/main" val="2064608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548680"/>
            <a:ext cx="741682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261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Photoshop\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268760"/>
            <a:ext cx="8229600" cy="5328592"/>
          </a:xfrm>
        </p:spPr>
        <p:txBody>
          <a:bodyPr/>
          <a:lstStyle/>
          <a:p>
            <a:pPr marL="0" indent="0">
              <a:buNone/>
            </a:pPr>
            <a:r>
              <a:rPr lang="ru-RU" dirty="0"/>
              <a:t>В настоящее время применяются следующие методы планирования: </a:t>
            </a:r>
            <a:endParaRPr lang="ru-RU" dirty="0" smtClean="0"/>
          </a:p>
          <a:p>
            <a:pPr marL="0" indent="0">
              <a:buNone/>
            </a:pPr>
            <a:r>
              <a:rPr lang="ru-RU" dirty="0"/>
              <a:t>балансовый, </a:t>
            </a:r>
            <a:endParaRPr lang="ru-RU" dirty="0" smtClean="0"/>
          </a:p>
          <a:p>
            <a:pPr marL="0" indent="0">
              <a:buNone/>
            </a:pPr>
            <a:r>
              <a:rPr lang="ru-RU" dirty="0" smtClean="0"/>
              <a:t>нормативный</a:t>
            </a:r>
            <a:r>
              <a:rPr lang="ru-RU" dirty="0"/>
              <a:t>, </a:t>
            </a:r>
            <a:endParaRPr lang="ru-RU" dirty="0" smtClean="0"/>
          </a:p>
          <a:p>
            <a:pPr marL="0" indent="0">
              <a:buNone/>
            </a:pPr>
            <a:r>
              <a:rPr lang="ru-RU" dirty="0" smtClean="0"/>
              <a:t>программно-целевой</a:t>
            </a:r>
            <a:r>
              <a:rPr lang="ru-RU" dirty="0"/>
              <a:t>, </a:t>
            </a:r>
            <a:endParaRPr lang="ru-RU" dirty="0" smtClean="0"/>
          </a:p>
          <a:p>
            <a:pPr marL="0" indent="0">
              <a:buNone/>
            </a:pPr>
            <a:r>
              <a:rPr lang="ru-RU" dirty="0" smtClean="0"/>
              <a:t>экономико-математическое </a:t>
            </a:r>
            <a:r>
              <a:rPr lang="ru-RU" dirty="0"/>
              <a:t>моделирование.</a:t>
            </a:r>
          </a:p>
        </p:txBody>
      </p:sp>
      <p:pic>
        <p:nvPicPr>
          <p:cNvPr id="3074" name="Picture 2" descr="C:\Users\1\Downloads\__20140207_17088349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727" y="2204864"/>
            <a:ext cx="1828804" cy="1505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260648"/>
            <a:ext cx="8435280" cy="6264696"/>
          </a:xfrm>
        </p:spPr>
        <p:txBody>
          <a:bodyPr/>
          <a:lstStyle/>
          <a:p>
            <a:pPr marL="0" indent="0">
              <a:buNone/>
            </a:pPr>
            <a:r>
              <a:rPr lang="ru-RU" sz="1800" dirty="0">
                <a:solidFill>
                  <a:srgbClr val="FFFF00"/>
                </a:solidFill>
              </a:rPr>
              <a:t>Тариф-нетто (нетто-ставка) </a:t>
            </a:r>
            <a:r>
              <a:rPr lang="ru-RU" sz="1800" dirty="0"/>
              <a:t>— часть страхового тарифа, которая направлена на формирование страховых резервов для последующих выплат по договорам </a:t>
            </a:r>
            <a:r>
              <a:rPr lang="ru-RU" sz="1800" dirty="0" smtClean="0"/>
              <a:t>страхования. </a:t>
            </a:r>
          </a:p>
          <a:p>
            <a:pPr marL="0" indent="0">
              <a:buNone/>
            </a:pPr>
            <a:r>
              <a:rPr lang="ru-RU" sz="1800" dirty="0" smtClean="0"/>
              <a:t>В </a:t>
            </a:r>
            <a:r>
              <a:rPr lang="ru-RU" sz="1800" dirty="0"/>
              <a:t>состав нетто-ставки включены рисковая ставка и рисковая надбавка. За счет рисковой ставки, которая является основой тарифа, производится формирование страховых резервов, из которых осуществляются страховые выплаты. Рисковая надбавка образует запасной фонд на случай, если фактическое количество страховых случаев превысит расчетное. Если полис включает в себя несколько различных страховых случаев, то нетто-ставка исчисляется отдельно по каждому </a:t>
            </a:r>
            <a:r>
              <a:rPr lang="ru-RU" sz="1800" dirty="0" smtClean="0"/>
              <a:t>риску.</a:t>
            </a:r>
          </a:p>
          <a:p>
            <a:pPr marL="0" indent="0">
              <a:buNone/>
            </a:pPr>
            <a:r>
              <a:rPr lang="ru-RU" sz="1800" dirty="0" smtClean="0"/>
              <a:t> В </a:t>
            </a:r>
            <a:r>
              <a:rPr lang="ru-RU" sz="1800" dirty="0"/>
              <a:t>зависимости от способа формирования страхового фонда и расчета тарифа страхование подразделяется на:</a:t>
            </a:r>
          </a:p>
          <a:p>
            <a:pPr marL="0" indent="0">
              <a:buNone/>
            </a:pPr>
            <a:r>
              <a:rPr lang="ru-RU" sz="1800" dirty="0" smtClean="0"/>
              <a:t>рисковое </a:t>
            </a:r>
            <a:r>
              <a:rPr lang="ru-RU" sz="1800" dirty="0"/>
              <a:t>— виды страховой деятельности иные, чем страхование жизни, не предусматривающие обязательств страховщика по выплате страховой суммы при окончании срока действия договора страхования, не связанные с накоплением страховой суммы в течение срока действия договора страхования.</a:t>
            </a:r>
          </a:p>
          <a:p>
            <a:pPr marL="0" indent="0">
              <a:buNone/>
            </a:pPr>
            <a:r>
              <a:rPr lang="ru-RU" sz="1800" dirty="0" smtClean="0"/>
              <a:t>накопительное </a:t>
            </a:r>
            <a:r>
              <a:rPr lang="ru-RU" sz="1800" dirty="0"/>
              <a:t>(условия страхования предусматривают выплату как при дожитии застрахованного до окончания срока страхования, так и в случае его смерти в течение срока действия договора).</a:t>
            </a:r>
          </a:p>
          <a:p>
            <a:pPr marL="0" indent="0">
              <a:buNone/>
            </a:pPr>
            <a:endParaRPr lang="ru-RU" sz="1800" dirty="0"/>
          </a:p>
        </p:txBody>
      </p:sp>
    </p:spTree>
    <p:extLst>
      <p:ext uri="{BB962C8B-B14F-4D97-AF65-F5344CB8AC3E}">
        <p14:creationId xmlns:p14="http://schemas.microsoft.com/office/powerpoint/2010/main" val="361478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1800" dirty="0"/>
              <a:t>При расчете взноса по накопительному страхованию жизни нетто-ставка дополнительно включает в себя накопительную составляющую, за счет которой производится накопление страховой суммы, подлежащей к выплате по окончанию срока страхования.</a:t>
            </a:r>
          </a:p>
          <a:p>
            <a:pPr marL="0" indent="0">
              <a:buNone/>
            </a:pPr>
            <a:r>
              <a:rPr lang="ru-RU" sz="1800" dirty="0">
                <a:solidFill>
                  <a:srgbClr val="FFFF00"/>
                </a:solidFill>
              </a:rPr>
              <a:t>Нагрузка</a:t>
            </a:r>
            <a:r>
              <a:rPr lang="ru-RU" sz="1800" dirty="0"/>
              <a:t> — часть тарифа, которая включает в себя расходы на ведение дела, расходы на создание фонда предупредительных мероприятий и прибыль страховщика от проведенной операции.</a:t>
            </a:r>
          </a:p>
          <a:p>
            <a:pPr marL="0" indent="0">
              <a:buNone/>
            </a:pPr>
            <a:r>
              <a:rPr lang="ru-RU" sz="1800" dirty="0"/>
              <a:t>В рисковом страховании при расчете страхового тарифа учитывают следующие факторы:</a:t>
            </a:r>
          </a:p>
          <a:p>
            <a:pPr marL="0" indent="0">
              <a:buNone/>
            </a:pPr>
            <a:r>
              <a:rPr lang="ru-RU" sz="1800" dirty="0"/>
              <a:t>	страховая статистика (статистика страховых случаев). Вероятность наступления страхового случая рассчитывается на основании статистических данных. Это позволяет спрогнозировать возможную сумму будущих выплат по заключенным договорам страхования;</a:t>
            </a:r>
          </a:p>
          <a:p>
            <a:pPr marL="0" indent="0">
              <a:buNone/>
            </a:pPr>
            <a:r>
              <a:rPr lang="ru-RU" sz="1800" dirty="0"/>
              <a:t>	размер полученных страховых премий должен быть достаточен для формирования страховых резервов, из которых производятся страховые выплаты, а также запасных фондов на случай непредвиденных расходов;</a:t>
            </a:r>
          </a:p>
          <a:p>
            <a:pPr marL="0" indent="0">
              <a:buNone/>
            </a:pPr>
            <a:r>
              <a:rPr lang="ru-RU" sz="1800" dirty="0"/>
              <a:t>	тариф должен покрывать расходы страховщика и </a:t>
            </a:r>
            <a:r>
              <a:rPr lang="ru-RU" sz="1800" dirty="0" smtClean="0"/>
              <a:t>обеспечивать прибыль</a:t>
            </a:r>
            <a:r>
              <a:rPr lang="ru-RU" sz="1800" dirty="0"/>
              <a:t>.</a:t>
            </a:r>
          </a:p>
          <a:p>
            <a:pPr marL="0" indent="0">
              <a:buNone/>
            </a:pPr>
            <a:endParaRPr lang="ru-RU" sz="1800" dirty="0"/>
          </a:p>
        </p:txBody>
      </p:sp>
    </p:spTree>
    <p:extLst>
      <p:ext uri="{BB962C8B-B14F-4D97-AF65-F5344CB8AC3E}">
        <p14:creationId xmlns:p14="http://schemas.microsoft.com/office/powerpoint/2010/main" val="2754635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1800" dirty="0">
                <a:solidFill>
                  <a:srgbClr val="FFFF00"/>
                </a:solidFill>
              </a:rPr>
              <a:t>В накопительном страховании страховые тарифы строятся на основании таких показателей, как:</a:t>
            </a:r>
          </a:p>
          <a:p>
            <a:pPr marL="0" indent="0">
              <a:buNone/>
            </a:pPr>
            <a:r>
              <a:rPr lang="ru-RU" sz="1800" dirty="0"/>
              <a:t>	демографическая статистика (средняя продолжительность жизни и уровень смертности). Эти показатели рассчитываются с помощью таблиц смертности. Поскольку в основе своей страхование жизни опирается на риск наступления смерти, величина страхового тарифа напрямую зависит от возраста, пола и состояния здоровья застрахованного лица;</a:t>
            </a:r>
          </a:p>
          <a:p>
            <a:pPr marL="0" indent="0">
              <a:buNone/>
            </a:pPr>
            <a:r>
              <a:rPr lang="ru-RU" sz="1800" dirty="0"/>
              <a:t>	расходы страховщика;</a:t>
            </a:r>
          </a:p>
          <a:p>
            <a:pPr marL="0" indent="0">
              <a:buNone/>
            </a:pPr>
            <a:r>
              <a:rPr lang="ru-RU" sz="1800" dirty="0"/>
              <a:t>	инвестиционный доход. В зависимости от уровня доходности инвестиционных инструментов находится продолжительность периода накопления необходимой страховой суммы;</a:t>
            </a:r>
          </a:p>
          <a:p>
            <a:pPr marL="0" indent="0">
              <a:buNone/>
            </a:pPr>
            <a:r>
              <a:rPr lang="ru-RU" sz="1800" dirty="0"/>
              <a:t>	необходимость формирования запасных резервов страховщика.</a:t>
            </a:r>
          </a:p>
          <a:p>
            <a:pPr marL="0" indent="0">
              <a:buNone/>
            </a:pPr>
            <a:r>
              <a:rPr lang="ru-RU" sz="1800" dirty="0"/>
              <a:t>Страхование может осуществляться в коллективной и индивидуальной форме. Расчет страховой премии по договору коллективного страхования осуществляется по упрощенной схеме. В данном случае берутся усредненные данные, не учитывающие индивидуальную вероятность наступления страхового события. При расчете индивидуальных страховых взносов страховщик учитывает индивидуальную вероятность наступления страхового события.</a:t>
            </a:r>
          </a:p>
          <a:p>
            <a:pPr marL="0" indent="0">
              <a:buNone/>
            </a:pPr>
            <a:endParaRPr lang="ru-RU" sz="1800" dirty="0"/>
          </a:p>
        </p:txBody>
      </p:sp>
    </p:spTree>
    <p:extLst>
      <p:ext uri="{BB962C8B-B14F-4D97-AF65-F5344CB8AC3E}">
        <p14:creationId xmlns:p14="http://schemas.microsoft.com/office/powerpoint/2010/main" val="582185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buNone/>
            </a:pPr>
            <a:r>
              <a:rPr lang="ru-RU" sz="2000" b="1" u="sng" dirty="0"/>
              <a:t>Балансовый метод планирования </a:t>
            </a:r>
            <a:r>
              <a:rPr lang="ru-RU" sz="2000" dirty="0"/>
              <a:t>представляет собой плановый баланс доходов и расходов, который отражает состояние страховой организации, результат страховых операций, инвестиционной деятельности, статьи доходов и расходов, а также источники их </a:t>
            </a:r>
            <a:r>
              <a:rPr lang="ru-RU" sz="2000" dirty="0" smtClean="0"/>
              <a:t>финансирования . В </a:t>
            </a:r>
            <a:r>
              <a:rPr lang="ru-RU" sz="2000" dirty="0"/>
              <a:t>доходной части отражаются поступления страховых платежей из запасных и резервных фондов, амортизационных отчислений, от инвестирования средств и др.</a:t>
            </a:r>
          </a:p>
          <a:p>
            <a:pPr marL="0" indent="0">
              <a:buNone/>
            </a:pPr>
            <a:r>
              <a:rPr lang="ru-RU" sz="2000" dirty="0"/>
              <a:t>В расходной части - страховые выплаты, отчисления в запасные и резервные фонды, на предупредительные мероприятия (ПМ), на ведение дел, в том числе на комиссионное вознаграждение посредникам и страховым агентам, выплаты по рискам, переданным в перестрахование. Показатели баланса позволяют определить не только налогооблагаемую прибыль от страховых операций, инвестиционной и иной деятельности, но и сумму налога на прибыль и ее дальнейшее </a:t>
            </a:r>
            <a:r>
              <a:rPr lang="ru-RU" sz="2000" dirty="0" smtClean="0"/>
              <a:t>распределение. Расходная </a:t>
            </a:r>
            <a:r>
              <a:rPr lang="ru-RU" sz="2000" dirty="0"/>
              <a:t>часть планового баланса составляется структурным методом (на основе структуры тарифной ставки). Это означает, что планирование расходов по всем статьям проводится в той доле от суммы страховых взносов, которая заложена на эти цели в тарифной ставке.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476672"/>
            <a:ext cx="8229600" cy="5649491"/>
          </a:xfrm>
        </p:spPr>
        <p:txBody>
          <a:bodyPr/>
          <a:lstStyle/>
          <a:p>
            <a:pPr marL="0" indent="0">
              <a:buNone/>
            </a:pPr>
            <a:r>
              <a:rPr lang="ru-RU" sz="2800" dirty="0"/>
              <a:t>Например: если плановая сумма поступления страховых взносов составляет 1 млн. </a:t>
            </a:r>
            <a:r>
              <a:rPr lang="ru-RU" sz="2800" dirty="0" err="1"/>
              <a:t>тг</a:t>
            </a:r>
            <a:r>
              <a:rPr lang="ru-RU" sz="2800" dirty="0"/>
              <a:t>., а структура тарифной ставки предусматривает, что нетто-ставка составляет 50 %; отчисления на предупредительные мероприятия (ПМ) </a:t>
            </a:r>
            <a:r>
              <a:rPr lang="ru-RU" sz="2800" dirty="0" smtClean="0"/>
              <a:t>– 25</a:t>
            </a:r>
            <a:r>
              <a:rPr lang="en-US" sz="2800" dirty="0" smtClean="0"/>
              <a:t>%</a:t>
            </a:r>
            <a:r>
              <a:rPr lang="ru-RU" sz="2800" dirty="0" smtClean="0"/>
              <a:t>; </a:t>
            </a:r>
            <a:r>
              <a:rPr lang="ru-RU" sz="2800" dirty="0"/>
              <a:t>расходы на ведение дел (РВД) </a:t>
            </a:r>
            <a:r>
              <a:rPr lang="ru-RU" sz="2800" dirty="0" smtClean="0"/>
              <a:t>– 10</a:t>
            </a:r>
            <a:r>
              <a:rPr lang="en-US" sz="2800" dirty="0" smtClean="0"/>
              <a:t>%</a:t>
            </a:r>
            <a:r>
              <a:rPr lang="ru-RU" sz="2800" dirty="0" smtClean="0"/>
              <a:t>; </a:t>
            </a:r>
            <a:r>
              <a:rPr lang="ru-RU" sz="2800" dirty="0"/>
              <a:t>планируемая прибыль (накопления) - 15 %, то это означает, что на страховые выплаты должно быть предусмотрено 500 тыс. </a:t>
            </a:r>
            <a:r>
              <a:rPr lang="ru-RU" sz="2800" dirty="0" err="1"/>
              <a:t>тг</a:t>
            </a:r>
            <a:r>
              <a:rPr lang="ru-RU" sz="2800" dirty="0"/>
              <a:t>.; на ПМ </a:t>
            </a:r>
            <a:r>
              <a:rPr lang="ru-RU" sz="2800" dirty="0" smtClean="0"/>
              <a:t>– 250</a:t>
            </a:r>
            <a:r>
              <a:rPr lang="en-US" sz="2800" dirty="0" smtClean="0"/>
              <a:t> </a:t>
            </a:r>
            <a:r>
              <a:rPr lang="ru-RU" sz="2800" dirty="0" err="1" smtClean="0"/>
              <a:t>тыс.тг</a:t>
            </a:r>
            <a:r>
              <a:rPr lang="ru-RU" sz="2800" dirty="0" smtClean="0"/>
              <a:t>; </a:t>
            </a:r>
            <a:r>
              <a:rPr lang="ru-RU" sz="2800" dirty="0"/>
              <a:t>на РВД - 100 тыс. </a:t>
            </a:r>
            <a:r>
              <a:rPr lang="ru-RU" sz="2800" dirty="0" err="1"/>
              <a:t>тг</a:t>
            </a:r>
            <a:r>
              <a:rPr lang="ru-RU" sz="2800" dirty="0"/>
              <a:t>. и на накопления - 150 тыс. </a:t>
            </a:r>
            <a:r>
              <a:rPr lang="ru-RU" sz="2800" dirty="0" err="1"/>
              <a:t>тг</a:t>
            </a:r>
            <a:r>
              <a:rPr lang="ru-RU" sz="2800" dirty="0"/>
              <a:t>.</a:t>
            </a:r>
          </a:p>
        </p:txBody>
      </p:sp>
    </p:spTree>
    <p:extLst>
      <p:ext uri="{BB962C8B-B14F-4D97-AF65-F5344CB8AC3E}">
        <p14:creationId xmlns:p14="http://schemas.microsoft.com/office/powerpoint/2010/main" val="51521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476673"/>
            <a:ext cx="8229600" cy="5544616"/>
          </a:xfrm>
        </p:spPr>
        <p:txBody>
          <a:bodyPr/>
          <a:lstStyle/>
          <a:p>
            <a:pPr marL="0" indent="0">
              <a:buNone/>
            </a:pPr>
            <a:r>
              <a:rPr lang="ru-RU" sz="1800" dirty="0"/>
              <a:t>Стоимостная структура тарифной ставки разрабатывается страховыми организациями самостоятельно, поэтому иногда возникает необходимость в корректировке тарифа или его замене. В этом случае удельный вес нетто-ставки, предназначенной для страховых выплат, определяется на основе анализа динамики показателя уровня выплат за ближайшие годы в данной страховой организации, а если такой статистики нет, то удельный вес нетто-ставки определяется на основе ожидаемого показателя убыточности страховой суммы.</a:t>
            </a:r>
          </a:p>
          <a:p>
            <a:pPr marL="0" indent="0">
              <a:buNone/>
            </a:pPr>
            <a:r>
              <a:rPr lang="ru-RU" sz="1800" dirty="0"/>
              <a:t>Отчисления на предупредительные мероприятия закладываются в тарифную ставку, исходя из необходимости финансирования мероприятий, обеспечивающих снижение убыточности страховой суммы. Расходы на ведение дела закладываются в тариф на основе сложившегося уровня или уровня планируемой прибыли. Уровень накоплений закладывается в тариф в соответствии с перспективным развитием страховой организации и от возможностей гарантированного функционирования в условиях конкуренции.</a:t>
            </a:r>
          </a:p>
          <a:p>
            <a:pPr marL="0" indent="0">
              <a:buNone/>
            </a:pPr>
            <a:r>
              <a:rPr lang="ru-RU" sz="1800" dirty="0"/>
              <a:t>Сопоставляя плановые суммы доходов и расходов, страховая организация определяет финансовый результат своей деятельности за определенный период, являющийся источником удовлетворения социально-экономических потребностей работников страховой компании, и ее дальнейшего развития.</a:t>
            </a:r>
          </a:p>
          <a:p>
            <a:pPr marL="0" indent="0">
              <a:buNone/>
            </a:pPr>
            <a:endParaRPr lang="ru-RU" sz="2400" dirty="0"/>
          </a:p>
        </p:txBody>
      </p:sp>
    </p:spTree>
    <p:extLst>
      <p:ext uri="{BB962C8B-B14F-4D97-AF65-F5344CB8AC3E}">
        <p14:creationId xmlns:p14="http://schemas.microsoft.com/office/powerpoint/2010/main" val="2489213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476672"/>
            <a:ext cx="8229600" cy="5649491"/>
          </a:xfrm>
        </p:spPr>
        <p:txBody>
          <a:bodyPr/>
          <a:lstStyle/>
          <a:p>
            <a:pPr marL="0" indent="0">
              <a:buNone/>
            </a:pPr>
            <a:r>
              <a:rPr lang="ru-RU" sz="2400" dirty="0"/>
              <a:t>Основу нормативного планирования составляет разработка страхового тарифа, позволяющего производить не только расчеты доходов и расходов по отдельным видам страхования, но и оценивать плановые отчисления на предупредительные мероприятия, ведение дела, получение прибыли и т. п.</a:t>
            </a:r>
          </a:p>
          <a:p>
            <a:pPr marL="0" indent="0">
              <a:buNone/>
            </a:pPr>
            <a:r>
              <a:rPr lang="ru-RU" sz="2400" dirty="0"/>
              <a:t>Поскольку функционирование страховой организации представляет собой динамическую систему, то для эффективного планирования ее деятельности применяется еще программно-целевое и экономико-математическое моделирование с использованием ЭВМ.</a:t>
            </a:r>
          </a:p>
          <a:p>
            <a:pPr marL="0" indent="0">
              <a:buNone/>
            </a:pPr>
            <a:endParaRPr lang="ru-RU" sz="2000" dirty="0"/>
          </a:p>
        </p:txBody>
      </p:sp>
    </p:spTree>
    <p:extLst>
      <p:ext uri="{BB962C8B-B14F-4D97-AF65-F5344CB8AC3E}">
        <p14:creationId xmlns:p14="http://schemas.microsoft.com/office/powerpoint/2010/main" val="2181636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80720"/>
          </a:xfrm>
        </p:spPr>
        <p:txBody>
          <a:bodyPr/>
          <a:lstStyle/>
          <a:p>
            <a:pPr marL="0" indent="0">
              <a:buNone/>
            </a:pPr>
            <a:r>
              <a:rPr lang="ru-RU" sz="1900" b="1" dirty="0" smtClean="0">
                <a:solidFill>
                  <a:srgbClr val="FF0000"/>
                </a:solidFill>
              </a:rPr>
              <a:t>Прогнозирование </a:t>
            </a:r>
            <a:r>
              <a:rPr lang="ru-RU" sz="1900" b="1" dirty="0">
                <a:solidFill>
                  <a:srgbClr val="FF0000"/>
                </a:solidFill>
              </a:rPr>
              <a:t>страховых операций </a:t>
            </a:r>
            <a:r>
              <a:rPr lang="ru-RU" sz="1900" dirty="0"/>
              <a:t>- важнейший элемент успешного развития страховых организаций в условиях рыночной экономики. Прогноз - это вероятностная оценка будущего состояния страховой организации, основанная на статистических данных прошлого и настоящего уровней.</a:t>
            </a:r>
          </a:p>
          <a:p>
            <a:pPr marL="0" indent="0">
              <a:buNone/>
            </a:pPr>
            <a:r>
              <a:rPr lang="ru-RU" sz="1900" b="1" dirty="0">
                <a:solidFill>
                  <a:srgbClr val="FF0000"/>
                </a:solidFill>
              </a:rPr>
              <a:t>Цель прогнозирования </a:t>
            </a:r>
            <a:r>
              <a:rPr lang="ru-RU" sz="1900" dirty="0"/>
              <a:t>- выявление главных тенденций и закономерностей в динамике страховых операций. Современной наукой достаточно подробно разработаны общетеоретические основы построения экономико-математических прогнозов с проведением расчетов на ЭВМ. С помощью экономико-математических прогнозов проводится анализ динамического ряда числа действующих договоров страхования в </a:t>
            </a:r>
            <a:r>
              <a:rPr lang="ru-RU" sz="1900" dirty="0" err="1"/>
              <a:t>предпрогнозном</a:t>
            </a:r>
            <a:r>
              <a:rPr lang="ru-RU" sz="1900" dirty="0"/>
              <a:t> периоде, а затем методом экстраполяции выявляется тенденция динамики. Далее с помощью экспертных оценок производится корректировка этой </a:t>
            </a:r>
            <a:r>
              <a:rPr lang="ru-RU" sz="1900" dirty="0" smtClean="0"/>
              <a:t>тенденции. Доказано</a:t>
            </a:r>
            <a:r>
              <a:rPr lang="ru-RU" sz="1900" dirty="0"/>
              <a:t>, что характер динамики экономических показателей страховой организации удается описать с помощью той или иной математической функции или аналитического управления. Подобрав соответствующее уравнение, на основе фактических данных исчисляют его </a:t>
            </a:r>
            <a:r>
              <a:rPr lang="ru-RU" sz="1900" dirty="0" smtClean="0"/>
              <a:t>параметры (постоянные коэффициенты). </a:t>
            </a:r>
            <a:r>
              <a:rPr lang="ru-RU" sz="1900" dirty="0"/>
              <a:t>Исчислив параметры уравнения, производят выравнивание, или налаживание динамического ряда, изменяя в уравнении только временной параметр (t). Способы выравнивания детально разработаны математической статистикой.</a:t>
            </a:r>
          </a:p>
          <a:p>
            <a:pPr marL="0" indent="0">
              <a:buNone/>
            </a:pPr>
            <a:endParaRPr lang="ru-RU" sz="1800" dirty="0"/>
          </a:p>
        </p:txBody>
      </p:sp>
    </p:spTree>
    <p:extLst>
      <p:ext uri="{BB962C8B-B14F-4D97-AF65-F5344CB8AC3E}">
        <p14:creationId xmlns:p14="http://schemas.microsoft.com/office/powerpoint/2010/main" val="3124976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80720"/>
          </a:xfrm>
        </p:spPr>
        <p:txBody>
          <a:bodyPr/>
          <a:lstStyle/>
          <a:p>
            <a:pPr marL="0" indent="0">
              <a:buNone/>
            </a:pPr>
            <a:r>
              <a:rPr lang="ru-RU" sz="2000" dirty="0"/>
              <a:t>Рассчитанные по уравнению и нанесенные на график значения показателей дают функциональную кривую, которая наглядно показывает тенденцию движения ряда. Экстраполируя эту кривую, получают прогноз на будущее.</a:t>
            </a:r>
          </a:p>
          <a:p>
            <a:pPr marL="0" indent="0">
              <a:buNone/>
            </a:pPr>
            <a:r>
              <a:rPr lang="ru-RU" sz="2000" dirty="0"/>
              <a:t>Таким образом, основным условием достоверного прогнозирования является правильный выбор уравнения для описания тенденции. Так, например, ряд проб и испытаний разнообразных кривых показал, что динамику числа действующих договоров страхования наиболее точно отражает уравнение логистической функции</a:t>
            </a:r>
            <a:r>
              <a:rPr lang="ru-RU" sz="2000" dirty="0" smtClean="0"/>
              <a:t>: </a:t>
            </a:r>
          </a:p>
          <a:p>
            <a:pPr marL="0" indent="0">
              <a:buNone/>
            </a:pPr>
            <a:r>
              <a:rPr lang="ru-RU" sz="2000" dirty="0">
                <a:solidFill>
                  <a:srgbClr val="FF0000"/>
                </a:solidFill>
              </a:rPr>
              <a:t>                                       где </a:t>
            </a:r>
            <a:r>
              <a:rPr lang="ru-RU" sz="2000" dirty="0"/>
              <a:t>Y(t)- численность страхователей </a:t>
            </a:r>
            <a:r>
              <a:rPr lang="ru-RU" sz="2000" dirty="0" smtClean="0"/>
              <a:t>(число</a:t>
            </a:r>
          </a:p>
          <a:p>
            <a:pPr marL="0" indent="0">
              <a:buNone/>
            </a:pPr>
            <a:r>
              <a:rPr lang="ru-RU" sz="2000" dirty="0"/>
              <a:t>                                        действующих договоров страхования</a:t>
            </a:r>
            <a:r>
              <a:rPr lang="ru-RU" sz="2000" dirty="0" smtClean="0"/>
              <a:t>);</a:t>
            </a:r>
          </a:p>
          <a:p>
            <a:pPr marL="0" indent="0">
              <a:buNone/>
            </a:pPr>
            <a:r>
              <a:rPr lang="ru-RU" sz="2000" dirty="0"/>
              <a:t> </a:t>
            </a:r>
            <a:r>
              <a:rPr lang="ru-RU" sz="2000" dirty="0" smtClean="0"/>
              <a:t>                                       </a:t>
            </a:r>
            <a:r>
              <a:rPr lang="en-US" sz="2000" dirty="0"/>
              <a:t>L - </a:t>
            </a:r>
            <a:r>
              <a:rPr lang="ru-RU" sz="2000" dirty="0"/>
              <a:t>предельное значение </a:t>
            </a:r>
            <a:r>
              <a:rPr lang="en-US" sz="2000" dirty="0"/>
              <a:t>Y(t</a:t>
            </a:r>
            <a:r>
              <a:rPr lang="en-US" sz="2000" dirty="0" smtClean="0"/>
              <a:t>);</a:t>
            </a:r>
            <a:endParaRPr lang="ru-RU" sz="2000" dirty="0" smtClean="0"/>
          </a:p>
          <a:p>
            <a:pPr marL="0" indent="0">
              <a:buNone/>
            </a:pPr>
            <a:r>
              <a:rPr lang="ru-RU" sz="2000" dirty="0"/>
              <a:t> a, b - параметры (коэффициенты) уравнения, которые исчисляются, исходя из фактических значений динамического ряда за </a:t>
            </a:r>
            <a:r>
              <a:rPr lang="ru-RU" sz="2000" dirty="0" err="1"/>
              <a:t>предпрогнозный</a:t>
            </a:r>
            <a:r>
              <a:rPr lang="ru-RU" sz="2000" dirty="0"/>
              <a:t> период;</a:t>
            </a:r>
          </a:p>
          <a:p>
            <a:pPr marL="0" indent="0">
              <a:buNone/>
            </a:pPr>
            <a:r>
              <a:rPr lang="ru-RU" sz="2000" dirty="0"/>
              <a:t>е - основание натурального логарифма, равное 2,718;</a:t>
            </a:r>
          </a:p>
          <a:p>
            <a:pPr marL="0" indent="0">
              <a:buNone/>
            </a:pPr>
            <a:r>
              <a:rPr lang="ru-RU" sz="2000" dirty="0"/>
              <a:t>t - время, переменная величина, от изменения которой зависят конкретные годовые значения прогноза.</a:t>
            </a:r>
          </a:p>
          <a:p>
            <a:pPr marL="0" indent="0">
              <a:buNone/>
            </a:pPr>
            <a:endParaRPr lang="ru-RU" sz="2000" dirty="0"/>
          </a:p>
        </p:txBody>
      </p:sp>
      <p:pic>
        <p:nvPicPr>
          <p:cNvPr id="4" name="Рисунок 3" descr="http://ic3.static.km.ru/img/5032_18.gif"/>
          <p:cNvPicPr/>
          <p:nvPr/>
        </p:nvPicPr>
        <p:blipFill>
          <a:blip r:embed="rId3">
            <a:extLst>
              <a:ext uri="{28A0092B-C50C-407E-A947-70E740481C1C}">
                <a14:useLocalDpi xmlns:a14="http://schemas.microsoft.com/office/drawing/2010/main" val="0"/>
              </a:ext>
            </a:extLst>
          </a:blip>
          <a:srcRect/>
          <a:stretch>
            <a:fillRect/>
          </a:stretch>
        </p:blipFill>
        <p:spPr bwMode="auto">
          <a:xfrm>
            <a:off x="683568" y="3073110"/>
            <a:ext cx="1944216" cy="1075970"/>
          </a:xfrm>
          <a:prstGeom prst="rect">
            <a:avLst/>
          </a:prstGeom>
          <a:noFill/>
          <a:ln>
            <a:noFill/>
          </a:ln>
        </p:spPr>
      </p:pic>
    </p:spTree>
    <p:extLst>
      <p:ext uri="{BB962C8B-B14F-4D97-AF65-F5344CB8AC3E}">
        <p14:creationId xmlns:p14="http://schemas.microsoft.com/office/powerpoint/2010/main" val="3568324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GoldNigh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GoldNight</Template>
  <TotalTime>190</TotalTime>
  <Words>3353</Words>
  <Application>Microsoft Office PowerPoint</Application>
  <PresentationFormat>Экран (4:3)</PresentationFormat>
  <Paragraphs>191</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GoldNight</vt:lpstr>
      <vt:lpstr>  Планирование и прогнозирование, обеспечение эффективной деятельности страховой компании</vt:lpstr>
      <vt:lpstr> Планирование в страховании - это попытка предвидения формирования страховых резервов как косвенного показателя эффективности экономики в стране, источника страховых платежей. В связи с этим планирование поступления страховых платежей следует рассматривать не только как план производства страховых услуг, но и как план состояния и движения страховых резервов, их величины и ассортимента. В условиях рыночных отношений централизованное планирование не является главным инструментом регулирования хозяйственной деятельности страховой организации, поскольку экономическое равновесие достигается за счет функционирования рыночных структур. Тем не менее страховое дело как и любой хозяйствующий субъект требует целенаправленного управления и планирования. Процесс планирования страховой деятельности включает в себя следующие элементы: а) выбор цели и задач; б) последовательность действий для реализации плана; в) оценку затрат на осуществление плана; г) контроль за ходом выполнения плана.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Планирование и прогнозирование, обеспечение эффективной деятельности страховой компании</dc:title>
  <dc:creator>1</dc:creator>
  <cp:lastModifiedBy>DNA7 X86</cp:lastModifiedBy>
  <cp:revision>14</cp:revision>
  <dcterms:created xsi:type="dcterms:W3CDTF">2014-10-05T17:50:54Z</dcterms:created>
  <dcterms:modified xsi:type="dcterms:W3CDTF">2014-10-06T08:07:25Z</dcterms:modified>
</cp:coreProperties>
</file>