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84" r:id="rId4"/>
    <p:sldId id="267" r:id="rId5"/>
    <p:sldId id="268" r:id="rId6"/>
    <p:sldId id="258" r:id="rId7"/>
    <p:sldId id="259" r:id="rId8"/>
    <p:sldId id="269" r:id="rId9"/>
    <p:sldId id="260" r:id="rId10"/>
    <p:sldId id="261" r:id="rId11"/>
    <p:sldId id="262" r:id="rId12"/>
    <p:sldId id="283" r:id="rId13"/>
    <p:sldId id="263" r:id="rId14"/>
    <p:sldId id="264" r:id="rId15"/>
    <p:sldId id="282" r:id="rId16"/>
    <p:sldId id="265" r:id="rId17"/>
    <p:sldId id="266" r:id="rId18"/>
    <p:sldId id="270" r:id="rId19"/>
    <p:sldId id="272" r:id="rId20"/>
    <p:sldId id="273" r:id="rId21"/>
    <p:sldId id="274" r:id="rId22"/>
    <p:sldId id="276" r:id="rId23"/>
    <p:sldId id="280" r:id="rId24"/>
    <p:sldId id="275" r:id="rId25"/>
    <p:sldId id="277" r:id="rId26"/>
    <p:sldId id="279" r:id="rId27"/>
    <p:sldId id="285" r:id="rId28"/>
    <p:sldId id="281"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09.10.2013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09.10.2013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09.10.2013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09.10.2013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09.10.2013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09.10.2013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pPr/>
              <a:t>09.10.2013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09.10.2013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09.10.2013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09.10.2013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09.10.2013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4C71EC6-210F-42DE-9C53-41977AD35B3D}" type="datetimeFigureOut">
              <a:rPr lang="ru-RU" smtClean="0"/>
              <a:pPr/>
              <a:t>09.10.2013</a:t>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9B0651-EE4F-4900-A07F-96A6BFA9D0F0}" type="slidenum">
              <a:rPr lang="ru-RU" smtClean="0"/>
              <a:pPr/>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kk.wikipedia.org/wiki/%D0%9C%D0%B8%D0%BA%D1%80%D0%BE%D1%81%D0%BA%D0%BE%D0%BF_(%D2%9B%D2%B1%D1%80%D1%8B%D0%BB%D2%93%D1%8B)"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kk.wikipedia.org/wiki/%D0%A8%D0%B5%D0%BC%D1%96%D1%80%D1%88%D0%B5%D0%B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kk.wikipedia.org/w/index.php?title=%D0%98%D0%B7%D0%BE%D0%B3%D0%B5%D0%BD&amp;action=edit&amp;redlink=1" TargetMode="External"/><Relationship Id="rId2" Type="http://schemas.openxmlformats.org/officeDocument/2006/relationships/hyperlink" Target="http://kk.wikipedia.org/wiki/%D0%A8%D0%B5%D0%BC%D1%96%D1%80%D1%88%D0%B5%D0%B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kk.wikipedia.org/wiki/%D0%A1%D1%83" TargetMode="External"/><Relationship Id="rId2" Type="http://schemas.openxmlformats.org/officeDocument/2006/relationships/hyperlink" Target="http://kk.wikipedia.org/wiki/%D0%97%D0%B0%D1%82_%D0%B0%D0%BB%D0%BC%D0%B0%D1%81%D1%83" TargetMode="External"/><Relationship Id="rId1" Type="http://schemas.openxmlformats.org/officeDocument/2006/relationships/slideLayout" Target="../slideLayouts/slideLayout2.xml"/><Relationship Id="rId4" Type="http://schemas.openxmlformats.org/officeDocument/2006/relationships/hyperlink" Target="http://kk.wikipedia.org/wiki/%D0%96%D1%8B%D0%BB%D1%83"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kk.wikipedia.org/wiki/%D2%9A%D0%B0%D2%A3%D2%9B%D0%B0" TargetMode="External"/><Relationship Id="rId2" Type="http://schemas.openxmlformats.org/officeDocument/2006/relationships/hyperlink" Target="http://kk.wikipedia.org/wiki/%D0%9B%D0%B0%D1%82%D1%8B%D0%BD_%D1%82%D1%96%D0%BB%D1%96" TargetMode="External"/><Relationship Id="rId1" Type="http://schemas.openxmlformats.org/officeDocument/2006/relationships/slideLayout" Target="../slideLayouts/slideLayout2.xml"/><Relationship Id="rId6" Type="http://schemas.openxmlformats.org/officeDocument/2006/relationships/hyperlink" Target="http://kk.wikipedia.org/wiki/%D0%96%D0%B0%D1%81%D1%83%D1%88%D0%B0" TargetMode="External"/><Relationship Id="rId5" Type="http://schemas.openxmlformats.org/officeDocument/2006/relationships/hyperlink" Target="http://kk.wikipedia.org/wiki/%D0%A8%D0%B5%D0%BC%D1%96%D1%80%D1%88%D0%B5%D0%BA" TargetMode="External"/><Relationship Id="rId4" Type="http://schemas.openxmlformats.org/officeDocument/2006/relationships/hyperlink" Target="http://kk.wikipedia.org/wiki/%D0%94%D3%99%D0%BD%D0%B5%D0%BA%D0%B5%D1%80_%D2%B1%D0%BB%D0%BF%D0%B0%D1%81%D1%8B"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kk.wikipedia.org/wiki/%D0%94%D0%B5%D1%80%D0%BC%D0%B0" TargetMode="External"/><Relationship Id="rId2" Type="http://schemas.openxmlformats.org/officeDocument/2006/relationships/hyperlink" Target="http://kk.wikipedia.org/wiki/%D0%9B%D0%B0%D1%82%D1%8B%D0%BD_%D1%82%D1%96%D0%BB%D1%96"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kk.wikipedia.org/wiki/%D0%96%D0%B0%D0%B1%D1%8B%D0%BD" TargetMode="External"/><Relationship Id="rId2" Type="http://schemas.openxmlformats.org/officeDocument/2006/relationships/hyperlink" Target="http://kk.wikipedia.org/wiki/%D0%AD%D0%BF%D0%B8%D1%82%D0%B5%D0%BB%D0%B8%D0%B9" TargetMode="External"/><Relationship Id="rId1" Type="http://schemas.openxmlformats.org/officeDocument/2006/relationships/slideLayout" Target="../slideLayouts/slideLayout2.xml"/><Relationship Id="rId6" Type="http://schemas.openxmlformats.org/officeDocument/2006/relationships/hyperlink" Target="http://kk.wikipedia.org/w/index.php?title=%D0%9C%D2%AF%D0%B9%D1%96%D0%B7%D0%B4%D1%96_%D2%9B%D0%B0%D0%B1%D0%B0%D1%82&amp;action=edit&amp;redlink=1" TargetMode="External"/><Relationship Id="rId5" Type="http://schemas.openxmlformats.org/officeDocument/2006/relationships/hyperlink" Target="http://kk.wikipedia.org/w/index.php?title=%D0%AD%D0%BF%D0%B8%D0%B4%D0%B5%D1%80%D0%BC%D0%B8%D1%81&amp;action=edit&amp;redlink=1" TargetMode="External"/><Relationship Id="rId4" Type="http://schemas.openxmlformats.org/officeDocument/2006/relationships/hyperlink" Target="http://kk.wikipedia.org/w/index.php?title=%D0%9C%D0%B5%D1%85%D0%B0%D0%BD%D0%B8%D0%BA%D0%B0%D0%BB%D1%8B%D2%9B_%D0%BA%D2%AF%D1%88&amp;action=edit&amp;redlink=1"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kk.wikipedia.org/w/index.php?title=%D0%9B%D0%B8%D0%BC%D1%84%D0%B0_%D1%82%D0%B0%D0%BC%D1%8B%D1%80%D0%BB%D0%B0%D1%80%D1%8B&amp;action=edit&amp;redlink=1" TargetMode="External"/><Relationship Id="rId2" Type="http://schemas.openxmlformats.org/officeDocument/2006/relationships/hyperlink" Target="http://kk.wikipedia.org/wiki/%D0%94%D3%99%D0%BD%D0%B5%D0%BA%D0%B5%D1%80" TargetMode="External"/><Relationship Id="rId1" Type="http://schemas.openxmlformats.org/officeDocument/2006/relationships/slideLayout" Target="../slideLayouts/slideLayout2.xml"/><Relationship Id="rId4" Type="http://schemas.openxmlformats.org/officeDocument/2006/relationships/hyperlink" Target="http://kk.wikipedia.org/w/index.php?title=%D0%96%D2%AF%D0%B9%D0%BA%D0%B5_%D1%82%D0%B0%D0%BB%D1%88%D1%8B%D2%9B%D1%82%D0%B0%D1%80%D1%8B&amp;action=edit&amp;redlink=1"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kk.wikipedia.org/w/index.php?title=%D0%9F%D1%80%D0%B5%D1%85%D0%BE%D0%BD%D0%B4%D1%80%D0%BE%D0%B1%D0%BB%D0%B0%D1%81%D1%82&amp;action=edit&amp;redlink=1" TargetMode="External"/><Relationship Id="rId2" Type="http://schemas.openxmlformats.org/officeDocument/2006/relationships/hyperlink" Target="http://kk.wikipedia.org/wiki/%D0%A8%D0%B5%D0%BC%D1%96%D1%80%D1%88%D0%B5%D0%BA" TargetMode="External"/><Relationship Id="rId1" Type="http://schemas.openxmlformats.org/officeDocument/2006/relationships/slideLayout" Target="../slideLayouts/slideLayout2.xml"/><Relationship Id="rId5" Type="http://schemas.openxmlformats.org/officeDocument/2006/relationships/hyperlink" Target="http://kk.wikipedia.org/w/index.php?title=%D0%9C%D1%83%D0%BA%D0%BE%D0%BF%D0%BE%D0%BB%D0%B8%D1%81%D0%B0%D1%85%D0%B0%D1%80%D0%B8%D0%B4&amp;action=edit&amp;redlink=1" TargetMode="External"/><Relationship Id="rId4" Type="http://schemas.openxmlformats.org/officeDocument/2006/relationships/hyperlink" Target="http://kk.wikipedia.org/wiki/%D0%A5%D0%BE%D0%BD%D0%B4%D1%80%D0%BE%D0%B1%D0%BB%D0%B0%D1%81%D1%82"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476672"/>
            <a:ext cx="8856984" cy="1793167"/>
          </a:xfrm>
        </p:spPr>
        <p:txBody>
          <a:bodyPr/>
          <a:lstStyle/>
          <a:p>
            <a:pPr algn="ctr"/>
            <a:r>
              <a:rPr lang="kk-KZ" sz="6000" dirty="0" smtClean="0">
                <a:solidFill>
                  <a:schemeClr val="bg1"/>
                </a:solidFill>
                <a:latin typeface="Times New Roman" panose="02020603050405020304" pitchFamily="18" charset="0"/>
                <a:cs typeface="Times New Roman" panose="02020603050405020304" pitchFamily="18" charset="0"/>
              </a:rPr>
              <a:t>Тері және шеміршек мукополисахаридтері</a:t>
            </a:r>
            <a:endParaRPr lang="ru-RU" sz="6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0711369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2060848"/>
            <a:ext cx="7704856" cy="3474720"/>
          </a:xfrm>
        </p:spPr>
        <p:txBody>
          <a:bodyPr>
            <a:noAutofit/>
          </a:bodyPr>
          <a:lstStyle/>
          <a:p>
            <a:pPr algn="ctr"/>
            <a:r>
              <a:rPr lang="kk-KZ" sz="2800" i="1" dirty="0" smtClean="0">
                <a:solidFill>
                  <a:schemeClr val="tx1"/>
                </a:solidFill>
                <a:latin typeface="Times New Roman" panose="02020603050405020304" pitchFamily="18" charset="0"/>
                <a:cs typeface="Times New Roman" panose="02020603050405020304" pitchFamily="18" charset="0"/>
              </a:rPr>
              <a:t>Хондроциттер – шеміршек тінінің ең негізгі жасушалары. Дифференциацияға байланысты сопақша, дөңгелек, көпбұрышты формалы болып келеді. Жасуша аралық заттың ерекше аймақтарында (лакуналарда) жекеленіп немесе топтасып орналасады. Ортақ аймақта орналасқан жасушаларды изогенді деп атады. Олар бір жасушаның бөлінуінің нәтижесінде пайда болады. Изогенді топтағы хондроциттердің үш тобын ажыратады.</a:t>
            </a:r>
          </a:p>
          <a:p>
            <a:pPr algn="ctr"/>
            <a:endParaRPr lang="kk-KZ" sz="2800" dirty="0">
              <a:solidFill>
                <a:schemeClr val="tx1"/>
              </a:solidFill>
            </a:endParaRPr>
          </a:p>
        </p:txBody>
      </p:sp>
    </p:spTree>
    <p:extLst>
      <p:ext uri="{BB962C8B-B14F-4D97-AF65-F5344CB8AC3E}">
        <p14:creationId xmlns="" xmlns:p14="http://schemas.microsoft.com/office/powerpoint/2010/main" val="2801138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692696"/>
            <a:ext cx="8280920" cy="5616624"/>
          </a:xfrm>
        </p:spPr>
        <p:style>
          <a:lnRef idx="2">
            <a:schemeClr val="dk1"/>
          </a:lnRef>
          <a:fillRef idx="1">
            <a:schemeClr val="lt1"/>
          </a:fillRef>
          <a:effectRef idx="0">
            <a:schemeClr val="dk1"/>
          </a:effectRef>
          <a:fontRef idx="minor">
            <a:schemeClr val="dk1"/>
          </a:fontRef>
        </p:style>
        <p:txBody>
          <a:bodyPr>
            <a:noAutofit/>
          </a:bodyPr>
          <a:lstStyle/>
          <a:p>
            <a:pPr algn="ctr"/>
            <a:r>
              <a:rPr lang="kk-KZ" sz="2400" i="1" dirty="0" smtClean="0">
                <a:solidFill>
                  <a:schemeClr val="tx1"/>
                </a:solidFill>
                <a:latin typeface="Times New Roman" panose="02020603050405020304" pitchFamily="18" charset="0"/>
                <a:cs typeface="Times New Roman" panose="02020603050405020304" pitchFamily="18" charset="0"/>
              </a:rPr>
              <a:t>Шеміршек тінінің аморфты заты негізінен протеогликандардан тұрады. Протеогликандардың құрамына гликозаминогликандар (80—90%), ақуыздар (10—20%) кіреді. Гликозаминогликандардың ішінде көбінесе хондроитинсульфат анықталады. Ақуыз молекулалары құраған негізге тік бұрыш құрай хондроитинсульфат молекуласы бекиді</a:t>
            </a:r>
            <a:endParaRPr lang="kk-KZ" sz="2400"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940654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5008" y="1484784"/>
            <a:ext cx="8928992" cy="3886200"/>
          </a:xfrm>
        </p:spPr>
        <p:txBody>
          <a:bodyPr>
            <a:noAutofit/>
          </a:bodyPr>
          <a:lstStyle/>
          <a:p>
            <a:r>
              <a:rPr lang="ru-RU" sz="2800" dirty="0" smtClean="0"/>
              <a:t>  </a:t>
            </a:r>
            <a:r>
              <a:rPr lang="ru-RU" sz="2800" dirty="0" err="1" smtClean="0"/>
              <a:t>Протеогликандардың</a:t>
            </a:r>
            <a:r>
              <a:rPr lang="ru-RU" sz="2800" dirty="0" smtClean="0"/>
              <a:t> </a:t>
            </a:r>
            <a:r>
              <a:rPr lang="ru-RU" sz="2800" dirty="0" err="1"/>
              <a:t>мұндай</a:t>
            </a:r>
            <a:r>
              <a:rPr lang="ru-RU" sz="2800" dirty="0"/>
              <a:t> </a:t>
            </a:r>
            <a:r>
              <a:rPr lang="ru-RU" sz="2800" dirty="0" err="1"/>
              <a:t>мономерлері</a:t>
            </a:r>
            <a:r>
              <a:rPr lang="ru-RU" sz="2800" dirty="0"/>
              <a:t> </a:t>
            </a:r>
            <a:r>
              <a:rPr lang="ru-RU" sz="2800" dirty="0" err="1"/>
              <a:t>гиалурон</a:t>
            </a:r>
            <a:r>
              <a:rPr lang="ru-RU" sz="2800" dirty="0"/>
              <a:t> </a:t>
            </a:r>
            <a:r>
              <a:rPr lang="ru-RU" sz="2800" dirty="0" err="1"/>
              <a:t>қышқылының</a:t>
            </a:r>
            <a:r>
              <a:rPr lang="ru-RU" sz="2800" dirty="0"/>
              <a:t> </a:t>
            </a:r>
            <a:r>
              <a:rPr lang="ru-RU" sz="2800" dirty="0" err="1"/>
              <a:t>қатысуымен</a:t>
            </a:r>
            <a:r>
              <a:rPr lang="ru-RU" sz="2800" dirty="0"/>
              <a:t> </a:t>
            </a:r>
            <a:r>
              <a:rPr lang="ru-RU" sz="2800" dirty="0" err="1"/>
              <a:t>протеогликандардың</a:t>
            </a:r>
            <a:r>
              <a:rPr lang="ru-RU" sz="2800" dirty="0"/>
              <a:t> </a:t>
            </a:r>
            <a:r>
              <a:rPr lang="ru-RU" sz="2800" dirty="0" err="1"/>
              <a:t>агрегаттарын</a:t>
            </a:r>
            <a:r>
              <a:rPr lang="ru-RU" sz="2800" dirty="0"/>
              <a:t> </a:t>
            </a:r>
            <a:r>
              <a:rPr lang="ru-RU" sz="2800" dirty="0" err="1"/>
              <a:t>түзейді</a:t>
            </a:r>
            <a:r>
              <a:rPr lang="ru-RU" sz="2800" dirty="0"/>
              <a:t>. </a:t>
            </a:r>
            <a:r>
              <a:rPr lang="ru-RU" sz="2800" dirty="0" err="1"/>
              <a:t>Кейін</a:t>
            </a:r>
            <a:r>
              <a:rPr lang="ru-RU" sz="2800" dirty="0"/>
              <a:t> </a:t>
            </a:r>
            <a:r>
              <a:rPr lang="ru-RU" sz="2800" dirty="0" err="1"/>
              <a:t>олар</a:t>
            </a:r>
            <a:r>
              <a:rPr lang="ru-RU" sz="2800" dirty="0"/>
              <a:t> </a:t>
            </a:r>
            <a:r>
              <a:rPr lang="ru-RU" sz="2800" dirty="0" err="1"/>
              <a:t>бірігу</a:t>
            </a:r>
            <a:r>
              <a:rPr lang="ru-RU" sz="2800" dirty="0"/>
              <a:t> </a:t>
            </a:r>
            <a:r>
              <a:rPr lang="ru-RU" sz="2800" dirty="0" err="1"/>
              <a:t>арқылы</a:t>
            </a:r>
            <a:r>
              <a:rPr lang="ru-RU" sz="2800" dirty="0"/>
              <a:t> </a:t>
            </a:r>
            <a:r>
              <a:rPr lang="ru-RU" sz="2800" dirty="0" err="1"/>
              <a:t>протеогликандардың</a:t>
            </a:r>
            <a:r>
              <a:rPr lang="ru-RU" sz="2800" dirty="0"/>
              <a:t> </a:t>
            </a:r>
            <a:r>
              <a:rPr lang="ru-RU" sz="2800" dirty="0" err="1"/>
              <a:t>суперагрегаттарын</a:t>
            </a:r>
            <a:r>
              <a:rPr lang="ru-RU" sz="2800" dirty="0"/>
              <a:t> </a:t>
            </a:r>
            <a:r>
              <a:rPr lang="ru-RU" sz="2800" dirty="0" err="1"/>
              <a:t>құрай</a:t>
            </a:r>
            <a:r>
              <a:rPr lang="ru-RU" sz="2800" dirty="0"/>
              <a:t> </a:t>
            </a:r>
            <a:r>
              <a:rPr lang="ru-RU" sz="2800" dirty="0" err="1"/>
              <a:t>алады</a:t>
            </a:r>
            <a:r>
              <a:rPr lang="ru-RU" sz="2800" dirty="0"/>
              <a:t>. </a:t>
            </a:r>
            <a:r>
              <a:rPr lang="ru-RU" sz="2800" dirty="0" err="1"/>
              <a:t>Протеогликандар</a:t>
            </a:r>
            <a:r>
              <a:rPr lang="ru-RU" sz="2800" dirty="0"/>
              <a:t> суды </a:t>
            </a:r>
            <a:r>
              <a:rPr lang="ru-RU" sz="2800" dirty="0" err="1"/>
              <a:t>көптеп</a:t>
            </a:r>
            <a:r>
              <a:rPr lang="ru-RU" sz="2800" dirty="0"/>
              <a:t> </a:t>
            </a:r>
            <a:r>
              <a:rPr lang="ru-RU" sz="2800" dirty="0" err="1"/>
              <a:t>байланыстыра</a:t>
            </a:r>
            <a:r>
              <a:rPr lang="ru-RU" sz="2800" dirty="0"/>
              <a:t> </a:t>
            </a:r>
            <a:r>
              <a:rPr lang="ru-RU" sz="2800" dirty="0" err="1"/>
              <a:t>алады</a:t>
            </a:r>
            <a:r>
              <a:rPr lang="ru-RU" sz="2800" dirty="0"/>
              <a:t>: </a:t>
            </a:r>
            <a:r>
              <a:rPr lang="ru-RU" sz="2800" dirty="0" err="1"/>
              <a:t>шеміршектің</a:t>
            </a:r>
            <a:r>
              <a:rPr lang="ru-RU" sz="2800" dirty="0"/>
              <a:t> </a:t>
            </a:r>
            <a:r>
              <a:rPr lang="ru-RU" sz="2800" dirty="0" err="1"/>
              <a:t>салмағының</a:t>
            </a:r>
            <a:r>
              <a:rPr lang="ru-RU" sz="2800" dirty="0"/>
              <a:t> 75% </a:t>
            </a:r>
            <a:r>
              <a:rPr lang="ru-RU" sz="2800" dirty="0" err="1"/>
              <a:t>ұлпалық</a:t>
            </a:r>
            <a:r>
              <a:rPr lang="ru-RU" sz="2800" dirty="0"/>
              <a:t> </a:t>
            </a:r>
            <a:r>
              <a:rPr lang="ru-RU" sz="2800" dirty="0" err="1"/>
              <a:t>сұйықтықтың</a:t>
            </a:r>
            <a:r>
              <a:rPr lang="ru-RU" sz="2800" dirty="0"/>
              <a:t> </a:t>
            </a:r>
            <a:r>
              <a:rPr lang="ru-RU" sz="2800" dirty="0" err="1"/>
              <a:t>есебінен</a:t>
            </a:r>
            <a:r>
              <a:rPr lang="ru-RU" sz="2800" dirty="0"/>
              <a:t> </a:t>
            </a:r>
            <a:r>
              <a:rPr lang="ru-RU" sz="2800" dirty="0" err="1"/>
              <a:t>түзеледі</a:t>
            </a:r>
            <a:r>
              <a:rPr lang="ru-RU" sz="2800" dirty="0"/>
              <a:t>. </a:t>
            </a:r>
            <a:r>
              <a:rPr lang="ru-RU" sz="2800" dirty="0" err="1"/>
              <a:t>Бұл</a:t>
            </a:r>
            <a:r>
              <a:rPr lang="ru-RU" sz="2800" dirty="0"/>
              <a:t> </a:t>
            </a:r>
            <a:r>
              <a:rPr lang="ru-RU" sz="2800" dirty="0" err="1"/>
              <a:t>шеміршектің</a:t>
            </a:r>
            <a:r>
              <a:rPr lang="ru-RU" sz="2800" dirty="0"/>
              <a:t> аз </a:t>
            </a:r>
            <a:r>
              <a:rPr lang="ru-RU" sz="2800" dirty="0" err="1" smtClean="0"/>
              <a:t>сығымдалуы-ның</a:t>
            </a:r>
            <a:r>
              <a:rPr lang="ru-RU" sz="2800" dirty="0"/>
              <a:t>, </a:t>
            </a:r>
            <a:r>
              <a:rPr lang="ru-RU" sz="2800" dirty="0" err="1"/>
              <a:t>серпімділігінің</a:t>
            </a:r>
            <a:r>
              <a:rPr lang="ru-RU" sz="2800" dirty="0"/>
              <a:t> </a:t>
            </a:r>
            <a:r>
              <a:rPr lang="ru-RU" sz="2800" dirty="0" err="1"/>
              <a:t>себебі</a:t>
            </a:r>
            <a:r>
              <a:rPr lang="ru-RU" sz="2800" dirty="0"/>
              <a:t> </a:t>
            </a:r>
            <a:r>
              <a:rPr lang="ru-RU" sz="2800" dirty="0" err="1"/>
              <a:t>болып</a:t>
            </a:r>
            <a:r>
              <a:rPr lang="ru-RU" sz="2800" dirty="0"/>
              <a:t> </a:t>
            </a:r>
            <a:r>
              <a:rPr lang="ru-RU" sz="2800" dirty="0" err="1"/>
              <a:t>табылады</a:t>
            </a:r>
            <a:r>
              <a:rPr lang="ru-RU" sz="2800" dirty="0"/>
              <a:t>. </a:t>
            </a:r>
          </a:p>
          <a:p>
            <a:endParaRPr lang="ru-RU" sz="2800" dirty="0"/>
          </a:p>
        </p:txBody>
      </p:sp>
    </p:spTree>
    <p:extLst>
      <p:ext uri="{BB962C8B-B14F-4D97-AF65-F5344CB8AC3E}">
        <p14:creationId xmlns="" xmlns:p14="http://schemas.microsoft.com/office/powerpoint/2010/main" val="2116962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tretch>
            <a:fillRect/>
          </a:stretch>
        </p:blipFill>
        <p:spPr bwMode="auto">
          <a:xfrm>
            <a:off x="1547664" y="764704"/>
            <a:ext cx="5688632" cy="5014725"/>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04686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340768"/>
            <a:ext cx="8208912" cy="3906768"/>
          </a:xfrm>
        </p:spPr>
        <p:txBody>
          <a:bodyPr>
            <a:noAutofit/>
          </a:bodyPr>
          <a:lstStyle/>
          <a:p>
            <a:pPr algn="ctr"/>
            <a:r>
              <a:rPr lang="kk-KZ" sz="3200" i="1" dirty="0" smtClean="0">
                <a:latin typeface="Times New Roman" panose="02020603050405020304" pitchFamily="18" charset="0"/>
                <a:cs typeface="Times New Roman" panose="02020603050405020304" pitchFamily="18" charset="0"/>
              </a:rPr>
              <a:t> Шеміршек клеткалары көбінесе бір ядролы кейде екі ядролы болады. Органоидтары жақсы жетілген. Шеміршектің клетка аралық заты біркелкі болмайды. </a:t>
            </a:r>
            <a:r>
              <a:rPr lang="kk-KZ" sz="3200" i="1" u="sng" dirty="0" smtClean="0">
                <a:latin typeface="Times New Roman" panose="02020603050405020304" pitchFamily="18" charset="0"/>
                <a:cs typeface="Times New Roman" panose="02020603050405020304" pitchFamily="18" charset="0"/>
                <a:hlinkClick r:id="rId2" tooltip="Микроскоп (құрылғы)"/>
              </a:rPr>
              <a:t>Микроскоппен</a:t>
            </a:r>
            <a:r>
              <a:rPr lang="kk-KZ" sz="3200" i="1" dirty="0" smtClean="0">
                <a:latin typeface="Times New Roman" panose="02020603050405020304" pitchFamily="18" charset="0"/>
                <a:cs typeface="Times New Roman" panose="02020603050405020304" pitchFamily="18" charset="0"/>
              </a:rPr>
              <a:t> қарағанда онда аморфты зат пен желімделген коллаген талшықтары да байқалады. Талшықтар өзара шырматылып тор түзеді. </a:t>
            </a:r>
            <a:endParaRPr lang="kk-KZ" sz="3200" i="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619126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836712"/>
            <a:ext cx="8892480" cy="3735288"/>
          </a:xfrm>
        </p:spPr>
        <p:txBody>
          <a:bodyPr>
            <a:normAutofit/>
          </a:bodyPr>
          <a:lstStyle/>
          <a:p>
            <a:r>
              <a:rPr lang="ru-RU" sz="2800" dirty="0" smtClean="0"/>
              <a:t>  </a:t>
            </a:r>
            <a:r>
              <a:rPr lang="ru-RU" sz="2800" dirty="0" err="1" smtClean="0"/>
              <a:t>Шеміршек</a:t>
            </a:r>
            <a:r>
              <a:rPr lang="ru-RU" sz="2800" dirty="0" smtClean="0"/>
              <a:t> </a:t>
            </a:r>
            <a:r>
              <a:rPr lang="ru-RU" sz="2800" dirty="0" err="1"/>
              <a:t>ұлпасының</a:t>
            </a:r>
            <a:r>
              <a:rPr lang="ru-RU" sz="2800" dirty="0"/>
              <a:t> </a:t>
            </a:r>
            <a:r>
              <a:rPr lang="ru-RU" sz="2800" dirty="0" err="1"/>
              <a:t>басқа</a:t>
            </a:r>
            <a:r>
              <a:rPr lang="ru-RU" sz="2800" dirty="0"/>
              <a:t> </a:t>
            </a:r>
            <a:r>
              <a:rPr lang="ru-RU" sz="2800" dirty="0" err="1"/>
              <a:t>ұлпалардан</a:t>
            </a:r>
            <a:r>
              <a:rPr lang="ru-RU" sz="2800" dirty="0"/>
              <a:t> </a:t>
            </a:r>
            <a:r>
              <a:rPr lang="ru-RU" sz="2800" dirty="0" err="1" smtClean="0"/>
              <a:t>айырма-шылығы</a:t>
            </a:r>
            <a:r>
              <a:rPr lang="ru-RU" sz="2800" dirty="0" smtClean="0"/>
              <a:t> </a:t>
            </a:r>
            <a:r>
              <a:rPr lang="ru-RU" sz="2800" dirty="0" err="1"/>
              <a:t>ондағы</a:t>
            </a:r>
            <a:r>
              <a:rPr lang="ru-RU" sz="2800" dirty="0"/>
              <a:t> </a:t>
            </a:r>
            <a:r>
              <a:rPr lang="ru-RU" sz="2800" dirty="0" err="1"/>
              <a:t>аморфты</a:t>
            </a:r>
            <a:r>
              <a:rPr lang="ru-RU" sz="2800" dirty="0"/>
              <a:t> </a:t>
            </a:r>
            <a:r>
              <a:rPr lang="ru-RU" sz="2800" dirty="0" err="1"/>
              <a:t>затының</a:t>
            </a:r>
            <a:r>
              <a:rPr lang="ru-RU" sz="2800" dirty="0"/>
              <a:t> </a:t>
            </a:r>
            <a:r>
              <a:rPr lang="ru-RU" sz="2800" dirty="0" err="1"/>
              <a:t>химиялық</a:t>
            </a:r>
            <a:r>
              <a:rPr lang="ru-RU" sz="2800" dirty="0"/>
              <a:t> </a:t>
            </a:r>
            <a:r>
              <a:rPr lang="ru-RU" sz="2800" dirty="0" err="1"/>
              <a:t>қасиетінде</a:t>
            </a:r>
            <a:r>
              <a:rPr lang="ru-RU" sz="2800" dirty="0"/>
              <a:t>. </a:t>
            </a:r>
            <a:r>
              <a:rPr lang="ru-RU" sz="2800" dirty="0" err="1"/>
              <a:t>Шеміршектің</a:t>
            </a:r>
            <a:r>
              <a:rPr lang="ru-RU" sz="2800" dirty="0"/>
              <a:t> </a:t>
            </a:r>
            <a:r>
              <a:rPr lang="ru-RU" sz="2800" dirty="0" err="1"/>
              <a:t>аморфты</a:t>
            </a:r>
            <a:r>
              <a:rPr lang="ru-RU" sz="2800" dirty="0"/>
              <a:t> </a:t>
            </a:r>
            <a:r>
              <a:rPr lang="ru-RU" sz="2800" dirty="0" err="1"/>
              <a:t>заты</a:t>
            </a:r>
            <a:r>
              <a:rPr lang="ru-RU" sz="2800" dirty="0"/>
              <a:t> </a:t>
            </a:r>
            <a:r>
              <a:rPr lang="ru-RU" sz="2800" dirty="0" smtClean="0"/>
              <a:t>протеин-</a:t>
            </a:r>
            <a:r>
              <a:rPr lang="ru-RU" sz="2800" dirty="0" err="1" smtClean="0"/>
              <a:t>дерден</a:t>
            </a:r>
            <a:r>
              <a:rPr lang="ru-RU" sz="2800" dirty="0" smtClean="0"/>
              <a:t> </a:t>
            </a:r>
            <a:r>
              <a:rPr lang="ru-RU" sz="2800" dirty="0" err="1"/>
              <a:t>хондриотино</a:t>
            </a:r>
            <a:r>
              <a:rPr lang="ru-RU" sz="2800" dirty="0"/>
              <a:t> </a:t>
            </a:r>
            <a:r>
              <a:rPr lang="ru-RU" sz="2800" dirty="0" err="1"/>
              <a:t>күкірт</a:t>
            </a:r>
            <a:r>
              <a:rPr lang="ru-RU" sz="2800" dirty="0"/>
              <a:t> </a:t>
            </a:r>
            <a:r>
              <a:rPr lang="ru-RU" sz="2800" dirty="0" err="1"/>
              <a:t>қышқылынан</a:t>
            </a:r>
            <a:r>
              <a:rPr lang="ru-RU" sz="2800" dirty="0"/>
              <a:t> </a:t>
            </a:r>
            <a:r>
              <a:rPr lang="ru-RU" sz="2800" dirty="0" err="1"/>
              <a:t>және</a:t>
            </a:r>
            <a:r>
              <a:rPr lang="ru-RU" sz="2800" dirty="0"/>
              <a:t> </a:t>
            </a:r>
            <a:r>
              <a:rPr lang="ru-RU" sz="2800" dirty="0" err="1"/>
              <a:t>альбумоидтан</a:t>
            </a:r>
            <a:r>
              <a:rPr lang="ru-RU" sz="2800" dirty="0"/>
              <a:t> </a:t>
            </a:r>
            <a:r>
              <a:rPr lang="ru-RU" sz="2800" dirty="0" err="1"/>
              <a:t>тұрады</a:t>
            </a:r>
            <a:r>
              <a:rPr lang="ru-RU" sz="2800" dirty="0"/>
              <a:t>. </a:t>
            </a:r>
            <a:r>
              <a:rPr lang="ru-RU" sz="2800" dirty="0" err="1"/>
              <a:t>Протеиндердің</a:t>
            </a:r>
            <a:r>
              <a:rPr lang="ru-RU" sz="2800" dirty="0"/>
              <a:t> </a:t>
            </a:r>
            <a:r>
              <a:rPr lang="ru-RU" sz="2800" dirty="0" err="1"/>
              <a:t>бір</a:t>
            </a:r>
            <a:r>
              <a:rPr lang="ru-RU" sz="2800" dirty="0"/>
              <a:t> </a:t>
            </a:r>
            <a:r>
              <a:rPr lang="ru-RU" sz="2800" dirty="0" err="1"/>
              <a:t>бөлігі</a:t>
            </a:r>
            <a:r>
              <a:rPr lang="ru-RU" sz="2800" dirty="0"/>
              <a:t> </a:t>
            </a:r>
            <a:r>
              <a:rPr lang="ru-RU" sz="2800" dirty="0" err="1"/>
              <a:t>хондриотино</a:t>
            </a:r>
            <a:r>
              <a:rPr lang="ru-RU" sz="2800" dirty="0"/>
              <a:t> </a:t>
            </a:r>
            <a:r>
              <a:rPr lang="ru-RU" sz="2800" dirty="0" err="1"/>
              <a:t>күкірт</a:t>
            </a:r>
            <a:r>
              <a:rPr lang="ru-RU" sz="2800" dirty="0"/>
              <a:t> </a:t>
            </a:r>
            <a:r>
              <a:rPr lang="ru-RU" sz="2800" dirty="0" err="1"/>
              <a:t>қышқылымен</a:t>
            </a:r>
            <a:r>
              <a:rPr lang="ru-RU" sz="2800" dirty="0"/>
              <a:t> </a:t>
            </a:r>
            <a:r>
              <a:rPr lang="ru-RU" sz="2800" dirty="0" err="1"/>
              <a:t>күшті</a:t>
            </a:r>
            <a:r>
              <a:rPr lang="ru-RU" sz="2800" dirty="0"/>
              <a:t> </a:t>
            </a:r>
            <a:r>
              <a:rPr lang="ru-RU" sz="2800" dirty="0" err="1"/>
              <a:t>қосылып</a:t>
            </a:r>
            <a:r>
              <a:rPr lang="ru-RU" sz="2800" dirty="0"/>
              <a:t> </a:t>
            </a:r>
            <a:r>
              <a:rPr lang="ru-RU" sz="2800" dirty="0" err="1"/>
              <a:t>хондромукоид</a:t>
            </a:r>
            <a:r>
              <a:rPr lang="ru-RU" sz="2800" dirty="0"/>
              <a:t> </a:t>
            </a:r>
            <a:r>
              <a:rPr lang="ru-RU" sz="2800" dirty="0" err="1"/>
              <a:t>түзеді</a:t>
            </a:r>
            <a:r>
              <a:rPr lang="ru-RU" sz="2800" dirty="0"/>
              <a:t>. </a:t>
            </a:r>
            <a:r>
              <a:rPr lang="ru-RU" sz="2800" dirty="0" err="1"/>
              <a:t>Ол</a:t>
            </a:r>
            <a:r>
              <a:rPr lang="ru-RU" sz="2800" dirty="0"/>
              <a:t> </a:t>
            </a:r>
            <a:r>
              <a:rPr lang="ru-RU" sz="2800" dirty="0" err="1"/>
              <a:t>шеміршектің</a:t>
            </a:r>
            <a:r>
              <a:rPr lang="ru-RU" sz="2800" dirty="0"/>
              <a:t> </a:t>
            </a:r>
            <a:r>
              <a:rPr lang="ru-RU" sz="2800" dirty="0" err="1"/>
              <a:t>негізгі</a:t>
            </a:r>
            <a:r>
              <a:rPr lang="ru-RU" sz="2800" dirty="0"/>
              <a:t> </a:t>
            </a:r>
            <a:r>
              <a:rPr lang="ru-RU" sz="2800" dirty="0" err="1"/>
              <a:t>заты</a:t>
            </a:r>
            <a:r>
              <a:rPr lang="ru-RU" sz="2800" dirty="0"/>
              <a:t>. </a:t>
            </a:r>
          </a:p>
          <a:p>
            <a:endParaRPr lang="ru-RU" sz="2800" dirty="0"/>
          </a:p>
        </p:txBody>
      </p:sp>
    </p:spTree>
    <p:extLst>
      <p:ext uri="{BB962C8B-B14F-4D97-AF65-F5344CB8AC3E}">
        <p14:creationId xmlns="" xmlns:p14="http://schemas.microsoft.com/office/powerpoint/2010/main" val="650201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15616" y="620688"/>
            <a:ext cx="7056784" cy="554461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628629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1340768"/>
            <a:ext cx="8352928" cy="3886200"/>
          </a:xfrm>
        </p:spPr>
        <p:txBody>
          <a:bodyPr>
            <a:noAutofit/>
          </a:bodyPr>
          <a:lstStyle/>
          <a:p>
            <a:r>
              <a:rPr lang="kk-KZ" sz="3200" i="1" u="sng" dirty="0" smtClean="0">
                <a:solidFill>
                  <a:schemeClr val="tx1"/>
                </a:solidFill>
                <a:hlinkClick r:id="rId2" tooltip="Шеміршек"/>
              </a:rPr>
              <a:t>Шеміршектің</a:t>
            </a:r>
            <a:r>
              <a:rPr lang="kk-KZ" sz="3200" i="1" dirty="0" smtClean="0">
                <a:solidFill>
                  <a:schemeClr val="tx1"/>
                </a:solidFill>
              </a:rPr>
              <a:t> негізгі затында коллаген мен хондромукоид біркелкі орналаспайды ол жануарлар мен адамдардың жасына байланысты. Адам есейген сайын шеміршектің негізгі затының ерекшеленуі айқындала түседі. Онда тұздар көп жиналып, кәрі шеміршек опырылғыш келеді.</a:t>
            </a:r>
            <a:endParaRPr lang="kk-KZ" sz="3200" i="1" dirty="0">
              <a:solidFill>
                <a:schemeClr val="tx1"/>
              </a:solidFill>
            </a:endParaRPr>
          </a:p>
        </p:txBody>
      </p:sp>
    </p:spTree>
    <p:extLst>
      <p:ext uri="{BB962C8B-B14F-4D97-AF65-F5344CB8AC3E}">
        <p14:creationId xmlns="" xmlns:p14="http://schemas.microsoft.com/office/powerpoint/2010/main" val="2987485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836712"/>
            <a:ext cx="7992888" cy="4968552"/>
          </a:xfrm>
        </p:spPr>
        <p:txBody>
          <a:bodyPr>
            <a:noAutofit/>
          </a:bodyPr>
          <a:lstStyle/>
          <a:p>
            <a:r>
              <a:rPr lang="kk-KZ" sz="2800" i="1" dirty="0" smtClean="0">
                <a:solidFill>
                  <a:schemeClr val="tx1"/>
                </a:solidFill>
              </a:rPr>
              <a:t>  Серпімді </a:t>
            </a:r>
            <a:r>
              <a:rPr lang="kk-KZ" sz="2800" i="1" u="sng" dirty="0" smtClean="0">
                <a:solidFill>
                  <a:schemeClr val="tx1"/>
                </a:solidFill>
                <a:hlinkClick r:id="rId2" tooltip="Шеміршек"/>
              </a:rPr>
              <a:t>шеміршек</a:t>
            </a:r>
            <a:r>
              <a:rPr lang="kk-KZ" sz="2800" i="1" dirty="0" smtClean="0">
                <a:solidFill>
                  <a:schemeClr val="tx1"/>
                </a:solidFill>
              </a:rPr>
              <a:t> негізінде гиалин шеміршегіне ұқсас, бұның да клеткалары капсуламен қоршалып </a:t>
            </a:r>
            <a:r>
              <a:rPr lang="kk-KZ" sz="2800" i="1" u="sng" dirty="0" smtClean="0">
                <a:solidFill>
                  <a:schemeClr val="tx1"/>
                </a:solidFill>
                <a:hlinkClick r:id="rId3" tooltip="Изоген (мұндай бет жоқ)"/>
              </a:rPr>
              <a:t>изогенді</a:t>
            </a:r>
            <a:r>
              <a:rPr lang="kk-KZ" sz="2800" i="1" dirty="0" smtClean="0">
                <a:solidFill>
                  <a:schemeClr val="tx1"/>
                </a:solidFill>
              </a:rPr>
              <a:t> топтар құрайды. Оның түсі сары болады. Серпімді шеміршектен құлақ қалқаны, кеңірдектің кейбір </a:t>
            </a:r>
            <a:r>
              <a:rPr lang="kk-KZ" sz="2800" i="1" u="sng" dirty="0" smtClean="0">
                <a:solidFill>
                  <a:schemeClr val="tx1"/>
                </a:solidFill>
                <a:hlinkClick r:id="rId2" tooltip="Шеміршек"/>
              </a:rPr>
              <a:t>шеміршек</a:t>
            </a:r>
            <a:r>
              <a:rPr lang="kk-KZ" sz="2800" i="1" dirty="0" smtClean="0">
                <a:solidFill>
                  <a:schemeClr val="tx1"/>
                </a:solidFill>
              </a:rPr>
              <a:t> сақиналары құралады.</a:t>
            </a:r>
          </a:p>
          <a:p>
            <a:r>
              <a:rPr lang="kk-KZ" sz="2800" i="1" dirty="0" smtClean="0">
                <a:solidFill>
                  <a:schemeClr val="tx1"/>
                </a:solidFill>
              </a:rPr>
              <a:t>  Талшықты шеміршек мұның негізгі затында каллоген талшықтары жинақталған. Омыртқа аралығында кездеседі.</a:t>
            </a:r>
          </a:p>
          <a:p>
            <a:endParaRPr lang="kk-KZ" sz="2800" i="1" dirty="0">
              <a:solidFill>
                <a:schemeClr val="tx1"/>
              </a:solidFill>
            </a:endParaRPr>
          </a:p>
        </p:txBody>
      </p:sp>
    </p:spTree>
    <p:extLst>
      <p:ext uri="{BB962C8B-B14F-4D97-AF65-F5344CB8AC3E}">
        <p14:creationId xmlns="" xmlns:p14="http://schemas.microsoft.com/office/powerpoint/2010/main" val="329237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2000" y="685800"/>
            <a:ext cx="7543800" cy="5047456"/>
          </a:xfrm>
        </p:spPr>
        <p:style>
          <a:lnRef idx="2">
            <a:schemeClr val="accent6"/>
          </a:lnRef>
          <a:fillRef idx="1">
            <a:schemeClr val="lt1"/>
          </a:fillRef>
          <a:effectRef idx="0">
            <a:schemeClr val="accent6"/>
          </a:effectRef>
          <a:fontRef idx="minor">
            <a:schemeClr val="dk1"/>
          </a:fontRef>
        </p:style>
        <p:txBody>
          <a:bodyPr>
            <a:noAutofit/>
          </a:bodyPr>
          <a:lstStyle/>
          <a:p>
            <a:pPr algn="ctr"/>
            <a:r>
              <a:rPr lang="kk-KZ" b="1" dirty="0"/>
              <a:t>Тері</a:t>
            </a:r>
            <a:r>
              <a:rPr lang="kk-KZ" dirty="0"/>
              <a:t> - адам денесінің сыртқы жабыны. Тері ағзада әр түрлі қызмет атқарады. Ішкі мүшелерді сыртқы ортаның механикалық әсерінен (соғылудан, жарақаттанудан) қорғайды. Тері микробтарды, еріген улы және зиянды заттарды өткізбей қорғаныштық қызмет атқарады. Тері ағзадағы </a:t>
            </a:r>
            <a:r>
              <a:rPr lang="kk-KZ" u="sng" dirty="0">
                <a:hlinkClick r:id="rId2" tooltip="Зат алмасу"/>
              </a:rPr>
              <a:t>зат алмасу</a:t>
            </a:r>
            <a:r>
              <a:rPr lang="kk-KZ" dirty="0"/>
              <a:t> үдерісіне қатысады. Негізінен </a:t>
            </a:r>
            <a:r>
              <a:rPr lang="kk-KZ" u="sng" dirty="0">
                <a:hlinkClick r:id="rId3" tooltip="Су"/>
              </a:rPr>
              <a:t>су</a:t>
            </a:r>
            <a:r>
              <a:rPr lang="kk-KZ" dirty="0"/>
              <a:t> мен </a:t>
            </a:r>
            <a:r>
              <a:rPr lang="kk-KZ" u="sng" dirty="0">
                <a:hlinkClick r:id="rId4" tooltip="Жылу"/>
              </a:rPr>
              <a:t>жылу</a:t>
            </a:r>
            <a:r>
              <a:rPr lang="kk-KZ" dirty="0"/>
              <a:t> алмасуда маңызы бар. Сыртқы ортаның температурасы қаншалықты ауытқығанымен, адамның дене температурасы үнемі тұрақты болады. Дене температурасының үнемі тұрақты деңгейде болуын қамтамасыз ететін физиологиялық үдерістерді </a:t>
            </a:r>
            <a:r>
              <a:rPr lang="kk-KZ" i="1" dirty="0"/>
              <a:t>жылу реттелу</a:t>
            </a:r>
            <a:r>
              <a:rPr lang="kk-KZ" dirty="0"/>
              <a:t> дейді.</a:t>
            </a:r>
            <a:endParaRPr lang="ru-RU" dirty="0"/>
          </a:p>
          <a:p>
            <a:pPr algn="ctr"/>
            <a:endParaRPr lang="ru-RU" dirty="0"/>
          </a:p>
        </p:txBody>
      </p:sp>
    </p:spTree>
    <p:extLst>
      <p:ext uri="{BB962C8B-B14F-4D97-AF65-F5344CB8AC3E}">
        <p14:creationId xmlns="" xmlns:p14="http://schemas.microsoft.com/office/powerpoint/2010/main" val="3188570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297213"/>
            <a:ext cx="8964488" cy="6552728"/>
          </a:xfrm>
        </p:spPr>
        <p:txBody>
          <a:bodyPr>
            <a:noAutofit/>
          </a:bodyPr>
          <a:lstStyle/>
          <a:p>
            <a:pPr algn="ctr"/>
            <a:r>
              <a:rPr lang="ru-RU" sz="2800" b="1" i="1" dirty="0" err="1">
                <a:solidFill>
                  <a:schemeClr val="tx1"/>
                </a:solidFill>
                <a:latin typeface="Times New Roman" panose="02020603050405020304" pitchFamily="18" charset="0"/>
                <a:cs typeface="Times New Roman" panose="02020603050405020304" pitchFamily="18" charset="0"/>
              </a:rPr>
              <a:t>Шеміршек</a:t>
            </a:r>
            <a:r>
              <a:rPr lang="ru-RU" sz="2800" b="1" i="1" dirty="0">
                <a:solidFill>
                  <a:schemeClr val="tx1"/>
                </a:solidFill>
                <a:latin typeface="Times New Roman" panose="02020603050405020304" pitchFamily="18" charset="0"/>
                <a:cs typeface="Times New Roman" panose="02020603050405020304" pitchFamily="18" charset="0"/>
              </a:rPr>
              <a:t> </a:t>
            </a:r>
            <a:r>
              <a:rPr lang="ru-RU" sz="2800" b="1" i="1" dirty="0" err="1">
                <a:solidFill>
                  <a:schemeClr val="tx1"/>
                </a:solidFill>
                <a:latin typeface="Times New Roman" panose="02020603050405020304" pitchFamily="18" charset="0"/>
                <a:cs typeface="Times New Roman" panose="02020603050405020304" pitchFamily="18" charset="0"/>
              </a:rPr>
              <a:t>ұлпасы</a:t>
            </a:r>
            <a:r>
              <a:rPr lang="ru-RU" sz="2800" i="1" dirty="0">
                <a:solidFill>
                  <a:schemeClr val="tx1"/>
                </a:solidFill>
                <a:latin typeface="Times New Roman" panose="02020603050405020304" pitchFamily="18" charset="0"/>
                <a:cs typeface="Times New Roman" panose="02020603050405020304" pitchFamily="18" charset="0"/>
              </a:rPr>
              <a:t> (хрящевая ткань); (</a:t>
            </a:r>
            <a:r>
              <a:rPr lang="ru-RU" sz="2800" i="1" dirty="0" err="1">
                <a:solidFill>
                  <a:schemeClr val="tx1"/>
                </a:solidFill>
                <a:latin typeface="Times New Roman" panose="02020603050405020304" pitchFamily="18" charset="0"/>
                <a:cs typeface="Times New Roman" panose="02020603050405020304" pitchFamily="18" charset="0"/>
              </a:rPr>
              <a:t>textus</a:t>
            </a:r>
            <a:r>
              <a:rPr lang="ru-RU" sz="2800" i="1" dirty="0">
                <a:solidFill>
                  <a:schemeClr val="tx1"/>
                </a:solidFill>
                <a:latin typeface="Times New Roman" panose="02020603050405020304" pitchFamily="18" charset="0"/>
                <a:cs typeface="Times New Roman" panose="02020603050405020304" pitchFamily="18" charset="0"/>
              </a:rPr>
              <a:t> </a:t>
            </a:r>
            <a:r>
              <a:rPr lang="ru-RU" sz="2800" i="1" dirty="0" err="1">
                <a:solidFill>
                  <a:schemeClr val="tx1"/>
                </a:solidFill>
                <a:latin typeface="Times New Roman" panose="02020603050405020304" pitchFamily="18" charset="0"/>
                <a:cs typeface="Times New Roman" panose="02020603050405020304" pitchFamily="18" charset="0"/>
              </a:rPr>
              <a:t>cartilagineus</a:t>
            </a:r>
            <a:r>
              <a:rPr lang="ru-RU" sz="2800" i="1" dirty="0">
                <a:solidFill>
                  <a:schemeClr val="tx1"/>
                </a:solidFill>
                <a:latin typeface="Times New Roman" panose="02020603050405020304" pitchFamily="18" charset="0"/>
                <a:cs typeface="Times New Roman" panose="02020603050405020304" pitchFamily="18" charset="0"/>
              </a:rPr>
              <a:t>, </a:t>
            </a:r>
            <a:r>
              <a:rPr lang="ru-RU" sz="2800" i="1" u="sng" dirty="0">
                <a:solidFill>
                  <a:schemeClr val="tx1"/>
                </a:solidFill>
                <a:latin typeface="Times New Roman" panose="02020603050405020304" pitchFamily="18" charset="0"/>
                <a:cs typeface="Times New Roman" panose="02020603050405020304" pitchFamily="18" charset="0"/>
                <a:hlinkClick r:id="rId2" tooltip="Латын тілі"/>
              </a:rPr>
              <a:t>лат.</a:t>
            </a:r>
            <a:r>
              <a:rPr lang="ru-RU" sz="2800" i="1" dirty="0">
                <a:solidFill>
                  <a:schemeClr val="tx1"/>
                </a:solidFill>
                <a:latin typeface="Times New Roman" panose="02020603050405020304" pitchFamily="18" charset="0"/>
                <a:cs typeface="Times New Roman" panose="02020603050405020304" pitchFamily="18" charset="0"/>
              </a:rPr>
              <a:t> </a:t>
            </a:r>
            <a:r>
              <a:rPr lang="la-Latn" sz="2800" i="1" dirty="0">
                <a:solidFill>
                  <a:schemeClr val="tx1"/>
                </a:solidFill>
                <a:latin typeface="Times New Roman" panose="02020603050405020304" pitchFamily="18" charset="0"/>
                <a:cs typeface="Times New Roman" panose="02020603050405020304" pitchFamily="18" charset="0"/>
              </a:rPr>
              <a:t>textus</a:t>
            </a:r>
            <a:r>
              <a:rPr lang="ru-RU" sz="2800" i="1" dirty="0">
                <a:solidFill>
                  <a:schemeClr val="tx1"/>
                </a:solidFill>
                <a:latin typeface="Times New Roman" panose="02020603050405020304" pitchFamily="18" charset="0"/>
                <a:cs typeface="Times New Roman" panose="02020603050405020304" pitchFamily="18" charset="0"/>
              </a:rPr>
              <a:t> — </a:t>
            </a:r>
            <a:r>
              <a:rPr lang="ru-RU" sz="2800" i="1" dirty="0" err="1">
                <a:solidFill>
                  <a:schemeClr val="tx1"/>
                </a:solidFill>
                <a:latin typeface="Times New Roman" panose="02020603050405020304" pitchFamily="18" charset="0"/>
                <a:cs typeface="Times New Roman" panose="02020603050405020304" pitchFamily="18" charset="0"/>
              </a:rPr>
              <a:t>ұлпа</a:t>
            </a:r>
            <a:r>
              <a:rPr lang="ru-RU" sz="2800" i="1" dirty="0">
                <a:solidFill>
                  <a:schemeClr val="tx1"/>
                </a:solidFill>
                <a:latin typeface="Times New Roman" panose="02020603050405020304" pitchFamily="18" charset="0"/>
                <a:cs typeface="Times New Roman" panose="02020603050405020304" pitchFamily="18" charset="0"/>
              </a:rPr>
              <a:t>; </a:t>
            </a:r>
            <a:r>
              <a:rPr lang="ru-RU" sz="2800" i="1" u="sng" dirty="0">
                <a:solidFill>
                  <a:schemeClr val="tx1"/>
                </a:solidFill>
                <a:latin typeface="Times New Roman" panose="02020603050405020304" pitchFamily="18" charset="0"/>
                <a:cs typeface="Times New Roman" panose="02020603050405020304" pitchFamily="18" charset="0"/>
                <a:hlinkClick r:id="rId2" tooltip="Латын тілі"/>
              </a:rPr>
              <a:t>лат.</a:t>
            </a:r>
            <a:r>
              <a:rPr lang="ru-RU" sz="2800" i="1" dirty="0">
                <a:solidFill>
                  <a:schemeClr val="tx1"/>
                </a:solidFill>
                <a:latin typeface="Times New Roman" panose="02020603050405020304" pitchFamily="18" charset="0"/>
                <a:cs typeface="Times New Roman" panose="02020603050405020304" pitchFamily="18" charset="0"/>
              </a:rPr>
              <a:t> </a:t>
            </a:r>
            <a:r>
              <a:rPr lang="la-Latn" sz="2800" i="1" dirty="0">
                <a:solidFill>
                  <a:schemeClr val="tx1"/>
                </a:solidFill>
                <a:latin typeface="Times New Roman" panose="02020603050405020304" pitchFamily="18" charset="0"/>
                <a:cs typeface="Times New Roman" panose="02020603050405020304" pitchFamily="18" charset="0"/>
              </a:rPr>
              <a:t>cartilago</a:t>
            </a:r>
            <a:r>
              <a:rPr lang="ru-RU" sz="2800" i="1" dirty="0">
                <a:solidFill>
                  <a:schemeClr val="tx1"/>
                </a:solidFill>
                <a:latin typeface="Times New Roman" panose="02020603050405020304" pitchFamily="18" charset="0"/>
                <a:cs typeface="Times New Roman" panose="02020603050405020304" pitchFamily="18" charset="0"/>
              </a:rPr>
              <a:t> - </a:t>
            </a:r>
            <a:r>
              <a:rPr lang="ru-RU" sz="2800" i="1" dirty="0" err="1">
                <a:solidFill>
                  <a:schemeClr val="tx1"/>
                </a:solidFill>
                <a:latin typeface="Times New Roman" panose="02020603050405020304" pitchFamily="18" charset="0"/>
                <a:cs typeface="Times New Roman" panose="02020603050405020304" pitchFamily="18" charset="0"/>
              </a:rPr>
              <a:t>шеміршек</a:t>
            </a:r>
            <a:r>
              <a:rPr lang="ru-RU" sz="2800" i="1" dirty="0">
                <a:solidFill>
                  <a:schemeClr val="tx1"/>
                </a:solidFill>
                <a:latin typeface="Times New Roman" panose="02020603050405020304" pitchFamily="18" charset="0"/>
                <a:cs typeface="Times New Roman" panose="02020603050405020304" pitchFamily="18" charset="0"/>
              </a:rPr>
              <a:t>) — </a:t>
            </a:r>
            <a:r>
              <a:rPr lang="ru-RU" sz="2800" i="1" u="sng" dirty="0" err="1">
                <a:solidFill>
                  <a:schemeClr val="tx1"/>
                </a:solidFill>
                <a:latin typeface="Times New Roman" panose="02020603050405020304" pitchFamily="18" charset="0"/>
                <a:cs typeface="Times New Roman" panose="02020603050405020304" pitchFamily="18" charset="0"/>
                <a:hlinkClick r:id="rId3" tooltip="Қаңқа"/>
              </a:rPr>
              <a:t>қаңқа</a:t>
            </a:r>
            <a:r>
              <a:rPr lang="ru-RU" sz="2800" i="1" dirty="0">
                <a:solidFill>
                  <a:schemeClr val="tx1"/>
                </a:solidFill>
                <a:latin typeface="Times New Roman" panose="02020603050405020304" pitchFamily="18" charset="0"/>
                <a:cs typeface="Times New Roman" panose="02020603050405020304" pitchFamily="18" charset="0"/>
              </a:rPr>
              <a:t> </a:t>
            </a:r>
            <a:r>
              <a:rPr lang="ru-RU" sz="2800" i="1" u="sng" dirty="0" err="1">
                <a:solidFill>
                  <a:schemeClr val="tx1"/>
                </a:solidFill>
                <a:latin typeface="Times New Roman" panose="02020603050405020304" pitchFamily="18" charset="0"/>
                <a:cs typeface="Times New Roman" panose="02020603050405020304" pitchFamily="18" charset="0"/>
                <a:hlinkClick r:id="rId4" tooltip="Дәнекер ұлпасы"/>
              </a:rPr>
              <a:t>дәнекер</a:t>
            </a:r>
            <a:r>
              <a:rPr lang="ru-RU" sz="2800" i="1" u="sng" dirty="0">
                <a:solidFill>
                  <a:schemeClr val="tx1"/>
                </a:solidFill>
                <a:latin typeface="Times New Roman" panose="02020603050405020304" pitchFamily="18" charset="0"/>
                <a:cs typeface="Times New Roman" panose="02020603050405020304" pitchFamily="18" charset="0"/>
                <a:hlinkClick r:id="rId4" tooltip="Дәнекер ұлпасы"/>
              </a:rPr>
              <a:t> </a:t>
            </a:r>
            <a:r>
              <a:rPr lang="ru-RU" sz="2800" i="1" u="sng" dirty="0" err="1">
                <a:solidFill>
                  <a:schemeClr val="tx1"/>
                </a:solidFill>
                <a:latin typeface="Times New Roman" panose="02020603050405020304" pitchFamily="18" charset="0"/>
                <a:cs typeface="Times New Roman" panose="02020603050405020304" pitchFamily="18" charset="0"/>
                <a:hlinkClick r:id="rId4" tooltip="Дәнекер ұлпасы"/>
              </a:rPr>
              <a:t>ұлпасы</a:t>
            </a:r>
            <a:r>
              <a:rPr lang="ru-RU" sz="2800" i="1" dirty="0">
                <a:solidFill>
                  <a:schemeClr val="tx1"/>
                </a:solidFill>
                <a:latin typeface="Times New Roman" panose="02020603050405020304" pitchFamily="18" charset="0"/>
                <a:cs typeface="Times New Roman" panose="02020603050405020304" pitchFamily="18" charset="0"/>
              </a:rPr>
              <a:t>. </a:t>
            </a:r>
            <a:r>
              <a:rPr lang="ru-RU" sz="2800" i="1" u="sng" dirty="0" err="1">
                <a:solidFill>
                  <a:schemeClr val="tx1"/>
                </a:solidFill>
                <a:latin typeface="Times New Roman" panose="02020603050405020304" pitchFamily="18" charset="0"/>
                <a:cs typeface="Times New Roman" panose="02020603050405020304" pitchFamily="18" charset="0"/>
                <a:hlinkClick r:id="rId5" tooltip="Шеміршек"/>
              </a:rPr>
              <a:t>Шеміршек</a:t>
            </a:r>
            <a:r>
              <a:rPr lang="ru-RU" sz="2800" i="1" dirty="0">
                <a:solidFill>
                  <a:schemeClr val="tx1"/>
                </a:solidFill>
                <a:latin typeface="Times New Roman" panose="02020603050405020304" pitchFamily="18" charset="0"/>
                <a:cs typeface="Times New Roman" panose="02020603050405020304" pitchFamily="18" charset="0"/>
              </a:rPr>
              <a:t> </a:t>
            </a:r>
            <a:r>
              <a:rPr lang="ru-RU" sz="2800" i="1" dirty="0" err="1">
                <a:solidFill>
                  <a:schemeClr val="tx1"/>
                </a:solidFill>
                <a:latin typeface="Times New Roman" panose="02020603050405020304" pitchFamily="18" charset="0"/>
                <a:cs typeface="Times New Roman" panose="02020603050405020304" pitchFamily="18" charset="0"/>
              </a:rPr>
              <a:t>ұлпасы</a:t>
            </a:r>
            <a:r>
              <a:rPr lang="ru-RU" sz="2800" i="1" dirty="0">
                <a:solidFill>
                  <a:schemeClr val="tx1"/>
                </a:solidFill>
                <a:latin typeface="Times New Roman" panose="02020603050405020304" pitchFamily="18" charset="0"/>
                <a:cs typeface="Times New Roman" panose="02020603050405020304" pitchFamily="18" charset="0"/>
              </a:rPr>
              <a:t> </a:t>
            </a:r>
            <a:r>
              <a:rPr lang="ru-RU" sz="2800" i="1" u="sng" dirty="0" err="1">
                <a:solidFill>
                  <a:schemeClr val="tx1"/>
                </a:solidFill>
                <a:latin typeface="Times New Roman" panose="02020603050405020304" pitchFamily="18" charset="0"/>
                <a:cs typeface="Times New Roman" panose="02020603050405020304" pitchFamily="18" charset="0"/>
                <a:hlinkClick r:id="rId6" tooltip="Жасуша"/>
              </a:rPr>
              <a:t>жасушалардан</a:t>
            </a:r>
            <a:r>
              <a:rPr lang="ru-RU" sz="2800" i="1" dirty="0">
                <a:solidFill>
                  <a:schemeClr val="tx1"/>
                </a:solidFill>
                <a:latin typeface="Times New Roman" panose="02020603050405020304" pitchFamily="18" charset="0"/>
                <a:cs typeface="Times New Roman" panose="02020603050405020304" pitchFamily="18" charset="0"/>
              </a:rPr>
              <a:t> </a:t>
            </a:r>
            <a:r>
              <a:rPr lang="ru-RU" sz="2800" i="1" dirty="0" err="1">
                <a:solidFill>
                  <a:schemeClr val="tx1"/>
                </a:solidFill>
                <a:latin typeface="Times New Roman" panose="02020603050405020304" pitchFamily="18" charset="0"/>
                <a:cs typeface="Times New Roman" panose="02020603050405020304" pitchFamily="18" charset="0"/>
              </a:rPr>
              <a:t>және</a:t>
            </a:r>
            <a:r>
              <a:rPr lang="ru-RU" sz="2800" i="1" dirty="0">
                <a:solidFill>
                  <a:schemeClr val="tx1"/>
                </a:solidFill>
                <a:latin typeface="Times New Roman" panose="02020603050405020304" pitchFamily="18" charset="0"/>
                <a:cs typeface="Times New Roman" panose="02020603050405020304" pitchFamily="18" charset="0"/>
              </a:rPr>
              <a:t> </a:t>
            </a:r>
            <a:r>
              <a:rPr lang="ru-RU" sz="2800" i="1" dirty="0" err="1">
                <a:solidFill>
                  <a:schemeClr val="tx1"/>
                </a:solidFill>
                <a:latin typeface="Times New Roman" panose="02020603050405020304" pitchFamily="18" charset="0"/>
                <a:cs typeface="Times New Roman" panose="02020603050405020304" pitchFamily="18" charset="0"/>
              </a:rPr>
              <a:t>жасушааралық</a:t>
            </a:r>
            <a:r>
              <a:rPr lang="ru-RU" sz="2800" i="1" dirty="0">
                <a:solidFill>
                  <a:schemeClr val="tx1"/>
                </a:solidFill>
                <a:latin typeface="Times New Roman" panose="02020603050405020304" pitchFamily="18" charset="0"/>
                <a:cs typeface="Times New Roman" panose="02020603050405020304" pitchFamily="18" charset="0"/>
              </a:rPr>
              <a:t> </a:t>
            </a:r>
            <a:r>
              <a:rPr lang="ru-RU" sz="2800" i="1" dirty="0" err="1">
                <a:solidFill>
                  <a:schemeClr val="tx1"/>
                </a:solidFill>
                <a:latin typeface="Times New Roman" panose="02020603050405020304" pitchFamily="18" charset="0"/>
                <a:cs typeface="Times New Roman" panose="02020603050405020304" pitchFamily="18" charset="0"/>
              </a:rPr>
              <a:t>заттардан</a:t>
            </a:r>
            <a:r>
              <a:rPr lang="ru-RU" sz="2800" i="1" dirty="0">
                <a:solidFill>
                  <a:schemeClr val="tx1"/>
                </a:solidFill>
                <a:latin typeface="Times New Roman" panose="02020603050405020304" pitchFamily="18" charset="0"/>
                <a:cs typeface="Times New Roman" panose="02020603050405020304" pitchFamily="18" charset="0"/>
              </a:rPr>
              <a:t> </a:t>
            </a:r>
            <a:r>
              <a:rPr lang="ru-RU" sz="2800" i="1" dirty="0" err="1">
                <a:solidFill>
                  <a:schemeClr val="tx1"/>
                </a:solidFill>
                <a:latin typeface="Times New Roman" panose="02020603050405020304" pitchFamily="18" charset="0"/>
                <a:cs typeface="Times New Roman" panose="02020603050405020304" pitchFamily="18" charset="0"/>
              </a:rPr>
              <a:t>құралған</a:t>
            </a:r>
            <a:r>
              <a:rPr lang="ru-RU" sz="2800" i="1" dirty="0">
                <a:solidFill>
                  <a:schemeClr val="tx1"/>
                </a:solidFill>
                <a:latin typeface="Times New Roman" panose="02020603050405020304" pitchFamily="18" charset="0"/>
                <a:cs typeface="Times New Roman" panose="02020603050405020304" pitchFamily="18" charset="0"/>
              </a:rPr>
              <a:t>. </a:t>
            </a:r>
            <a:r>
              <a:rPr lang="ru-RU" sz="2800" i="1" dirty="0" err="1">
                <a:solidFill>
                  <a:schemeClr val="tx1"/>
                </a:solidFill>
                <a:latin typeface="Times New Roman" panose="02020603050405020304" pitchFamily="18" charset="0"/>
                <a:cs typeface="Times New Roman" panose="02020603050405020304" pitchFamily="18" charset="0"/>
              </a:rPr>
              <a:t>Жасушааралық</a:t>
            </a:r>
            <a:r>
              <a:rPr lang="ru-RU" sz="2800" i="1" dirty="0">
                <a:solidFill>
                  <a:schemeClr val="tx1"/>
                </a:solidFill>
                <a:latin typeface="Times New Roman" panose="02020603050405020304" pitchFamily="18" charset="0"/>
                <a:cs typeface="Times New Roman" panose="02020603050405020304" pitchFamily="18" charset="0"/>
              </a:rPr>
              <a:t> </a:t>
            </a:r>
            <a:r>
              <a:rPr lang="ru-RU" sz="2800" i="1" dirty="0" err="1">
                <a:solidFill>
                  <a:schemeClr val="tx1"/>
                </a:solidFill>
                <a:latin typeface="Times New Roman" panose="02020603050405020304" pitchFamily="18" charset="0"/>
                <a:cs typeface="Times New Roman" panose="02020603050405020304" pitchFamily="18" charset="0"/>
              </a:rPr>
              <a:t>заттың</a:t>
            </a:r>
            <a:r>
              <a:rPr lang="ru-RU" sz="2800" i="1" dirty="0">
                <a:solidFill>
                  <a:schemeClr val="tx1"/>
                </a:solidFill>
                <a:latin typeface="Times New Roman" panose="02020603050405020304" pitchFamily="18" charset="0"/>
                <a:cs typeface="Times New Roman" panose="02020603050405020304" pitchFamily="18" charset="0"/>
              </a:rPr>
              <a:t> </a:t>
            </a:r>
            <a:r>
              <a:rPr lang="ru-RU" sz="2800" i="1" dirty="0" err="1">
                <a:solidFill>
                  <a:schemeClr val="tx1"/>
                </a:solidFill>
                <a:latin typeface="Times New Roman" panose="02020603050405020304" pitchFamily="18" charset="0"/>
                <a:cs typeface="Times New Roman" panose="02020603050405020304" pitchFamily="18" charset="0"/>
              </a:rPr>
              <a:t>құрылыс</a:t>
            </a:r>
            <a:r>
              <a:rPr lang="ru-RU" sz="2800" i="1" dirty="0">
                <a:solidFill>
                  <a:schemeClr val="tx1"/>
                </a:solidFill>
                <a:latin typeface="Times New Roman" panose="02020603050405020304" pitchFamily="18" charset="0"/>
                <a:cs typeface="Times New Roman" panose="02020603050405020304" pitchFamily="18" charset="0"/>
              </a:rPr>
              <a:t> </a:t>
            </a:r>
            <a:r>
              <a:rPr lang="ru-RU" sz="2800" i="1" dirty="0" err="1">
                <a:solidFill>
                  <a:schemeClr val="tx1"/>
                </a:solidFill>
                <a:latin typeface="Times New Roman" panose="02020603050405020304" pitchFamily="18" charset="0"/>
                <a:cs typeface="Times New Roman" panose="02020603050405020304" pitchFamily="18" charset="0"/>
              </a:rPr>
              <a:t>ерекшеліктеріне</a:t>
            </a:r>
            <a:r>
              <a:rPr lang="ru-RU" sz="2800" i="1" dirty="0">
                <a:solidFill>
                  <a:schemeClr val="tx1"/>
                </a:solidFill>
                <a:latin typeface="Times New Roman" panose="02020603050405020304" pitchFamily="18" charset="0"/>
                <a:cs typeface="Times New Roman" panose="02020603050405020304" pitchFamily="18" charset="0"/>
              </a:rPr>
              <a:t> </a:t>
            </a:r>
            <a:r>
              <a:rPr lang="ru-RU" sz="2800" i="1" dirty="0" err="1">
                <a:solidFill>
                  <a:schemeClr val="tx1"/>
                </a:solidFill>
                <a:latin typeface="Times New Roman" panose="02020603050405020304" pitchFamily="18" charset="0"/>
                <a:cs typeface="Times New Roman" panose="02020603050405020304" pitchFamily="18" charset="0"/>
              </a:rPr>
              <a:t>байланысты</a:t>
            </a:r>
            <a:r>
              <a:rPr lang="ru-RU" sz="2800" i="1" dirty="0">
                <a:solidFill>
                  <a:schemeClr val="tx1"/>
                </a:solidFill>
                <a:latin typeface="Times New Roman" panose="02020603050405020304" pitchFamily="18" charset="0"/>
                <a:cs typeface="Times New Roman" panose="02020603050405020304" pitchFamily="18" charset="0"/>
              </a:rPr>
              <a:t> </a:t>
            </a:r>
            <a:r>
              <a:rPr lang="ru-RU" sz="2800" i="1" dirty="0" err="1">
                <a:solidFill>
                  <a:schemeClr val="tx1"/>
                </a:solidFill>
                <a:latin typeface="Times New Roman" panose="02020603050405020304" pitchFamily="18" charset="0"/>
                <a:cs typeface="Times New Roman" panose="02020603050405020304" pitchFamily="18" charset="0"/>
              </a:rPr>
              <a:t>ол</a:t>
            </a:r>
            <a:r>
              <a:rPr lang="ru-RU" sz="2800" i="1" dirty="0">
                <a:solidFill>
                  <a:schemeClr val="tx1"/>
                </a:solidFill>
                <a:latin typeface="Times New Roman" panose="02020603050405020304" pitchFamily="18" charset="0"/>
                <a:cs typeface="Times New Roman" panose="02020603050405020304" pitchFamily="18" charset="0"/>
              </a:rPr>
              <a:t>: </a:t>
            </a:r>
            <a:r>
              <a:rPr lang="ru-RU" sz="2800" i="1" dirty="0" err="1">
                <a:solidFill>
                  <a:schemeClr val="tx1"/>
                </a:solidFill>
                <a:latin typeface="Times New Roman" panose="02020603050405020304" pitchFamily="18" charset="0"/>
                <a:cs typeface="Times New Roman" panose="02020603050405020304" pitchFamily="18" charset="0"/>
              </a:rPr>
              <a:t>гиалинді</a:t>
            </a:r>
            <a:r>
              <a:rPr lang="ru-RU" sz="2800" i="1" dirty="0">
                <a:solidFill>
                  <a:schemeClr val="tx1"/>
                </a:solidFill>
                <a:latin typeface="Times New Roman" panose="02020603050405020304" pitchFamily="18" charset="0"/>
                <a:cs typeface="Times New Roman" panose="02020603050405020304" pitchFamily="18" charset="0"/>
              </a:rPr>
              <a:t>, </a:t>
            </a:r>
            <a:r>
              <a:rPr lang="ru-RU" sz="2800" i="1" dirty="0" err="1">
                <a:solidFill>
                  <a:schemeClr val="tx1"/>
                </a:solidFill>
                <a:latin typeface="Times New Roman" panose="02020603050405020304" pitchFamily="18" charset="0"/>
                <a:cs typeface="Times New Roman" panose="02020603050405020304" pitchFamily="18" charset="0"/>
              </a:rPr>
              <a:t>эластинді</a:t>
            </a:r>
            <a:r>
              <a:rPr lang="ru-RU" sz="2800" i="1" dirty="0">
                <a:solidFill>
                  <a:schemeClr val="tx1"/>
                </a:solidFill>
                <a:latin typeface="Times New Roman" panose="02020603050405020304" pitchFamily="18" charset="0"/>
                <a:cs typeface="Times New Roman" panose="02020603050405020304" pitchFamily="18" charset="0"/>
              </a:rPr>
              <a:t> </a:t>
            </a:r>
            <a:r>
              <a:rPr lang="ru-RU" sz="2800" i="1" dirty="0" err="1">
                <a:solidFill>
                  <a:schemeClr val="tx1"/>
                </a:solidFill>
                <a:latin typeface="Times New Roman" panose="02020603050405020304" pitchFamily="18" charset="0"/>
                <a:cs typeface="Times New Roman" panose="02020603050405020304" pitchFamily="18" charset="0"/>
              </a:rPr>
              <a:t>және</a:t>
            </a:r>
            <a:r>
              <a:rPr lang="ru-RU" sz="2800" i="1" dirty="0">
                <a:solidFill>
                  <a:schemeClr val="tx1"/>
                </a:solidFill>
                <a:latin typeface="Times New Roman" panose="02020603050405020304" pitchFamily="18" charset="0"/>
                <a:cs typeface="Times New Roman" panose="02020603050405020304" pitchFamily="18" charset="0"/>
              </a:rPr>
              <a:t> </a:t>
            </a:r>
            <a:r>
              <a:rPr lang="ru-RU" sz="2800" i="1" dirty="0" err="1">
                <a:solidFill>
                  <a:schemeClr val="tx1"/>
                </a:solidFill>
                <a:latin typeface="Times New Roman" panose="02020603050405020304" pitchFamily="18" charset="0"/>
                <a:cs typeface="Times New Roman" panose="02020603050405020304" pitchFamily="18" charset="0"/>
              </a:rPr>
              <a:t>талшықты</a:t>
            </a:r>
            <a:r>
              <a:rPr lang="ru-RU" sz="2800" i="1" dirty="0">
                <a:solidFill>
                  <a:schemeClr val="tx1"/>
                </a:solidFill>
                <a:latin typeface="Times New Roman" panose="02020603050405020304" pitchFamily="18" charset="0"/>
                <a:cs typeface="Times New Roman" panose="02020603050405020304" pitchFamily="18" charset="0"/>
              </a:rPr>
              <a:t> </a:t>
            </a:r>
            <a:r>
              <a:rPr lang="ru-RU" sz="2800" i="1" dirty="0" err="1">
                <a:solidFill>
                  <a:schemeClr val="tx1"/>
                </a:solidFill>
                <a:latin typeface="Times New Roman" panose="02020603050405020304" pitchFamily="18" charset="0"/>
                <a:cs typeface="Times New Roman" panose="02020603050405020304" pitchFamily="18" charset="0"/>
              </a:rPr>
              <a:t>шеміршек</a:t>
            </a:r>
            <a:r>
              <a:rPr lang="ru-RU" sz="2800" i="1" dirty="0">
                <a:solidFill>
                  <a:schemeClr val="tx1"/>
                </a:solidFill>
                <a:latin typeface="Times New Roman" panose="02020603050405020304" pitchFamily="18" charset="0"/>
                <a:cs typeface="Times New Roman" panose="02020603050405020304" pitchFamily="18" charset="0"/>
              </a:rPr>
              <a:t> </a:t>
            </a:r>
            <a:r>
              <a:rPr lang="ru-RU" sz="2800" i="1" dirty="0" err="1">
                <a:solidFill>
                  <a:schemeClr val="tx1"/>
                </a:solidFill>
                <a:latin typeface="Times New Roman" panose="02020603050405020304" pitchFamily="18" charset="0"/>
                <a:cs typeface="Times New Roman" panose="02020603050405020304" pitchFamily="18" charset="0"/>
              </a:rPr>
              <a:t>ұлпалары</a:t>
            </a:r>
            <a:r>
              <a:rPr lang="ru-RU" sz="2800" i="1" dirty="0">
                <a:solidFill>
                  <a:schemeClr val="tx1"/>
                </a:solidFill>
                <a:latin typeface="Times New Roman" panose="02020603050405020304" pitchFamily="18" charset="0"/>
                <a:cs typeface="Times New Roman" panose="02020603050405020304" pitchFamily="18" charset="0"/>
              </a:rPr>
              <a:t> </a:t>
            </a:r>
            <a:r>
              <a:rPr lang="ru-RU" sz="2800" i="1" dirty="0" err="1">
                <a:solidFill>
                  <a:schemeClr val="tx1"/>
                </a:solidFill>
                <a:latin typeface="Times New Roman" panose="02020603050405020304" pitchFamily="18" charset="0"/>
                <a:cs typeface="Times New Roman" panose="02020603050405020304" pitchFamily="18" charset="0"/>
              </a:rPr>
              <a:t>болып</a:t>
            </a:r>
            <a:r>
              <a:rPr lang="ru-RU" sz="2800" i="1" dirty="0">
                <a:solidFill>
                  <a:schemeClr val="tx1"/>
                </a:solidFill>
                <a:latin typeface="Times New Roman" panose="02020603050405020304" pitchFamily="18" charset="0"/>
                <a:cs typeface="Times New Roman" panose="02020603050405020304" pitchFamily="18" charset="0"/>
              </a:rPr>
              <a:t> </a:t>
            </a:r>
            <a:r>
              <a:rPr lang="ru-RU" sz="2800" i="1" dirty="0" err="1">
                <a:solidFill>
                  <a:schemeClr val="tx1"/>
                </a:solidFill>
                <a:latin typeface="Times New Roman" panose="02020603050405020304" pitchFamily="18" charset="0"/>
                <a:cs typeface="Times New Roman" panose="02020603050405020304" pitchFamily="18" charset="0"/>
              </a:rPr>
              <a:t>үш</a:t>
            </a:r>
            <a:r>
              <a:rPr lang="ru-RU" sz="2800" i="1" dirty="0">
                <a:solidFill>
                  <a:schemeClr val="tx1"/>
                </a:solidFill>
                <a:latin typeface="Times New Roman" panose="02020603050405020304" pitchFamily="18" charset="0"/>
                <a:cs typeface="Times New Roman" panose="02020603050405020304" pitchFamily="18" charset="0"/>
              </a:rPr>
              <a:t> </a:t>
            </a:r>
            <a:r>
              <a:rPr lang="ru-RU" sz="2800" i="1" dirty="0" err="1">
                <a:solidFill>
                  <a:schemeClr val="tx1"/>
                </a:solidFill>
                <a:latin typeface="Times New Roman" panose="02020603050405020304" pitchFamily="18" charset="0"/>
                <a:cs typeface="Times New Roman" panose="02020603050405020304" pitchFamily="18" charset="0"/>
              </a:rPr>
              <a:t>түрге</a:t>
            </a:r>
            <a:r>
              <a:rPr lang="ru-RU" sz="2800" i="1" dirty="0">
                <a:solidFill>
                  <a:schemeClr val="tx1"/>
                </a:solidFill>
                <a:latin typeface="Times New Roman" panose="02020603050405020304" pitchFamily="18" charset="0"/>
                <a:cs typeface="Times New Roman" panose="02020603050405020304" pitchFamily="18" charset="0"/>
              </a:rPr>
              <a:t> </a:t>
            </a:r>
            <a:r>
              <a:rPr lang="ru-RU" sz="2800" i="1" dirty="0" err="1">
                <a:solidFill>
                  <a:schemeClr val="tx1"/>
                </a:solidFill>
                <a:latin typeface="Times New Roman" panose="02020603050405020304" pitchFamily="18" charset="0"/>
                <a:cs typeface="Times New Roman" panose="02020603050405020304" pitchFamily="18" charset="0"/>
              </a:rPr>
              <a:t>бөлінеді</a:t>
            </a:r>
            <a:r>
              <a:rPr lang="ru-RU" sz="2800" i="1" dirty="0" smtClean="0">
                <a:solidFill>
                  <a:schemeClr val="tx1"/>
                </a:solidFill>
                <a:latin typeface="Times New Roman" panose="02020603050405020304" pitchFamily="18" charset="0"/>
                <a:cs typeface="Times New Roman" panose="02020603050405020304" pitchFamily="18" charset="0"/>
              </a:rPr>
              <a:t>.. </a:t>
            </a:r>
            <a:endParaRPr lang="ru-RU" sz="2800"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4542990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1052736"/>
            <a:ext cx="7543800" cy="3886200"/>
          </a:xfrm>
        </p:spPr>
        <p:txBody>
          <a:bodyPr>
            <a:normAutofit lnSpcReduction="10000"/>
          </a:bodyPr>
          <a:lstStyle/>
          <a:p>
            <a:pPr algn="ctr"/>
            <a:r>
              <a:rPr lang="ru-RU" sz="3600" b="1" i="1" dirty="0"/>
              <a:t>Адам </a:t>
            </a:r>
            <a:r>
              <a:rPr lang="ru-RU" sz="3600" b="1" i="1" dirty="0" err="1"/>
              <a:t>терісі</a:t>
            </a:r>
            <a:r>
              <a:rPr lang="ru-RU" sz="3600" b="1" i="1" dirty="0"/>
              <a:t> </a:t>
            </a:r>
            <a:r>
              <a:rPr lang="ru-RU" sz="3600" b="1" i="1" dirty="0" err="1"/>
              <a:t>негізінен</a:t>
            </a:r>
            <a:r>
              <a:rPr lang="ru-RU" sz="3600" b="1" i="1" dirty="0"/>
              <a:t> </a:t>
            </a:r>
            <a:r>
              <a:rPr lang="ru-RU" sz="3600" b="1" i="1" dirty="0" err="1"/>
              <a:t>үш</a:t>
            </a:r>
            <a:r>
              <a:rPr lang="ru-RU" sz="3600" b="1" i="1" dirty="0"/>
              <a:t> </a:t>
            </a:r>
            <a:r>
              <a:rPr lang="ru-RU" sz="3600" b="1" i="1" dirty="0" err="1"/>
              <a:t>қабаттан</a:t>
            </a:r>
            <a:r>
              <a:rPr lang="ru-RU" sz="3600" b="1" i="1" dirty="0"/>
              <a:t> </a:t>
            </a:r>
            <a:r>
              <a:rPr lang="ru-RU" sz="3600" b="1" i="1" dirty="0" err="1"/>
              <a:t>тұрады</a:t>
            </a:r>
            <a:r>
              <a:rPr lang="ru-RU" sz="3600" b="1" i="1" dirty="0"/>
              <a:t>. </a:t>
            </a:r>
            <a:r>
              <a:rPr lang="ru-RU" sz="3600" b="1" i="1" dirty="0" err="1"/>
              <a:t>Терінің</a:t>
            </a:r>
            <a:r>
              <a:rPr lang="ru-RU" sz="3600" b="1" i="1" dirty="0"/>
              <a:t> </a:t>
            </a:r>
            <a:r>
              <a:rPr lang="ru-RU" sz="3600" b="1" i="1" dirty="0" err="1"/>
              <a:t>сыртқы</a:t>
            </a:r>
            <a:r>
              <a:rPr lang="ru-RU" sz="3600" b="1" i="1" dirty="0"/>
              <a:t> </a:t>
            </a:r>
            <a:r>
              <a:rPr lang="ru-RU" sz="3600" b="1" i="1" dirty="0" err="1"/>
              <a:t>қабаты</a:t>
            </a:r>
            <a:r>
              <a:rPr lang="ru-RU" sz="3600" b="1" i="1" dirty="0"/>
              <a:t> - эпидермис (</a:t>
            </a:r>
            <a:r>
              <a:rPr lang="ru-RU" sz="3600" b="1" i="1" u="sng" dirty="0">
                <a:hlinkClick r:id="rId2" tooltip="Латын тілі"/>
              </a:rPr>
              <a:t>лат.</a:t>
            </a:r>
            <a:r>
              <a:rPr lang="ru-RU" sz="3600" b="1" i="1" dirty="0"/>
              <a:t> </a:t>
            </a:r>
            <a:r>
              <a:rPr lang="la-Latn" sz="3600" b="1" i="1" dirty="0"/>
              <a:t>ері</a:t>
            </a:r>
            <a:r>
              <a:rPr lang="ru-RU" sz="3600" b="1" i="1" dirty="0"/>
              <a:t> - сырты, </a:t>
            </a:r>
            <a:r>
              <a:rPr lang="ru-RU" sz="3600" b="1" i="1" dirty="0" err="1"/>
              <a:t>үсті</a:t>
            </a:r>
            <a:r>
              <a:rPr lang="ru-RU" sz="3600" b="1" i="1" dirty="0"/>
              <a:t>, </a:t>
            </a:r>
            <a:r>
              <a:rPr lang="ru-RU" sz="3600" b="1" i="1" dirty="0" err="1"/>
              <a:t>derma</a:t>
            </a:r>
            <a:r>
              <a:rPr lang="ru-RU" sz="3600" b="1" i="1" dirty="0"/>
              <a:t> - </a:t>
            </a:r>
            <a:r>
              <a:rPr lang="ru-RU" sz="3600" b="1" i="1" dirty="0" err="1"/>
              <a:t>тері</a:t>
            </a:r>
            <a:r>
              <a:rPr lang="ru-RU" sz="3600" b="1" i="1" dirty="0"/>
              <a:t>), </a:t>
            </a:r>
            <a:r>
              <a:rPr lang="ru-RU" sz="3600" b="1" i="1" dirty="0" err="1"/>
              <a:t>ортаңғы</a:t>
            </a:r>
            <a:r>
              <a:rPr lang="ru-RU" sz="3600" b="1" i="1" dirty="0"/>
              <a:t> </a:t>
            </a:r>
            <a:r>
              <a:rPr lang="ru-RU" sz="3600" b="1" i="1" dirty="0" err="1"/>
              <a:t>қабаты</a:t>
            </a:r>
            <a:r>
              <a:rPr lang="ru-RU" sz="3600" b="1" i="1" dirty="0"/>
              <a:t> - </a:t>
            </a:r>
            <a:r>
              <a:rPr lang="ru-RU" sz="3600" b="1" i="1" dirty="0" err="1"/>
              <a:t>нағыз</a:t>
            </a:r>
            <a:r>
              <a:rPr lang="ru-RU" sz="3600" b="1" i="1" dirty="0"/>
              <a:t> </a:t>
            </a:r>
            <a:r>
              <a:rPr lang="ru-RU" sz="3600" b="1" i="1" dirty="0" err="1"/>
              <a:t>тері</a:t>
            </a:r>
            <a:r>
              <a:rPr lang="ru-RU" sz="3600" b="1" i="1" dirty="0"/>
              <a:t> (</a:t>
            </a:r>
            <a:r>
              <a:rPr lang="ru-RU" sz="3600" b="1" i="1" u="sng" dirty="0">
                <a:hlinkClick r:id="rId3" tooltip="Дерма"/>
              </a:rPr>
              <a:t>дерма</a:t>
            </a:r>
            <a:r>
              <a:rPr lang="ru-RU" sz="3600" b="1" i="1" dirty="0"/>
              <a:t>), </a:t>
            </a:r>
            <a:r>
              <a:rPr lang="ru-RU" sz="3600" b="1" i="1" dirty="0" err="1"/>
              <a:t>ішкі</a:t>
            </a:r>
            <a:r>
              <a:rPr lang="ru-RU" sz="3600" b="1" i="1" dirty="0"/>
              <a:t> </a:t>
            </a:r>
            <a:r>
              <a:rPr lang="ru-RU" sz="3600" b="1" i="1" dirty="0" err="1"/>
              <a:t>қабаты</a:t>
            </a:r>
            <a:r>
              <a:rPr lang="ru-RU" sz="3600" b="1" i="1" dirty="0"/>
              <a:t> - </a:t>
            </a:r>
            <a:r>
              <a:rPr lang="ru-RU" sz="3600" b="1" i="1" dirty="0" err="1"/>
              <a:t>шелді</a:t>
            </a:r>
            <a:r>
              <a:rPr lang="ru-RU" sz="3600" b="1" i="1" dirty="0"/>
              <a:t> </a:t>
            </a:r>
            <a:r>
              <a:rPr lang="ru-RU" sz="3600" b="1" i="1" dirty="0" err="1"/>
              <a:t>қабаты</a:t>
            </a:r>
            <a:r>
              <a:rPr lang="ru-RU" sz="3600" b="1" i="1" dirty="0"/>
              <a:t> </a:t>
            </a:r>
            <a:r>
              <a:rPr lang="ru-RU" sz="3600" b="1" i="1" dirty="0" err="1"/>
              <a:t>деп</a:t>
            </a:r>
            <a:r>
              <a:rPr lang="ru-RU" sz="3600" b="1" i="1" dirty="0"/>
              <a:t> </a:t>
            </a:r>
            <a:r>
              <a:rPr lang="ru-RU" sz="3600" b="1" i="1" dirty="0" err="1"/>
              <a:t>аталады</a:t>
            </a:r>
            <a:endParaRPr lang="ru-RU" sz="3600" b="1" i="1" dirty="0"/>
          </a:p>
        </p:txBody>
      </p:sp>
    </p:spTree>
    <p:extLst>
      <p:ext uri="{BB962C8B-B14F-4D97-AF65-F5344CB8AC3E}">
        <p14:creationId xmlns="" xmlns:p14="http://schemas.microsoft.com/office/powerpoint/2010/main" val="2552525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43608" y="620688"/>
            <a:ext cx="7017973" cy="5263480"/>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16985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772816"/>
            <a:ext cx="8964488" cy="3886200"/>
          </a:xfrm>
        </p:spPr>
        <p:txBody>
          <a:bodyPr>
            <a:noAutofit/>
          </a:bodyPr>
          <a:lstStyle/>
          <a:p>
            <a:r>
              <a:rPr lang="ru-RU" sz="2800" i="1" dirty="0" smtClean="0"/>
              <a:t>  </a:t>
            </a:r>
            <a:r>
              <a:rPr lang="ru-RU" sz="2800" i="1" dirty="0" err="1" smtClean="0"/>
              <a:t>Терінің</a:t>
            </a:r>
            <a:r>
              <a:rPr lang="ru-RU" sz="2800" i="1" dirty="0" smtClean="0"/>
              <a:t> </a:t>
            </a:r>
            <a:r>
              <a:rPr lang="ru-RU" sz="2800" i="1" dirty="0"/>
              <a:t>эпидермис </a:t>
            </a:r>
            <a:r>
              <a:rPr lang="ru-RU" sz="2800" i="1" dirty="0" err="1"/>
              <a:t>қабаты</a:t>
            </a:r>
            <a:r>
              <a:rPr lang="ru-RU" sz="2800" i="1" dirty="0"/>
              <a:t> - </a:t>
            </a:r>
            <a:r>
              <a:rPr lang="ru-RU" sz="2800" i="1" dirty="0" err="1"/>
              <a:t>көп</a:t>
            </a:r>
            <a:r>
              <a:rPr lang="ru-RU" sz="2800" i="1" dirty="0"/>
              <a:t> </a:t>
            </a:r>
            <a:r>
              <a:rPr lang="ru-RU" sz="2800" i="1" dirty="0" err="1"/>
              <a:t>қабатты</a:t>
            </a:r>
            <a:r>
              <a:rPr lang="ru-RU" sz="2800" i="1" dirty="0"/>
              <a:t> </a:t>
            </a:r>
            <a:r>
              <a:rPr lang="ru-RU" sz="2800" i="1" dirty="0" err="1"/>
              <a:t>жалпақ</a:t>
            </a:r>
            <a:r>
              <a:rPr lang="ru-RU" sz="2800" i="1" dirty="0"/>
              <a:t> </a:t>
            </a:r>
            <a:r>
              <a:rPr lang="ru-RU" sz="2800" i="1" u="sng" dirty="0">
                <a:hlinkClick r:id="rId2" tooltip="Эпителий"/>
              </a:rPr>
              <a:t>эпителий</a:t>
            </a:r>
            <a:r>
              <a:rPr lang="ru-RU" sz="2800" i="1" dirty="0"/>
              <a:t> (</a:t>
            </a:r>
            <a:r>
              <a:rPr lang="ru-RU" sz="2800" i="1" u="sng" dirty="0" err="1">
                <a:hlinkClick r:id="rId3" tooltip="Жабын"/>
              </a:rPr>
              <a:t>жабын</a:t>
            </a:r>
            <a:r>
              <a:rPr lang="ru-RU" sz="2800" i="1" dirty="0"/>
              <a:t>) </a:t>
            </a:r>
            <a:r>
              <a:rPr lang="ru-RU" sz="2800" i="1" dirty="0" err="1"/>
              <a:t>ұлпасынан</a:t>
            </a:r>
            <a:r>
              <a:rPr lang="ru-RU" sz="2800" i="1" dirty="0"/>
              <a:t> </a:t>
            </a:r>
            <a:r>
              <a:rPr lang="ru-RU" sz="2800" i="1" dirty="0" err="1"/>
              <a:t>тұрады</a:t>
            </a:r>
            <a:r>
              <a:rPr lang="ru-RU" sz="2800" i="1" dirty="0"/>
              <a:t>. </a:t>
            </a:r>
            <a:r>
              <a:rPr lang="ru-RU" sz="2800" i="1" dirty="0" err="1"/>
              <a:t>Оның</a:t>
            </a:r>
            <a:r>
              <a:rPr lang="ru-RU" sz="2800" i="1" dirty="0"/>
              <a:t> </a:t>
            </a:r>
            <a:r>
              <a:rPr lang="ru-RU" sz="2800" i="1" dirty="0" err="1"/>
              <a:t>қалыңдығы</a:t>
            </a:r>
            <a:r>
              <a:rPr lang="ru-RU" sz="2800" i="1" dirty="0"/>
              <a:t> </a:t>
            </a:r>
            <a:r>
              <a:rPr lang="ru-RU" sz="2800" i="1" dirty="0" err="1"/>
              <a:t>атқаратын</a:t>
            </a:r>
            <a:r>
              <a:rPr lang="ru-RU" sz="2800" i="1" dirty="0"/>
              <a:t> </a:t>
            </a:r>
            <a:r>
              <a:rPr lang="ru-RU" sz="2800" i="1" dirty="0" err="1"/>
              <a:t>қызметіне</a:t>
            </a:r>
            <a:r>
              <a:rPr lang="ru-RU" sz="2800" i="1" dirty="0"/>
              <a:t> </a:t>
            </a:r>
            <a:r>
              <a:rPr lang="ru-RU" sz="2800" i="1" dirty="0" err="1"/>
              <a:t>сәйкес</a:t>
            </a:r>
            <a:r>
              <a:rPr lang="ru-RU" sz="2800" i="1" dirty="0"/>
              <a:t> </a:t>
            </a:r>
            <a:r>
              <a:rPr lang="ru-RU" sz="2800" i="1" dirty="0" err="1"/>
              <a:t>түрліше</a:t>
            </a:r>
            <a:r>
              <a:rPr lang="ru-RU" sz="2800" i="1" dirty="0"/>
              <a:t> </a:t>
            </a:r>
            <a:r>
              <a:rPr lang="ru-RU" sz="2800" i="1" dirty="0" err="1"/>
              <a:t>болады</a:t>
            </a:r>
            <a:r>
              <a:rPr lang="ru-RU" sz="2800" i="1" dirty="0"/>
              <a:t>. </a:t>
            </a:r>
            <a:r>
              <a:rPr lang="ru-RU" sz="2800" i="1" dirty="0" err="1"/>
              <a:t>Үнемі</a:t>
            </a:r>
            <a:r>
              <a:rPr lang="ru-RU" sz="2800" i="1" dirty="0"/>
              <a:t> </a:t>
            </a:r>
            <a:r>
              <a:rPr lang="ru-RU" sz="2800" i="1" u="sng" dirty="0" err="1">
                <a:hlinkClick r:id="rId4" tooltip="Механикалық күш (мұндай бет жоқ)"/>
              </a:rPr>
              <a:t>механикалық</a:t>
            </a:r>
            <a:r>
              <a:rPr lang="ru-RU" sz="2800" i="1" u="sng" dirty="0">
                <a:hlinkClick r:id="rId4" tooltip="Механикалық күш (мұндай бет жоқ)"/>
              </a:rPr>
              <a:t> </a:t>
            </a:r>
            <a:r>
              <a:rPr lang="ru-RU" sz="2800" i="1" u="sng" dirty="0" err="1">
                <a:hlinkClick r:id="rId4" tooltip="Механикалық күш (мұндай бет жоқ)"/>
              </a:rPr>
              <a:t>күш</a:t>
            </a:r>
            <a:r>
              <a:rPr lang="ru-RU" sz="2800" i="1" dirty="0"/>
              <a:t> </a:t>
            </a:r>
            <a:r>
              <a:rPr lang="ru-RU" sz="2800" i="1" dirty="0" err="1"/>
              <a:t>түсетін</a:t>
            </a:r>
            <a:r>
              <a:rPr lang="ru-RU" sz="2800" i="1" dirty="0"/>
              <a:t> </a:t>
            </a:r>
            <a:r>
              <a:rPr lang="ru-RU" sz="2800" i="1" dirty="0" err="1"/>
              <a:t>жерлерде</a:t>
            </a:r>
            <a:r>
              <a:rPr lang="ru-RU" sz="2800" i="1" dirty="0"/>
              <a:t> (</a:t>
            </a:r>
            <a:r>
              <a:rPr lang="ru-RU" sz="2800" i="1" dirty="0" err="1"/>
              <a:t>алақанда</a:t>
            </a:r>
            <a:r>
              <a:rPr lang="ru-RU" sz="2800" i="1" dirty="0"/>
              <a:t>, </a:t>
            </a:r>
            <a:r>
              <a:rPr lang="ru-RU" sz="2800" i="1" dirty="0" err="1"/>
              <a:t>табанда</a:t>
            </a:r>
            <a:r>
              <a:rPr lang="ru-RU" sz="2800" i="1" dirty="0"/>
              <a:t>) </a:t>
            </a:r>
            <a:r>
              <a:rPr lang="ru-RU" sz="2800" i="1" u="sng" dirty="0">
                <a:hlinkClick r:id="rId5" tooltip="Эпидермис (мұндай бет жоқ)"/>
              </a:rPr>
              <a:t>эпидермис</a:t>
            </a:r>
            <a:r>
              <a:rPr lang="ru-RU" sz="2800" i="1" dirty="0"/>
              <a:t> </a:t>
            </a:r>
            <a:r>
              <a:rPr lang="ru-RU" sz="2800" i="1" dirty="0" err="1"/>
              <a:t>едәуір</a:t>
            </a:r>
            <a:r>
              <a:rPr lang="ru-RU" sz="2800" i="1" dirty="0"/>
              <a:t> </a:t>
            </a:r>
            <a:r>
              <a:rPr lang="ru-RU" sz="2800" i="1" dirty="0" err="1"/>
              <a:t>қалың</a:t>
            </a:r>
            <a:r>
              <a:rPr lang="ru-RU" sz="2800" i="1" dirty="0"/>
              <a:t> (0,5-2,3 мм). </a:t>
            </a:r>
            <a:r>
              <a:rPr lang="ru-RU" sz="2800" i="1" dirty="0" err="1"/>
              <a:t>Көкіректе</a:t>
            </a:r>
            <a:r>
              <a:rPr lang="ru-RU" sz="2800" i="1" dirty="0"/>
              <a:t>, </a:t>
            </a:r>
            <a:r>
              <a:rPr lang="ru-RU" sz="2800" i="1" dirty="0" err="1"/>
              <a:t>құрсақта</a:t>
            </a:r>
            <a:r>
              <a:rPr lang="ru-RU" sz="2800" i="1" dirty="0"/>
              <a:t>, </a:t>
            </a:r>
            <a:r>
              <a:rPr lang="ru-RU" sz="2800" i="1" dirty="0" err="1"/>
              <a:t>санда</a:t>
            </a:r>
            <a:r>
              <a:rPr lang="ru-RU" sz="2800" i="1" dirty="0"/>
              <a:t>, </a:t>
            </a:r>
            <a:r>
              <a:rPr lang="ru-RU" sz="2800" i="1" dirty="0" err="1"/>
              <a:t>білекте</a:t>
            </a:r>
            <a:r>
              <a:rPr lang="ru-RU" sz="2800" i="1" dirty="0"/>
              <a:t>, </a:t>
            </a:r>
            <a:r>
              <a:rPr lang="ru-RU" sz="2800" i="1" dirty="0" err="1"/>
              <a:t>мойында</a:t>
            </a:r>
            <a:r>
              <a:rPr lang="ru-RU" sz="2800" i="1" dirty="0"/>
              <a:t> </a:t>
            </a:r>
            <a:r>
              <a:rPr lang="ru-RU" sz="2800" i="1" u="sng" dirty="0">
                <a:hlinkClick r:id="rId5" tooltip="Эпидермис (мұндай бет жоқ)"/>
              </a:rPr>
              <a:t>эпидермис</a:t>
            </a:r>
            <a:r>
              <a:rPr lang="ru-RU" sz="2800" i="1" dirty="0"/>
              <a:t> </a:t>
            </a:r>
            <a:r>
              <a:rPr lang="ru-RU" sz="2800" i="1" dirty="0" err="1"/>
              <a:t>қабатының</a:t>
            </a:r>
            <a:r>
              <a:rPr lang="ru-RU" sz="2800" i="1" dirty="0"/>
              <a:t> </a:t>
            </a:r>
            <a:r>
              <a:rPr lang="ru-RU" sz="2800" i="1" dirty="0" err="1"/>
              <a:t>қалыңдығы</a:t>
            </a:r>
            <a:r>
              <a:rPr lang="ru-RU" sz="2800" i="1" dirty="0"/>
              <a:t> 0,02—0,05 мм-</a:t>
            </a:r>
            <a:r>
              <a:rPr lang="ru-RU" sz="2800" i="1" dirty="0" err="1"/>
              <a:t>ден</a:t>
            </a:r>
            <a:r>
              <a:rPr lang="ru-RU" sz="2800" i="1" dirty="0"/>
              <a:t> </a:t>
            </a:r>
            <a:r>
              <a:rPr lang="ru-RU" sz="2800" i="1" dirty="0" err="1"/>
              <a:t>аспайды</a:t>
            </a:r>
            <a:r>
              <a:rPr lang="ru-RU" sz="2800" i="1" dirty="0" smtClean="0"/>
              <a:t>.</a:t>
            </a:r>
            <a:r>
              <a:rPr lang="ru-RU" sz="2800" i="1" dirty="0"/>
              <a:t> </a:t>
            </a:r>
            <a:r>
              <a:rPr lang="ru-RU" sz="2800" i="1" dirty="0" err="1"/>
              <a:t>Эпидермистің</a:t>
            </a:r>
            <a:r>
              <a:rPr lang="ru-RU" sz="2800" i="1" dirty="0"/>
              <a:t> </a:t>
            </a:r>
            <a:r>
              <a:rPr lang="ru-RU" sz="2800" i="1" dirty="0" err="1"/>
              <a:t>өзі</a:t>
            </a:r>
            <a:r>
              <a:rPr lang="ru-RU" sz="2800" i="1" dirty="0"/>
              <a:t> </a:t>
            </a:r>
            <a:r>
              <a:rPr lang="ru-RU" sz="2800" i="1" dirty="0" err="1"/>
              <a:t>екі</a:t>
            </a:r>
            <a:r>
              <a:rPr lang="ru-RU" sz="2800" i="1" dirty="0"/>
              <a:t> </a:t>
            </a:r>
            <a:r>
              <a:rPr lang="ru-RU" sz="2800" i="1" dirty="0" err="1"/>
              <a:t>қабаттан</a:t>
            </a:r>
            <a:r>
              <a:rPr lang="ru-RU" sz="2800" i="1" dirty="0"/>
              <a:t> </a:t>
            </a:r>
            <a:r>
              <a:rPr lang="ru-RU" sz="2800" i="1" dirty="0" err="1"/>
              <a:t>тұрады</a:t>
            </a:r>
            <a:r>
              <a:rPr lang="ru-RU" sz="2800" i="1" dirty="0"/>
              <a:t>. </a:t>
            </a:r>
            <a:r>
              <a:rPr lang="ru-RU" sz="2800" i="1" dirty="0" err="1"/>
              <a:t>Оның</a:t>
            </a:r>
            <a:r>
              <a:rPr lang="ru-RU" sz="2800" i="1" dirty="0"/>
              <a:t> </a:t>
            </a:r>
            <a:r>
              <a:rPr lang="ru-RU" sz="2800" i="1" dirty="0" err="1"/>
              <a:t>сыртқы</a:t>
            </a:r>
            <a:r>
              <a:rPr lang="ru-RU" sz="2800" i="1" dirty="0"/>
              <a:t> </a:t>
            </a:r>
            <a:r>
              <a:rPr lang="ru-RU" sz="2800" i="1" dirty="0" err="1"/>
              <a:t>қабаты</a:t>
            </a:r>
            <a:r>
              <a:rPr lang="ru-RU" sz="2800" i="1" dirty="0"/>
              <a:t> </a:t>
            </a:r>
            <a:r>
              <a:rPr lang="ru-RU" sz="2800" i="1" u="sng" dirty="0" err="1">
                <a:hlinkClick r:id="rId6" tooltip="Мүйізді қабат (мұндай бет жоқ)"/>
              </a:rPr>
              <a:t>мүйізді</a:t>
            </a:r>
            <a:r>
              <a:rPr lang="ru-RU" sz="2800" i="1" u="sng" dirty="0">
                <a:hlinkClick r:id="rId6" tooltip="Мүйізді қабат (мұндай бет жоқ)"/>
              </a:rPr>
              <a:t> </a:t>
            </a:r>
            <a:r>
              <a:rPr lang="ru-RU" sz="2800" i="1" u="sng" dirty="0" err="1">
                <a:hlinkClick r:id="rId6" tooltip="Мүйізді қабат (мұндай бет жоқ)"/>
              </a:rPr>
              <a:t>қабат</a:t>
            </a:r>
            <a:r>
              <a:rPr lang="ru-RU" sz="2800" i="1" dirty="0"/>
              <a:t> </a:t>
            </a:r>
            <a:r>
              <a:rPr lang="ru-RU" sz="2800" i="1" dirty="0" err="1"/>
              <a:t>деп</a:t>
            </a:r>
            <a:r>
              <a:rPr lang="ru-RU" sz="2800" i="1" dirty="0"/>
              <a:t> </a:t>
            </a:r>
            <a:r>
              <a:rPr lang="ru-RU" sz="2800" i="1" dirty="0" err="1" smtClean="0"/>
              <a:t>аталады</a:t>
            </a:r>
            <a:endParaRPr lang="ru-RU" sz="2800" i="1" dirty="0"/>
          </a:p>
        </p:txBody>
      </p:sp>
    </p:spTree>
    <p:extLst>
      <p:ext uri="{BB962C8B-B14F-4D97-AF65-F5344CB8AC3E}">
        <p14:creationId xmlns="" xmlns:p14="http://schemas.microsoft.com/office/powerpoint/2010/main" val="2381143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412776"/>
            <a:ext cx="9144000" cy="3886200"/>
          </a:xfrm>
        </p:spPr>
        <p:txBody>
          <a:bodyPr>
            <a:noAutofit/>
          </a:bodyPr>
          <a:lstStyle/>
          <a:p>
            <a:r>
              <a:rPr lang="ru-RU" sz="2800" dirty="0" smtClean="0"/>
              <a:t>  </a:t>
            </a:r>
            <a:r>
              <a:rPr lang="ru-RU" sz="2800" dirty="0" err="1" smtClean="0"/>
              <a:t>Эпидермистің</a:t>
            </a:r>
            <a:r>
              <a:rPr lang="ru-RU" sz="2800" dirty="0" smtClean="0"/>
              <a:t> </a:t>
            </a:r>
            <a:r>
              <a:rPr lang="ru-RU" sz="2800" dirty="0" err="1"/>
              <a:t>мүйізді</a:t>
            </a:r>
            <a:r>
              <a:rPr lang="ru-RU" sz="2800" dirty="0"/>
              <a:t> </a:t>
            </a:r>
            <a:r>
              <a:rPr lang="ru-RU" sz="2800" dirty="0" err="1"/>
              <a:t>қабаты</a:t>
            </a:r>
            <a:r>
              <a:rPr lang="ru-RU" sz="2800" dirty="0"/>
              <a:t> </a:t>
            </a:r>
            <a:r>
              <a:rPr lang="ru-RU" sz="2800" dirty="0" err="1"/>
              <a:t>теріні</a:t>
            </a:r>
            <a:r>
              <a:rPr lang="ru-RU" sz="2800" dirty="0"/>
              <a:t> </a:t>
            </a:r>
            <a:r>
              <a:rPr lang="ru-RU" sz="2800" dirty="0" err="1"/>
              <a:t>сыртқы</a:t>
            </a:r>
            <a:r>
              <a:rPr lang="ru-RU" sz="2800" dirty="0"/>
              <a:t> </a:t>
            </a:r>
            <a:r>
              <a:rPr lang="ru-RU" sz="2800" dirty="0" err="1"/>
              <a:t>ортаның</a:t>
            </a:r>
            <a:r>
              <a:rPr lang="ru-RU" sz="2800" dirty="0"/>
              <a:t> </a:t>
            </a:r>
            <a:r>
              <a:rPr lang="ru-RU" sz="2800" dirty="0" err="1"/>
              <a:t>зиянды</a:t>
            </a:r>
            <a:r>
              <a:rPr lang="ru-RU" sz="2800" dirty="0"/>
              <a:t> </a:t>
            </a:r>
            <a:r>
              <a:rPr lang="ru-RU" sz="2800" dirty="0" err="1"/>
              <a:t>әсерлерінен</a:t>
            </a:r>
            <a:r>
              <a:rPr lang="ru-RU" sz="2800" dirty="0"/>
              <a:t> </a:t>
            </a:r>
            <a:r>
              <a:rPr lang="ru-RU" sz="2800" dirty="0" err="1"/>
              <a:t>қорғайды</a:t>
            </a:r>
            <a:r>
              <a:rPr lang="ru-RU" sz="2800" dirty="0"/>
              <a:t>, ауру </a:t>
            </a:r>
            <a:r>
              <a:rPr lang="ru-RU" sz="2800" dirty="0" err="1"/>
              <a:t>қоздырушы</a:t>
            </a:r>
            <a:r>
              <a:rPr lang="ru-RU" sz="2800" dirty="0"/>
              <a:t> </a:t>
            </a:r>
            <a:r>
              <a:rPr lang="ru-RU" sz="2800" dirty="0" err="1"/>
              <a:t>ағзаларды</a:t>
            </a:r>
            <a:r>
              <a:rPr lang="ru-RU" sz="2800" dirty="0"/>
              <a:t> </a:t>
            </a:r>
            <a:r>
              <a:rPr lang="ru-RU" sz="2800" dirty="0" err="1"/>
              <a:t>өткізбейді</a:t>
            </a:r>
            <a:r>
              <a:rPr lang="ru-RU" sz="2800" dirty="0"/>
              <a:t>. </a:t>
            </a:r>
            <a:r>
              <a:rPr lang="ru-RU" sz="2800" dirty="0" err="1"/>
              <a:t>Мүйізді</a:t>
            </a:r>
            <a:r>
              <a:rPr lang="ru-RU" sz="2800" dirty="0"/>
              <a:t> </a:t>
            </a:r>
            <a:r>
              <a:rPr lang="ru-RU" sz="2800" dirty="0" err="1"/>
              <a:t>қабаттан</a:t>
            </a:r>
            <a:r>
              <a:rPr lang="ru-RU" sz="2800" dirty="0"/>
              <a:t> </a:t>
            </a:r>
            <a:r>
              <a:rPr lang="ru-RU" sz="2800" dirty="0" err="1"/>
              <a:t>шаш</a:t>
            </a:r>
            <a:r>
              <a:rPr lang="ru-RU" sz="2800" dirty="0"/>
              <a:t>, </a:t>
            </a:r>
            <a:r>
              <a:rPr lang="ru-RU" sz="2800" dirty="0" err="1"/>
              <a:t>түктер</a:t>
            </a:r>
            <a:r>
              <a:rPr lang="ru-RU" sz="2800" dirty="0"/>
              <a:t>, </a:t>
            </a:r>
            <a:r>
              <a:rPr lang="ru-RU" sz="2800" dirty="0" err="1"/>
              <a:t>тырнақтар</a:t>
            </a:r>
            <a:r>
              <a:rPr lang="ru-RU" sz="2800" dirty="0"/>
              <a:t> </a:t>
            </a:r>
            <a:r>
              <a:rPr lang="ru-RU" sz="2800" dirty="0" err="1"/>
              <a:t>пайда</a:t>
            </a:r>
            <a:r>
              <a:rPr lang="ru-RU" sz="2800" dirty="0"/>
              <a:t> </a:t>
            </a:r>
            <a:r>
              <a:rPr lang="ru-RU" sz="2800" dirty="0" err="1"/>
              <a:t>болған</a:t>
            </a:r>
            <a:r>
              <a:rPr lang="ru-RU" sz="2800" dirty="0"/>
              <a:t>. </a:t>
            </a:r>
            <a:r>
              <a:rPr lang="ru-RU" sz="2800" u="sng" dirty="0" err="1" smtClean="0"/>
              <a:t>Эпидермистің</a:t>
            </a:r>
            <a:r>
              <a:rPr lang="ru-RU" sz="2800" u="sng" dirty="0" smtClean="0"/>
              <a:t> </a:t>
            </a:r>
            <a:r>
              <a:rPr lang="ru-RU" sz="2800" u="sng" dirty="0" err="1"/>
              <a:t>ішкі</a:t>
            </a:r>
            <a:r>
              <a:rPr lang="ru-RU" sz="2800" u="sng" dirty="0"/>
              <a:t> </a:t>
            </a:r>
            <a:r>
              <a:rPr lang="ru-RU" sz="2800" u="sng" dirty="0" err="1"/>
              <a:t>қабатын</a:t>
            </a:r>
            <a:r>
              <a:rPr lang="ru-RU" sz="2800" u="sng" dirty="0"/>
              <a:t> -</a:t>
            </a:r>
            <a:r>
              <a:rPr lang="ru-RU" sz="2800" dirty="0"/>
              <a:t> </a:t>
            </a:r>
            <a:r>
              <a:rPr lang="ru-RU" sz="2800" dirty="0" err="1"/>
              <a:t>өсуші</a:t>
            </a:r>
            <a:r>
              <a:rPr lang="ru-RU" sz="2800" dirty="0"/>
              <a:t> </a:t>
            </a:r>
            <a:r>
              <a:rPr lang="ru-RU" sz="2800" dirty="0" err="1"/>
              <a:t>қабат</a:t>
            </a:r>
            <a:r>
              <a:rPr lang="ru-RU" sz="2800" dirty="0"/>
              <a:t> </a:t>
            </a:r>
            <a:r>
              <a:rPr lang="ru-RU" sz="2800" dirty="0" err="1"/>
              <a:t>дейді</a:t>
            </a:r>
            <a:r>
              <a:rPr lang="ru-RU" sz="2800" dirty="0"/>
              <a:t>. </a:t>
            </a:r>
            <a:r>
              <a:rPr lang="ru-RU" sz="2800" dirty="0" err="1"/>
              <a:t>Бұл</a:t>
            </a:r>
            <a:r>
              <a:rPr lang="ru-RU" sz="2800" dirty="0"/>
              <a:t> </a:t>
            </a:r>
            <a:r>
              <a:rPr lang="ru-RU" sz="2800" dirty="0" err="1"/>
              <a:t>қабатта</a:t>
            </a:r>
            <a:r>
              <a:rPr lang="ru-RU" sz="2800" dirty="0"/>
              <a:t> </a:t>
            </a:r>
            <a:r>
              <a:rPr lang="ru-RU" sz="2800" dirty="0" err="1"/>
              <a:t>бірқатар</a:t>
            </a:r>
            <a:r>
              <a:rPr lang="ru-RU" sz="2800" dirty="0"/>
              <a:t> </a:t>
            </a:r>
            <a:r>
              <a:rPr lang="ru-RU" sz="2800" dirty="0" err="1"/>
              <a:t>тірі</a:t>
            </a:r>
            <a:r>
              <a:rPr lang="ru-RU" sz="2800" dirty="0"/>
              <a:t> </a:t>
            </a:r>
            <a:r>
              <a:rPr lang="ru-RU" sz="2800" dirty="0" err="1"/>
              <a:t>жасушалар</a:t>
            </a:r>
            <a:r>
              <a:rPr lang="ru-RU" sz="2800" dirty="0"/>
              <a:t> </a:t>
            </a:r>
            <a:r>
              <a:rPr lang="ru-RU" sz="2800" dirty="0" err="1"/>
              <a:t>орналасқан</a:t>
            </a:r>
            <a:r>
              <a:rPr lang="ru-RU" sz="2800" dirty="0"/>
              <a:t>. </a:t>
            </a:r>
            <a:r>
              <a:rPr lang="ru-RU" sz="2800" dirty="0" err="1"/>
              <a:t>Ондағы</a:t>
            </a:r>
            <a:r>
              <a:rPr lang="ru-RU" sz="2800" dirty="0"/>
              <a:t> </a:t>
            </a:r>
            <a:r>
              <a:rPr lang="ru-RU" sz="2800" dirty="0" err="1"/>
              <a:t>жасушалардың</a:t>
            </a:r>
            <a:r>
              <a:rPr lang="ru-RU" sz="2800" dirty="0"/>
              <a:t> </a:t>
            </a:r>
            <a:r>
              <a:rPr lang="ru-RU" sz="2800" dirty="0" err="1"/>
              <a:t>үнемі</a:t>
            </a:r>
            <a:r>
              <a:rPr lang="ru-RU" sz="2800" dirty="0"/>
              <a:t> </a:t>
            </a:r>
            <a:r>
              <a:rPr lang="ru-RU" sz="2800" dirty="0" err="1"/>
              <a:t>бөлінуі</a:t>
            </a:r>
            <a:r>
              <a:rPr lang="ru-RU" sz="2800" dirty="0"/>
              <a:t> </a:t>
            </a:r>
            <a:r>
              <a:rPr lang="ru-RU" sz="2800" dirty="0" err="1"/>
              <a:t>арқылы</a:t>
            </a:r>
            <a:r>
              <a:rPr lang="ru-RU" sz="2800" dirty="0"/>
              <a:t> </a:t>
            </a:r>
            <a:r>
              <a:rPr lang="ru-RU" sz="2800" dirty="0" err="1"/>
              <a:t>тері</a:t>
            </a:r>
            <a:r>
              <a:rPr lang="ru-RU" sz="2800" dirty="0"/>
              <a:t> </a:t>
            </a:r>
            <a:r>
              <a:rPr lang="ru-RU" sz="2800" dirty="0" err="1"/>
              <a:t>қалпына</a:t>
            </a:r>
            <a:r>
              <a:rPr lang="ru-RU" sz="2800" dirty="0"/>
              <a:t> </a:t>
            </a:r>
            <a:r>
              <a:rPr lang="ru-RU" sz="2800" dirty="0" err="1"/>
              <a:t>келіп</a:t>
            </a:r>
            <a:r>
              <a:rPr lang="ru-RU" sz="2800" dirty="0"/>
              <a:t> </a:t>
            </a:r>
            <a:r>
              <a:rPr lang="ru-RU" sz="2800" dirty="0" err="1"/>
              <a:t>отырады</a:t>
            </a:r>
            <a:r>
              <a:rPr lang="ru-RU" sz="2800" dirty="0"/>
              <a:t>.</a:t>
            </a:r>
          </a:p>
          <a:p>
            <a:endParaRPr lang="ru-RU" sz="2800" dirty="0"/>
          </a:p>
        </p:txBody>
      </p:sp>
    </p:spTree>
    <p:extLst>
      <p:ext uri="{BB962C8B-B14F-4D97-AF65-F5344CB8AC3E}">
        <p14:creationId xmlns="" xmlns:p14="http://schemas.microsoft.com/office/powerpoint/2010/main" val="3681896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сканирование000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t="36021"/>
          <a:stretch>
            <a:fillRect/>
          </a:stretch>
        </p:blipFill>
        <p:spPr>
          <a:xfrm>
            <a:off x="683568" y="692696"/>
            <a:ext cx="7753152" cy="482453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562167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692696"/>
            <a:ext cx="7543800" cy="4968552"/>
          </a:xfrm>
        </p:spPr>
        <p:txBody>
          <a:bodyPr>
            <a:noAutofit/>
          </a:bodyPr>
          <a:lstStyle/>
          <a:p>
            <a:pPr algn="ctr"/>
            <a:r>
              <a:rPr lang="kk-KZ" sz="2800" i="1" dirty="0" smtClean="0"/>
              <a:t>Терінің екінші қабаты - нағыз тері қабаты (дерма). Дерманың эпидермиске жанаса орналасқан сыртқы қабатын - емізікшелі (сосочковый), ішкі жағын - торлы (сетчатый) қабат дейді. Дерманың емізікшелі қабаты тығыз талшықты </a:t>
            </a:r>
            <a:r>
              <a:rPr lang="kk-KZ" sz="2800" i="1" u="sng" dirty="0" smtClean="0">
                <a:hlinkClick r:id="rId2" tooltip="Дәнекер"/>
              </a:rPr>
              <a:t>дәнекер</a:t>
            </a:r>
            <a:r>
              <a:rPr lang="kk-KZ" sz="2800" i="1" dirty="0" smtClean="0"/>
              <a:t> ұлпадан тұрады. Бұл қабатта қантамырлары, </a:t>
            </a:r>
            <a:r>
              <a:rPr lang="kk-KZ" sz="2800" i="1" u="sng" dirty="0" smtClean="0">
                <a:hlinkClick r:id="rId3" tooltip="Лимфа тамырлары (мұндай бет жоқ)"/>
              </a:rPr>
              <a:t>лимфа тамырлары</a:t>
            </a:r>
            <a:r>
              <a:rPr lang="kk-KZ" sz="2800" i="1" dirty="0" smtClean="0"/>
              <a:t>, </a:t>
            </a:r>
            <a:r>
              <a:rPr lang="kk-KZ" sz="2800" i="1" u="sng" dirty="0" smtClean="0">
                <a:hlinkClick r:id="rId4" tooltip="Жүйке талшықтары (мұндай бет жоқ)"/>
              </a:rPr>
              <a:t>жүйке талшықтары</a:t>
            </a:r>
            <a:r>
              <a:rPr lang="kk-KZ" sz="2800" i="1" dirty="0" smtClean="0"/>
              <a:t> өте жиі орналасқан. Эпидермисті қажетті қоректік заттармен осы қабат қамтамасыз етіп тұрады.</a:t>
            </a:r>
            <a:endParaRPr lang="kk-KZ" sz="2800" i="1" dirty="0"/>
          </a:p>
        </p:txBody>
      </p:sp>
    </p:spTree>
    <p:extLst>
      <p:ext uri="{BB962C8B-B14F-4D97-AF65-F5344CB8AC3E}">
        <p14:creationId xmlns="" xmlns:p14="http://schemas.microsoft.com/office/powerpoint/2010/main" val="187231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31640" y="548680"/>
            <a:ext cx="7056784" cy="554461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28919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404664"/>
            <a:ext cx="9144000" cy="6453336"/>
          </a:xfrm>
        </p:spPr>
        <p:txBody>
          <a:bodyPr/>
          <a:lstStyle/>
          <a:p>
            <a:r>
              <a:rPr lang="en-US" dirty="0" smtClean="0"/>
              <a:t>1)</a:t>
            </a:r>
            <a:r>
              <a:rPr lang="kk-KZ" dirty="0" smtClean="0"/>
              <a:t> Шеміршек ұлпасы неден құралған?</a:t>
            </a:r>
          </a:p>
          <a:p>
            <a:r>
              <a:rPr lang="kk-KZ" dirty="0" smtClean="0"/>
              <a:t>2) Шеміршек ұлпасы сыртынан немен қапталған?</a:t>
            </a:r>
          </a:p>
          <a:p>
            <a:r>
              <a:rPr lang="kk-KZ" dirty="0" smtClean="0"/>
              <a:t>3) Шеміршек ұлпасы организмде қандай қызмет атқарады?</a:t>
            </a:r>
          </a:p>
          <a:p>
            <a:r>
              <a:rPr lang="kk-KZ" dirty="0" smtClean="0"/>
              <a:t>4) Шеміршек тіндері қандай мүшелерде кездеседі?</a:t>
            </a:r>
          </a:p>
          <a:p>
            <a:r>
              <a:rPr lang="kk-KZ" dirty="0" smtClean="0"/>
              <a:t>5) Шеміршек тіні неден дамиды?</a:t>
            </a:r>
          </a:p>
          <a:p>
            <a:r>
              <a:rPr lang="kk-KZ" dirty="0" smtClean="0"/>
              <a:t>6) Хондроциттер қандай пішінді болып келеді?</a:t>
            </a:r>
          </a:p>
          <a:p>
            <a:r>
              <a:rPr lang="kk-KZ" dirty="0" smtClean="0"/>
              <a:t>7</a:t>
            </a:r>
            <a:r>
              <a:rPr lang="ru-RU" dirty="0" smtClean="0"/>
              <a:t>) </a:t>
            </a:r>
            <a:r>
              <a:rPr lang="kk-KZ" dirty="0" smtClean="0"/>
              <a:t>Эпидермистің ішкі қабатын калай атайды?</a:t>
            </a:r>
          </a:p>
          <a:p>
            <a:r>
              <a:rPr lang="kk-KZ" dirty="0" smtClean="0"/>
              <a:t>8) Май безі менен түктің арасында қандай қабат жатады?</a:t>
            </a:r>
          </a:p>
          <a:p>
            <a:r>
              <a:rPr lang="kk-KZ" dirty="0" smtClean="0"/>
              <a:t>9) Терінің негізгі қызметі?</a:t>
            </a:r>
          </a:p>
          <a:p>
            <a:r>
              <a:rPr lang="kk-KZ" dirty="0" smtClean="0"/>
              <a:t>10</a:t>
            </a:r>
            <a:r>
              <a:rPr lang="kk-KZ" dirty="0"/>
              <a:t>) Шеміршек ұлпасының басқа ұлпалардан </a:t>
            </a:r>
            <a:r>
              <a:rPr lang="kk-KZ" dirty="0" smtClean="0"/>
              <a:t>айырмашылығы ?</a:t>
            </a:r>
            <a:endParaRPr lang="ru-RU" dirty="0"/>
          </a:p>
        </p:txBody>
      </p:sp>
    </p:spTree>
    <p:extLst>
      <p:ext uri="{BB962C8B-B14F-4D97-AF65-F5344CB8AC3E}">
        <p14:creationId xmlns="" xmlns:p14="http://schemas.microsoft.com/office/powerpoint/2010/main" val="2412310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685800"/>
            <a:ext cx="8964488" cy="3886200"/>
          </a:xfrm>
        </p:spPr>
        <p:txBody>
          <a:bodyPr>
            <a:normAutofit/>
          </a:bodyPr>
          <a:lstStyle/>
          <a:p>
            <a:pPr>
              <a:buFont typeface="Wingdings" panose="05000000000000000000" pitchFamily="2" charset="2"/>
              <a:buChar char="Ø"/>
            </a:pPr>
            <a:r>
              <a:rPr lang="kk-KZ" sz="6600" dirty="0" smtClean="0"/>
              <a:t>Назарыңызға рахмет!!!</a:t>
            </a:r>
            <a:endParaRPr lang="ru-RU" sz="6600" dirty="0"/>
          </a:p>
        </p:txBody>
      </p:sp>
    </p:spTree>
    <p:extLst>
      <p:ext uri="{BB962C8B-B14F-4D97-AF65-F5344CB8AC3E}">
        <p14:creationId xmlns="" xmlns:p14="http://schemas.microsoft.com/office/powerpoint/2010/main" val="71975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268760"/>
            <a:ext cx="8640960" cy="3886200"/>
          </a:xfrm>
        </p:spPr>
        <p:txBody>
          <a:bodyPr>
            <a:noAutofit/>
          </a:bodyPr>
          <a:lstStyle/>
          <a:p>
            <a:r>
              <a:rPr lang="ru-RU" sz="2800" dirty="0" smtClean="0"/>
              <a:t>  </a:t>
            </a:r>
            <a:r>
              <a:rPr lang="ru-RU" sz="2800" dirty="0" err="1" smtClean="0"/>
              <a:t>Гиалинді</a:t>
            </a:r>
            <a:r>
              <a:rPr lang="ru-RU" sz="2800" dirty="0" smtClean="0"/>
              <a:t> </a:t>
            </a:r>
            <a:r>
              <a:rPr lang="ru-RU" sz="2800" dirty="0" err="1"/>
              <a:t>шеміршек</a:t>
            </a:r>
            <a:r>
              <a:rPr lang="ru-RU" sz="2800" dirty="0"/>
              <a:t> </a:t>
            </a:r>
            <a:r>
              <a:rPr lang="ru-RU" sz="2800" dirty="0" err="1"/>
              <a:t>ұлпасының</a:t>
            </a:r>
            <a:r>
              <a:rPr lang="ru-RU" sz="2800" dirty="0"/>
              <a:t> </a:t>
            </a:r>
            <a:r>
              <a:rPr lang="ru-RU" sz="2800" dirty="0" err="1"/>
              <a:t>клеткааралық</a:t>
            </a:r>
            <a:r>
              <a:rPr lang="ru-RU" sz="2800" dirty="0"/>
              <a:t> </a:t>
            </a:r>
            <a:r>
              <a:rPr lang="ru-RU" sz="2800" dirty="0" err="1"/>
              <a:t>заты</a:t>
            </a:r>
            <a:r>
              <a:rPr lang="ru-RU" sz="2800" dirty="0"/>
              <a:t> </a:t>
            </a:r>
            <a:r>
              <a:rPr lang="ru-RU" sz="2800" dirty="0" err="1"/>
              <a:t>мөлдір</a:t>
            </a:r>
            <a:r>
              <a:rPr lang="ru-RU" sz="2800" dirty="0"/>
              <a:t> </a:t>
            </a:r>
            <a:r>
              <a:rPr lang="ru-RU" sz="2800" dirty="0" err="1"/>
              <a:t>біркелкі</a:t>
            </a:r>
            <a:r>
              <a:rPr lang="ru-RU" sz="2800" dirty="0"/>
              <a:t> </a:t>
            </a:r>
            <a:r>
              <a:rPr lang="ru-RU" sz="2800" dirty="0" err="1"/>
              <a:t>болып</a:t>
            </a:r>
            <a:r>
              <a:rPr lang="ru-RU" sz="2800" dirty="0"/>
              <a:t> </a:t>
            </a:r>
            <a:r>
              <a:rPr lang="ru-RU" sz="2800" dirty="0" err="1"/>
              <a:t>келеді</a:t>
            </a:r>
            <a:r>
              <a:rPr lang="ru-RU" sz="2800" dirty="0"/>
              <a:t>. </a:t>
            </a:r>
            <a:r>
              <a:rPr lang="ru-RU" sz="2800" dirty="0" err="1"/>
              <a:t>Эластинді</a:t>
            </a:r>
            <a:r>
              <a:rPr lang="ru-RU" sz="2800" dirty="0"/>
              <a:t> </a:t>
            </a:r>
            <a:r>
              <a:rPr lang="ru-RU" sz="2800" dirty="0" err="1"/>
              <a:t>шеміршек</a:t>
            </a:r>
            <a:r>
              <a:rPr lang="ru-RU" sz="2800" dirty="0"/>
              <a:t> </a:t>
            </a:r>
            <a:r>
              <a:rPr lang="ru-RU" sz="2800" dirty="0" err="1"/>
              <a:t>ұлпасының</a:t>
            </a:r>
            <a:r>
              <a:rPr lang="ru-RU" sz="2800" dirty="0"/>
              <a:t> </a:t>
            </a:r>
            <a:r>
              <a:rPr lang="ru-RU" sz="2800" dirty="0" err="1"/>
              <a:t>клеткааралық</a:t>
            </a:r>
            <a:r>
              <a:rPr lang="ru-RU" sz="2800" dirty="0"/>
              <a:t> </a:t>
            </a:r>
            <a:r>
              <a:rPr lang="ru-RU" sz="2800" dirty="0" err="1"/>
              <a:t>затында</a:t>
            </a:r>
            <a:r>
              <a:rPr lang="ru-RU" sz="2800" dirty="0"/>
              <a:t> эластин </a:t>
            </a:r>
            <a:r>
              <a:rPr lang="ru-RU" sz="2800" dirty="0" err="1"/>
              <a:t>талшықтары</a:t>
            </a:r>
            <a:r>
              <a:rPr lang="ru-RU" sz="2800" dirty="0"/>
              <a:t>, ал </a:t>
            </a:r>
            <a:r>
              <a:rPr lang="ru-RU" sz="2800" dirty="0" err="1"/>
              <a:t>талшықты</a:t>
            </a:r>
            <a:r>
              <a:rPr lang="ru-RU" sz="2800" dirty="0"/>
              <a:t> </a:t>
            </a:r>
            <a:r>
              <a:rPr lang="ru-RU" sz="2800" dirty="0" err="1"/>
              <a:t>шеміршек</a:t>
            </a:r>
            <a:r>
              <a:rPr lang="ru-RU" sz="2800" dirty="0"/>
              <a:t> </a:t>
            </a:r>
            <a:r>
              <a:rPr lang="ru-RU" sz="2800" dirty="0" err="1"/>
              <a:t>ұлпасында</a:t>
            </a:r>
            <a:r>
              <a:rPr lang="ru-RU" sz="2800" dirty="0"/>
              <a:t> коллаген </a:t>
            </a:r>
            <a:r>
              <a:rPr lang="ru-RU" sz="2800" dirty="0" err="1"/>
              <a:t>талшықтарының</a:t>
            </a:r>
            <a:r>
              <a:rPr lang="ru-RU" sz="2800" dirty="0"/>
              <a:t> </a:t>
            </a:r>
            <a:r>
              <a:rPr lang="ru-RU" sz="2800" dirty="0" err="1"/>
              <a:t>будалары</a:t>
            </a:r>
            <a:r>
              <a:rPr lang="ru-RU" sz="2800" dirty="0"/>
              <a:t> </a:t>
            </a:r>
            <a:r>
              <a:rPr lang="ru-RU" sz="2800" dirty="0" err="1"/>
              <a:t>болады</a:t>
            </a:r>
            <a:r>
              <a:rPr lang="ru-RU" sz="2800" dirty="0"/>
              <a:t>. </a:t>
            </a:r>
            <a:r>
              <a:rPr lang="ru-RU" sz="2800" dirty="0" err="1"/>
              <a:t>Шеміршек</a:t>
            </a:r>
            <a:r>
              <a:rPr lang="ru-RU" sz="2800" dirty="0"/>
              <a:t> </a:t>
            </a:r>
            <a:r>
              <a:rPr lang="ru-RU" sz="2800" dirty="0" err="1"/>
              <a:t>ұлпасы</a:t>
            </a:r>
            <a:r>
              <a:rPr lang="ru-RU" sz="2800" dirty="0"/>
              <a:t> </a:t>
            </a:r>
            <a:r>
              <a:rPr lang="ru-RU" sz="2800" dirty="0" err="1"/>
              <a:t>сыртынан</a:t>
            </a:r>
            <a:r>
              <a:rPr lang="ru-RU" sz="2800" dirty="0"/>
              <a:t> </a:t>
            </a:r>
            <a:r>
              <a:rPr lang="ru-RU" sz="2800" dirty="0" err="1"/>
              <a:t>шеміршекқаппен</a:t>
            </a:r>
            <a:r>
              <a:rPr lang="ru-RU" sz="2800" dirty="0"/>
              <a:t> (</a:t>
            </a:r>
            <a:r>
              <a:rPr lang="ru-RU" sz="2800" dirty="0" err="1"/>
              <a:t>перихондрий</a:t>
            </a:r>
            <a:r>
              <a:rPr lang="ru-RU" sz="2800" dirty="0"/>
              <a:t>) </a:t>
            </a:r>
            <a:r>
              <a:rPr lang="ru-RU" sz="2800" dirty="0" err="1"/>
              <a:t>қапталған</a:t>
            </a:r>
            <a:r>
              <a:rPr lang="ru-RU" sz="2800" dirty="0"/>
              <a:t>. </a:t>
            </a:r>
          </a:p>
          <a:p>
            <a:r>
              <a:rPr lang="ru-RU" sz="2800" dirty="0"/>
              <a:t>. </a:t>
            </a:r>
          </a:p>
          <a:p>
            <a:endParaRPr lang="ru-RU" sz="2800" dirty="0"/>
          </a:p>
        </p:txBody>
      </p:sp>
    </p:spTree>
    <p:extLst>
      <p:ext uri="{BB962C8B-B14F-4D97-AF65-F5344CB8AC3E}">
        <p14:creationId xmlns="" xmlns:p14="http://schemas.microsoft.com/office/powerpoint/2010/main" val="171425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716016" y="674347"/>
            <a:ext cx="3547864" cy="3474720"/>
          </a:xfrm>
        </p:spPr>
        <p:txBody>
          <a:bodyPr>
            <a:noAutofit/>
          </a:bodyPr>
          <a:lstStyle/>
          <a:p>
            <a:r>
              <a:rPr lang="kk-KZ" sz="2400" b="1" dirty="0" smtClean="0">
                <a:latin typeface="Times New Roman" panose="02020603050405020304" pitchFamily="18" charset="0"/>
                <a:cs typeface="Times New Roman" panose="02020603050405020304" pitchFamily="18" charset="0"/>
              </a:rPr>
              <a:t>1-Шеміршек қабы;</a:t>
            </a:r>
            <a:br>
              <a:rPr lang="kk-KZ" sz="2400" b="1" dirty="0" smtClean="0">
                <a:latin typeface="Times New Roman" panose="02020603050405020304" pitchFamily="18" charset="0"/>
                <a:cs typeface="Times New Roman" panose="02020603050405020304" pitchFamily="18" charset="0"/>
              </a:rPr>
            </a:br>
            <a:r>
              <a:rPr lang="kk-KZ" sz="2400" b="1" dirty="0" smtClean="0">
                <a:latin typeface="Times New Roman" panose="02020603050405020304" pitchFamily="18" charset="0"/>
                <a:cs typeface="Times New Roman" panose="02020603050405020304" pitchFamily="18" charset="0"/>
              </a:rPr>
              <a:t>2-Жас хондроциттер;</a:t>
            </a:r>
          </a:p>
          <a:p>
            <a:r>
              <a:rPr lang="kk-KZ" sz="2400" b="1" dirty="0" smtClean="0">
                <a:latin typeface="Times New Roman" panose="02020603050405020304" pitchFamily="18" charset="0"/>
                <a:cs typeface="Times New Roman" panose="02020603050405020304" pitchFamily="18" charset="0"/>
              </a:rPr>
              <a:t>3-Меншікті зат;</a:t>
            </a:r>
          </a:p>
          <a:p>
            <a:r>
              <a:rPr lang="kk-KZ" sz="2400" b="1" dirty="0" smtClean="0">
                <a:latin typeface="Times New Roman" panose="02020603050405020304" pitchFamily="18" charset="0"/>
                <a:cs typeface="Times New Roman" panose="02020603050405020304" pitchFamily="18" charset="0"/>
              </a:rPr>
              <a:t>4-Изогенді топтағы хондроциттер.</a:t>
            </a:r>
            <a:endParaRPr lang="kk-KZ" sz="2400" b="1"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60" y="404664"/>
            <a:ext cx="3600400" cy="612068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889029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83968" y="731520"/>
            <a:ext cx="3259832" cy="3474720"/>
          </a:xfrm>
        </p:spPr>
        <p:txBody>
          <a:bodyPr>
            <a:normAutofit/>
          </a:bodyPr>
          <a:lstStyle/>
          <a:p>
            <a:r>
              <a:rPr lang="ru-RU" sz="2400" b="1" dirty="0">
                <a:latin typeface="Times New Roman" panose="02020603050405020304" pitchFamily="18" charset="0"/>
                <a:cs typeface="Times New Roman" panose="02020603050405020304" pitchFamily="18" charset="0"/>
              </a:rPr>
              <a:t>1-Хондроциттердің </a:t>
            </a:r>
            <a:r>
              <a:rPr lang="ru-RU" sz="2400" b="1" dirty="0" err="1">
                <a:latin typeface="Times New Roman" panose="02020603050405020304" pitchFamily="18" charset="0"/>
                <a:cs typeface="Times New Roman" panose="02020603050405020304" pitchFamily="18" charset="0"/>
              </a:rPr>
              <a:t>изогенді</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топтары</a:t>
            </a:r>
            <a:r>
              <a:rPr lang="ru-RU" sz="2400" b="1" dirty="0">
                <a:latin typeface="Times New Roman" panose="02020603050405020304" pitchFamily="18" charset="0"/>
                <a:cs typeface="Times New Roman" panose="02020603050405020304" pitchFamily="18" charset="0"/>
              </a:rPr>
              <a:t>;</a:t>
            </a:r>
            <a:br>
              <a:rPr lang="ru-RU" sz="2400" b="1" dirty="0">
                <a:latin typeface="Times New Roman" panose="02020603050405020304" pitchFamily="18" charset="0"/>
                <a:cs typeface="Times New Roman" panose="02020603050405020304" pitchFamily="18" charset="0"/>
              </a:rPr>
            </a:br>
            <a:r>
              <a:rPr lang="ru-RU" sz="2400" b="1" dirty="0">
                <a:latin typeface="Times New Roman" panose="02020603050405020304" pitchFamily="18" charset="0"/>
                <a:cs typeface="Times New Roman" panose="02020603050405020304" pitchFamily="18" charset="0"/>
              </a:rPr>
              <a:t/>
            </a:r>
            <a:br>
              <a:rPr lang="ru-RU" sz="2400" b="1" dirty="0">
                <a:latin typeface="Times New Roman" panose="02020603050405020304" pitchFamily="18" charset="0"/>
                <a:cs typeface="Times New Roman" panose="02020603050405020304" pitchFamily="18" charset="0"/>
              </a:rPr>
            </a:br>
            <a:r>
              <a:rPr lang="ru-RU" sz="2400" b="1" dirty="0">
                <a:latin typeface="Times New Roman" panose="02020603050405020304" pitchFamily="18" charset="0"/>
                <a:cs typeface="Times New Roman" panose="02020603050405020304" pitchFamily="18" charset="0"/>
              </a:rPr>
              <a:t>2-Эластинді </a:t>
            </a:r>
            <a:r>
              <a:rPr lang="ru-RU" sz="2400" b="1" dirty="0" err="1">
                <a:latin typeface="Times New Roman" panose="02020603050405020304" pitchFamily="18" charset="0"/>
                <a:cs typeface="Times New Roman" panose="02020603050405020304" pitchFamily="18" charset="0"/>
              </a:rPr>
              <a:t>талшықтар</a:t>
            </a:r>
            <a:r>
              <a:rPr lang="ru-RU" sz="2400" b="1" dirty="0">
                <a:latin typeface="Times New Roman" panose="02020603050405020304" pitchFamily="18" charset="0"/>
                <a:cs typeface="Times New Roman" panose="02020603050405020304" pitchFamily="18" charset="0"/>
              </a:rPr>
              <a:t>.</a:t>
            </a: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9" y="764704"/>
            <a:ext cx="3528392" cy="554461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701151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9592" y="1988840"/>
            <a:ext cx="7389440" cy="3474720"/>
          </a:xfrm>
        </p:spPr>
        <p:txBody>
          <a:bodyPr>
            <a:noAutofit/>
          </a:bodyPr>
          <a:lstStyle/>
          <a:p>
            <a:pPr algn="ctr"/>
            <a:r>
              <a:rPr lang="kk-KZ" sz="2800" b="1" i="1" u="sng" dirty="0" smtClean="0">
                <a:solidFill>
                  <a:schemeClr val="tx1"/>
                </a:solidFill>
                <a:latin typeface="Times New Roman" panose="02020603050405020304" pitchFamily="18" charset="0"/>
                <a:cs typeface="Times New Roman" panose="02020603050405020304" pitchFamily="18" charset="0"/>
                <a:hlinkClick r:id="rId2" tooltip="Шеміршек"/>
              </a:rPr>
              <a:t>Шеміршек</a:t>
            </a:r>
            <a:r>
              <a:rPr lang="kk-KZ" sz="2800" b="1" i="1" dirty="0" smtClean="0">
                <a:solidFill>
                  <a:schemeClr val="tx1"/>
                </a:solidFill>
                <a:latin typeface="Times New Roman" panose="02020603050405020304" pitchFamily="18" charset="0"/>
                <a:cs typeface="Times New Roman" panose="02020603050405020304" pitchFamily="18" charset="0"/>
              </a:rPr>
              <a:t> ұлпасының жасушаларына </a:t>
            </a:r>
            <a:r>
              <a:rPr lang="kk-KZ" sz="2800" b="1" i="1" u="sng" dirty="0" smtClean="0">
                <a:solidFill>
                  <a:schemeClr val="tx1"/>
                </a:solidFill>
                <a:latin typeface="Times New Roman" panose="02020603050405020304" pitchFamily="18" charset="0"/>
                <a:cs typeface="Times New Roman" panose="02020603050405020304" pitchFamily="18" charset="0"/>
                <a:hlinkClick r:id="rId3" tooltip="Прехондробласт (мұндай бет жоқ)"/>
              </a:rPr>
              <a:t>прехондробласттар</a:t>
            </a:r>
            <a:r>
              <a:rPr lang="kk-KZ" sz="2800" b="1" i="1" dirty="0" smtClean="0">
                <a:solidFill>
                  <a:schemeClr val="tx1"/>
                </a:solidFill>
                <a:latin typeface="Times New Roman" panose="02020603050405020304" pitchFamily="18" charset="0"/>
                <a:cs typeface="Times New Roman" panose="02020603050405020304" pitchFamily="18" charset="0"/>
              </a:rPr>
              <a:t>, </a:t>
            </a:r>
            <a:r>
              <a:rPr lang="kk-KZ" sz="2800" b="1" i="1" u="sng" dirty="0" smtClean="0">
                <a:solidFill>
                  <a:schemeClr val="tx1"/>
                </a:solidFill>
                <a:latin typeface="Times New Roman" panose="02020603050405020304" pitchFamily="18" charset="0"/>
                <a:cs typeface="Times New Roman" panose="02020603050405020304" pitchFamily="18" charset="0"/>
                <a:hlinkClick r:id="rId4" tooltip="Хондробласт"/>
              </a:rPr>
              <a:t>хондробласттар</a:t>
            </a:r>
            <a:r>
              <a:rPr lang="kk-KZ" sz="2800" b="1" i="1" dirty="0" smtClean="0">
                <a:solidFill>
                  <a:schemeClr val="tx1"/>
                </a:solidFill>
                <a:latin typeface="Times New Roman" panose="02020603050405020304" pitchFamily="18" charset="0"/>
                <a:cs typeface="Times New Roman" panose="02020603050405020304" pitchFamily="18" charset="0"/>
              </a:rPr>
              <a:t>, хондроциттер жатады. Жасушааралық зат — шеміршек ұлпасының негізін құрайды. Оның құрғақ салмағының 50-70% коллагеннен тұрады. Жасушааралық заттың құрамына хондрин талшықтары мен хондромуконд (</a:t>
            </a:r>
            <a:r>
              <a:rPr lang="kk-KZ" sz="2800" b="1" i="1" u="sng" dirty="0" smtClean="0">
                <a:solidFill>
                  <a:schemeClr val="tx1"/>
                </a:solidFill>
                <a:latin typeface="Times New Roman" panose="02020603050405020304" pitchFamily="18" charset="0"/>
                <a:cs typeface="Times New Roman" panose="02020603050405020304" pitchFamily="18" charset="0"/>
                <a:hlinkClick r:id="rId5" tooltip="Мукополисахарид (мұндай бет жоқ)"/>
              </a:rPr>
              <a:t>мукополисахарид</a:t>
            </a:r>
            <a:r>
              <a:rPr lang="kk-KZ" sz="2800" b="1" i="1" dirty="0" smtClean="0">
                <a:solidFill>
                  <a:schemeClr val="tx1"/>
                </a:solidFill>
                <a:latin typeface="Times New Roman" panose="02020603050405020304" pitchFamily="18" charset="0"/>
                <a:cs typeface="Times New Roman" panose="02020603050405020304" pitchFamily="18" charset="0"/>
              </a:rPr>
              <a:t>) кіреді. Шеміршек ұлпасы организмде тіректік, қорғаныс және механикалық қызметтер атқарады.</a:t>
            </a:r>
          </a:p>
          <a:p>
            <a:pPr algn="ctr"/>
            <a:endParaRPr lang="kk-KZ" sz="2800" b="1" i="1" dirty="0" smtClean="0">
              <a:solidFill>
                <a:schemeClr val="tx1"/>
              </a:solidFill>
              <a:latin typeface="Times New Roman" panose="02020603050405020304" pitchFamily="18" charset="0"/>
              <a:cs typeface="Times New Roman" panose="02020603050405020304" pitchFamily="18" charset="0"/>
            </a:endParaRPr>
          </a:p>
          <a:p>
            <a:pPr algn="ctr"/>
            <a:endParaRPr lang="kk-KZ" sz="2800" b="1" dirty="0">
              <a:solidFill>
                <a:schemeClr val="tx1"/>
              </a:solidFill>
            </a:endParaRPr>
          </a:p>
        </p:txBody>
      </p:sp>
    </p:spTree>
    <p:extLst>
      <p:ext uri="{BB962C8B-B14F-4D97-AF65-F5344CB8AC3E}">
        <p14:creationId xmlns="" xmlns:p14="http://schemas.microsoft.com/office/powerpoint/2010/main" val="3453768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9592" y="731520"/>
            <a:ext cx="7488832" cy="5649808"/>
          </a:xfrm>
        </p:spPr>
        <p:style>
          <a:lnRef idx="1">
            <a:schemeClr val="accent5"/>
          </a:lnRef>
          <a:fillRef idx="2">
            <a:schemeClr val="accent5"/>
          </a:fillRef>
          <a:effectRef idx="1">
            <a:schemeClr val="accent5"/>
          </a:effectRef>
          <a:fontRef idx="minor">
            <a:schemeClr val="dk1"/>
          </a:fontRef>
        </p:style>
        <p:txBody>
          <a:bodyPr>
            <a:noAutofit/>
          </a:bodyPr>
          <a:lstStyle/>
          <a:p>
            <a:pPr algn="ctr"/>
            <a:r>
              <a:rPr lang="kk-KZ" sz="2400" dirty="0" smtClean="0">
                <a:latin typeface="Times New Roman" panose="02020603050405020304" pitchFamily="18" charset="0"/>
                <a:cs typeface="Times New Roman" panose="02020603050405020304" pitchFamily="18" charset="0"/>
              </a:rPr>
              <a:t>Шеміршек тіндері тыныс алу жүйесінің мүшелерінде, буындарда, омыртқа аралық дискілерде жіне т.б. кездеседі. Бұл тіндердің негізін хондроциттер мен хондробласттар және серпімділігімен ерекшеленетін жасуша аралық заттар құрайды. Шеміршек тіндерінің тіректік қызметі дәл осы қасиетіне байланысты. Шеміршек тінінің құрамында 70-80%су, 10-15%органикалық заттар мен 4-7%тұздар болады. Шеміршек тінінің құрғақ затын 50%-дан 70%-ға дейін коллаген құрайды. Шеміршек тінінде қантамырлар болмайды, қоректені шеміршек қабы арқылы жүзеге асады. Шеміршек тіні мезенхимадан дамиды.</a:t>
            </a:r>
            <a:endParaRPr lang="kk-KZ" sz="2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288434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tretch>
            <a:fillRect/>
          </a:stretch>
        </p:blipFill>
        <p:spPr bwMode="auto">
          <a:xfrm>
            <a:off x="1043608" y="692696"/>
            <a:ext cx="6796994" cy="533548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127950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988840"/>
            <a:ext cx="8352928" cy="3474720"/>
          </a:xfrm>
        </p:spPr>
        <p:txBody>
          <a:bodyPr>
            <a:noAutofit/>
          </a:bodyPr>
          <a:lstStyle/>
          <a:p>
            <a:pPr algn="ctr"/>
            <a:r>
              <a:rPr lang="kk-KZ" sz="2800" b="1" i="1" dirty="0" smtClean="0">
                <a:solidFill>
                  <a:schemeClr val="tx1"/>
                </a:solidFill>
                <a:latin typeface="Times New Roman" panose="02020603050405020304" pitchFamily="18" charset="0"/>
                <a:cs typeface="Times New Roman" panose="02020603050405020304" pitchFamily="18" charset="0"/>
              </a:rPr>
              <a:t>Хондробласттар</a:t>
            </a:r>
            <a:r>
              <a:rPr lang="kk-KZ" sz="2800" i="1" dirty="0" smtClean="0">
                <a:solidFill>
                  <a:schemeClr val="tx1"/>
                </a:solidFill>
                <a:latin typeface="Times New Roman" panose="02020603050405020304" pitchFamily="18" charset="0"/>
                <a:cs typeface="Times New Roman" panose="02020603050405020304" pitchFamily="18" charset="0"/>
              </a:rPr>
              <a:t> – жас, пішіні жалпақ, пролиферация мен шеміршектің аралық затын (протеогликандарды) синтездеуге қабілетті. Бұлар фибробласттардың бір түрі болып саналады. Цитоплазмасында жақсы дамыған түйіршікті, түйіршіксіз эндоплазмалық торлары, Гольджи аппараты бар. Бояғанда хондробласттар ццитоплазмасы РНҚ-ға өте бай болуына байланысты базофильді боялады. Хондробласттардың қатысуымен шеміршектің перифериялық (аппозициональді) өсуі жүреді. Бұл жасушалар шеміршектің дамуы барысында хондроциттерге айналады.</a:t>
            </a:r>
            <a:br>
              <a:rPr lang="kk-KZ" sz="2800" i="1" dirty="0" smtClean="0">
                <a:solidFill>
                  <a:schemeClr val="tx1"/>
                </a:solidFill>
                <a:latin typeface="Times New Roman" panose="02020603050405020304" pitchFamily="18" charset="0"/>
                <a:cs typeface="Times New Roman" panose="02020603050405020304" pitchFamily="18" charset="0"/>
              </a:rPr>
            </a:br>
            <a:r>
              <a:rPr lang="kk-KZ" sz="2800" i="1" dirty="0" smtClean="0">
                <a:solidFill>
                  <a:schemeClr val="tx1"/>
                </a:solidFill>
                <a:latin typeface="Times New Roman" panose="02020603050405020304" pitchFamily="18" charset="0"/>
                <a:cs typeface="Times New Roman" panose="02020603050405020304" pitchFamily="18" charset="0"/>
              </a:rPr>
              <a:t/>
            </a:r>
            <a:br>
              <a:rPr lang="kk-KZ" sz="2800" i="1" dirty="0" smtClean="0">
                <a:solidFill>
                  <a:schemeClr val="tx1"/>
                </a:solidFill>
                <a:latin typeface="Times New Roman" panose="02020603050405020304" pitchFamily="18" charset="0"/>
                <a:cs typeface="Times New Roman" panose="02020603050405020304" pitchFamily="18" charset="0"/>
              </a:rPr>
            </a:br>
            <a:endParaRPr lang="kk-KZ" sz="2800"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8162958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281</TotalTime>
  <Words>986</Words>
  <Application>Microsoft Office PowerPoint</Application>
  <PresentationFormat>Экран (4:3)</PresentationFormat>
  <Paragraphs>35</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NewsPrint</vt:lpstr>
      <vt:lpstr>Тері және шеміршек мукополисахаридтері</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Тері және шеміршек мукополисахаридтері</dc:title>
  <dc:creator>1</dc:creator>
  <cp:lastModifiedBy>saparovk</cp:lastModifiedBy>
  <cp:revision>21</cp:revision>
  <dcterms:created xsi:type="dcterms:W3CDTF">2013-09-28T10:20:53Z</dcterms:created>
  <dcterms:modified xsi:type="dcterms:W3CDTF">2013-10-09T08:52:37Z</dcterms:modified>
</cp:coreProperties>
</file>