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 autoAdjust="0"/>
    <p:restoredTop sz="94684" autoAdjust="0"/>
  </p:normalViewPr>
  <p:slideViewPr>
    <p:cSldViewPr>
      <p:cViewPr varScale="1">
        <p:scale>
          <a:sx n="75" d="100"/>
          <a:sy n="75" d="100"/>
        </p:scale>
        <p:origin x="-46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07.04.2010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07.04.2010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07.04.2010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07.04.2010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www.belopolye.narod.ru/known_people/march/gorky.htm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elopolye.narod.ru/known_people/march/gorky.htm" TargetMode="External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Антон Семёнович Макаренко - писатель и педагог</a:t>
            </a:r>
            <a:endParaRPr lang="ru-RU" dirty="0"/>
          </a:p>
        </p:txBody>
      </p:sp>
      <p:pic>
        <p:nvPicPr>
          <p:cNvPr id="4" name="Содержимое 3" descr="makar-znak-2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715250" y="5429250"/>
            <a:ext cx="1428750" cy="1428750"/>
          </a:xfrm>
        </p:spPr>
      </p:pic>
      <p:sp>
        <p:nvSpPr>
          <p:cNvPr id="5" name="TextBox 4"/>
          <p:cNvSpPr txBox="1"/>
          <p:nvPr/>
        </p:nvSpPr>
        <p:spPr>
          <a:xfrm>
            <a:off x="4500562" y="2214554"/>
            <a:ext cx="4071966" cy="175432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dirty="0" smtClean="0"/>
              <a:t>"У человека должна быть</a:t>
            </a:r>
            <a:br>
              <a:rPr lang="ru-RU" dirty="0" smtClean="0"/>
            </a:br>
            <a:r>
              <a:rPr lang="ru-RU" dirty="0" smtClean="0"/>
              <a:t>единственная специальность -</a:t>
            </a:r>
            <a:br>
              <a:rPr lang="ru-RU" dirty="0" smtClean="0"/>
            </a:br>
            <a:r>
              <a:rPr lang="ru-RU" dirty="0" smtClean="0"/>
              <a:t>он должен быть большим человеком, настоящим человеком"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А. Макаренко</a:t>
            </a:r>
            <a:endParaRPr lang="ru-RU" dirty="0"/>
          </a:p>
        </p:txBody>
      </p:sp>
      <p:pic>
        <p:nvPicPr>
          <p:cNvPr id="6" name="Рисунок 5" descr="62273539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7158" y="1643050"/>
            <a:ext cx="2434737" cy="328614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/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/>
              <a:t>Биография</a:t>
            </a:r>
            <a:endParaRPr lang="ru-RU" dirty="0"/>
          </a:p>
        </p:txBody>
      </p:sp>
      <p:pic>
        <p:nvPicPr>
          <p:cNvPr id="4" name="Содержимое 3" descr="makar-post-3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5720" y="1428736"/>
            <a:ext cx="2252345" cy="235745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TextBox 4"/>
          <p:cNvSpPr txBox="1"/>
          <p:nvPr/>
        </p:nvSpPr>
        <p:spPr>
          <a:xfrm>
            <a:off x="3143240" y="1428736"/>
            <a:ext cx="5357850" cy="2031325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b="1" dirty="0" smtClean="0"/>
              <a:t>Отец</a:t>
            </a:r>
            <a:r>
              <a:rPr lang="ru-RU" dirty="0" smtClean="0"/>
              <a:t>, Семен Григорьевич, сын рабочего из Харькова, работал старшим маляром Белопольского железнодорожного депо Харьковской железной дороги.</a:t>
            </a:r>
            <a:br>
              <a:rPr lang="ru-RU" dirty="0" smtClean="0"/>
            </a:br>
            <a:r>
              <a:rPr lang="ru-RU" dirty="0" smtClean="0"/>
              <a:t>   </a:t>
            </a:r>
            <a:r>
              <a:rPr lang="ru-RU" b="1" dirty="0" smtClean="0"/>
              <a:t>Мать</a:t>
            </a:r>
            <a:r>
              <a:rPr lang="ru-RU" dirty="0" smtClean="0"/>
              <a:t>, Татьяна Михайловна, урожденная </a:t>
            </a:r>
            <a:r>
              <a:rPr lang="ru-RU" dirty="0" err="1" smtClean="0"/>
              <a:t>Дергачева</a:t>
            </a:r>
            <a:r>
              <a:rPr lang="ru-RU" dirty="0" smtClean="0"/>
              <a:t>, была дочерью николаевского солдата.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3143240" y="3500438"/>
            <a:ext cx="5357850" cy="332398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dirty="0" smtClean="0"/>
              <a:t> </a:t>
            </a:r>
            <a:r>
              <a:rPr lang="ru-RU" sz="1600" b="1" i="1" dirty="0" smtClean="0"/>
              <a:t>1895 г.</a:t>
            </a:r>
            <a:r>
              <a:rPr lang="ru-RU" sz="1600" b="1" dirty="0" smtClean="0"/>
              <a:t> - семилетнего Антона отдали в двухклассное начальное училище. Январь </a:t>
            </a:r>
            <a:r>
              <a:rPr lang="ru-RU" sz="1600" b="1" i="1" dirty="0" smtClean="0"/>
              <a:t>1901 г.</a:t>
            </a:r>
            <a:r>
              <a:rPr lang="ru-RU" sz="1600" b="1" dirty="0" smtClean="0"/>
              <a:t> - семья Макаренко переезжает в г.Крюков и Антон становится учеником Кременчугского четырехклассного городского училища. В </a:t>
            </a:r>
            <a:r>
              <a:rPr lang="ru-RU" sz="1600" b="1" i="1" dirty="0" smtClean="0"/>
              <a:t>1904 г.</a:t>
            </a:r>
            <a:r>
              <a:rPr lang="ru-RU" sz="1600" b="1" dirty="0" smtClean="0"/>
              <a:t> Макаренко заканчивает Кременчугское городское училище на "отлично". В августе </a:t>
            </a:r>
            <a:r>
              <a:rPr lang="ru-RU" sz="1600" b="1" i="1" dirty="0" smtClean="0"/>
              <a:t>1904 г.</a:t>
            </a:r>
            <a:r>
              <a:rPr lang="ru-RU" sz="1600" b="1" dirty="0" smtClean="0"/>
              <a:t> ( в 16 лет) Макаренко стал слушателем одногодичных педагогических курсов при Кременчугском городском училище, имевших целью подготовку преподавателей начальной школы. Весной </a:t>
            </a:r>
            <a:r>
              <a:rPr lang="ru-RU" sz="1600" b="1" i="1" dirty="0" smtClean="0"/>
              <a:t>1905 г.</a:t>
            </a:r>
            <a:r>
              <a:rPr lang="ru-RU" sz="1600" b="1" dirty="0" smtClean="0"/>
              <a:t> А.С.Макаренко успешно окончил курсы и получил свидетельство, дававшее право преподавать в начальной школе</a:t>
            </a:r>
            <a:r>
              <a:rPr lang="ru-RU" sz="1200" b="1" dirty="0" smtClean="0"/>
              <a:t> </a:t>
            </a:r>
            <a:endParaRPr lang="ru-RU" sz="1200" b="1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Начало педагогической деятельности</a:t>
            </a:r>
            <a:endParaRPr lang="ru-RU" dirty="0"/>
          </a:p>
        </p:txBody>
      </p:sp>
      <p:pic>
        <p:nvPicPr>
          <p:cNvPr id="4" name="Содержимое 3" descr="46816637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00034" y="1643050"/>
            <a:ext cx="2143140" cy="307540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5" name="TextBox 4"/>
          <p:cNvSpPr txBox="1"/>
          <p:nvPr/>
        </p:nvSpPr>
        <p:spPr>
          <a:xfrm>
            <a:off x="3786182" y="1857364"/>
            <a:ext cx="4643470" cy="4247317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dirty="0" smtClean="0"/>
              <a:t>В декабре 1917 г. он переезжает в г. Крюков. В 1918 г. (в 30 лет) Антон Семенович возвращается в </a:t>
            </a:r>
            <a:r>
              <a:rPr lang="ru-RU" dirty="0" err="1" smtClean="0"/>
              <a:t>Крюковское</a:t>
            </a:r>
            <a:r>
              <a:rPr lang="ru-RU" dirty="0" smtClean="0"/>
              <a:t> железнодорожное училище, которое в 1917 г. было преобразовано в Высшее начальное училище. Теперь Макаренко стал руководителем педагогического коллектива, ответственным за воспитание детей. В качестве директора училища Антон Семенович проработал там до осени 1919. В августе 1919 г. после занятия Крюкова белогвардейцами Антон Семенович переезжает в Полтаву, где становится заведующим начальной школы. 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Возглавил </a:t>
            </a:r>
            <a:r>
              <a:rPr lang="ru-RU" dirty="0" smtClean="0"/>
              <a:t>колонию для </a:t>
            </a:r>
            <a:r>
              <a:rPr lang="ru-RU" dirty="0" smtClean="0"/>
              <a:t>беспризорных</a:t>
            </a:r>
            <a:endParaRPr lang="ru-RU" dirty="0"/>
          </a:p>
        </p:txBody>
      </p:sp>
      <p:pic>
        <p:nvPicPr>
          <p:cNvPr id="4" name="Содержимое 3" descr="45175022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00034" y="1643050"/>
            <a:ext cx="2790825" cy="4000500"/>
          </a:xfrm>
        </p:spPr>
      </p:pic>
      <p:sp>
        <p:nvSpPr>
          <p:cNvPr id="5" name="TextBox 4"/>
          <p:cNvSpPr txBox="1"/>
          <p:nvPr/>
        </p:nvSpPr>
        <p:spPr>
          <a:xfrm>
            <a:off x="4429124" y="1857365"/>
            <a:ext cx="3786214" cy="403187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1600" dirty="0" smtClean="0"/>
              <a:t>В сентябре </a:t>
            </a:r>
            <a:r>
              <a:rPr lang="ru-RU" sz="1600" i="1" dirty="0" smtClean="0"/>
              <a:t>1920 г.</a:t>
            </a:r>
            <a:r>
              <a:rPr lang="ru-RU" sz="1600" dirty="0" smtClean="0"/>
              <a:t> (в 32 года) Макаренко принимает предложение Полтавского отдела народного образования организовать и возглавить колонию для беспризорных и несовершеннолетних правонарушителей. В </a:t>
            </a:r>
            <a:r>
              <a:rPr lang="ru-RU" sz="1600" i="1" dirty="0" smtClean="0"/>
              <a:t>1921 г.</a:t>
            </a:r>
            <a:r>
              <a:rPr lang="ru-RU" sz="1600" dirty="0" smtClean="0"/>
              <a:t> Макаренко ставит вопрос о присвоении колонии имени М.Горького. В </a:t>
            </a:r>
            <a:r>
              <a:rPr lang="ru-RU" sz="1600" i="1" dirty="0" smtClean="0"/>
              <a:t>1923 г.</a:t>
            </a:r>
            <a:r>
              <a:rPr lang="ru-RU" sz="1600" dirty="0" smtClean="0"/>
              <a:t> в Полтавской газете "Голос труда" появилась статья Макаренко "Колония имени Горького", а во второй книжке полтавского журнала "Новыми стежками" ("Новыми тропами") - статья "Опыт образовательной работы в Полтавской трудовой колонии имени М.Горького". </a:t>
            </a:r>
            <a:endParaRPr lang="ru-RU" sz="1600" dirty="0"/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1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7" dur="1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1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1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Горьковское отношение к человеку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4143372" y="1857364"/>
            <a:ext cx="4143404" cy="452431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dirty="0" smtClean="0"/>
              <a:t>С сентября 1920 – заведующий Полтавской колонией для правонарушителей (впоследствии – им.</a:t>
            </a:r>
            <a:r>
              <a:rPr lang="ru-RU" dirty="0" smtClean="0">
                <a:hlinkClick r:id="rId2"/>
              </a:rPr>
              <a:t>М.Горького</a:t>
            </a:r>
            <a:r>
              <a:rPr lang="ru-RU" dirty="0" smtClean="0"/>
              <a:t>), где решил осуществить методику «горьковского отношения к человеку». Именно </a:t>
            </a:r>
            <a:r>
              <a:rPr lang="ru-RU" dirty="0" smtClean="0">
                <a:hlinkClick r:id="rId2"/>
              </a:rPr>
              <a:t>М.Горькому</a:t>
            </a:r>
            <a:r>
              <a:rPr lang="ru-RU" dirty="0" smtClean="0"/>
              <a:t> в 1914 отослал Макаренко на отзыв свой первый рассказ Глупый день, а с 1925 состоял с ним в переписке. В 1928 Горький, лично познакомившись с Полтавской колонией и Харьковской коммуной, </a:t>
            </a:r>
            <a:r>
              <a:rPr lang="ru-RU" dirty="0" err="1" smtClean="0"/>
              <a:t>провидчески</a:t>
            </a:r>
            <a:r>
              <a:rPr lang="ru-RU" dirty="0" smtClean="0"/>
              <a:t> заметил в письме к Макаренко: «Огромнейшего значения и поразительно удачный педагогический эксперимент Ваш имеет мировое значение». </a:t>
            </a:r>
            <a:endParaRPr lang="ru-RU" dirty="0"/>
          </a:p>
        </p:txBody>
      </p:sp>
      <p:pic>
        <p:nvPicPr>
          <p:cNvPr id="7" name="Содержимое 6" descr="gorkiy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500034" y="1857364"/>
            <a:ext cx="2286016" cy="281942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Педагогическая поэма</a:t>
            </a:r>
            <a:endParaRPr lang="ru-RU" dirty="0"/>
          </a:p>
        </p:txBody>
      </p:sp>
      <p:pic>
        <p:nvPicPr>
          <p:cNvPr id="4" name="Содержимое 3" descr="1000594663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28596" y="1357298"/>
            <a:ext cx="2167572" cy="3528718"/>
          </a:xfrm>
        </p:spPr>
      </p:pic>
      <p:sp>
        <p:nvSpPr>
          <p:cNvPr id="5" name="TextBox 4"/>
          <p:cNvSpPr txBox="1"/>
          <p:nvPr/>
        </p:nvSpPr>
        <p:spPr>
          <a:xfrm>
            <a:off x="2786050" y="1357298"/>
            <a:ext cx="6000792" cy="452431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1600" dirty="0" smtClean="0"/>
              <a:t>С помощью </a:t>
            </a:r>
            <a:r>
              <a:rPr lang="ru-RU" sz="1600" dirty="0" smtClean="0">
                <a:hlinkClick r:id="rId3"/>
              </a:rPr>
              <a:t>М.Горького</a:t>
            </a:r>
            <a:r>
              <a:rPr lang="ru-RU" sz="1600" dirty="0" smtClean="0"/>
              <a:t> в 1933–1935 была издана Педагогическая поэма, вскоре принесшая ее автору всемирную известность и открывшая новую страницу в истории педагогики. Уникальное художественное произведение о научном творчестве в области практического воспитания, оно не только показывало путь должного развития личности, основанный на принципе </a:t>
            </a:r>
            <a:r>
              <a:rPr lang="ru-RU" sz="1600" dirty="0" err="1" smtClean="0"/>
              <a:t>целеполагания</a:t>
            </a:r>
            <a:r>
              <a:rPr lang="ru-RU" sz="1600" dirty="0" smtClean="0"/>
              <a:t>, «положительной» активности, продуктивности, гуманистической взаимопомощи и социальной ответственности и, главное, уважительного доверия к человеку, но и давало живые и убедительные типы воспитанников с разнообразными, зачастую агрессивными задатками и сложными судьбами, эволюцию их характеров, а также подкупающий правдивостью образ самого Макаренко – наставника, организатора, старшего друга, раскрывая процесс воспитания в конкретных (зачастую забавных, заранее проецирующих на «разрешимость» конфликта) ситуациях, психологический динамизм которых проявлялся главным образом в диалогах с их эффектом читательского присутствия и тонкой речевой индивидуализацией. </a:t>
            </a:r>
            <a:endParaRPr lang="ru-RU" sz="1600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/>
              <a:t>Конец</a:t>
            </a:r>
            <a:endParaRPr lang="ru-RU" dirty="0"/>
          </a:p>
        </p:txBody>
      </p:sp>
      <p:pic>
        <p:nvPicPr>
          <p:cNvPr id="4" name="Содержимое 3" descr="images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357554" y="1500174"/>
            <a:ext cx="2656159" cy="339550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16</TotalTime>
  <Words>443</Words>
  <PresentationFormat>Экран (4:3)</PresentationFormat>
  <Paragraphs>14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Апекс</vt:lpstr>
      <vt:lpstr>Антон Семёнович Макаренко - писатель и педагог</vt:lpstr>
      <vt:lpstr>Биография</vt:lpstr>
      <vt:lpstr>Начало педагогической деятельности</vt:lpstr>
      <vt:lpstr>Возглавил колонию для беспризорных</vt:lpstr>
      <vt:lpstr>Горьковское отношение к человеку</vt:lpstr>
      <vt:lpstr>Педагогическая поэма</vt:lpstr>
      <vt:lpstr>Конец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Антон Семёнович Макаренко - писатель и педагог</dc:title>
  <dc:creator>Sungat</dc:creator>
  <cp:lastModifiedBy>Sungat</cp:lastModifiedBy>
  <cp:revision>3</cp:revision>
  <dcterms:created xsi:type="dcterms:W3CDTF">2010-04-07T02:43:11Z</dcterms:created>
  <dcterms:modified xsi:type="dcterms:W3CDTF">2010-04-07T03:10:03Z</dcterms:modified>
</cp:coreProperties>
</file>