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2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78" r:id="rId34"/>
    <p:sldId id="279" r:id="rId35"/>
    <p:sldId id="28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04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78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40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44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5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1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07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77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4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24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58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A2135-FF30-4DFB-8AA4-7FAFB2B36E94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7223C-6A20-4471-8127-FF0F875640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9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alancer.ru/sites/w/w/www.ukr-prom.com/img/alboms/3852009-07-1415594831.jpg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krugosvet.ru/images/1004368_image038.gi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krugosvet.ru/images/1004368_image040.gi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krugosvet.ru/images/1004368_image042.gi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palina-coatings.ru/paliglass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www.krugosvet.ru/images/1004368_image044.gi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336704"/>
          </a:xfr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Фенолформальдегидные смолы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— </a:t>
            </a:r>
            <a:r>
              <a:rPr lang="ru-RU" dirty="0">
                <a:solidFill>
                  <a:schemeClr val="tx1"/>
                </a:solidFill>
              </a:rPr>
              <a:t>синтетические </a:t>
            </a:r>
            <a:r>
              <a:rPr lang="ru-RU" u="sng" dirty="0">
                <a:solidFill>
                  <a:schemeClr val="tx1"/>
                </a:solidFill>
              </a:rPr>
              <a:t>реактопласты</a:t>
            </a:r>
            <a:r>
              <a:rPr lang="ru-RU" dirty="0">
                <a:solidFill>
                  <a:schemeClr val="tx1"/>
                </a:solidFill>
              </a:rPr>
              <a:t> или </a:t>
            </a:r>
            <a:r>
              <a:rPr lang="ru-RU" dirty="0" err="1">
                <a:solidFill>
                  <a:schemeClr val="tx1"/>
                </a:solidFill>
              </a:rPr>
              <a:t>термореактопласты</a:t>
            </a:r>
            <a:r>
              <a:rPr lang="ru-RU" dirty="0">
                <a:solidFill>
                  <a:schemeClr val="tx1"/>
                </a:solidFill>
              </a:rPr>
              <a:t>, жидкие или твердые олигомерные продукты </a:t>
            </a:r>
            <a:r>
              <a:rPr lang="ru-RU" u="sng" dirty="0">
                <a:solidFill>
                  <a:schemeClr val="tx1"/>
                </a:solidFill>
              </a:rPr>
              <a:t>поликонденсации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u="sng" dirty="0">
                <a:solidFill>
                  <a:schemeClr val="tx1"/>
                </a:solidFill>
              </a:rPr>
              <a:t>фенола</a:t>
            </a:r>
            <a:r>
              <a:rPr lang="ru-RU" dirty="0">
                <a:solidFill>
                  <a:schemeClr val="tx1"/>
                </a:solidFill>
              </a:rPr>
              <a:t> с </a:t>
            </a:r>
            <a:r>
              <a:rPr lang="ru-RU" u="sng" dirty="0">
                <a:solidFill>
                  <a:schemeClr val="tx1"/>
                </a:solidFill>
              </a:rPr>
              <a:t>формальдегидом</a:t>
            </a:r>
            <a:r>
              <a:rPr lang="ru-RU" dirty="0">
                <a:solidFill>
                  <a:schemeClr val="tx1"/>
                </a:solidFill>
              </a:rPr>
              <a:t> в щелочной или кислой среде (</a:t>
            </a:r>
            <a:r>
              <a:rPr lang="ru-RU" u="sng" dirty="0">
                <a:solidFill>
                  <a:schemeClr val="tx1"/>
                </a:solidFill>
              </a:rPr>
              <a:t>бакелиты</a:t>
            </a:r>
            <a:r>
              <a:rPr lang="ru-RU" dirty="0">
                <a:solidFill>
                  <a:schemeClr val="tx1"/>
                </a:solidFill>
              </a:rPr>
              <a:t>, новолачные и резольные смолы), что соответственно влияет на их свойства. Используются для получения в качестве связующего компонента в производстве наполненных пресс-композиций с различными наполнителями (целлюлоза, стекловолокно, древесная мука) (древесно-волокнистых и древесностружечных плит), клеев, пропиточных и заливочных композиций (для фанеры, тканых и наполненных волокном материалов). Растворимы в водных растворах щелочей и полярных растворителях, после отвержения превращаются в </a:t>
            </a:r>
            <a:r>
              <a:rPr lang="ru-RU" dirty="0" err="1">
                <a:solidFill>
                  <a:schemeClr val="tx1"/>
                </a:solidFill>
              </a:rPr>
              <a:t>густосшитые</a:t>
            </a:r>
            <a:r>
              <a:rPr lang="ru-RU" dirty="0">
                <a:solidFill>
                  <a:schemeClr val="tx1"/>
                </a:solidFill>
              </a:rPr>
              <a:t> полимеры аморфной микрогетерогенной структуры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160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850188" cy="61261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Фенолформальдегидная </a:t>
            </a:r>
            <a:r>
              <a:rPr lang="ru-RU" dirty="0"/>
              <a:t>смола, которая превосходит </a:t>
            </a:r>
            <a:r>
              <a:rPr lang="ru-RU" dirty="0" err="1"/>
              <a:t>эпоксидку</a:t>
            </a:r>
            <a:r>
              <a:rPr lang="ru-RU" dirty="0"/>
              <a:t> и по прочности, и по термостойкости. Но главное - волокна-то длинные-длинные. Прямо прядями... </a:t>
            </a:r>
            <a:br>
              <a:rPr lang="ru-RU" dirty="0"/>
            </a:br>
            <a:r>
              <a:rPr lang="ru-RU" dirty="0"/>
              <a:t>Вот берется такой клок стекловолокон:</a:t>
            </a:r>
          </a:p>
          <a:p>
            <a:endParaRPr lang="ru-RU" dirty="0"/>
          </a:p>
        </p:txBody>
      </p:sp>
      <p:pic>
        <p:nvPicPr>
          <p:cNvPr id="4" name="Рисунок 3" descr="http://balancer.ru/cache/sites/w/w/www.ukr-prom.com/img/alboms/468x468/3852009-07-1415594831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400300"/>
            <a:ext cx="44577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1082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964488" cy="633670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dirty="0" err="1"/>
              <a:t>Феноло</a:t>
            </a:r>
            <a:r>
              <a:rPr lang="ru-RU" b="1" dirty="0"/>
              <a:t>-альдегидные смолы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Феноло</a:t>
            </a:r>
            <a:r>
              <a:rPr lang="ru-RU" dirty="0"/>
              <a:t>-альдегидные смолы </a:t>
            </a:r>
            <a:r>
              <a:rPr lang="ru-RU" dirty="0" smtClean="0"/>
              <a:t>олигомерные </a:t>
            </a:r>
            <a:r>
              <a:rPr lang="ru-RU" dirty="0"/>
              <a:t>продукты </a:t>
            </a:r>
            <a:r>
              <a:rPr lang="ru-RU" dirty="0" smtClean="0"/>
              <a:t>поликонденсации фенола</a:t>
            </a:r>
            <a:r>
              <a:rPr lang="ru-RU" dirty="0"/>
              <a:t>, его гомологов (крезолов, </a:t>
            </a:r>
            <a:r>
              <a:rPr lang="ru-RU" dirty="0" err="1"/>
              <a:t>ксиленолов</a:t>
            </a:r>
            <a:r>
              <a:rPr lang="ru-RU" dirty="0"/>
              <a:t>) и многоатомных фенолов (например, резорцина) с альдегидами (формальдегидом и фурфуролом). Наибольшее практическое значение имеют феноло-формальдегидные смолы (ФФС), получаемые из фенолов </a:t>
            </a:r>
            <a:r>
              <a:rPr lang="ru-RU" dirty="0" smtClean="0"/>
              <a:t>и </a:t>
            </a:r>
            <a:r>
              <a:rPr lang="ru-RU" dirty="0"/>
              <a:t>формальдегида. В зависимости от соотношения реагирующих веществ и природы катализатора образуются термопластичные (</a:t>
            </a:r>
            <a:r>
              <a:rPr lang="ru-RU" dirty="0" err="1"/>
              <a:t>новолаки</a:t>
            </a:r>
            <a:r>
              <a:rPr lang="ru-RU" dirty="0"/>
              <a:t>) или </a:t>
            </a:r>
            <a:r>
              <a:rPr lang="ru-RU" dirty="0" err="1"/>
              <a:t>терморсактивные</a:t>
            </a:r>
            <a:r>
              <a:rPr lang="ru-RU" dirty="0"/>
              <a:t> (резолы) </a:t>
            </a:r>
            <a:r>
              <a:rPr lang="ru-RU" dirty="0" smtClean="0"/>
              <a:t>смолы. </a:t>
            </a:r>
            <a:r>
              <a:rPr lang="ru-RU" dirty="0"/>
              <a:t>Так, в присутствии кислых катализаторов (обычно соляной или щавелевой кислоты) при избытке фенола получают новолачные смолы; в присутствии основных катализаторов, например </a:t>
            </a:r>
            <a:r>
              <a:rPr lang="ru-RU" dirty="0" err="1"/>
              <a:t>NaOH</a:t>
            </a:r>
            <a:r>
              <a:rPr lang="ru-RU" dirty="0"/>
              <a:t>, </a:t>
            </a:r>
            <a:r>
              <a:rPr lang="ru-RU" dirty="0" err="1"/>
              <a:t>Ba</a:t>
            </a:r>
            <a:r>
              <a:rPr lang="ru-RU" dirty="0"/>
              <a:t> (OH)</a:t>
            </a:r>
            <a:r>
              <a:rPr lang="ru-RU" baseline="-25000" dirty="0"/>
              <a:t>2</a:t>
            </a:r>
            <a:r>
              <a:rPr lang="ru-RU" dirty="0"/>
              <a:t>, NH</a:t>
            </a:r>
            <a:r>
              <a:rPr lang="ru-RU" baseline="-25000" dirty="0"/>
              <a:t>4</a:t>
            </a:r>
            <a:r>
              <a:rPr lang="ru-RU" dirty="0"/>
              <a:t>OH, при избытке формальдегида – резольные смолы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514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ru-RU" dirty="0"/>
              <a:t>Новолачные смолы – преимущественно линейные олигомеры, в молекулах которых фенольные ядра соединены метиленовыми мостиками (например, I) и почти не содержат </a:t>
            </a:r>
            <a:r>
              <a:rPr lang="ru-RU" dirty="0" err="1"/>
              <a:t>метилольных</a:t>
            </a:r>
            <a:r>
              <a:rPr lang="ru-RU" dirty="0"/>
              <a:t> групп (– CH</a:t>
            </a:r>
            <a:r>
              <a:rPr lang="ru-RU" baseline="-25000" dirty="0"/>
              <a:t>2</a:t>
            </a:r>
            <a:r>
              <a:rPr lang="ru-RU" dirty="0"/>
              <a:t>OH), Резольные смолы – смесь линейных и разветвленных олигомеров (например, II), содержащих большое число </a:t>
            </a:r>
            <a:r>
              <a:rPr lang="ru-RU" dirty="0" err="1"/>
              <a:t>метилольных</a:t>
            </a:r>
            <a:r>
              <a:rPr lang="ru-RU" dirty="0"/>
              <a:t> групп, способных к дальнейшим превращениям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530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dic.academic.ru/pictures/bse/gif/017041017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7920880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1167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6632"/>
            <a:ext cx="8820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err="1"/>
              <a:t>Новолаки</a:t>
            </a:r>
            <a:r>
              <a:rPr lang="ru-RU" sz="3200" dirty="0"/>
              <a:t> получают по периодической и непрерывной схеме; резолы – только но периодической. Технологический процесс включает стадии поликонденсации, осуществляемой при температуре кипения смеси (90–98 °С), и сушки, проводимой при остаточном давлении 13,30–19,98 </a:t>
            </a:r>
            <a:r>
              <a:rPr lang="ru-RU" sz="3200" i="1" dirty="0"/>
              <a:t>н/м</a:t>
            </a:r>
            <a:r>
              <a:rPr lang="ru-RU" sz="3200" baseline="30000" dirty="0"/>
              <a:t>3</a:t>
            </a:r>
            <a:r>
              <a:rPr lang="ru-RU" sz="3200" dirty="0"/>
              <a:t>, или 100–150 </a:t>
            </a:r>
            <a:r>
              <a:rPr lang="ru-RU" sz="3200" i="1" dirty="0"/>
              <a:t>мм </a:t>
            </a:r>
            <a:r>
              <a:rPr lang="ru-RU" sz="3200" i="1" dirty="0" err="1"/>
              <a:t>рм</a:t>
            </a:r>
            <a:r>
              <a:rPr lang="ru-RU" sz="3200" i="1" dirty="0"/>
              <a:t>. см.</a:t>
            </a:r>
            <a:r>
              <a:rPr lang="ru-RU" sz="3200" dirty="0"/>
              <a:t> Температура в конце сушки при получении </a:t>
            </a:r>
            <a:r>
              <a:rPr lang="ru-RU" sz="3200" dirty="0" err="1"/>
              <a:t>новолаков</a:t>
            </a:r>
            <a:r>
              <a:rPr lang="ru-RU" sz="3200" dirty="0"/>
              <a:t> 120–130 °С, резолов 90–105 °С. Новолачные смолы выпускают в виде твёрдых продуктов (стеклообразных кусков, чешуек или гранул), резольные – в виде твёрдых и жидких. </a:t>
            </a:r>
          </a:p>
        </p:txBody>
      </p:sp>
    </p:spTree>
    <p:extLst>
      <p:ext uri="{BB962C8B-B14F-4D97-AF65-F5344CB8AC3E}">
        <p14:creationId xmlns:p14="http://schemas.microsoft.com/office/powerpoint/2010/main" val="5842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84976" cy="63367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err="1"/>
              <a:t>Новолаки</a:t>
            </a:r>
            <a:r>
              <a:rPr lang="ru-RU" dirty="0"/>
              <a:t> и резолы (молярная масса 600–1300 и 400–1000 соответственно) хорошо растворяются в спиртах и ацетоне, окрашены в зависимости от типа использованного катализатора в различные цвета – от светло-жёлтого до красноватого. В процессе переработки при нагревании ФФС </a:t>
            </a:r>
            <a:r>
              <a:rPr lang="ru-RU" dirty="0" err="1" smtClean="0"/>
              <a:t>отверждаются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dirty="0"/>
              <a:t>причём для отверждения новолачных смол необходим отвердитель (обычно вводят уротропин; 6–14% от массы смолы). При отверждении резольных смол различают три стадии: А (начальная), В (промежуточная), С (конечная). На стадии А смола (резол) по физическим свойствам аналогична </a:t>
            </a:r>
            <a:r>
              <a:rPr lang="ru-RU" dirty="0" err="1"/>
              <a:t>новолакам</a:t>
            </a:r>
            <a:r>
              <a:rPr lang="ru-RU" dirty="0"/>
              <a:t>, т.к. растворяется и плавится, на стадии В смола (</a:t>
            </a:r>
            <a:r>
              <a:rPr lang="ru-RU" dirty="0" err="1"/>
              <a:t>резитол</a:t>
            </a:r>
            <a:r>
              <a:rPr lang="ru-RU" dirty="0"/>
              <a:t>) способна размягчаться при нагревании и набухать в растворителях, на стадии С смола (резит) не плавится и не растворяется.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21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3056-1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92696"/>
            <a:ext cx="705678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71600" y="566124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НОВОЛАЧНЫЕ СМОЛЫ</a:t>
            </a:r>
            <a:r>
              <a:rPr lang="ru-RU" sz="2400" dirty="0"/>
              <a:t> (</a:t>
            </a:r>
            <a:r>
              <a:rPr lang="ru-RU" sz="2400" dirty="0" err="1"/>
              <a:t>новолаки</a:t>
            </a:r>
            <a:r>
              <a:rPr lang="ru-RU" sz="2400" dirty="0"/>
              <a:t>), </a:t>
            </a:r>
            <a:r>
              <a:rPr lang="ru-RU" sz="2400" dirty="0" smtClean="0"/>
              <a:t> </a:t>
            </a:r>
            <a:r>
              <a:rPr lang="ru-RU" sz="2400" dirty="0"/>
              <a:t>общей ф-</a:t>
            </a:r>
            <a:r>
              <a:rPr lang="ru-RU" sz="2400" dirty="0" err="1"/>
              <a:t>лы</a:t>
            </a:r>
            <a:r>
              <a:rPr lang="ru-RU" sz="2400" dirty="0"/>
              <a:t> I.</a:t>
            </a:r>
          </a:p>
        </p:txBody>
      </p:sp>
    </p:spTree>
    <p:extLst>
      <p:ext uri="{BB962C8B-B14F-4D97-AF65-F5344CB8AC3E}">
        <p14:creationId xmlns:p14="http://schemas.microsoft.com/office/powerpoint/2010/main" val="3903186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62646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Новолачные смолы-стеклообразные в-</a:t>
            </a:r>
            <a:r>
              <a:rPr lang="ru-RU" dirty="0" err="1"/>
              <a:t>ва</a:t>
            </a:r>
            <a:r>
              <a:rPr lang="ru-RU" dirty="0"/>
              <a:t> (куски, чешуйки, гранулы) от светло-желтого до темно-красного цвета; мол. м. 500-900; </a:t>
            </a:r>
            <a:r>
              <a:rPr lang="ru-RU" dirty="0" err="1"/>
              <a:t>плотн</a:t>
            </a:r>
            <a:r>
              <a:rPr lang="ru-RU" dirty="0"/>
              <a:t>. </a:t>
            </a:r>
            <a:r>
              <a:rPr lang="ru-RU" dirty="0" err="1"/>
              <a:t>ок</a:t>
            </a:r>
            <a:r>
              <a:rPr lang="ru-RU" dirty="0"/>
              <a:t>. 1,2 г/см</a:t>
            </a:r>
            <a:r>
              <a:rPr lang="ru-RU" baseline="30000" dirty="0"/>
              <a:t>3</a:t>
            </a:r>
            <a:r>
              <a:rPr lang="ru-RU" dirty="0"/>
              <a:t>; т. </a:t>
            </a:r>
            <a:r>
              <a:rPr lang="ru-RU" dirty="0" err="1"/>
              <a:t>каплепад</a:t>
            </a:r>
            <a:r>
              <a:rPr lang="ru-RU" dirty="0"/>
              <a:t>. 90-130 °С; содержат 1-7% </a:t>
            </a:r>
            <a:r>
              <a:rPr lang="ru-RU" dirty="0" err="1"/>
              <a:t>своб</a:t>
            </a:r>
            <a:r>
              <a:rPr lang="ru-RU" dirty="0"/>
              <a:t>. </a:t>
            </a:r>
            <a:r>
              <a:rPr lang="ru-RU" u="sng" dirty="0"/>
              <a:t>фенола</a:t>
            </a:r>
            <a:r>
              <a:rPr lang="ru-RU" dirty="0"/>
              <a:t>; </a:t>
            </a:r>
            <a:r>
              <a:rPr lang="ru-RU" dirty="0" err="1"/>
              <a:t>раств</a:t>
            </a:r>
            <a:r>
              <a:rPr lang="ru-RU" dirty="0"/>
              <a:t>. в </a:t>
            </a:r>
            <a:r>
              <a:rPr lang="ru-RU" u="sng" dirty="0"/>
              <a:t>спиртах</a:t>
            </a:r>
            <a:r>
              <a:rPr lang="ru-RU" dirty="0"/>
              <a:t>, </a:t>
            </a:r>
            <a:r>
              <a:rPr lang="ru-RU" u="sng" dirty="0"/>
              <a:t>кетонах</a:t>
            </a:r>
            <a:r>
              <a:rPr lang="ru-RU" dirty="0"/>
              <a:t>, </a:t>
            </a:r>
            <a:r>
              <a:rPr lang="ru-RU" u="sng" dirty="0"/>
              <a:t>сложных эфирах</a:t>
            </a:r>
            <a:r>
              <a:rPr lang="ru-RU" dirty="0"/>
              <a:t>, </a:t>
            </a:r>
            <a:r>
              <a:rPr lang="ru-RU" u="sng" dirty="0"/>
              <a:t>фенолах</a:t>
            </a:r>
            <a:r>
              <a:rPr lang="ru-RU" dirty="0"/>
              <a:t>, водных р-</a:t>
            </a:r>
            <a:r>
              <a:rPr lang="ru-RU" dirty="0" err="1"/>
              <a:t>рах</a:t>
            </a:r>
            <a:r>
              <a:rPr lang="ru-RU" dirty="0"/>
              <a:t> </a:t>
            </a:r>
            <a:r>
              <a:rPr lang="ru-RU" u="sng" dirty="0"/>
              <a:t>щелочей</a:t>
            </a:r>
            <a:r>
              <a:rPr lang="ru-RU" dirty="0"/>
              <a:t>. Смолы на основе п-трет-</a:t>
            </a:r>
            <a:r>
              <a:rPr lang="ru-RU" dirty="0" err="1"/>
              <a:t>бутилфенола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/>
              <a:t>искусств. </a:t>
            </a:r>
            <a:r>
              <a:rPr lang="ru-RU" u="sng" dirty="0"/>
              <a:t>копалы</a:t>
            </a:r>
            <a:r>
              <a:rPr lang="ru-RU" dirty="0"/>
              <a:t> </a:t>
            </a:r>
            <a:r>
              <a:rPr lang="ru-RU" dirty="0" err="1"/>
              <a:t>раств</a:t>
            </a:r>
            <a:r>
              <a:rPr lang="ru-RU" dirty="0"/>
              <a:t>. в </a:t>
            </a:r>
            <a:r>
              <a:rPr lang="ru-RU" u="sng" dirty="0"/>
              <a:t>маслах</a:t>
            </a:r>
            <a:r>
              <a:rPr lang="ru-RU" dirty="0"/>
              <a:t>. </a:t>
            </a:r>
            <a:r>
              <a:rPr lang="ru-RU" dirty="0" err="1"/>
              <a:t>Резорцино</a:t>
            </a:r>
            <a:r>
              <a:rPr lang="ru-RU" dirty="0"/>
              <a:t>-альдегид-</a:t>
            </a:r>
            <a:r>
              <a:rPr lang="ru-RU" dirty="0" err="1"/>
              <a:t>ные</a:t>
            </a:r>
            <a:r>
              <a:rPr lang="ru-RU" dirty="0"/>
              <a:t> смолы </a:t>
            </a:r>
            <a:r>
              <a:rPr lang="ru-RU" dirty="0" err="1"/>
              <a:t>раств</a:t>
            </a:r>
            <a:r>
              <a:rPr lang="ru-RU" dirty="0"/>
              <a:t>. в </a:t>
            </a:r>
            <a:r>
              <a:rPr lang="ru-RU" u="sng" dirty="0"/>
              <a:t>воде</a:t>
            </a:r>
            <a:r>
              <a:rPr lang="ru-RU" dirty="0"/>
              <a:t>; другие новолачные смолы в </a:t>
            </a:r>
            <a:r>
              <a:rPr lang="ru-RU" u="sng" dirty="0"/>
              <a:t>воде</a:t>
            </a:r>
            <a:r>
              <a:rPr lang="ru-RU" dirty="0"/>
              <a:t> набухают и размягчаются. В отсутствие влаги новолачные смолы стабильны при хранении.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88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517632" cy="648072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err="1"/>
              <a:t>Мочевино</a:t>
            </a:r>
            <a:r>
              <a:rPr lang="ru-RU" b="1" dirty="0"/>
              <a:t>-формальдегидные и </a:t>
            </a:r>
            <a:r>
              <a:rPr lang="ru-RU" b="1" dirty="0" err="1"/>
              <a:t>меламино</a:t>
            </a:r>
            <a:r>
              <a:rPr lang="ru-RU" b="1" dirty="0"/>
              <a:t>-формальдегидные </a:t>
            </a:r>
            <a:r>
              <a:rPr lang="ru-RU" b="1" dirty="0" smtClean="0"/>
              <a:t>смолы</a:t>
            </a:r>
            <a:endParaRPr lang="ru-RU" b="1" dirty="0"/>
          </a:p>
          <a:p>
            <a:pPr marL="0" indent="0" algn="just">
              <a:buNone/>
            </a:pPr>
            <a:r>
              <a:rPr lang="ru-RU" dirty="0"/>
              <a:t>Продукты конденсации мочевины или меламина с формальдегидом - другой вид давно известных и хорошо исследованных термореактивных полимеров. Начальная стадия реакции и здесь заключается в образовании промежуточного вещества, имеющего много реакционноспособных групп. Например, в случае мочевины сначала получают </a:t>
            </a:r>
            <a:r>
              <a:rPr lang="ru-RU" dirty="0" err="1"/>
              <a:t>тригидроксиметилмочевину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тетрагидроксиметилмочевину</a:t>
            </a:r>
            <a:r>
              <a:rPr lang="ru-RU" dirty="0" smtClean="0"/>
              <a:t> (CH</a:t>
            </a:r>
            <a:r>
              <a:rPr lang="ru-RU" baseline="-25000" dirty="0" smtClean="0"/>
              <a:t>2</a:t>
            </a:r>
            <a:r>
              <a:rPr lang="ru-RU" dirty="0" smtClean="0"/>
              <a:t>OH)</a:t>
            </a:r>
            <a:r>
              <a:rPr lang="ru-RU" baseline="-25000" dirty="0" smtClean="0"/>
              <a:t>4</a:t>
            </a:r>
            <a:r>
              <a:rPr lang="ru-RU" dirty="0" smtClean="0"/>
              <a:t>CON</a:t>
            </a:r>
            <a:r>
              <a:rPr lang="ru-RU" baseline="-25000" dirty="0" smtClean="0"/>
              <a:t>2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962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www.krugosvet.ru/images/1004368_image038.gif">
            <a:hlinkClick r:id="rId2" tooltip="&quot;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8424936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676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Формула фенолформальдегидной смолы </a:t>
            </a:r>
            <a:endParaRPr lang="en-US" dirty="0" smtClean="0"/>
          </a:p>
          <a:p>
            <a:r>
              <a:rPr lang="ru-RU" dirty="0" smtClean="0"/>
              <a:t>[-</a:t>
            </a:r>
            <a:r>
              <a:rPr lang="ru-RU" dirty="0"/>
              <a:t>C6H3(OH)-CH2-]n </a:t>
            </a:r>
            <a:endParaRPr lang="en-US" dirty="0" smtClean="0"/>
          </a:p>
          <a:p>
            <a:r>
              <a:rPr lang="ru-RU" dirty="0"/>
              <a:t>. В зависимости от соотношения между формальдегидом и фенолом, получаются два основных типа смол – новолачные и резольные, которые применяются в различных областях человеческой деятельности.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Все виды фенолформальдегидных смол отличаются высокой механической устойчивостью и прочностью, высокой степенью растворимости во многих органических растворителях, а также высокой коррозионной устойчивостью и электроизоляционными свойствами.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023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Гидроксиметилмочевины</a:t>
            </a:r>
            <a:r>
              <a:rPr lang="ru-RU" dirty="0" smtClean="0"/>
              <a:t> </a:t>
            </a:r>
            <a:r>
              <a:rPr lang="ru-RU" dirty="0"/>
              <a:t>конденсируются, выделяя воду и образуя трехмерную сетчатую структуру следующего вида:</a:t>
            </a:r>
          </a:p>
          <a:p>
            <a:endParaRPr lang="ru-RU" dirty="0"/>
          </a:p>
        </p:txBody>
      </p:sp>
      <p:pic>
        <p:nvPicPr>
          <p:cNvPr id="4" name="Рисунок 3" descr="http://www.krugosvet.ru/images/1004368_image040.gif">
            <a:hlinkClick r:id="rId2" tooltip="&quot;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204864"/>
            <a:ext cx="669674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5554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Меламин </a:t>
            </a:r>
            <a:r>
              <a:rPr lang="ru-RU" dirty="0"/>
              <a:t>реагирует с формальдегидом, образуя полифункциональное промежуточное соединение - </a:t>
            </a:r>
            <a:r>
              <a:rPr lang="ru-RU" dirty="0" err="1"/>
              <a:t>гексагидроксиметилмеламин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pic>
        <p:nvPicPr>
          <p:cNvPr id="4" name="Рисунок 3" descr="http://www.krugosvet.ru/images/1004368_image042.gif">
            <a:hlinkClick r:id="rId2" tooltip="&quot;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132856"/>
            <a:ext cx="727280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7579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33670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Как и в случае феноло-формальдегидных смол, здесь также существуют водорастворимые или </a:t>
            </a:r>
            <a:r>
              <a:rPr lang="ru-RU" dirty="0" err="1"/>
              <a:t>диспергируемые</a:t>
            </a:r>
            <a:r>
              <a:rPr lang="ru-RU" dirty="0"/>
              <a:t> в воде, частично конденсированные либо сухие, порошкообразные промежуточные соединения, которые, отщепляя воду, превращаются в бесцветные, прозрачные, твердые, тугоплавкие, нерастворимые материалы. Спектр применения их очень широк; они используются в качестве клеев, пропиток, придающих тканям несминаемость, а бумаге - водостойкость, и для изготовления прессованных изделий - тарелок, чашек, ножей, рукояток для щеток и многих других предметов домашнего обихода или иного назначения в отелях, ресторанах и на промышленных предприятиях.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07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Технология производства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Механизм образования </a:t>
            </a:r>
            <a:r>
              <a:rPr lang="ru-RU" dirty="0" err="1"/>
              <a:t>мочевино</a:t>
            </a:r>
            <a:r>
              <a:rPr lang="ru-RU" dirty="0"/>
              <a:t>-формальдегидных смол сложен. Всегда в качестве начального продукта образуется моно- и </a:t>
            </a:r>
            <a:r>
              <a:rPr lang="ru-RU" dirty="0" err="1"/>
              <a:t>диметилолмочевина</a:t>
            </a:r>
            <a:r>
              <a:rPr lang="ru-RU" dirty="0"/>
              <a:t>, которые при дальнейшей поликонденсации в слабокислой среде дают линейные полимеры.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080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Технологический процесс производства </a:t>
            </a:r>
            <a:r>
              <a:rPr lang="ru-RU" dirty="0" err="1"/>
              <a:t>мочевино</a:t>
            </a:r>
            <a:r>
              <a:rPr lang="ru-RU" dirty="0"/>
              <a:t>-формальдегидной смолы осуществляется жидкофазным непрерывным методом и состоит из следующих основных стадий: подготовка сырья; приготовление реакционного раствора; конденсация в щелочной и кислой средах; нейтрализация и сушка смолы; </a:t>
            </a:r>
            <a:r>
              <a:rPr lang="ru-RU" dirty="0" err="1"/>
              <a:t>доконденсация</a:t>
            </a:r>
            <a:r>
              <a:rPr lang="ru-RU" dirty="0"/>
              <a:t> смолы с мочевиной; охлаждение, стабилизация и стандартизация смолы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681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Технология получения и свойства мочевино-формальдегидных смол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8784976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63345" y="5517232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1, 13 — мерники едкого натра, 2 — теплообменник для формалина, 3—смеситель, 4—зубчатая дробилка, 5—емкость, 6, 11—циркуляционные насосы, 7 — первый реактор, 8 — холодильник, 9—второй реактор, 10—мерник кислоты, 12—выпарной аппарат</a:t>
            </a:r>
            <a:r>
              <a:rPr lang="ru-RU" b="1" dirty="0"/>
              <a:t> </a:t>
            </a:r>
            <a:r>
              <a:rPr lang="ru-RU" dirty="0"/>
              <a:t>(а</a:t>
            </a:r>
            <a:r>
              <a:rPr lang="ru-RU" b="1" dirty="0"/>
              <a:t>—</a:t>
            </a:r>
            <a:r>
              <a:rPr lang="ru-RU" dirty="0"/>
              <a:t>кипятильник, б—сепаратор), 14—сборник смолы, 15—реактор.</a:t>
            </a:r>
          </a:p>
        </p:txBody>
      </p:sp>
    </p:spTree>
    <p:extLst>
      <p:ext uri="{BB962C8B-B14F-4D97-AF65-F5344CB8AC3E}">
        <p14:creationId xmlns:p14="http://schemas.microsoft.com/office/powerpoint/2010/main" val="3139911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В смеситель 3 подаются 2%-</a:t>
            </a:r>
            <a:r>
              <a:rPr lang="ru-RU" dirty="0" err="1"/>
              <a:t>ный</a:t>
            </a:r>
            <a:r>
              <a:rPr lang="ru-RU" dirty="0"/>
              <a:t> раствор едкого натра из мерника 1 и формалин из прицеховой ёмкости. Формалин может охлаждаться в теплообменнике 2. Едкий натр загружается из расчёта получения в растворе рН 4,8 – 6,5. Мочевина измельчается на зубчатой дробилке 4 и подаётся в ёмкость 5, через которую прокачивается смесь формалина с едким натром из смесителя 3 циркуляционным насосом 6. Циркуляция ведётся до полного растворения мочевины, после чего определяется рН раствора, которая должна быть в пределах 7,5 – 8,5. Коэффициент рефракции должен быть 1,409 – 1,412. В реакционной смеси поддерживается температура 20 – 35 °C за счёт подачи воды или пара в змеевики смесителя 3.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5793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4807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Из смесителя 3 конденсационный раствор непрерывно подаётся в реактор 7 со скоростью, зависящей от производительности агрегата. Реактор снабжён рубашкой для нагрева и охлаждения, якорной мешалкой и холодильником 8. В реакторе 7 проводится конденсация в щелочной среде при 90 – 98 °C и непрерывном перемешивании. Пары конденсируются в холодильнике 8 и стекают обратно в реактор. При конденсации рН раствора снижается до 6,0 – 7,0. В начальной стадии процесса в нейтральной или слабощелочной среде образуется смесь моно- и </a:t>
            </a:r>
            <a:r>
              <a:rPr lang="ru-RU" dirty="0" err="1"/>
              <a:t>диметилолмочевин</a:t>
            </a:r>
            <a:r>
              <a:rPr lang="ru-RU" dirty="0"/>
              <a:t>, растворимых в воде. При дальнейшем нагреве происходит поликонденсация </a:t>
            </a:r>
            <a:r>
              <a:rPr lang="ru-RU" dirty="0" err="1"/>
              <a:t>метилолмочевин</a:t>
            </a:r>
            <a:r>
              <a:rPr lang="ru-RU" dirty="0"/>
              <a:t>, в результате образуется линейный полимер с метиленовыми связями и выделяется вода.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350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Из реактора 7 реакционный раствор непрерывно перетекает в реактор 9, в который также непрерывно поступает из мерника 10 серная кислота (0,5 – 1,0%-</a:t>
            </a:r>
            <a:r>
              <a:rPr lang="ru-RU" dirty="0" err="1"/>
              <a:t>ный</a:t>
            </a:r>
            <a:r>
              <a:rPr lang="ru-RU" dirty="0"/>
              <a:t> раствор). В реакторе поддерживается рН смеси 5,0 – 5,4 и температура 94 – </a:t>
            </a:r>
            <a:r>
              <a:rPr lang="ru-RU" dirty="0" smtClean="0"/>
              <a:t>98 0С </a:t>
            </a:r>
            <a:r>
              <a:rPr lang="ru-RU" dirty="0"/>
              <a:t>. Поликонденсация при непрерывном перемешивании продолжается до достижения вязкости смолы 14 – 15 по вискозиметру ВЗ-1. Образовавшиеся пары конденсируются в холодильнике 8 и стекают обратно в реактор 9.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7664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Сконденсировавшаяся смола подаётся непрерывно из реактора 9 циркуляционным насосом 11 в выпарной аппарат 12, состоящий из кипятильника </a:t>
            </a:r>
            <a:r>
              <a:rPr lang="ru-RU" dirty="0" err="1"/>
              <a:t>кожухотрубного</a:t>
            </a:r>
            <a:r>
              <a:rPr lang="ru-RU" dirty="0"/>
              <a:t> </a:t>
            </a:r>
            <a:r>
              <a:rPr lang="ru-RU" b="1" dirty="0"/>
              <a:t>а</a:t>
            </a:r>
            <a:r>
              <a:rPr lang="ru-RU" dirty="0"/>
              <a:t> и сепаратора </a:t>
            </a:r>
            <a:r>
              <a:rPr lang="ru-RU" b="1" dirty="0"/>
              <a:t>б</a:t>
            </a:r>
            <a:r>
              <a:rPr lang="ru-RU" dirty="0"/>
              <a:t>. Для нейтрализации смолы и поддержания рН в пределах 7,0 – 8,0 в насос из мерника 13 непрерывно поступает 2%-</a:t>
            </a:r>
            <a:r>
              <a:rPr lang="ru-RU" dirty="0" err="1"/>
              <a:t>ный</a:t>
            </a:r>
            <a:r>
              <a:rPr lang="ru-RU" dirty="0"/>
              <a:t> раствор едкого натра. Кипятильник представляет собой трубчатый теплообменник, в трубках которого циркулирует смола, а в межтрубном пространстве – пар давлением 4 кгс/см2. Сепаратор – цилиндрический аппарат с коническим днищем и крышкой.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06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cnit.ssau.ru/organics/chem4/pic/o2545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8640960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02660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Сушка смолы проводится при рН 7,0 – 7,8, температуре 96 – 100 </a:t>
            </a:r>
            <a:r>
              <a:rPr lang="ru-RU" dirty="0" smtClean="0"/>
              <a:t>0С до </a:t>
            </a:r>
            <a:r>
              <a:rPr lang="ru-RU" dirty="0"/>
              <a:t>достижения вязкости от 50 – 60 до 110 – 120 (по вискозиметру ВЗ-1). Пары, получаемые при сушке смолы, поступают в воздушный холодильник, конденсируются; </a:t>
            </a:r>
            <a:r>
              <a:rPr lang="ru-RU" dirty="0" err="1"/>
              <a:t>надсмольная</a:t>
            </a:r>
            <a:r>
              <a:rPr lang="ru-RU" dirty="0"/>
              <a:t> вода собирается в ёмкость, откуда перекачивается для дальнейшей обработки (выделения метанола и очистки воды от остатков формальдегида).</a:t>
            </a:r>
          </a:p>
          <a:p>
            <a:endParaRPr lang="ru-RU" dirty="0"/>
          </a:p>
        </p:txBody>
      </p:sp>
      <p:pic>
        <p:nvPicPr>
          <p:cNvPr id="4" name="Рисунок 3" descr="http://publish.ruprint.ru/stories/img/1003-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077072"/>
            <a:ext cx="3562454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8108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513587"/>
          </a:xfrm>
        </p:spPr>
        <p:txBody>
          <a:bodyPr>
            <a:normAutofit/>
          </a:bodyPr>
          <a:lstStyle/>
          <a:p>
            <a:r>
              <a:rPr lang="ru-RU" dirty="0"/>
              <a:t>Упаренная смола поступает из сепаратора в сборник 14, в который подаётся 2%-</a:t>
            </a:r>
            <a:r>
              <a:rPr lang="ru-RU" dirty="0" err="1"/>
              <a:t>ный</a:t>
            </a:r>
            <a:r>
              <a:rPr lang="ru-RU" dirty="0"/>
              <a:t> раствор едкого натра для поддержания рН смолы в пределах 7,0 – 8,0. Из сборника 14 смола подаётся в реактор 15, в который поступает расчётное количество 64 – 67%-</a:t>
            </a:r>
            <a:r>
              <a:rPr lang="ru-RU" dirty="0" err="1"/>
              <a:t>ного</a:t>
            </a:r>
            <a:r>
              <a:rPr lang="ru-RU" dirty="0"/>
              <a:t> водного раствора мочевины, и при 60 – 85 происходит </a:t>
            </a:r>
            <a:r>
              <a:rPr lang="ru-RU" dirty="0" err="1"/>
              <a:t>доконденсация</a:t>
            </a:r>
            <a:r>
              <a:rPr lang="ru-RU" dirty="0"/>
              <a:t> смолы до достижения содержания формальдегида ниже 1,2%.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280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r>
              <a:rPr lang="ru-RU" dirty="0"/>
              <a:t>Из реактора 15 смола перекачивается в </a:t>
            </a:r>
            <a:r>
              <a:rPr lang="ru-RU" dirty="0" err="1"/>
              <a:t>стандартизатор</a:t>
            </a:r>
            <a:r>
              <a:rPr lang="ru-RU" dirty="0"/>
              <a:t>, где она стабилизируется 25%-ной аммиачной водой для повышения рН до 7,5–9,0 и увеличения жизнеспособности, и стандартизируется в результате перемешивания.</a:t>
            </a:r>
          </a:p>
          <a:p>
            <a:r>
              <a:rPr lang="ru-RU" dirty="0"/>
              <a:t>Из </a:t>
            </a:r>
            <a:r>
              <a:rPr lang="ru-RU" dirty="0" err="1"/>
              <a:t>стандартизатора</a:t>
            </a:r>
            <a:r>
              <a:rPr lang="ru-RU" dirty="0"/>
              <a:t> смола перекачивается насосами в складские ёмкости, из которых она поступает в железнодорожные цистерны и бочки.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284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Алкидные </a:t>
            </a:r>
            <a:r>
              <a:rPr lang="ru-RU" b="1" dirty="0" smtClean="0"/>
              <a:t>смолы 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Эта важная группа термореактивных полимеров образуется при взаимодействии бифункциональных кислот или их ангидридов (например, фталевой кислоты или ее ангидрида) с многоатомными спиртами, например глицерином: </a:t>
            </a:r>
          </a:p>
          <a:p>
            <a:endParaRPr lang="ru-RU" dirty="0"/>
          </a:p>
        </p:txBody>
      </p:sp>
      <p:pic>
        <p:nvPicPr>
          <p:cNvPr id="4" name="Рисунок 3" descr="Полиуретановые и акриловые промышленные краски и лаки для стекла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3789040"/>
            <a:ext cx="4283968" cy="30810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3800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krugosvet.ru/images/1004368_image044.gif">
            <a:hlinkClick r:id="rId2" tooltip="&quot;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4664"/>
            <a:ext cx="76328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04449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40871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Здесь продукт </a:t>
            </a:r>
            <a:r>
              <a:rPr lang="ru-RU" dirty="0"/>
              <a:t>конденсации представляет собой </a:t>
            </a:r>
            <a:r>
              <a:rPr lang="ru-RU" dirty="0" err="1"/>
              <a:t>тетрафункциональную</a:t>
            </a:r>
            <a:r>
              <a:rPr lang="ru-RU" dirty="0"/>
              <a:t> единицу, которая претерпевает дальнейшую поликонденсацию в трехмерную сетчатую структуру. В результате получается бесцветная, прозрачная, твердая, прочная высокоплавкая композиция, используемая с большим успехом для покрытия, в том числе при отделке автомобилей. Исходные материалы дешевы, а промежуточным веществам можно придать новые свойства, сшивая их с пигментами, пластификаторами, наполнителями и стабилизаторами.</a:t>
            </a:r>
          </a:p>
        </p:txBody>
      </p:sp>
    </p:spTree>
    <p:extLst>
      <p:ext uri="{BB962C8B-B14F-4D97-AF65-F5344CB8AC3E}">
        <p14:creationId xmlns:p14="http://schemas.microsoft.com/office/powerpoint/2010/main" val="417947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ru-RU" dirty="0"/>
              <a:t>широко применяемая в технике твердая фенолформальдегидная смола резит:</a:t>
            </a:r>
          </a:p>
          <a:p>
            <a:endParaRPr lang="ru-RU" dirty="0"/>
          </a:p>
        </p:txBody>
      </p:sp>
      <p:pic>
        <p:nvPicPr>
          <p:cNvPr id="4" name="Рисунок 3" descr="http://n-t.ru/ri/ps/pb_e0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8352928" cy="4968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5361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ru-RU" dirty="0"/>
              <a:t>Фенолформальдегидные смолы обладают свойствами, которые позволяют применять их для изготовления различных синтетических клеев, лаков, полимерных изделий, которые применяются в электротехнике, а также тормозных накладок и различных видов подшипников. Еще одним видом товаров, который изготавливается из фенолформальдегидной смолы, являются бильярдные шары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286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7632848" cy="58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879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Как правило, </a:t>
            </a:r>
            <a:r>
              <a:rPr lang="ru-RU" b="1" dirty="0"/>
              <a:t>фенолформальдегидная смола</a:t>
            </a:r>
            <a:r>
              <a:rPr lang="ru-RU" dirty="0"/>
              <a:t> выпускается в виде лака, которые является твердым пластичным веществом с температурой плавления около 100 градусов.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получения фенолформальдегидной смолы со свойствами, которые позволяют ей противостоять высоким температурам, при производстве лака необходимо дополнительно ввести соединение формальдегида и аммиака – уротропин, который при разложении выделяет необходимый формальдегид. </a:t>
            </a:r>
          </a:p>
        </p:txBody>
      </p:sp>
    </p:spTree>
    <p:extLst>
      <p:ext uri="{BB962C8B-B14F-4D97-AF65-F5344CB8AC3E}">
        <p14:creationId xmlns:p14="http://schemas.microsoft.com/office/powerpoint/2010/main" val="3595206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Материалы, которые используются при изготовлении фенолформальдегидной смолы, имеют высокие канцерогенные свойства. И фенол, и формальдегид </a:t>
            </a:r>
            <a:r>
              <a:rPr lang="ru-RU" dirty="0" err="1"/>
              <a:t>пожароопасны</a:t>
            </a:r>
            <a:r>
              <a:rPr lang="ru-RU" dirty="0"/>
              <a:t> и ядовиты, при попадании данных веществ на кожу возможно образование экзем.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Готовая фенолформальдегидная смола может содержать около 10 % свободного фенола и 5 % свободного формальдегида, может разлагаться на воздухе, загрязняя окружающую среду. </a:t>
            </a:r>
          </a:p>
        </p:txBody>
      </p:sp>
    </p:spTree>
    <p:extLst>
      <p:ext uri="{BB962C8B-B14F-4D97-AF65-F5344CB8AC3E}">
        <p14:creationId xmlns:p14="http://schemas.microsoft.com/office/powerpoint/2010/main" val="1753397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/>
          <a:lstStyle/>
          <a:p>
            <a:r>
              <a:rPr lang="ru-RU" dirty="0"/>
              <a:t>В настоящее время объемы выпуска фенолформальдегидной смолы значительно сократились из-за </a:t>
            </a:r>
            <a:r>
              <a:rPr lang="ru-RU" dirty="0" err="1"/>
              <a:t>ужесточений</a:t>
            </a:r>
            <a:r>
              <a:rPr lang="ru-RU" dirty="0"/>
              <a:t> экологических требований к материалам, на смену фенолформальдегидным смолам пришли другие полимерные материалы со схожими свойствами. </a:t>
            </a:r>
          </a:p>
          <a:p>
            <a:endParaRPr lang="ru-RU" dirty="0"/>
          </a:p>
        </p:txBody>
      </p:sp>
      <p:pic>
        <p:nvPicPr>
          <p:cNvPr id="4" name="Рисунок 3" descr="http://kristallikov.net/Page46/P46-smola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5" y="3573016"/>
            <a:ext cx="3275856" cy="326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7069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1745</Words>
  <Application>Microsoft Office PowerPoint</Application>
  <PresentationFormat>Экран (4:3)</PresentationFormat>
  <Paragraphs>38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Гани</dc:creator>
  <cp:lastModifiedBy>Гани</cp:lastModifiedBy>
  <cp:revision>10</cp:revision>
  <dcterms:created xsi:type="dcterms:W3CDTF">2012-04-06T04:09:53Z</dcterms:created>
  <dcterms:modified xsi:type="dcterms:W3CDTF">2012-04-06T05:04:01Z</dcterms:modified>
</cp:coreProperties>
</file>