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B0F4-3E6B-434F-B2FA-A1F676DA52E6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1074-A3F7-4468-875F-21626D2AF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B0F4-3E6B-434F-B2FA-A1F676DA52E6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1074-A3F7-4468-875F-21626D2AF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B0F4-3E6B-434F-B2FA-A1F676DA52E6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1074-A3F7-4468-875F-21626D2AF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B0F4-3E6B-434F-B2FA-A1F676DA52E6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1074-A3F7-4468-875F-21626D2AF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B0F4-3E6B-434F-B2FA-A1F676DA52E6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1074-A3F7-4468-875F-21626D2AF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B0F4-3E6B-434F-B2FA-A1F676DA52E6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1074-A3F7-4468-875F-21626D2AF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B0F4-3E6B-434F-B2FA-A1F676DA52E6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1074-A3F7-4468-875F-21626D2AF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B0F4-3E6B-434F-B2FA-A1F676DA52E6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1074-A3F7-4468-875F-21626D2AF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B0F4-3E6B-434F-B2FA-A1F676DA52E6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1074-A3F7-4468-875F-21626D2AF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B0F4-3E6B-434F-B2FA-A1F676DA52E6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1074-A3F7-4468-875F-21626D2AF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B0F4-3E6B-434F-B2FA-A1F676DA52E6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1074-A3F7-4468-875F-21626D2AF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8B0F4-3E6B-434F-B2FA-A1F676DA52E6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E1074-A3F7-4468-875F-21626D2AF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javascript:show_picture('show_pic.php','_mod_files/ce_images/KEVLAR/aramidnaja_nit_.jpg','&#1053;&#1080;&#1090;&#1100;%20&#1072;&#1088;&#1072;&#1084;&#1080;&#1076;&#1085;&#1072;&#1103;,%20&#1082;&#1077;&#1074;&#1083;&#1072;&#1088;&#1086;&#1074;&#1086;&#1077;%20&#1074;&#1086;&#1083;&#1086;&#1082;&#1085;&#1086;',374,302);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javascript:show_picture('show_pic.php','_mod_files/ce_images/KEVLAR/aramidnaja_tkan_.jpg','&#1058;&#1082;&#1072;&#1085;&#1100;%20&#1072;&#1088;&#1072;&#1084;&#1080;&#1076;&#1085;&#1072;&#1103;,%20&#1082;&#1077;&#1074;&#1083;&#1072;&#1088;&#1086;&#1074;&#1072;&#1103;%20&#1090;&#1082;&#1072;&#1085;&#1100;',374,302);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javascript:show_picture('show_pic.php','_mod_files/ce_images/KEVLAR/aramidnye_kruglye_shnury.jpg','&#1064;&#1085;&#1091;&#1088;&#1099;%20&#1072;&#1088;&#1072;&#1084;&#1080;&#1076;&#1085;&#1099;&#1077;,%20&#1082;&#1077;&#1074;&#1083;&#1072;&#1088;&#1086;&#1074;&#1099;&#1077;%20&#1096;&#1085;&#1091;&#1088;&#1099;',374,302);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javascript:show_picture('show_pic.php','_mod_files/ce_images/KEVLAR/aramidnyj_rukav__opletka_.jpg','&#1056;&#1091;&#1082;&#1072;&#1074;%20&#1072;&#1088;&#1072;&#1084;&#1080;&#1076;&#1085;&#1099;&#1081;,%20&#1082;&#1077;&#1074;&#1083;&#1072;&#1088;&#1086;&#1074;&#1072;&#1103;%20&#1086;&#1087;&#1083;&#1077;&#1090;&#1082;&#1072;,%20&#1082;&#1077;&#1074;&#1083;&#1072;&#1088;&#1086;&#1074;&#1099;&#1081;%20&#1088;&#1091;&#1082;&#1072;&#1074;',374,302);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javascript:show_picture('show_pic.php','_mod_files/ce_images/KEVLAR/aramidnyj_lenta.jpg','&#1051;&#1077;&#1085;&#1090;&#1072;%20&#1072;&#1088;&#1072;&#1084;&#1080;&#1076;&#1085;&#1072;&#1103;,%20&#1082;&#1077;&#1074;&#1083;&#1072;&#1088;&#1086;&#1074;&#1072;&#1103;%20&#1083;&#1077;&#1085;&#1090;&#1072;',374,302);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kz/imgres?imgurl=http://s56.radikal.ru/i152/1007/78/f4bd04fdff99.jpg&amp;imgrefurl=http://www.dailytechinfo.org/military/1499-razrabotannaya-britancami-zhidkaya-bronya-zashhishhaet-luchshe-chem-bronezhilet-iz-kevlara.html&amp;usg=__JBUv3i42iMQhNrW7Dg68XJLisbU=&amp;h=325&amp;w=450&amp;sz=10&amp;hl=ru&amp;start=135&amp;zoom=1&amp;tbnid=opCQe-mEJcn_pM:&amp;tbnh=92&amp;tbnw=127&amp;ei=ZCSsTf6RJsGWOp7JyaoJ&amp;prev=/search?q=%D0%BA%D0%B5%D0%B2%D0%BB%D0%B0%D1%80&amp;hl=ru&amp;client=firefox&amp;hs=JR8&amp;sa=X&amp;rls=ru.yandex:ru:official&amp;biw=1280&amp;bih=864&amp;tbm=isch&amp;prmd=ivns&amp;itbs=1" TargetMode="External"/><Relationship Id="rId13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6.jpeg"/><Relationship Id="rId12" Type="http://schemas.openxmlformats.org/officeDocument/2006/relationships/hyperlink" Target="http://www.google.kz/imgres?imgurl=http://www.rus-kit.ru/_mod_files/ce_images/KEVLAR/nit__kevlarovaja__djupon.jpg&amp;imgrefurl=http://www.rus-kit.ru/produkcija-iz-aramidnogo-volokna-kevlar&amp;usg=__kEjy8u20oka9P2i0gFhpYTQItkQ=&amp;h=768&amp;w=1024&amp;sz=104&amp;hl=ru&amp;start=161&amp;zoom=1&amp;tbnid=GxzMexSq8C4y4M:&amp;tbnh=113&amp;tbnw=150&amp;ei=zSSsTZz-G4WXOuSniNcJ&amp;prev=/search?q=%D0%BA%D0%B5%D0%B2%D0%BB%D0%B0%D1%80&amp;hl=ru&amp;client=firefox&amp;hs=JR8&amp;sa=X&amp;rls=ru.yandex:ru:official&amp;biw=1280&amp;bih=864&amp;tbm=isch&amp;prmd=ivns&amp;itbs=1" TargetMode="External"/><Relationship Id="rId2" Type="http://schemas.openxmlformats.org/officeDocument/2006/relationships/hyperlink" Target="http://www.google.kz/imgres?imgurl=http://www.asia.ru/images/target/photo/50497207/Kevlar_Gloves_with_Leather_Palm.jpg&amp;imgrefurl=http://www.asia.ru/ru/ProductInfo/680385.html&amp;usg=__G62fBhSWofsSg3oWWsnYp2KTylo=&amp;h=360&amp;w=360&amp;sz=30&amp;hl=ru&amp;start=20&amp;zoom=1&amp;tbnid=nzqDBIsEUE7GdM:&amp;tbnh=121&amp;tbnw=121&amp;ei=ZCSsTf6RJsGWOp7JyaoJ&amp;prev=/search?q=%D0%BA%D0%B5%D0%B2%D0%BB%D0%B0%D1%80&amp;hl=ru&amp;client=firefox&amp;hs=JR8&amp;sa=X&amp;rls=ru.yandex:ru:official&amp;biw=1280&amp;bih=864&amp;tbm=isch&amp;prmd=ivns&amp;itb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kz/imgres?imgurl=http://i081.radikal.ru/0911/37/1ef421305b68.jpg&amp;imgrefurl=http://bikepost.ru/tag/%D0%BA%D0%BE%D0%B6%D0%B0%D0%BD%D1%8B%D0%B5%20%D0%BF%D0%B5%D1%80%D1%87%D0%B0%D1%82%D0%BA%D0%B8/&amp;usg=__MVCSRShTNTjbQTyZzTBLQuFtaQE=&amp;h=296&amp;w=640&amp;sz=28&amp;hl=ru&amp;start=97&amp;zoom=1&amp;tbnid=a1z5aRG129FZUM:&amp;tbnh=63&amp;tbnw=137&amp;ei=ZCSsTf6RJsGWOp7JyaoJ&amp;prev=/search?q=%D0%BA%D0%B5%D0%B2%D0%BB%D0%B0%D1%80&amp;hl=ru&amp;client=firefox&amp;hs=JR8&amp;sa=X&amp;rls=ru.yandex:ru:official&amp;biw=1280&amp;bih=864&amp;tbm=isch&amp;prmd=ivns&amp;itbs=1" TargetMode="External"/><Relationship Id="rId11" Type="http://schemas.openxmlformats.org/officeDocument/2006/relationships/image" Target="../media/image18.jpeg"/><Relationship Id="rId5" Type="http://schemas.openxmlformats.org/officeDocument/2006/relationships/image" Target="../media/image15.jpeg"/><Relationship Id="rId15" Type="http://schemas.openxmlformats.org/officeDocument/2006/relationships/image" Target="../media/image20.jpeg"/><Relationship Id="rId10" Type="http://schemas.openxmlformats.org/officeDocument/2006/relationships/hyperlink" Target="http://www.google.kz/imgres?imgurl=http://www.horsewinch.ru/uploads/catalog/test/thumbs/1273244203_hw55706_1.jpg&amp;imgrefurl=http://www.horsewinch.ru/catalog/model92.html&amp;usg=__G9lljgDCFOjUhOCHJzdZi-M28A0=&amp;h=104&amp;w=156&amp;sz=8&amp;hl=ru&amp;start=144&amp;zoom=1&amp;tbnid=em2Mp3yPCoGBxM:&amp;tbnh=65&amp;tbnw=97&amp;ei=zSSsTZz-G4WXOuSniNcJ&amp;prev=/search?q=%D0%BA%D0%B5%D0%B2%D0%BB%D0%B0%D1%80&amp;hl=ru&amp;client=firefox&amp;hs=JR8&amp;sa=X&amp;rls=ru.yandex:ru:official&amp;biw=1280&amp;bih=864&amp;tbm=isch&amp;prmd=ivns&amp;itbs=1" TargetMode="External"/><Relationship Id="rId4" Type="http://schemas.openxmlformats.org/officeDocument/2006/relationships/hyperlink" Target="http://www.google.kz/imgres?imgurl=http://stopfake.ru/wp-content/uploads/2011/02/kevlar.jpg&amp;imgrefurl=http://stopfake.ru/raznoe/naricatelnye-brendy-chast-2.html&amp;usg=__UYHdtvLCvBumqiO1tXPklnJbzC0=&amp;h=600&amp;w=399&amp;sz=99&amp;hl=ru&amp;start=48&amp;zoom=1&amp;tbnid=p8hlL329F1ipAM:&amp;tbnh=135&amp;tbnw=90&amp;ei=0CSsTaaWPIyfOrK8nPsJ&amp;prev=/search?q=%D0%BA%D0%B5%D0%B2%D0%BB%D0%B0%D1%80&amp;hl=ru&amp;client=firefox&amp;hs=JR8&amp;sa=X&amp;rls=ru.yandex:ru:official&amp;biw=1280&amp;bih=864&amp;tbm=isch&amp;prmd=ivns&amp;itbs=1" TargetMode="External"/><Relationship Id="rId9" Type="http://schemas.openxmlformats.org/officeDocument/2006/relationships/image" Target="../media/image17.jpeg"/><Relationship Id="rId14" Type="http://schemas.openxmlformats.org/officeDocument/2006/relationships/hyperlink" Target="http://www.google.kz/imgres?imgurl=http://wht.su/published/publicdata/WHTSU1WHT/attachments/SC/products_pictures/1aCasca_2f8_thm.jpg&amp;imgrefurl=http://wht.su/category/shlemy-zashitnye-nalokotniki-nakolenniki-kaski/&amp;usg=__P4JAMDlqNAvJrVdMSNney9tRK3k=&amp;h=201&amp;w=250&amp;sz=29&amp;hl=ru&amp;start=164&amp;zoom=1&amp;tbnid=QdiO_ZNc-i2nVM:&amp;tbnh=89&amp;tbnw=111&amp;ei=zSSsTZz-G4WXOuSniNcJ&amp;prev=/search?q=%D0%BA%D0%B5%D0%B2%D0%BB%D0%B0%D1%80&amp;hl=ru&amp;client=firefox&amp;hs=JR8&amp;sa=X&amp;rls=ru.yandex:ru:official&amp;biw=1280&amp;bih=864&amp;tbm=isch&amp;prmd=ivns&amp;itbs=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unionalls.ru/index.php?title=%D0%97%D0%B0%D1%89%D0%B8%D1%82%D0%BD%D1%8B%D0%B5_%D0%BF%D0%B5%D1%80%D1%87%D0%B0%D1%82%D0%BA%D0%B8&amp;action=edit&amp;redlink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kz/imgres?imgurl=http://twistcom.ru/cmsfiles/image/kevlar_termo7.jpg&amp;imgrefurl=http://twistcom.ru/p_kevlar_svoistva.html&amp;usg=__2wulsRggcViEvB1Cm8VfJ4C3P90=&amp;h=298&amp;w=481&amp;sz=19&amp;hl=ru&amp;start=208&amp;zoom=1&amp;tbnid=BXGUpeEyrmbfgM:&amp;tbnh=80&amp;tbnw=129&amp;ei=cySsTfzZH4aVOpCEoOEJ&amp;prev=/search?q=%D0%BA%D0%B5%D0%B2%D0%BB%D0%B0%D1%80&amp;hl=ru&amp;client=firefox&amp;hs=JR8&amp;sa=X&amp;rls=ru.yandex:ru:official&amp;biw=1280&amp;bih=864&amp;tbm=isch&amp;prmd=ivns&amp;itbs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google.kz/imgres?imgurl=http://www.rashka.ru/i/inv/100/Kevlar.png&amp;imgrefurl=http://www.rashka.ru/item.html?n=908&amp;usg=__LEeYPmYQ679UbGLJuurp7wbbdbM=&amp;h=100&amp;w=100&amp;sz=16&amp;hl=ru&amp;start=209&amp;zoom=0&amp;tbnid=qb1oM3_O6qdV5M:&amp;tbnh=82&amp;tbnw=82&amp;ei=cySsTfzZH4aVOpCEoOEJ&amp;prev=/search?q=%D0%BA%D0%B5%D0%B2%D0%BB%D0%B0%D1%80&amp;hl=ru&amp;client=firefox&amp;hs=JR8&amp;sa=X&amp;rls=ru.yandex:ru:official&amp;biw=1280&amp;bih=864&amp;tbm=isch&amp;prmd=ivns&amp;itbs=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javascript:show_picture('show_pic.php','_mod_files/ce_images/KEVLAR/nit__kevlarovaja__djupon.jpg','&#1053;&#1048;&#1058;&#1048;%20&#1050;&#1045;&#1042;&#1051;&#1040;&#1056;&#1054;&#1042;&#1067;&#1045;,%20&#1040;&#1056;&#1040;&#1052;&#1048;&#1044;&#1053;&#1067;&#1045;%20&#1053;&#1048;&#1058;&#1048;',1024,768);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javascript:show_picture('show_pic.php','_mod_files/ce_images/KEVLAR/proizvodstvo_sal_nikovoj_nabivki_nomex.jpg','&#1042;&#1054;&#1051;&#1054;&#1050;&#1053;&#1054;%20&#1053;&#1054;&#1052;&#1045;&#1050;&#1057;,%20&#1053;&#1048;&#1058;&#1068;%20&#1053;&#1054;&#1052;&#1045;&#1050;&#1057;',1024,768);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98707"/>
          </a:xfrm>
        </p:spPr>
        <p:txBody>
          <a:bodyPr>
            <a:noAutofit/>
          </a:bodyPr>
          <a:lstStyle/>
          <a:p>
            <a:r>
              <a:rPr lang="kk-KZ" sz="9600" b="1" i="1" dirty="0" smtClean="0"/>
              <a:t>Кевлар</a:t>
            </a:r>
            <a:endParaRPr lang="ru-RU" sz="9600" b="1" i="1" dirty="0"/>
          </a:p>
        </p:txBody>
      </p:sp>
    </p:spTree>
    <p:custDataLst>
      <p:tags r:id="rId1"/>
    </p:custDataLst>
  </p:cSld>
  <p:clrMapOvr>
    <a:masterClrMapping/>
  </p:clrMapOvr>
  <p:transition advClick="0" advTm="4391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50085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b="1" u="sng" dirty="0" smtClean="0"/>
              <a:t>          </a:t>
            </a:r>
            <a:r>
              <a:rPr lang="ru-RU" b="1" u="sng" dirty="0" smtClean="0"/>
              <a:t>Нить </a:t>
            </a:r>
            <a:r>
              <a:rPr lang="ru-RU" b="1" u="sng" dirty="0" err="1" smtClean="0"/>
              <a:t>кевларовая</a:t>
            </a:r>
            <a:endParaRPr lang="ru-RU" b="1" dirty="0" smtClean="0"/>
          </a:p>
          <a:p>
            <a:pPr>
              <a:buNone/>
            </a:pPr>
            <a:r>
              <a:rPr lang="en-US" dirty="0" smtClean="0"/>
              <a:t>         </a:t>
            </a:r>
            <a:r>
              <a:rPr lang="ru-RU" dirty="0" smtClean="0"/>
              <a:t>Нить </a:t>
            </a:r>
            <a:r>
              <a:rPr lang="ru-RU" dirty="0" err="1" smtClean="0"/>
              <a:t>кевларовая</a:t>
            </a:r>
            <a:r>
              <a:rPr lang="ru-RU" dirty="0" smtClean="0"/>
              <a:t>, </a:t>
            </a:r>
            <a:r>
              <a:rPr lang="ru-RU" dirty="0" err="1" smtClean="0"/>
              <a:t>кевларовая</a:t>
            </a:r>
            <a:r>
              <a:rPr lang="ru-RU" dirty="0" smtClean="0"/>
              <a:t> пряжа. Эта нить относится к </a:t>
            </a:r>
            <a:r>
              <a:rPr lang="ru-RU" dirty="0" err="1" smtClean="0"/>
              <a:t>пара-арамидной</a:t>
            </a:r>
            <a:r>
              <a:rPr lang="ru-RU" dirty="0" smtClean="0"/>
              <a:t> группе. </a:t>
            </a:r>
            <a:r>
              <a:rPr lang="ru-RU" dirty="0" err="1" smtClean="0"/>
              <a:t>Кевларовая</a:t>
            </a:r>
            <a:r>
              <a:rPr lang="ru-RU" dirty="0" smtClean="0"/>
              <a:t> (</a:t>
            </a:r>
            <a:r>
              <a:rPr lang="ru-RU" dirty="0" err="1" smtClean="0"/>
              <a:t>арамидная</a:t>
            </a:r>
            <a:r>
              <a:rPr lang="ru-RU" dirty="0" smtClean="0"/>
              <a:t>) нить используется для производства уплотнительных изделий и материалов, технических тканей, в </a:t>
            </a:r>
            <a:r>
              <a:rPr lang="ru-RU" dirty="0" err="1" smtClean="0"/>
              <a:t>резинотоехнике</a:t>
            </a:r>
            <a:r>
              <a:rPr lang="ru-RU" dirty="0" smtClean="0"/>
              <a:t>, для пошива специализированной одежды и т.д. Изделия из </a:t>
            </a:r>
            <a:r>
              <a:rPr lang="ru-RU" dirty="0" err="1" smtClean="0"/>
              <a:t>арамидных</a:t>
            </a:r>
            <a:r>
              <a:rPr lang="ru-RU" dirty="0" smtClean="0"/>
              <a:t> волокон значительно ослабляют трение и уменьшают износ. </a:t>
            </a:r>
            <a:r>
              <a:rPr lang="ru-RU" dirty="0" err="1" smtClean="0"/>
              <a:t>арамидное</a:t>
            </a:r>
            <a:r>
              <a:rPr lang="ru-RU" dirty="0" smtClean="0"/>
              <a:t> волокно используется в металлургической, кабельной, радиотехнической промышленностях, производстве армированных композиционных материалов, погрузочно-разгрузочного и берегового оборудования, в </a:t>
            </a:r>
            <a:r>
              <a:rPr lang="ru-RU" dirty="0" err="1" smtClean="0"/>
              <a:t>самолето</a:t>
            </a:r>
            <a:r>
              <a:rPr lang="ru-RU" dirty="0" smtClean="0"/>
              <a:t>-, </a:t>
            </a:r>
            <a:r>
              <a:rPr lang="ru-RU" dirty="0" err="1" smtClean="0"/>
              <a:t>ракето</a:t>
            </a:r>
            <a:r>
              <a:rPr lang="ru-RU" dirty="0" smtClean="0"/>
              <a:t>- и в автомобилестроении, в шинной и рыболовной отраслях, для изготовления систем безопасности, спортивного оборудования и инвентаря.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ru-RU" dirty="0" smtClean="0"/>
              <a:t>Рабочая </a:t>
            </a:r>
            <a:r>
              <a:rPr lang="ru-RU" dirty="0" err="1" smtClean="0"/>
              <a:t>темперетура</a:t>
            </a:r>
            <a:r>
              <a:rPr lang="ru-RU" dirty="0" smtClean="0"/>
              <a:t>: -100°C ~+280°C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ru-RU" dirty="0" smtClean="0"/>
              <a:t>Коэффициент трения: 0,8~0,85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 </a:t>
            </a:r>
            <a:r>
              <a:rPr lang="en-US" dirty="0" smtClean="0"/>
              <a:t>         </a:t>
            </a:r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ru-RU" b="1" u="sng" dirty="0" smtClean="0"/>
              <a:t>Ткани </a:t>
            </a:r>
            <a:r>
              <a:rPr lang="ru-RU" b="1" u="sng" dirty="0" err="1" smtClean="0"/>
              <a:t>арамидные</a:t>
            </a:r>
            <a:r>
              <a:rPr lang="ru-RU" b="1" u="sng" dirty="0" smtClean="0"/>
              <a:t>. КЕВЛАРОВЫЕ ТКАНИ</a:t>
            </a: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          </a:t>
            </a:r>
            <a:r>
              <a:rPr lang="ru-RU" dirty="0" smtClean="0"/>
              <a:t>Ткани из </a:t>
            </a:r>
            <a:r>
              <a:rPr lang="ru-RU" dirty="0" err="1" smtClean="0"/>
              <a:t>арамидных</a:t>
            </a:r>
            <a:r>
              <a:rPr lang="ru-RU" dirty="0" smtClean="0"/>
              <a:t> нитей и волокон (</a:t>
            </a:r>
            <a:r>
              <a:rPr lang="ru-RU" dirty="0" err="1" smtClean="0"/>
              <a:t>Кевлар</a:t>
            </a:r>
            <a:r>
              <a:rPr lang="ru-RU" baseline="30000" dirty="0" smtClean="0"/>
              <a:t>®</a:t>
            </a:r>
            <a:r>
              <a:rPr lang="ru-RU" dirty="0" smtClean="0"/>
              <a:t>) отличает повышенная прочность при растяжении, высокий модуль упругости, низкое относительное удлинение при разрыве. Они не подвержены коррозии и устойчивы к действиям химических реагентов, </a:t>
            </a:r>
            <a:r>
              <a:rPr lang="ru-RU" dirty="0" err="1" smtClean="0"/>
              <a:t>биостойки</a:t>
            </a:r>
            <a:r>
              <a:rPr lang="ru-RU" dirty="0" smtClean="0"/>
              <a:t> и не проводят электрический ток. К их уникальным свойствам также относятся превосходная термостойкость, стабильность размеров, жаропрочность и огнестойкость. Эти материалы не меняют своих свойств при длительном хранении, совершенно незначительно меняют свои свойства в мокром состоянии и не поддерживают горения на воздухе. Они обладают отличной морозостойкостью.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ru-RU" dirty="0" smtClean="0"/>
              <a:t>Мы предлагаем </a:t>
            </a:r>
            <a:r>
              <a:rPr lang="ru-RU" dirty="0" err="1" smtClean="0"/>
              <a:t>арамидные</a:t>
            </a:r>
            <a:r>
              <a:rPr lang="ru-RU" dirty="0" smtClean="0"/>
              <a:t> ткани трех видов плетения: </a:t>
            </a:r>
            <a:r>
              <a:rPr lang="ru-RU" b="1" dirty="0" smtClean="0"/>
              <a:t>ХОЛЩЕВОЕ, ТВИЛОВОЕ</a:t>
            </a:r>
            <a:r>
              <a:rPr lang="ru-RU" dirty="0" smtClean="0"/>
              <a:t> и </a:t>
            </a:r>
            <a:r>
              <a:rPr lang="ru-RU" b="1" dirty="0" smtClean="0"/>
              <a:t>САТИНОВОЕ</a:t>
            </a:r>
            <a:r>
              <a:rPr lang="ru-RU" dirty="0" smtClean="0"/>
              <a:t> плетение.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         </a:t>
            </a:r>
            <a:r>
              <a:rPr lang="ru-RU" dirty="0" smtClean="0"/>
              <a:t>Толщина: 0,3мм ~ 0,5мм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ru-RU" dirty="0" smtClean="0"/>
              <a:t>Ширина:1000мм~1500мм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ru-RU" dirty="0" smtClean="0"/>
              <a:t>Рабочая температура: -100°C ~+280°C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ru-RU" dirty="0" smtClean="0"/>
              <a:t>Коэффициент трения: 0,8~0,85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   </a:t>
            </a:r>
          </a:p>
          <a:p>
            <a:endParaRPr lang="ru-RU" dirty="0"/>
          </a:p>
        </p:txBody>
      </p:sp>
      <p:pic>
        <p:nvPicPr>
          <p:cNvPr id="4" name="Рисунок 3" descr="Нить арамидная, кевларовое волокно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1500174"/>
            <a:ext cx="19526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Ткань арамидная, кевларовая ткань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4857760"/>
            <a:ext cx="19526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143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500"/>
                            </p:stCondLst>
                            <p:childTnLst>
                              <p:par>
                                <p:cTn id="8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000"/>
                            </p:stCondLst>
                            <p:childTnLst>
                              <p:par>
                                <p:cTn id="8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6500"/>
                            </p:stCondLst>
                            <p:childTnLst>
                              <p:par>
                                <p:cTn id="9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7000"/>
                            </p:stCondLst>
                            <p:childTnLst>
                              <p:par>
                                <p:cTn id="10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7500"/>
                            </p:stCondLst>
                            <p:childTnLst>
                              <p:par>
                                <p:cTn id="11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17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9000"/>
                            </p:stCondLst>
                            <p:childTnLst>
                              <p:par>
                                <p:cTn id="12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786874" cy="657229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u="sng" dirty="0" smtClean="0"/>
              <a:t>         </a:t>
            </a:r>
            <a:r>
              <a:rPr lang="ru-RU" b="1" u="sng" dirty="0" smtClean="0"/>
              <a:t>Шнуры из </a:t>
            </a:r>
            <a:r>
              <a:rPr lang="ru-RU" b="1" u="sng" dirty="0" err="1" smtClean="0"/>
              <a:t>арамидного</a:t>
            </a:r>
            <a:r>
              <a:rPr lang="ru-RU" b="1" u="sng" dirty="0" smtClean="0"/>
              <a:t> волокна. КЕВЛАРОВЫЕ ШНУРЫ</a:t>
            </a:r>
            <a:endParaRPr lang="ru-RU" b="1" dirty="0" smtClean="0"/>
          </a:p>
          <a:p>
            <a:pPr>
              <a:buNone/>
            </a:pPr>
            <a:r>
              <a:rPr lang="en-US" dirty="0" smtClean="0"/>
              <a:t>        </a:t>
            </a:r>
            <a:r>
              <a:rPr lang="ru-RU" dirty="0" err="1" smtClean="0"/>
              <a:t>Арамидные</a:t>
            </a:r>
            <a:r>
              <a:rPr lang="ru-RU" dirty="0" smtClean="0"/>
              <a:t> (</a:t>
            </a:r>
            <a:r>
              <a:rPr lang="ru-RU" dirty="0" err="1" smtClean="0"/>
              <a:t>кевларовые</a:t>
            </a:r>
            <a:r>
              <a:rPr lang="ru-RU" dirty="0" smtClean="0"/>
              <a:t>) шнуры производятся компанией IFI TPCG с учетом пожеланий и требований заказчиков, в зависимости от назначения и области их применения. Это могут быть шнуры (канаты, веревки) скрученные  или сплетенные из волокон или нитей. Крученые или плетеные изделия подразделяют на канатные, веревочные, шнуровые, шпагатные и ниточные. </a:t>
            </a:r>
            <a:r>
              <a:rPr lang="ru-RU" dirty="0" err="1" smtClean="0"/>
              <a:t>Арамидные</a:t>
            </a:r>
            <a:r>
              <a:rPr lang="ru-RU" dirty="0" smtClean="0"/>
              <a:t> крученые и плетеные изделия выгодно отличаются стойкостью к действию воды и химических реагентов, биологически активных веществ.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        </a:t>
            </a:r>
            <a:r>
              <a:rPr lang="ru-RU" dirty="0" smtClean="0"/>
              <a:t>Размеры сечения: 10мм ~ 100мм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ru-RU" dirty="0" smtClean="0"/>
              <a:t>Рабочая температура: -100°C ~+280°C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ru-RU" dirty="0" smtClean="0"/>
              <a:t>Коэффициент трения: 0,8~0,85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en-US" b="1" u="sng" dirty="0" smtClean="0"/>
              <a:t>         </a:t>
            </a:r>
            <a:r>
              <a:rPr lang="ru-RU" b="1" u="sng" dirty="0" smtClean="0"/>
              <a:t>Оплетка и чулок </a:t>
            </a:r>
            <a:r>
              <a:rPr lang="ru-RU" b="1" u="sng" dirty="0" err="1" smtClean="0"/>
              <a:t>кевларовый</a:t>
            </a:r>
            <a:r>
              <a:rPr lang="ru-RU" b="1" u="sng" dirty="0" smtClean="0"/>
              <a:t> (рукав </a:t>
            </a:r>
            <a:r>
              <a:rPr lang="ru-RU" b="1" u="sng" dirty="0" err="1" smtClean="0"/>
              <a:t>арамидный</a:t>
            </a:r>
            <a:r>
              <a:rPr lang="ru-RU" b="1" u="sng" dirty="0" smtClean="0"/>
              <a:t>).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ru-RU" dirty="0" smtClean="0"/>
              <a:t>Чулки </a:t>
            </a:r>
            <a:r>
              <a:rPr lang="ru-RU" dirty="0" err="1" smtClean="0"/>
              <a:t>кевларовые</a:t>
            </a:r>
            <a:r>
              <a:rPr lang="ru-RU" dirty="0" smtClean="0"/>
              <a:t> (</a:t>
            </a:r>
            <a:r>
              <a:rPr lang="ru-RU" dirty="0" err="1" smtClean="0"/>
              <a:t>арамидные</a:t>
            </a:r>
            <a:r>
              <a:rPr lang="ru-RU" dirty="0" smtClean="0"/>
              <a:t>) сплетены из </a:t>
            </a:r>
            <a:r>
              <a:rPr lang="ru-RU" dirty="0" err="1" smtClean="0"/>
              <a:t>пара-арамидных</a:t>
            </a:r>
            <a:r>
              <a:rPr lang="ru-RU" dirty="0" smtClean="0"/>
              <a:t> волокон ДЮПОН, с различной плотностью и с применением разного вида плетения в зависимости от требований и пожеланий заказчиков, с учетом области их применения и целей. Великолепные </a:t>
            </a:r>
            <a:r>
              <a:rPr lang="ru-RU" dirty="0" err="1" smtClean="0"/>
              <a:t>свойста</a:t>
            </a:r>
            <a:r>
              <a:rPr lang="ru-RU" dirty="0" smtClean="0"/>
              <a:t> </a:t>
            </a:r>
            <a:r>
              <a:rPr lang="ru-RU" dirty="0" err="1" smtClean="0"/>
              <a:t>пара-арамидных</a:t>
            </a:r>
            <a:r>
              <a:rPr lang="ru-RU" dirty="0" smtClean="0"/>
              <a:t> волокон, позволяют использовать </a:t>
            </a:r>
            <a:r>
              <a:rPr lang="ru-RU" dirty="0" err="1" smtClean="0"/>
              <a:t>кевларовые</a:t>
            </a:r>
            <a:r>
              <a:rPr lang="ru-RU" dirty="0" smtClean="0"/>
              <a:t> оплетки во многих отраслях промышленности и в производстве, в частности для изоляции оптоволоконных кабелей, в </a:t>
            </a:r>
            <a:r>
              <a:rPr lang="ru-RU" dirty="0" err="1" smtClean="0"/>
              <a:t>мото</a:t>
            </a:r>
            <a:r>
              <a:rPr lang="ru-RU" dirty="0" smtClean="0"/>
              <a:t>- и автомобильной промышленности для оплетки тормозных шлангов и шлангов сцепления, в химической, пищевой, металлургической, военной сферах.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ru-RU" dirty="0" smtClean="0"/>
              <a:t>Размеры сечения: 10мм ~ 100мм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ru-RU" dirty="0" smtClean="0"/>
              <a:t>Рабочая температура: -100°C ~+280°C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ru-RU" dirty="0" smtClean="0"/>
              <a:t>Коэффициент трения: 0,8~0,85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  <p:pic>
        <p:nvPicPr>
          <p:cNvPr id="4" name="Рисунок 3" descr="Шнуры арамидные, кевларовые шнуры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1571612"/>
            <a:ext cx="19526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Рукав арамидный, кевларовая оплетка, кевларовый рукав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5000636"/>
            <a:ext cx="19526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798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4000"/>
                            </p:stCondLst>
                            <p:childTnLst>
                              <p:par>
                                <p:cTn id="5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6000"/>
                            </p:stCondLst>
                            <p:childTnLst>
                              <p:par>
                                <p:cTn id="6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8000"/>
                            </p:stCondLst>
                            <p:childTnLst>
                              <p:par>
                                <p:cTn id="6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0"/>
                            </p:stCondLst>
                            <p:childTnLst>
                              <p:par>
                                <p:cTn id="7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2000"/>
                            </p:stCondLst>
                            <p:childTnLst>
                              <p:par>
                                <p:cTn id="8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4000"/>
                            </p:stCondLst>
                            <p:childTnLst>
                              <p:par>
                                <p:cTn id="8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6000"/>
                            </p:stCondLst>
                            <p:childTnLst>
                              <p:par>
                                <p:cTn id="9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8000"/>
                            </p:stCondLst>
                            <p:childTnLst>
                              <p:par>
                                <p:cTn id="10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0000"/>
                            </p:stCondLst>
                            <p:childTnLst>
                              <p:par>
                                <p:cTn id="11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2000"/>
                            </p:stCondLst>
                            <p:childTnLst>
                              <p:par>
                                <p:cTn id="11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4000"/>
                            </p:stCondLst>
                            <p:childTnLst>
                              <p:par>
                                <p:cTn id="12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6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4000"/>
                            </p:stCondLst>
                            <p:childTnLst>
                              <p:par>
                                <p:cTn id="12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401080" cy="628654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u="sng" dirty="0" smtClean="0"/>
              <a:t>        </a:t>
            </a:r>
            <a:r>
              <a:rPr lang="ru-RU" b="1" u="sng" dirty="0" smtClean="0"/>
              <a:t>Ленты  </a:t>
            </a:r>
            <a:r>
              <a:rPr lang="ru-RU" b="1" u="sng" dirty="0" err="1" smtClean="0"/>
              <a:t>арамидные</a:t>
            </a:r>
            <a:r>
              <a:rPr lang="ru-RU" b="1" u="sng" dirty="0" smtClean="0"/>
              <a:t> (</a:t>
            </a:r>
            <a:r>
              <a:rPr lang="ru-RU" b="1" u="sng" dirty="0" err="1" smtClean="0"/>
              <a:t>кевларовые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ленты</a:t>
            </a:r>
            <a:r>
              <a:rPr lang="ru-RU" b="1" u="sng" dirty="0" smtClean="0"/>
              <a:t>).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ru-RU" dirty="0" err="1" smtClean="0"/>
              <a:t>Арамидные</a:t>
            </a:r>
            <a:r>
              <a:rPr lang="ru-RU" dirty="0" smtClean="0"/>
              <a:t> (</a:t>
            </a:r>
            <a:r>
              <a:rPr lang="ru-RU" dirty="0" err="1" smtClean="0"/>
              <a:t>кевларовые</a:t>
            </a:r>
            <a:r>
              <a:rPr lang="ru-RU" dirty="0" smtClean="0"/>
              <a:t>) ленты производятся компанией IFI TPCG с учетом пожеланий и требований заказчиков, в зависимости от назначения и области их применения. Ленты широко используются в пищевой, текстильной, </a:t>
            </a:r>
            <a:r>
              <a:rPr lang="ru-RU" dirty="0" err="1" smtClean="0"/>
              <a:t>дреревообрабатывающей</a:t>
            </a:r>
            <a:r>
              <a:rPr lang="ru-RU" dirty="0" smtClean="0"/>
              <a:t>, химической промышленности и т.д. Ленты могут быть армированы путем вплетения металлических нитей, карбонового волокна. По требованию заказчиков, ленты могут подвергаться специальной политетрафторэтиленовой (ПТФЕ) пропиткой или пропиткой (насыщением) другими веществами и компонентами.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ru-RU" dirty="0" smtClean="0"/>
              <a:t>Толщина: 1,0мм ~ 3,0мм.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ru-RU" dirty="0" smtClean="0"/>
              <a:t>Ширина: 10мм ~ 100мм.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ru-RU" dirty="0" smtClean="0"/>
              <a:t>Рабочая температура: -100°C ~+280°C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ru-RU" dirty="0" smtClean="0"/>
              <a:t>Коэффициент трения: 0,8~0,85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 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ru-RU" dirty="0" smtClean="0"/>
              <a:t>На своих предприятиях в Китае, мы готовы организовать производство практически любой продукции из </a:t>
            </a:r>
            <a:r>
              <a:rPr lang="ru-RU" dirty="0" err="1" smtClean="0"/>
              <a:t>арамидных</a:t>
            </a:r>
            <a:r>
              <a:rPr lang="ru-RU" dirty="0" smtClean="0"/>
              <a:t> (</a:t>
            </a:r>
            <a:r>
              <a:rPr lang="ru-RU" dirty="0" err="1" smtClean="0"/>
              <a:t>кевларовых</a:t>
            </a:r>
            <a:r>
              <a:rPr lang="ru-RU" dirty="0" smtClean="0"/>
              <a:t>) нитей и волокон, с учетом ваших требований и пожеланий, с учетом специфики российского рынка.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4" name="Рисунок 3" descr="Лента арамидная, кевларовая лента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714620"/>
            <a:ext cx="19526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396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000"/>
                            </p:stCondLst>
                            <p:childTnLst>
                              <p:par>
                                <p:cTn id="8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800" decel="100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0"/>
                            </p:stCondLst>
                            <p:childTnLst>
                              <p:par>
                                <p:cTn id="9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800" decel="100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4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t3.gstatic.com/images?q=tbn:ANd9GcSWFHnGmNATbMzBzQLgZGV7gaWe3CcbTM_9D5JzZANKFpafmoPsM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4" y="642918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t1.gstatic.com/images?q=tbn:ANd9GcTv_yfD02r1_EIxlUTPzEmniAtBNz5dpk0y4FB6A24V4NwkL6E7ktqQGT0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7620" y="928670"/>
            <a:ext cx="10477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t1.gstatic.com/images?q=tbn:ANd9GcSzx4kB54Cz2U6sVn_Ho4WEFiOBlTSXPIrDpaHKV_09iKcPNKMp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57884" y="785794"/>
            <a:ext cx="22574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t0.gstatic.com/images?q=tbn:ANd9GcRg-hmDky_6D55D017gTzZYMpoXWeOwIb8OXuNVV7C77qUKQt1nyg">
            <a:hlinkClick r:id="rId8"/>
          </p:cNvPr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14282" y="3857628"/>
            <a:ext cx="21717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t0.gstatic.com/images?q=tbn:ANd9GcSWgo1Efk6jcvaMXVgWfvt6aRc-wKGe14MIINptDeX_-2rxMieG">
            <a:hlinkClick r:id="rId10"/>
          </p:cNvPr>
          <p:cNvPicPr/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286116" y="3143248"/>
            <a:ext cx="11811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t0.gstatic.com/images?q=tbn:ANd9GcTAGPortItuAAsYeoCk4F_ps0ulVfVHfXhMdbKm118AykQW_UFQeg">
            <a:hlinkClick r:id="rId12"/>
          </p:cNvPr>
          <p:cNvPicPr/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643570" y="2428868"/>
            <a:ext cx="213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t2.gstatic.com/images?q=tbn:ANd9GcTnPcqynl_ektnsoPW7jpzja-mnbAcmzBxkkmJoLiEH5l5giu31">
            <a:hlinkClick r:id="rId14"/>
          </p:cNvPr>
          <p:cNvPicPr/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357554" y="4643446"/>
            <a:ext cx="183832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500"/>
                            </p:stCondLst>
                            <p:childTnLst>
                              <p:par>
                                <p:cTn id="4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/>
              <a:t>      </a:t>
            </a:r>
            <a:r>
              <a:rPr lang="ru-RU" sz="2000" b="1" dirty="0" err="1" smtClean="0"/>
              <a:t>Кевлар</a:t>
            </a:r>
            <a:r>
              <a:rPr lang="ru-RU" sz="2000" b="1" dirty="0" smtClean="0"/>
              <a:t> </a:t>
            </a:r>
            <a:r>
              <a:rPr lang="ru-RU" sz="2000" b="1" dirty="0"/>
              <a:t>- история открытия</a:t>
            </a:r>
            <a:endParaRPr lang="ru-RU" sz="2000" dirty="0"/>
          </a:p>
          <a:p>
            <a:pPr>
              <a:buNone/>
            </a:pPr>
            <a:r>
              <a:rPr lang="en-US" sz="2000" b="1" dirty="0" smtClean="0"/>
              <a:t>      </a:t>
            </a:r>
            <a:r>
              <a:rPr lang="ru-RU" sz="2000" b="1" dirty="0" smtClean="0"/>
              <a:t>В </a:t>
            </a:r>
            <a:r>
              <a:rPr lang="ru-RU" sz="2000" b="1" dirty="0"/>
              <a:t>1975 году новый материал, </a:t>
            </a:r>
            <a:r>
              <a:rPr lang="ru-RU" sz="2000" b="1" dirty="0" err="1"/>
              <a:t>Kevlar</a:t>
            </a:r>
            <a:r>
              <a:rPr lang="ru-RU" sz="2000" b="1" dirty="0"/>
              <a:t>, был выпущен на рынок. </a:t>
            </a:r>
            <a:r>
              <a:rPr lang="ru-RU" sz="2000" b="1" dirty="0" err="1"/>
              <a:t>Стефани</a:t>
            </a:r>
            <a:r>
              <a:rPr lang="ru-RU" sz="2000" b="1" dirty="0"/>
              <a:t> </a:t>
            </a:r>
            <a:r>
              <a:rPr lang="ru-RU" sz="2000" b="1" dirty="0" err="1"/>
              <a:t>Кволек</a:t>
            </a:r>
            <a:r>
              <a:rPr lang="ru-RU" sz="2000" b="1" dirty="0"/>
              <a:t> - изобретательница этого материала особо гордится тем, что он спас миллионы жизней полицейских и пожарных.</a:t>
            </a:r>
            <a:r>
              <a:rPr lang="ru-RU" sz="2000" dirty="0"/>
              <a:t> </a:t>
            </a:r>
          </a:p>
          <a:p>
            <a:endParaRPr lang="ru-RU" dirty="0"/>
          </a:p>
        </p:txBody>
      </p:sp>
      <p:pic>
        <p:nvPicPr>
          <p:cNvPr id="6" name="Рисунок 5" descr="Кевлар - первый в мире полимерный материал, прочнее стали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071678"/>
            <a:ext cx="6191250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65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429420"/>
          </a:xfrm>
        </p:spPr>
        <p:txBody>
          <a:bodyPr>
            <a:normAutofit fontScale="32500" lnSpcReduction="20000"/>
          </a:bodyPr>
          <a:lstStyle/>
          <a:p>
            <a:endParaRPr lang="en-US" sz="3600" dirty="0" smtClean="0"/>
          </a:p>
          <a:p>
            <a:endParaRPr lang="en-US" sz="3600" dirty="0" smtClean="0"/>
          </a:p>
          <a:p>
            <a:endParaRPr lang="en-US" sz="3600" dirty="0" smtClean="0"/>
          </a:p>
          <a:p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              </a:t>
            </a:r>
            <a:r>
              <a:rPr lang="ru-RU" sz="3600" dirty="0" err="1" smtClean="0"/>
              <a:t>Кевлар</a:t>
            </a:r>
            <a:r>
              <a:rPr lang="ru-RU" sz="3600" dirty="0" smtClean="0"/>
              <a:t> </a:t>
            </a:r>
            <a:r>
              <a:rPr lang="ru-RU" sz="3600" dirty="0"/>
              <a:t>- первый в мире полимерный материал, прочнее стали.</a:t>
            </a:r>
          </a:p>
          <a:p>
            <a:pPr>
              <a:buNone/>
            </a:pPr>
            <a:r>
              <a:rPr lang="en-US" sz="3600" dirty="0" smtClean="0"/>
              <a:t>          </a:t>
            </a:r>
            <a:r>
              <a:rPr lang="ru-RU" sz="3600" dirty="0" smtClean="0"/>
              <a:t>Это </a:t>
            </a:r>
            <a:r>
              <a:rPr lang="ru-RU" sz="3600" dirty="0"/>
              <a:t>полимер, существующий только и исключительно в форме волокна, - результат почти случайного открытия, сделанного в одной из лабораторий фирмы </a:t>
            </a:r>
            <a:r>
              <a:rPr lang="ru-RU" sz="3600" dirty="0" err="1"/>
              <a:t>DuPont</a:t>
            </a:r>
            <a:r>
              <a:rPr lang="ru-RU" sz="3600" dirty="0"/>
              <a:t>. Ведущий исследователь </a:t>
            </a:r>
            <a:r>
              <a:rPr lang="ru-RU" sz="3600" dirty="0" err="1"/>
              <a:t>Стефани</a:t>
            </a:r>
            <a:r>
              <a:rPr lang="ru-RU" sz="3600" dirty="0"/>
              <a:t> </a:t>
            </a:r>
            <a:r>
              <a:rPr lang="ru-RU" sz="3600" dirty="0" err="1"/>
              <a:t>Кволек</a:t>
            </a:r>
            <a:r>
              <a:rPr lang="ru-RU" sz="3600" dirty="0"/>
              <a:t> почему-то решила вытянуть волокно из раствора, который по всем внешним признакам для этого не подходил. </a:t>
            </a:r>
            <a:br>
              <a:rPr lang="ru-RU" sz="3600" dirty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Но женская интуиция победила 25-летний опыт исследователя, потому что выяснилось, что в процессе вытягивания полимер полностью реорганизовался, цепочки молекул вытянулись вдоль направления волокон и намертво сцепились между собой. Так родилось волокно, из которого теперь во всем мире делают пуленепробиваемые жилеты. </a:t>
            </a:r>
            <a:br>
              <a:rPr lang="ru-RU" sz="3600" dirty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В детстве </a:t>
            </a:r>
            <a:r>
              <a:rPr lang="ru-RU" sz="3600" dirty="0" err="1"/>
              <a:t>Стефани</a:t>
            </a:r>
            <a:r>
              <a:rPr lang="ru-RU" sz="3600" dirty="0"/>
              <a:t> </a:t>
            </a:r>
            <a:r>
              <a:rPr lang="ru-RU" sz="3600" dirty="0" err="1"/>
              <a:t>Кволек</a:t>
            </a:r>
            <a:r>
              <a:rPr lang="ru-RU" sz="3600" dirty="0"/>
              <a:t> хотела стать модельером: она самостоятельно придумывала выкройки, а когда матери не было дома, пробиралась к швейной машинке, чтобы сшить кукле очередное платье. Но в 1946 году, окончив Технологический институт Карнеги (ныне Университет </a:t>
            </a:r>
            <a:r>
              <a:rPr lang="ru-RU" sz="3600" dirty="0" err="1"/>
              <a:t>Карнеги-Меллон</a:t>
            </a:r>
            <a:r>
              <a:rPr lang="ru-RU" sz="3600" dirty="0"/>
              <a:t>) по специальности «химия», она мечтала о медицине.</a:t>
            </a:r>
            <a:br>
              <a:rPr lang="ru-RU" sz="3600" dirty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Чтобы заработать денег на обучение, </a:t>
            </a:r>
            <a:r>
              <a:rPr lang="ru-RU" sz="3600" dirty="0" err="1"/>
              <a:t>Стефани</a:t>
            </a:r>
            <a:r>
              <a:rPr lang="ru-RU" sz="3600" dirty="0"/>
              <a:t> временно поступила на работу в один из ведущих химических концернов, </a:t>
            </a:r>
            <a:r>
              <a:rPr lang="ru-RU" sz="3600" dirty="0" err="1"/>
              <a:t>Dupont</a:t>
            </a:r>
            <a:r>
              <a:rPr lang="ru-RU" sz="3600" dirty="0"/>
              <a:t>, широко известный благодаря изобретению нейлона. Атмосфера в исследовательских лабораториях </a:t>
            </a:r>
            <a:r>
              <a:rPr lang="ru-RU" sz="3600" dirty="0" err="1"/>
              <a:t>Dupont</a:t>
            </a:r>
            <a:r>
              <a:rPr lang="ru-RU" sz="3600" dirty="0"/>
              <a:t> напоминала университет, да и химия была не менее интересна, чем медицина, и </a:t>
            </a:r>
            <a:r>
              <a:rPr lang="ru-RU" sz="3600" dirty="0" err="1"/>
              <a:t>Стефани</a:t>
            </a:r>
            <a:r>
              <a:rPr lang="ru-RU" sz="3600" dirty="0"/>
              <a:t> решила остаться.</a:t>
            </a:r>
            <a:br>
              <a:rPr lang="ru-RU" sz="3600" dirty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В 1964 году в </a:t>
            </a:r>
            <a:r>
              <a:rPr lang="ru-RU" sz="3600" dirty="0" err="1"/>
              <a:t>Dupont</a:t>
            </a:r>
            <a:r>
              <a:rPr lang="ru-RU" sz="3600" dirty="0"/>
              <a:t> пытались разработать прочные, но легкие полимерные нити, которые могли бы заменить тяжелый стальной корд в автомобильных шинах (в целях экономии топлива). Группа </a:t>
            </a:r>
            <a:r>
              <a:rPr lang="ru-RU" sz="3600" dirty="0" err="1"/>
              <a:t>Стефани</a:t>
            </a:r>
            <a:r>
              <a:rPr lang="ru-RU" sz="3600" dirty="0"/>
              <a:t> </a:t>
            </a:r>
            <a:r>
              <a:rPr lang="ru-RU" sz="3600" dirty="0" err="1"/>
              <a:t>Кволек</a:t>
            </a:r>
            <a:r>
              <a:rPr lang="ru-RU" sz="3600" dirty="0"/>
              <a:t> работала с </a:t>
            </a:r>
            <a:r>
              <a:rPr lang="ru-RU" sz="3600" dirty="0" err="1"/>
              <a:t>полиарамидами</a:t>
            </a:r>
            <a:r>
              <a:rPr lang="ru-RU" sz="3600" dirty="0"/>
              <a:t>, молекулы которых имеют стержнеобразную форму.</a:t>
            </a:r>
            <a:br>
              <a:rPr lang="ru-RU" sz="3600" dirty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Полимерные волокна обычно изготавливаются путем прядения при выдавливании расплава через тонкие отверстия – фильеры. Однако </a:t>
            </a:r>
            <a:r>
              <a:rPr lang="ru-RU" sz="3600" dirty="0" err="1"/>
              <a:t>полиарамид</a:t>
            </a:r>
            <a:r>
              <a:rPr lang="ru-RU" sz="3600" dirty="0"/>
              <a:t> плавится с трудом, и поэтому было решено использовать прядение из раствора. Наконец </a:t>
            </a:r>
            <a:r>
              <a:rPr lang="ru-RU" sz="3600" dirty="0" err="1"/>
              <a:t>Стефани</a:t>
            </a:r>
            <a:r>
              <a:rPr lang="ru-RU" sz="3600" dirty="0"/>
              <a:t> удалось подобрать растворитель, но раствор был </a:t>
            </a:r>
            <a:r>
              <a:rPr lang="ru-RU" sz="3600" dirty="0" err="1"/>
              <a:t>мутно-опалесцирующим</a:t>
            </a:r>
            <a:r>
              <a:rPr lang="ru-RU" sz="3600" dirty="0"/>
              <a:t> и по своему виду напоминал самогон (вместо того чтобы быть прозрачным и густым, как патока). </a:t>
            </a:r>
            <a:br>
              <a:rPr lang="ru-RU" sz="3600" dirty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Инженер-прядильщик категорически отказался заливать подобную гадость в машину из-за риска засорить тонкие фильеры. </a:t>
            </a:r>
            <a:r>
              <a:rPr lang="ru-RU" sz="3600" dirty="0" err="1"/>
              <a:t>Стефани</a:t>
            </a:r>
            <a:r>
              <a:rPr lang="ru-RU" sz="3600" dirty="0"/>
              <a:t> с большим трудом уговорила его попробовать вытянуть нить из такого раствора. К всеобщему удивлению, нить прекрасно вытягивалась и была исключительно прочной. Полученную пряжу отправили на тестирование.</a:t>
            </a:r>
            <a:br>
              <a:rPr lang="ru-RU" sz="3600" dirty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Когда </a:t>
            </a:r>
            <a:r>
              <a:rPr lang="ru-RU" sz="3600" dirty="0" err="1"/>
              <a:t>Стефани</a:t>
            </a:r>
            <a:r>
              <a:rPr lang="ru-RU" sz="3600" dirty="0"/>
              <a:t> </a:t>
            </a:r>
            <a:r>
              <a:rPr lang="ru-RU" sz="3600" dirty="0" err="1"/>
              <a:t>Кволек</a:t>
            </a:r>
            <a:r>
              <a:rPr lang="ru-RU" sz="3600" dirty="0"/>
              <a:t> увидела полученные результаты, первой ее мыслью было, что прибор сломался – столь высокими были цифры. Однако повторные измерения подтвердили феноменальные свойства материала: он в несколько раз превосходил сталь по прочности на разрыв.</a:t>
            </a:r>
            <a:br>
              <a:rPr lang="ru-RU" sz="3600" dirty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В 1975 году новый материал, </a:t>
            </a:r>
            <a:r>
              <a:rPr lang="ru-RU" sz="3600" dirty="0" err="1"/>
              <a:t>Kevlar</a:t>
            </a:r>
            <a:r>
              <a:rPr lang="ru-RU" sz="3600" dirty="0"/>
              <a:t>, был выпущен на рынок. Сейчас он применяется практически везде: из него делают тросы, кузова автомобилей и катеров, паруса, фюзеляжи самолетов и детали космических кораблей, лыжи и теннисные ракетки. Но тем, что из </a:t>
            </a:r>
            <a:r>
              <a:rPr lang="ru-RU" sz="3600" dirty="0" err="1"/>
              <a:t>кевлара</a:t>
            </a:r>
            <a:r>
              <a:rPr lang="ru-RU" sz="3600" dirty="0"/>
              <a:t> делают пуленепробиваемые жилеты для полиции и костюмы пожарных, </a:t>
            </a:r>
            <a:r>
              <a:rPr lang="ru-RU" sz="3600" dirty="0" err="1"/>
              <a:t>Стефани</a:t>
            </a:r>
            <a:r>
              <a:rPr lang="ru-RU" sz="3600" dirty="0"/>
              <a:t> </a:t>
            </a:r>
            <a:r>
              <a:rPr lang="ru-RU" sz="3600" dirty="0" err="1"/>
              <a:t>Кволек</a:t>
            </a:r>
            <a:r>
              <a:rPr lang="ru-RU" sz="3600" dirty="0"/>
              <a:t> гордится особенно: это (как и другие) применение </a:t>
            </a:r>
            <a:r>
              <a:rPr lang="ru-RU" sz="3600" dirty="0" err="1"/>
              <a:t>кевлара</a:t>
            </a:r>
            <a:r>
              <a:rPr lang="ru-RU" sz="3600" dirty="0"/>
              <a:t> помогло спасти миллионы жизней.</a:t>
            </a:r>
          </a:p>
          <a:p>
            <a:endParaRPr lang="ru-RU" dirty="0"/>
          </a:p>
        </p:txBody>
      </p:sp>
    </p:spTree>
  </p:cSld>
  <p:clrMapOvr>
    <a:masterClrMapping/>
  </p:clrMapOvr>
  <p:transition advTm="11218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b="1" dirty="0" smtClean="0"/>
              <a:t>                                                                                </a:t>
            </a:r>
            <a:r>
              <a:rPr lang="ru-RU" b="1" dirty="0" smtClean="0"/>
              <a:t>Область </a:t>
            </a:r>
            <a:r>
              <a:rPr lang="ru-RU" b="1" dirty="0"/>
              <a:t>применение </a:t>
            </a:r>
            <a:r>
              <a:rPr lang="ru-RU" b="1" dirty="0" err="1"/>
              <a:t>кевлара</a:t>
            </a:r>
            <a:r>
              <a:rPr lang="ru-RU" b="1" dirty="0"/>
              <a:t> 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ru-RU" dirty="0" smtClean="0"/>
              <a:t>Изначально </a:t>
            </a:r>
            <a:r>
              <a:rPr lang="ru-RU" dirty="0"/>
              <a:t>материал разрабатывался для армирования автомобильных шин, в этом качестве он используется и теперь. Кроме того, </a:t>
            </a:r>
            <a:r>
              <a:rPr lang="ru-RU" dirty="0" err="1"/>
              <a:t>кевлар</a:t>
            </a:r>
            <a:r>
              <a:rPr lang="ru-RU" dirty="0"/>
              <a:t> используют как армирующее волокно в композитных материалах, которые получаются прочными и лёгкими. 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ru-RU" dirty="0" err="1" smtClean="0"/>
              <a:t>Кевлар</a:t>
            </a:r>
            <a:r>
              <a:rPr lang="ru-RU" dirty="0" smtClean="0"/>
              <a:t> </a:t>
            </a:r>
            <a:r>
              <a:rPr lang="ru-RU" dirty="0"/>
              <a:t>используется для армирования медных и волоконно-оптических кабелей (нитка по всей длине кабеля, предотвращающая растяжение и разрыв кабеля), в диффузорах акустических динамиков и в протезно-ортопедической промышленности для увеличения износостойкости частей </a:t>
            </a:r>
            <a:r>
              <a:rPr lang="ru-RU" dirty="0" err="1"/>
              <a:t>углепластиковых</a:t>
            </a:r>
            <a:r>
              <a:rPr lang="ru-RU" dirty="0"/>
              <a:t> стоп. 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ru-RU" dirty="0" err="1" smtClean="0"/>
              <a:t>Кевларовое</a:t>
            </a:r>
            <a:r>
              <a:rPr lang="ru-RU" dirty="0" smtClean="0"/>
              <a:t> </a:t>
            </a:r>
            <a:r>
              <a:rPr lang="ru-RU" dirty="0"/>
              <a:t>волокно также используется в качестве армирующего компонента в смешанных тканях, придающего изделиям из них стойкость по отношению к абразивным и режущим воздействиям, из таких тканей изготовляются, в частности, </a:t>
            </a:r>
            <a:r>
              <a:rPr lang="ru-RU" u="sng" dirty="0">
                <a:hlinkClick r:id="rId2" tooltip="Защитные перчатки (такой страницы не существует)"/>
              </a:rPr>
              <a:t>защитные перчатки</a:t>
            </a:r>
            <a:r>
              <a:rPr lang="ru-RU" dirty="0"/>
              <a:t> и защитные вставки в спортивную одежду (для мотоспорта, сноубординга и т.п.). 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ru-RU" dirty="0" smtClean="0"/>
              <a:t>В </a:t>
            </a:r>
            <a:r>
              <a:rPr lang="ru-RU" dirty="0"/>
              <a:t>спецодежде ткань с </a:t>
            </a:r>
            <a:r>
              <a:rPr lang="ru-RU" dirty="0" err="1"/>
              <a:t>кевларовым</a:t>
            </a:r>
            <a:r>
              <a:rPr lang="ru-RU" dirty="0"/>
              <a:t> волокном используют в основном для усиливающих накладок в области колен (наколенники) и области локтей. Т.к. </a:t>
            </a:r>
            <a:r>
              <a:rPr lang="ru-RU" dirty="0" err="1"/>
              <a:t>кевларовая</a:t>
            </a:r>
            <a:r>
              <a:rPr lang="ru-RU" dirty="0"/>
              <a:t> ткань имеет высоки показатели на </a:t>
            </a:r>
            <a:r>
              <a:rPr lang="ru-RU" dirty="0" err="1"/>
              <a:t>истираемость</a:t>
            </a:r>
            <a:r>
              <a:rPr lang="ru-RU" dirty="0"/>
              <a:t>, то в её </a:t>
            </a:r>
            <a:r>
              <a:rPr lang="ru-RU" dirty="0" err="1"/>
              <a:t>тспользуют</a:t>
            </a:r>
            <a:r>
              <a:rPr lang="ru-RU" dirty="0"/>
              <a:t> в одежде в тех местах где больше всего нагрузка на </a:t>
            </a:r>
            <a:r>
              <a:rPr lang="ru-RU" dirty="0" err="1"/>
              <a:t>истираемость</a:t>
            </a:r>
            <a:r>
              <a:rPr lang="ru-RU" dirty="0"/>
              <a:t>, порезы и проколы. </a:t>
            </a:r>
          </a:p>
          <a:p>
            <a:pPr>
              <a:buNone/>
            </a:pPr>
            <a:r>
              <a:rPr lang="en-US" b="1" dirty="0" smtClean="0"/>
              <a:t>                                                                              </a:t>
            </a:r>
            <a:r>
              <a:rPr lang="ru-RU" b="1" dirty="0" smtClean="0"/>
              <a:t>Использование </a:t>
            </a:r>
            <a:r>
              <a:rPr lang="ru-RU" b="1" dirty="0"/>
              <a:t>в бронежилетах 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ru-RU" dirty="0" smtClean="0"/>
              <a:t>Структура </a:t>
            </a:r>
            <a:r>
              <a:rPr lang="ru-RU" dirty="0" err="1"/>
              <a:t>кевлара</a:t>
            </a:r>
            <a:r>
              <a:rPr lang="ru-RU" dirty="0"/>
              <a:t>. Высокая степень упорядоченности полимера и прочность обеспечиваются межмолекулярными водородными связями.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ru-RU" dirty="0" smtClean="0"/>
              <a:t>Механические </a:t>
            </a:r>
            <a:r>
              <a:rPr lang="ru-RU" dirty="0"/>
              <a:t>свойства материала делают его пригодным для изготовления пуленепробиваемых жилетов. Это одно из самых известных применений </a:t>
            </a:r>
            <a:r>
              <a:rPr lang="ru-RU" dirty="0" err="1"/>
              <a:t>кевлара</a:t>
            </a:r>
            <a:r>
              <a:rPr lang="ru-RU" dirty="0"/>
              <a:t>. 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ru-RU" dirty="0" smtClean="0"/>
              <a:t>В </a:t>
            </a:r>
            <a:r>
              <a:rPr lang="ru-RU" dirty="0"/>
              <a:t>1970-е годы одним из наиболее значительных достижений в разработке бронежилетов стало применение армирующего волокна из </a:t>
            </a:r>
            <a:r>
              <a:rPr lang="ru-RU" dirty="0" err="1"/>
              <a:t>кевлара</a:t>
            </a:r>
            <a:r>
              <a:rPr lang="ru-RU" dirty="0"/>
              <a:t>. Разработка бронежилета из </a:t>
            </a:r>
            <a:r>
              <a:rPr lang="ru-RU" dirty="0" err="1"/>
              <a:t>кевлара</a:t>
            </a:r>
            <a:r>
              <a:rPr lang="ru-RU" dirty="0"/>
              <a:t> Национальным институтом правосудия (</a:t>
            </a:r>
            <a:r>
              <a:rPr lang="ru-RU" dirty="0" err="1"/>
              <a:t>National</a:t>
            </a:r>
            <a:r>
              <a:rPr lang="ru-RU" dirty="0"/>
              <a:t> </a:t>
            </a:r>
            <a:r>
              <a:rPr lang="ru-RU" dirty="0" err="1"/>
              <a:t>Institute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Justice</a:t>
            </a:r>
            <a:r>
              <a:rPr lang="ru-RU" dirty="0"/>
              <a:t>) происходила в течение нескольких лет в четыре этапа. На первом этапе волокно тестировалось, чтобы определить, способно ли оно остановить пулю. Второй этап заключался в определении количества слоев материала, необходимого для предотвращения пробивания пулями различного калибра и летящими с разной скоростью, и разработке прототипа жилета, способного защищать сотрудников от наиболее распространенных угроз: пуль калибра .38 </a:t>
            </a:r>
            <a:r>
              <a:rPr lang="ru-RU" dirty="0" err="1"/>
              <a:t>Special</a:t>
            </a:r>
            <a:r>
              <a:rPr lang="ru-RU" dirty="0"/>
              <a:t> и .22 </a:t>
            </a:r>
            <a:r>
              <a:rPr lang="ru-RU" dirty="0" err="1"/>
              <a:t>Long</a:t>
            </a:r>
            <a:r>
              <a:rPr lang="ru-RU" dirty="0"/>
              <a:t> </a:t>
            </a:r>
            <a:r>
              <a:rPr lang="ru-RU" dirty="0" err="1"/>
              <a:t>Rifle</a:t>
            </a:r>
            <a:r>
              <a:rPr lang="ru-RU" dirty="0"/>
              <a:t>. К 1973 году был разработан жилет из семи слоев волокна из </a:t>
            </a:r>
            <a:r>
              <a:rPr lang="ru-RU" dirty="0" err="1"/>
              <a:t>кевлара</a:t>
            </a:r>
            <a:r>
              <a:rPr lang="ru-RU" dirty="0"/>
              <a:t> для полевых испытаний. Было установлено, что при намокании защитные свойства </a:t>
            </a:r>
            <a:r>
              <a:rPr lang="ru-RU" dirty="0" err="1"/>
              <a:t>кевлара</a:t>
            </a:r>
            <a:r>
              <a:rPr lang="ru-RU" dirty="0"/>
              <a:t> ухудшались. Способность защищать от пуль также уменьшалась после воздействия ультрафиолета, в том числе солнечного света. Химчистка и отбеливатели также негативно сказывались на защитных свойствах ткани, также как и неоднократные стирки. Чтобы обойти эти проблемы, был разработан водостойкий жилет, имеющий покрытие из ткани для предотвращения воздействия солнечных лучей и других отрицательно влияющих факторов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advTm="8922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607223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b="1" dirty="0" smtClean="0"/>
              <a:t>             </a:t>
            </a:r>
            <a:r>
              <a:rPr lang="ru-RU" b="1" dirty="0" err="1" smtClean="0"/>
              <a:t>Кевлар</a:t>
            </a:r>
            <a:r>
              <a:rPr lang="ru-RU" b="1" dirty="0"/>
              <a:t>, карбон и все, все, все</a:t>
            </a:r>
          </a:p>
          <a:p>
            <a:pPr>
              <a:buNone/>
            </a:pPr>
            <a:r>
              <a:rPr lang="en-US" b="1" dirty="0" smtClean="0"/>
              <a:t>             </a:t>
            </a:r>
            <a:r>
              <a:rPr lang="ru-RU" b="1" dirty="0" smtClean="0"/>
              <a:t>С</a:t>
            </a:r>
            <a:r>
              <a:rPr lang="ru-RU" b="1" dirty="0"/>
              <a:t> точки зрения физики современный автомобиль, наверное, одно из самых противоречивых устройств, созданных человеком. Посудите сами: на протяжении более ста лет тысячи людей разрабатывают диаметрально противоположные по смыслу устройства, которые объединяются в автомобиле. Так, например, задача двигателя — преобразовывать тепловую энергию сгорания во вращение коленчатого вала, и чем меньше этого тепла уйдет в атмосферу, тем эффективней будет сам двигатель. Другое дело тормоза. Их задача — </a:t>
            </a:r>
            <a:r>
              <a:rPr lang="ru-RU" b="1" dirty="0" err="1"/>
              <a:t>по-глотить</a:t>
            </a:r>
            <a:r>
              <a:rPr lang="ru-RU" b="1" dirty="0"/>
              <a:t> кинетическую энергию несущегося куска железа. До недавнего времени единственно верным способом было преобразование этой энергии в тепловую с помощью трения. </a:t>
            </a:r>
            <a:endParaRPr lang="ru-RU" dirty="0"/>
          </a:p>
          <a:p>
            <a:pPr>
              <a:buNone/>
            </a:pPr>
            <a:r>
              <a:rPr lang="en-US" b="1" dirty="0" smtClean="0"/>
              <a:t>            </a:t>
            </a:r>
            <a:r>
              <a:rPr lang="ru-RU" b="1" dirty="0" smtClean="0"/>
              <a:t>Конструкция </a:t>
            </a:r>
            <a:r>
              <a:rPr lang="ru-RU" b="1" dirty="0"/>
              <a:t>тормозных механизмов постоянно претерпевает изменения, направленные на достижение высокой эффективности торможения, сохранение стабильности замедления независимо от температуры тормозной колодки или диска, высокого ресурса и комфорта. </a:t>
            </a:r>
            <a:r>
              <a:rPr lang="ru-RU" dirty="0"/>
              <a:t> </a:t>
            </a:r>
          </a:p>
          <a:p>
            <a:pPr>
              <a:buNone/>
            </a:pPr>
            <a:r>
              <a:rPr lang="en-US" b="1" dirty="0" smtClean="0"/>
              <a:t>                                                                                                       </a:t>
            </a:r>
            <a:r>
              <a:rPr lang="ru-RU" b="1" dirty="0" smtClean="0"/>
              <a:t>НАГРЕВ </a:t>
            </a:r>
            <a:r>
              <a:rPr lang="ru-RU" b="1" dirty="0"/>
              <a:t>РЕШАЕТ </a:t>
            </a:r>
            <a:r>
              <a:rPr lang="ru-RU" b="1" dirty="0" smtClean="0"/>
              <a:t>ВСЕ</a:t>
            </a:r>
            <a:r>
              <a:rPr lang="en-US" b="1" dirty="0" smtClean="0"/>
              <a:t>.</a:t>
            </a:r>
            <a:endParaRPr lang="ru-RU" b="1" dirty="0"/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ru-RU" dirty="0" smtClean="0"/>
              <a:t>Выполнить </a:t>
            </a:r>
            <a:r>
              <a:rPr lang="ru-RU" dirty="0"/>
              <a:t>эти условия непросто и в тепличных условиях, что уж говорить об обстановке, в которой трудятся автомобильные тормоза. Контрастный душ из воды, грязи, а зимой из соли и реагентов, большие перепады температуры окружающей среды — влияние этих факторов на эффективность и прогнозируемость торможения носит только негативный характер. Тем не менее главной проблемой становится нагрев самих механизмов в процессе торможения, ведь количество тепла, выделяющегося при замедлении, просто огромно! 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ru-RU" dirty="0" smtClean="0"/>
              <a:t>Усугубляет </a:t>
            </a:r>
            <a:r>
              <a:rPr lang="ru-RU" dirty="0"/>
              <a:t>нагрев фрикционной пары и односторонний отвод тепла в тело тормозного диска или барабана. Тормозная колодка не должна пропускать через себя тепло, иначе из-за чрезмерного нагрева может закипеть тормозная жидкость, и тогда эффективность торможения будет стремиться к нулю. Диск же, в свою очередь, тоже не должен допускать чрезмерного нагрева ступицы, иначе узел быстро придет в негодность.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ru-RU" dirty="0" smtClean="0"/>
              <a:t>Существует </a:t>
            </a:r>
            <a:r>
              <a:rPr lang="ru-RU" dirty="0"/>
              <a:t>один выход: отдавать тепло непосредственно в атмосферу. В современных автомобилях между двумя поверхностями тормозных дисков находятся радиальные воздушные каналы, благодаря которым </a:t>
            </a:r>
            <a:r>
              <a:rPr lang="ru-RU" dirty="0" err="1"/>
              <a:t>теплоотвод</a:t>
            </a:r>
            <a:r>
              <a:rPr lang="ru-RU" dirty="0"/>
              <a:t> существенно улучшился. Иногда эти каналы имеют спиралеобразную форму и играют роль центробежного вентилятора. На спортивных автомобилях зачастую не хватает даже такого решения, и тогда на болиды устанавливают дефлекторы, направляющие поток воздуха непосредственно на тормозные механизмы. 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ru-RU" dirty="0" smtClean="0"/>
              <a:t>Компания </a:t>
            </a:r>
            <a:r>
              <a:rPr lang="ru-RU" dirty="0"/>
              <a:t>DELPHI предложила свой вариант кардинального решения проблемы в системе </a:t>
            </a:r>
            <a:r>
              <a:rPr lang="ru-RU" dirty="0" err="1"/>
              <a:t>Maximum</a:t>
            </a:r>
            <a:r>
              <a:rPr lang="ru-RU" dirty="0"/>
              <a:t> </a:t>
            </a:r>
            <a:r>
              <a:rPr lang="ru-RU" dirty="0" err="1"/>
              <a:t>Torque</a:t>
            </a:r>
            <a:r>
              <a:rPr lang="ru-RU" dirty="0"/>
              <a:t> </a:t>
            </a:r>
            <a:r>
              <a:rPr lang="ru-RU" dirty="0" err="1"/>
              <a:t>Brake</a:t>
            </a:r>
            <a:r>
              <a:rPr lang="ru-RU" dirty="0"/>
              <a:t>. По замыслу разработчиков на одном колесе автомобиля должен трудиться не один, а два тормозных диска. Идея следующая: на ступице находятся два плавающих тормозных диска, которые обслуживаются одним суппортом. Тормозных колодок в такой системе три, две колодки имеют вполне привычный вид, а третья работает одновременно двумя поверхностями, так как находится между тормозными дисками. Таким образом, </a:t>
            </a:r>
            <a:r>
              <a:rPr lang="ru-RU" dirty="0" err="1"/>
              <a:t>суще-ственно</a:t>
            </a:r>
            <a:r>
              <a:rPr lang="ru-RU" dirty="0"/>
              <a:t> увеличивается эффективность торможения, да и нагреваются такие диски меньше из-за снижения нагрузки. Еще из плюсов стоит отметить ослабление нажима на педаль и хорошее охлаждение дисков. Остается дождаться, когда разработка пойдет в серию. А когда это случится, не известно.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4" name="Рисунок 3" descr="http://auto.potrebitel.ru/data/11/87/images/0800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786322"/>
            <a:ext cx="2076450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6969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0"/>
            <a:ext cx="8472518" cy="72866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/>
              <a:t>                                                 </a:t>
            </a:r>
            <a:r>
              <a:rPr lang="ru-RU" sz="1800" b="1" dirty="0" smtClean="0"/>
              <a:t>В БОРЬБЕ ЗА ГРАММЫ И МЕТРЫ</a:t>
            </a:r>
            <a:r>
              <a:rPr lang="en-US" sz="1800" b="1" dirty="0" smtClean="0"/>
              <a:t> </a:t>
            </a:r>
            <a:endParaRPr lang="ru-RU" sz="1800" b="1" dirty="0" smtClean="0"/>
          </a:p>
          <a:p>
            <a:endParaRPr lang="en-US" sz="1050" dirty="0" smtClean="0"/>
          </a:p>
          <a:p>
            <a:endParaRPr lang="en-US" sz="1050" dirty="0" smtClean="0"/>
          </a:p>
          <a:p>
            <a:endParaRPr lang="en-US" sz="1050" dirty="0" smtClean="0"/>
          </a:p>
          <a:p>
            <a:pPr>
              <a:buNone/>
            </a:pPr>
            <a:r>
              <a:rPr lang="en-US" sz="1050" dirty="0" smtClean="0"/>
              <a:t>           </a:t>
            </a:r>
            <a:r>
              <a:rPr lang="ru-RU" sz="1050" dirty="0" smtClean="0"/>
              <a:t>Несмотря на ухищрения конструкторов, на серийных автомобилях проблема перегрева</a:t>
            </a:r>
            <a:r>
              <a:rPr lang="en-US" sz="1050" dirty="0" smtClean="0"/>
              <a:t> </a:t>
            </a:r>
          </a:p>
          <a:p>
            <a:pPr>
              <a:buNone/>
            </a:pPr>
            <a:r>
              <a:rPr lang="en-US" sz="1050" dirty="0" smtClean="0"/>
              <a:t>          </a:t>
            </a:r>
            <a:r>
              <a:rPr lang="ru-RU" sz="1050" dirty="0" smtClean="0"/>
              <a:t> до конца не решена. Поэтому почти вся ответственность перекладывается на фрикционный </a:t>
            </a:r>
            <a:endParaRPr lang="en-US" sz="1050" dirty="0" smtClean="0"/>
          </a:p>
          <a:p>
            <a:pPr>
              <a:buNone/>
            </a:pPr>
            <a:r>
              <a:rPr lang="en-US" sz="1050" dirty="0" smtClean="0"/>
              <a:t>           </a:t>
            </a:r>
            <a:r>
              <a:rPr lang="ru-RU" sz="1050" dirty="0" smtClean="0"/>
              <a:t>материал: как тормозного диска, так и колодки. </a:t>
            </a:r>
          </a:p>
          <a:p>
            <a:pPr>
              <a:buNone/>
            </a:pPr>
            <a:r>
              <a:rPr lang="en-US" sz="1050" dirty="0" smtClean="0"/>
              <a:t>           </a:t>
            </a:r>
            <a:r>
              <a:rPr lang="ru-RU" sz="1050" dirty="0" smtClean="0"/>
              <a:t>Если говорить о тормозных дисках, то до недавнего времени практически 100% автомобильных </a:t>
            </a:r>
            <a:endParaRPr lang="en-US" sz="1050" dirty="0" smtClean="0"/>
          </a:p>
          <a:p>
            <a:pPr>
              <a:buNone/>
            </a:pPr>
            <a:r>
              <a:rPr lang="en-US" sz="1050" dirty="0" smtClean="0"/>
              <a:t>           </a:t>
            </a:r>
            <a:r>
              <a:rPr lang="ru-RU" sz="1050" dirty="0" smtClean="0"/>
              <a:t>тормозных дисков были изготовлены из чугуна. Некоторый консерватизм обусловлен </a:t>
            </a:r>
            <a:endParaRPr lang="en-US" sz="1050" dirty="0" smtClean="0"/>
          </a:p>
          <a:p>
            <a:pPr>
              <a:buNone/>
            </a:pPr>
            <a:r>
              <a:rPr lang="en-US" sz="1050" dirty="0" smtClean="0"/>
              <a:t>           </a:t>
            </a:r>
            <a:r>
              <a:rPr lang="ru-RU" sz="1050" dirty="0" smtClean="0"/>
              <a:t>сбалансированностью таких качеств, как коэффициент трения, износостойкость, теплоемкость и т.д. </a:t>
            </a:r>
            <a:endParaRPr lang="en-US" sz="1050" dirty="0" smtClean="0"/>
          </a:p>
          <a:p>
            <a:pPr>
              <a:buNone/>
            </a:pPr>
            <a:r>
              <a:rPr lang="en-US" sz="1050" dirty="0" smtClean="0"/>
              <a:t>           </a:t>
            </a:r>
            <a:r>
              <a:rPr lang="ru-RU" sz="1050" dirty="0" smtClean="0"/>
              <a:t>Хотя консерватизмом это </a:t>
            </a:r>
            <a:endParaRPr lang="en-US" sz="1050" dirty="0" smtClean="0"/>
          </a:p>
          <a:p>
            <a:pPr>
              <a:buNone/>
            </a:pPr>
            <a:r>
              <a:rPr lang="en-US" sz="1050" dirty="0" smtClean="0"/>
              <a:t>           </a:t>
            </a:r>
            <a:r>
              <a:rPr lang="ru-RU" sz="1050" dirty="0" smtClean="0"/>
              <a:t>назвать тоже нельзя: сплавы чугуна постоянно усовершенствуются для достижения более высоких </a:t>
            </a:r>
            <a:endParaRPr lang="en-US" sz="1050" dirty="0" smtClean="0"/>
          </a:p>
          <a:p>
            <a:pPr>
              <a:buNone/>
            </a:pPr>
            <a:r>
              <a:rPr lang="en-US" sz="1050" dirty="0" smtClean="0"/>
              <a:t>           </a:t>
            </a:r>
            <a:r>
              <a:rPr lang="ru-RU" sz="1050" dirty="0" smtClean="0"/>
              <a:t>характеристик. Но все равно существенных изменений можно было добиться только с вводом </a:t>
            </a:r>
            <a:endParaRPr lang="en-US" sz="1050" dirty="0" smtClean="0"/>
          </a:p>
          <a:p>
            <a:pPr>
              <a:buNone/>
            </a:pPr>
            <a:r>
              <a:rPr lang="en-US" sz="1050" dirty="0" smtClean="0"/>
              <a:t>           </a:t>
            </a:r>
            <a:r>
              <a:rPr lang="ru-RU" sz="1050" dirty="0" smtClean="0"/>
              <a:t>принципиально новых материалов.</a:t>
            </a:r>
          </a:p>
          <a:p>
            <a:pPr>
              <a:buNone/>
            </a:pPr>
            <a:r>
              <a:rPr lang="en-US" sz="1050" dirty="0" smtClean="0"/>
              <a:t>           </a:t>
            </a:r>
            <a:r>
              <a:rPr lang="ru-RU" sz="1050" dirty="0" smtClean="0"/>
              <a:t>Как водится, пионером, открывшим новое направление развития, стал автоспорт, а точнее Формула-1. </a:t>
            </a:r>
            <a:endParaRPr lang="en-US" sz="1050" dirty="0" smtClean="0"/>
          </a:p>
          <a:p>
            <a:pPr>
              <a:buNone/>
            </a:pPr>
            <a:r>
              <a:rPr lang="en-US" sz="1050" dirty="0" smtClean="0"/>
              <a:t>           </a:t>
            </a:r>
            <a:r>
              <a:rPr lang="ru-RU" sz="1050" dirty="0" smtClean="0"/>
              <a:t>Бешеные скорости, нагрузки и борьба за каждый грамм открыли карбону дорогу к автомобилям. В конце 70?х годов на болидах Формулы-1 впервые стал применяться карбон в качестве материала тормозных дисков. Преодолев период роста, карбоновые тормоза оставили своих металлических коллег далеко позади. Посудите сами: вес тормозного диска из карбона на порядок меньше металлического, коэффициент трения на порядок выше, а рабочий диапазон, ограничивающийся на обычных тормозах 500—600? С, здесь простирается далеко за отметку в 1000? С.?Тем не менее путь к обычным дорожным автомобилям таким тормозам пока заказан, и связано это с недостатками углеродных замедлителей (конечно, куда же без них!). Стоимость </a:t>
            </a:r>
            <a:r>
              <a:rPr lang="ru-RU" sz="1050" dirty="0" err="1" smtClean="0"/>
              <a:t>ком-плекта</a:t>
            </a:r>
            <a:r>
              <a:rPr lang="ru-RU" sz="1050" dirty="0" smtClean="0"/>
              <a:t> карбоновых тормозов может достигать стоимости нового автомобиля малого класса, а нормально работать они начинают только после хорошего прогрева: до этого коэффициент трения тормозов даже ниже обычных! Нельзя забывать и об удобстве управления замедлением: если с традиционными тормозами все просто и понятно, то здесь контролировать замедление </a:t>
            </a:r>
            <a:r>
              <a:rPr lang="ru-RU" sz="1050" dirty="0" err="1" smtClean="0"/>
              <a:t>архисложно</a:t>
            </a:r>
            <a:r>
              <a:rPr lang="ru-RU" sz="1050" dirty="0" smtClean="0"/>
              <a:t>. Фактически в обычных условиях карбоновые тормоза будут аналогом переключателя «ехать/стоять».</a:t>
            </a:r>
          </a:p>
          <a:p>
            <a:pPr>
              <a:buNone/>
            </a:pPr>
            <a:r>
              <a:rPr lang="en-US" sz="1050" dirty="0" smtClean="0"/>
              <a:t>            </a:t>
            </a:r>
            <a:r>
              <a:rPr lang="ru-RU" sz="1050" dirty="0" smtClean="0"/>
              <a:t>Более радужные перспективы в автомобилестроении имеют композитные </a:t>
            </a:r>
            <a:r>
              <a:rPr lang="ru-RU" sz="1050" dirty="0" err="1" smtClean="0"/>
              <a:t>керамиче-ские</a:t>
            </a:r>
            <a:r>
              <a:rPr lang="ru-RU" sz="1050" dirty="0" smtClean="0"/>
              <a:t> тормоза. Они не имеют такого ошеломляющего коэффициента трения, как карбоновые, но обладают целым рядом преимуществ. Во-первых, все тот же вес, например, керамического тормозного диска PORSCHE 911 в два раза легче обычного, значит, меньше и неподрессоренные массы, а следовательно, и нагрузка на подвеску. Уменьшается и так называемый гироскопический эффект, когда вращающееся с большой скоростью тело сопротивляется смене направления вращения. Коэффициент трения таких тормозов не падает с ростом температуры и одновременно обеспечивает хорошее замедление в холодном состоянии. Срок службы керамических тормозов в несколько раз выше, чем у обычных, но их цена способна поднять</a:t>
            </a:r>
            <a:r>
              <a:rPr lang="en-US" sz="1050" dirty="0" smtClean="0"/>
              <a:t> </a:t>
            </a:r>
            <a:r>
              <a:rPr lang="ru-RU" sz="1050" dirty="0" smtClean="0"/>
              <a:t>волосы на голове даже обеспеченных автомобилистов. </a:t>
            </a:r>
          </a:p>
          <a:p>
            <a:endParaRPr lang="ru-RU" sz="1100" dirty="0"/>
          </a:p>
        </p:txBody>
      </p:sp>
      <p:pic>
        <p:nvPicPr>
          <p:cNvPr id="6" name="Рисунок 5" descr="http://auto.potrebitel.ru/data/11/87/images/0800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500042"/>
            <a:ext cx="250033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9485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0"/>
            <a:ext cx="8786874" cy="66437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050" dirty="0" smtClean="0"/>
              <a:t>           </a:t>
            </a:r>
            <a:r>
              <a:rPr lang="ru-RU" sz="1050" dirty="0" smtClean="0"/>
              <a:t>Увлекшись рассказом о дисках, мы чуть было не забыли рассказать о тормозных колодках, от свойств которых в наибольшей степени зависит эффективность торможения. Недаром во фрикционном материале даже самых обычных колодок для отечественных автомобилей насчитывается более 20 компонентов, смешанных по определенной рецептуре. А подбором рецептур еще с советских времен у нас в стране занимаются несколько научно-исследовательских институтов.</a:t>
            </a:r>
          </a:p>
          <a:p>
            <a:pPr>
              <a:buNone/>
            </a:pPr>
            <a:r>
              <a:rPr lang="en-US" sz="1050" dirty="0" smtClean="0"/>
              <a:t>           </a:t>
            </a:r>
            <a:r>
              <a:rPr lang="ru-RU" sz="1050" dirty="0" smtClean="0"/>
              <a:t>Технология изготовления колодок и проста, и сложна одновременно. Сначала приготовляется смесь для выпекания фрикционной накладки. У каждого производителя своя рецептура, и от оптимального подбора компонентов во многом зависят свойства конечного продукта. В состав смеси входят до двух десятков составляющих, поэтому после тщательного перемешивания смесь должна выстояться около суток, для того чтобы прошли необходимые химические реакции между компонентами. Затем смесь засыпается в формы, и происходит прессование. Следует отметить, что существует два вида прессования — горячее и холодное. При холодном прессовании стоимость конечного продукта ниже, а производительность выше, но при использовании горячего прессования улучшаются </a:t>
            </a:r>
            <a:r>
              <a:rPr lang="ru-RU" sz="1050" dirty="0" err="1" smtClean="0"/>
              <a:t>эксплутационные</a:t>
            </a:r>
            <a:r>
              <a:rPr lang="ru-RU" sz="1050" dirty="0" smtClean="0"/>
              <a:t> свойства изделия.</a:t>
            </a:r>
          </a:p>
          <a:p>
            <a:pPr>
              <a:buNone/>
            </a:pPr>
            <a:r>
              <a:rPr lang="en-US" sz="1050" dirty="0" smtClean="0"/>
              <a:t>           </a:t>
            </a:r>
            <a:r>
              <a:rPr lang="ru-RU" sz="1050" dirty="0" smtClean="0"/>
              <a:t>Прессование производится на основу с нанесенным слоем клея (температурного застывания). Если в техпроцессе используется метод холодного прессования, то затем полученные полуфабрикаты помещаются в печь для окончательного спекания. Следующими этапами является шлифовка рабочей поверхности и выходной контроль.</a:t>
            </a:r>
          </a:p>
          <a:p>
            <a:pPr>
              <a:buNone/>
            </a:pPr>
            <a:r>
              <a:rPr lang="en-US" sz="1050" dirty="0" smtClean="0"/>
              <a:t>           </a:t>
            </a:r>
            <a:r>
              <a:rPr lang="ru-RU" sz="1050" dirty="0" smtClean="0"/>
              <a:t>Долгое время в качестве основы фрикционного материала тормозных колодок применялся асбест, рабочие свойства которого позволяли сделать эффективную и недорогую колодку с высоким ресурсом. Но в какой-то момент этот материал в Западной Европе запретили, руководствуясь требованиями якобы экологического характера. Истинные причины этого мы раскрывать не будем, но мнения, что запрет введен только заботой о собственном кармане, придерживаются многие специалисты. Так или и иначе сейчас асбест у производителей не в почете, и каждый пытается заменить этот армирующий компонент своим.</a:t>
            </a:r>
          </a:p>
          <a:p>
            <a:pPr>
              <a:buNone/>
            </a:pPr>
            <a:r>
              <a:rPr lang="en-US" sz="1050" dirty="0" smtClean="0"/>
              <a:t>           </a:t>
            </a:r>
            <a:r>
              <a:rPr lang="ru-RU" sz="1050" dirty="0" smtClean="0"/>
              <a:t>В бюджетных колодках производители используют смесь органических и неорганических волокон, балансируя между коэффициентом трения, </a:t>
            </a:r>
            <a:r>
              <a:rPr lang="ru-RU" sz="1050" dirty="0" err="1" smtClean="0"/>
              <a:t>изностойкостью</a:t>
            </a:r>
            <a:r>
              <a:rPr lang="ru-RU" sz="1050" dirty="0" smtClean="0"/>
              <a:t> и конечной ценой колодки. Если речь идет о дорогих колодках, хотя и предназначенных для дорожных автомобилей, то производители могут включать гранулы мягких металлов и искусственного графита, </a:t>
            </a:r>
            <a:r>
              <a:rPr lang="ru-RU" sz="1050" dirty="0" err="1" smtClean="0"/>
              <a:t>кевларовых</a:t>
            </a:r>
            <a:r>
              <a:rPr lang="ru-RU" sz="1050" dirty="0" smtClean="0"/>
              <a:t> и карбоновых волокон, таким образом увеличивая </a:t>
            </a:r>
            <a:r>
              <a:rPr lang="ru-RU" sz="1050" dirty="0" err="1" smtClean="0"/>
              <a:t>термостабильность</a:t>
            </a:r>
            <a:r>
              <a:rPr lang="ru-RU" sz="1050" dirty="0" smtClean="0"/>
              <a:t> фрикционного материала. </a:t>
            </a:r>
          </a:p>
          <a:p>
            <a:pPr>
              <a:buNone/>
            </a:pPr>
            <a:r>
              <a:rPr lang="en-US" sz="1050" dirty="0" smtClean="0"/>
              <a:t>           </a:t>
            </a:r>
            <a:r>
              <a:rPr lang="ru-RU" sz="1050" dirty="0" smtClean="0"/>
              <a:t>В любом случае исследования и испытания не прекращаются ни на минуту, и в скором времени мы будем </a:t>
            </a:r>
            <a:endParaRPr lang="en-US" sz="1050" dirty="0" smtClean="0"/>
          </a:p>
          <a:p>
            <a:pPr>
              <a:buNone/>
            </a:pPr>
            <a:r>
              <a:rPr lang="en-US" sz="1050" dirty="0" smtClean="0"/>
              <a:t>           </a:t>
            </a:r>
            <a:r>
              <a:rPr lang="ru-RU" sz="1050" dirty="0" smtClean="0"/>
              <a:t>свидетелями появления новых материалов, позволяющих надолго забыть о периодической замене </a:t>
            </a:r>
            <a:endParaRPr lang="en-US" sz="1050" dirty="0" smtClean="0"/>
          </a:p>
          <a:p>
            <a:pPr>
              <a:buNone/>
            </a:pPr>
            <a:r>
              <a:rPr lang="en-US" sz="1050" dirty="0" smtClean="0"/>
              <a:t>           </a:t>
            </a:r>
            <a:r>
              <a:rPr lang="ru-RU" sz="1050" dirty="0" smtClean="0"/>
              <a:t>колодок и дисков, низкой эффективности торможения с писком. Свежую струю внесут электромобили и </a:t>
            </a:r>
            <a:endParaRPr lang="en-US" sz="1050" dirty="0" smtClean="0"/>
          </a:p>
          <a:p>
            <a:pPr>
              <a:buNone/>
            </a:pPr>
            <a:r>
              <a:rPr lang="en-US" sz="1050" dirty="0" smtClean="0"/>
              <a:t>           </a:t>
            </a:r>
            <a:r>
              <a:rPr lang="ru-RU" sz="1050" dirty="0" smtClean="0"/>
              <a:t>гибридные авто, превращающие при торможении энергию движения в электричество (рекуперация). С</a:t>
            </a:r>
            <a:endParaRPr lang="en-US" sz="1050" dirty="0" smtClean="0"/>
          </a:p>
          <a:p>
            <a:pPr>
              <a:buNone/>
            </a:pPr>
            <a:r>
              <a:rPr lang="en-US" sz="1050" dirty="0" smtClean="0"/>
              <a:t>          </a:t>
            </a:r>
            <a:r>
              <a:rPr lang="ru-RU" sz="1050" dirty="0" smtClean="0"/>
              <a:t> появлением </a:t>
            </a:r>
            <a:r>
              <a:rPr lang="ru-RU" sz="1050" dirty="0" err="1" smtClean="0"/>
              <a:t>мотор-колес</a:t>
            </a:r>
            <a:r>
              <a:rPr lang="ru-RU" sz="1050" dirty="0" smtClean="0"/>
              <a:t> тормозные диски будут крепиться не к ступице, а к внутреннему ободу диска, </a:t>
            </a:r>
            <a:endParaRPr lang="en-US" sz="1050" dirty="0" smtClean="0"/>
          </a:p>
          <a:p>
            <a:pPr>
              <a:buNone/>
            </a:pPr>
            <a:r>
              <a:rPr lang="en-US" sz="1050" dirty="0" smtClean="0"/>
              <a:t>           </a:t>
            </a:r>
            <a:r>
              <a:rPr lang="ru-RU" sz="1050" dirty="0" smtClean="0"/>
              <a:t>что также повысит эффективность торможения. А нам остается ждать этого светлого будущего…</a:t>
            </a:r>
          </a:p>
          <a:p>
            <a:pPr>
              <a:buNone/>
            </a:pPr>
            <a:r>
              <a:rPr lang="en-US" sz="1050" b="1" i="1" dirty="0" smtClean="0"/>
              <a:t>           </a:t>
            </a:r>
            <a:r>
              <a:rPr lang="ru-RU" sz="1050" b="1" i="1" dirty="0" smtClean="0"/>
              <a:t>Главной проблемой тормозной системы становится нагрев механизмов в процессе торможения, </a:t>
            </a:r>
            <a:endParaRPr lang="en-US" sz="1050" b="1" i="1" dirty="0" smtClean="0"/>
          </a:p>
          <a:p>
            <a:pPr>
              <a:buNone/>
            </a:pPr>
            <a:r>
              <a:rPr lang="en-US" sz="1050" b="1" i="1" dirty="0" smtClean="0"/>
              <a:t>          </a:t>
            </a:r>
            <a:r>
              <a:rPr lang="ru-RU" sz="1050" b="1" i="1" dirty="0" smtClean="0"/>
              <a:t>ведь количество тепла, выделяющегося при замедлении, просто огромно!</a:t>
            </a:r>
            <a:endParaRPr lang="ru-RU" sz="1050" dirty="0" smtClean="0"/>
          </a:p>
          <a:p>
            <a:pPr>
              <a:buNone/>
            </a:pPr>
            <a:r>
              <a:rPr lang="en-US" sz="1050" b="1" i="1" dirty="0" smtClean="0"/>
              <a:t>           </a:t>
            </a:r>
            <a:r>
              <a:rPr lang="ru-RU" sz="1050" b="1" i="1" dirty="0" smtClean="0"/>
              <a:t>В состав смеси, из которой изготавливаются колодки, входят до двух десятков составляющих.</a:t>
            </a:r>
            <a:endParaRPr lang="ru-RU" sz="1050" dirty="0" smtClean="0"/>
          </a:p>
          <a:p>
            <a:endParaRPr lang="ru-RU" sz="900" dirty="0"/>
          </a:p>
        </p:txBody>
      </p:sp>
      <p:pic>
        <p:nvPicPr>
          <p:cNvPr id="4" name="Рисунок 3" descr="http://auto.potrebitel.ru/data/11/87/images/0800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3714752"/>
            <a:ext cx="21431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6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8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1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214290"/>
            <a:ext cx="8472518" cy="650085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3600" dirty="0" smtClean="0"/>
              <a:t>             </a:t>
            </a:r>
            <a:r>
              <a:rPr lang="ru-RU" sz="3600" dirty="0" err="1" smtClean="0"/>
              <a:t>Кевла́р</a:t>
            </a:r>
            <a:r>
              <a:rPr lang="ru-RU" sz="3600" dirty="0" smtClean="0"/>
              <a:t> (англ. </a:t>
            </a:r>
            <a:r>
              <a:rPr lang="ru-RU" sz="3600" dirty="0" err="1" smtClean="0"/>
              <a:t>Kevlar</a:t>
            </a:r>
            <a:r>
              <a:rPr lang="ru-RU" sz="3600" dirty="0" smtClean="0"/>
              <a:t>) — торговое название </a:t>
            </a:r>
            <a:r>
              <a:rPr lang="ru-RU" sz="3600" dirty="0" err="1" smtClean="0"/>
              <a:t>арамида</a:t>
            </a:r>
            <a:r>
              <a:rPr lang="ru-RU" sz="3600" dirty="0" smtClean="0"/>
              <a:t> — </a:t>
            </a:r>
            <a:r>
              <a:rPr lang="ru-RU" sz="3600" dirty="0" err="1" smtClean="0"/>
              <a:t>полипарафенилен-терефталамида</a:t>
            </a:r>
            <a:r>
              <a:rPr lang="ru-RU" sz="3600" dirty="0" smtClean="0"/>
              <a:t>, синтетического волокна, обладающего высокой прочностью (в пять раз прочнее стали, предел прочности σ0= 3620 МПа). Разработан американской компанией </a:t>
            </a:r>
            <a:r>
              <a:rPr lang="ru-RU" sz="3600" dirty="0" err="1" smtClean="0"/>
              <a:t>DuPont</a:t>
            </a:r>
            <a:r>
              <a:rPr lang="ru-RU" sz="3600" dirty="0" smtClean="0"/>
              <a:t> в 1965 году, с начала 1970-x годов начато его коммерческое применение.</a:t>
            </a:r>
          </a:p>
          <a:p>
            <a:pPr>
              <a:buNone/>
            </a:pPr>
            <a:r>
              <a:rPr lang="en-US" sz="3600" dirty="0" smtClean="0"/>
              <a:t>              </a:t>
            </a:r>
            <a:r>
              <a:rPr lang="ru-RU" sz="3600" dirty="0" smtClean="0"/>
              <a:t>Применение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Изначально материал разрабатывался для армирования автомобильных шин, в этом качестве он используется и теперь. Кроме того, </a:t>
            </a:r>
            <a:r>
              <a:rPr lang="ru-RU" sz="3600" dirty="0" err="1" smtClean="0"/>
              <a:t>кевлар</a:t>
            </a:r>
            <a:r>
              <a:rPr lang="ru-RU" sz="3600" dirty="0" smtClean="0"/>
              <a:t> используют как армирующее волокно в композитных материалах, которые получаются прочными и лёгкими.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err="1" smtClean="0"/>
              <a:t>Кевлар</a:t>
            </a:r>
            <a:r>
              <a:rPr lang="ru-RU" sz="3600" dirty="0" smtClean="0"/>
              <a:t> используется для армирования медных и волоконно-оптических кабелей (нитка по всей длине кабеля, предотвращающая растяжение и разрыв кабеля), в диффузорах акустических динамиков и в протезно-ортопедической промышленности для увеличения износостойкости частей </a:t>
            </a:r>
            <a:r>
              <a:rPr lang="ru-RU" sz="3600" dirty="0" err="1" smtClean="0"/>
              <a:t>углепластиковых</a:t>
            </a:r>
            <a:r>
              <a:rPr lang="ru-RU" sz="3600" dirty="0" smtClean="0"/>
              <a:t> стоп.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err="1" smtClean="0"/>
              <a:t>Кевларовое</a:t>
            </a:r>
            <a:r>
              <a:rPr lang="ru-RU" sz="3600" dirty="0" smtClean="0"/>
              <a:t> волокно также используется в качестве армирующего компонента в смешанных тканях, придающего изделиям из них стойкость по отношению к абразивным и режущим воздействиям, из таких тканей изготовляются, в частности, защитные перчатки и защитные вставки в спортивную одежду (для мотоспорта, сноубординга и т.п.).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Использование в бронежилетах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Механические свойства материала делают его пригодным для изготовления пуленепробиваемых жилетов. Это одно из самых известных применений </a:t>
            </a:r>
            <a:r>
              <a:rPr lang="ru-RU" sz="3600" dirty="0" err="1" smtClean="0"/>
              <a:t>кевлара</a:t>
            </a:r>
            <a:r>
              <a:rPr lang="ru-RU" sz="3600" dirty="0" smtClean="0"/>
              <a:t>.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 1970-е годы одним из наиболее значительных достижений в разработке бронежилетов стало изобретение компанией Дюпон армирующего волокна из </a:t>
            </a:r>
            <a:r>
              <a:rPr lang="ru-RU" sz="3600" dirty="0" err="1" smtClean="0"/>
              <a:t>кевлара</a:t>
            </a:r>
            <a:r>
              <a:rPr lang="ru-RU" sz="3600" dirty="0" smtClean="0"/>
              <a:t>. Первоначально волокно было предназначено для замены стальной арматуры в автомобильных покрышках. Разработка бронежилета из </a:t>
            </a:r>
            <a:r>
              <a:rPr lang="ru-RU" sz="3600" dirty="0" err="1" smtClean="0"/>
              <a:t>кевлара</a:t>
            </a:r>
            <a:r>
              <a:rPr lang="ru-RU" sz="3600" dirty="0" smtClean="0"/>
              <a:t> Национальным институтом правосудия (</a:t>
            </a:r>
            <a:r>
              <a:rPr lang="ru-RU" sz="3600" dirty="0" err="1" smtClean="0"/>
              <a:t>National</a:t>
            </a:r>
            <a:r>
              <a:rPr lang="ru-RU" sz="3600" dirty="0" smtClean="0"/>
              <a:t> </a:t>
            </a:r>
            <a:r>
              <a:rPr lang="ru-RU" sz="3600" dirty="0" err="1" smtClean="0"/>
              <a:t>Institute</a:t>
            </a:r>
            <a:r>
              <a:rPr lang="ru-RU" sz="3600" dirty="0" smtClean="0"/>
              <a:t> </a:t>
            </a:r>
            <a:r>
              <a:rPr lang="ru-RU" sz="3600" dirty="0" err="1" smtClean="0"/>
              <a:t>of</a:t>
            </a:r>
            <a:r>
              <a:rPr lang="ru-RU" sz="3600" dirty="0" smtClean="0"/>
              <a:t> </a:t>
            </a:r>
            <a:r>
              <a:rPr lang="ru-RU" sz="3600" dirty="0" err="1" smtClean="0"/>
              <a:t>Justice</a:t>
            </a:r>
            <a:r>
              <a:rPr lang="ru-RU" sz="3600" dirty="0" smtClean="0"/>
              <a:t>) происходила в течение нескольких лет в четыре этапа. На первом этапе тестировалось волокно из </a:t>
            </a:r>
            <a:r>
              <a:rPr lang="ru-RU" sz="3600" dirty="0" err="1" smtClean="0"/>
              <a:t>кевлара</a:t>
            </a:r>
            <a:r>
              <a:rPr lang="ru-RU" sz="3600" dirty="0" smtClean="0"/>
              <a:t>, чтобы определить, способно ли оно остановить пулю. Второй этап заключался в определении количества слоев материала, необходимого для предотвращения пробивания пулями различного калибра и летящими с разной скоростью, и разработка прототипа жилета, способного защищать сотрудников от наиболее распространенных угроз: пуль калибра .38 </a:t>
            </a:r>
            <a:r>
              <a:rPr lang="ru-RU" sz="3600" dirty="0" err="1" smtClean="0"/>
              <a:t>Special</a:t>
            </a:r>
            <a:r>
              <a:rPr lang="ru-RU" sz="3600" dirty="0" smtClean="0"/>
              <a:t> и .22 </a:t>
            </a:r>
            <a:r>
              <a:rPr lang="ru-RU" sz="3600" dirty="0" err="1" smtClean="0"/>
              <a:t>Long</a:t>
            </a:r>
            <a:r>
              <a:rPr lang="ru-RU" sz="3600" dirty="0" smtClean="0"/>
              <a:t> </a:t>
            </a:r>
            <a:r>
              <a:rPr lang="ru-RU" sz="3600" dirty="0" err="1" smtClean="0"/>
              <a:t>Rifle</a:t>
            </a:r>
            <a:r>
              <a:rPr lang="ru-RU" sz="3600" dirty="0" smtClean="0"/>
              <a:t>. К 1973 году был разработан жилет из семи слоев волокна из </a:t>
            </a:r>
            <a:r>
              <a:rPr lang="ru-RU" sz="3600" dirty="0" err="1" smtClean="0"/>
              <a:t>кевлара</a:t>
            </a:r>
            <a:r>
              <a:rPr lang="ru-RU" sz="3600" dirty="0" smtClean="0"/>
              <a:t> для полевых испытаний. Было установлено, что при намокании защитные свойства </a:t>
            </a:r>
            <a:r>
              <a:rPr lang="ru-RU" sz="3600" dirty="0" err="1" smtClean="0"/>
              <a:t>кевлара</a:t>
            </a:r>
            <a:r>
              <a:rPr lang="ru-RU" sz="3600" dirty="0" smtClean="0"/>
              <a:t> ухудшались. Способность защищать от пуль также уменьшалась после воздействия ультрафиолета, в том числе солнечного света. Химчистка и отбеливатели также негативно сказывались на защитных свойствах ткани, также как и неоднократные стирки. Чтобы обойти эти проблемы, был разработан водостойкий жилет, имеющий покрытие из ткани для предотвращения воздействия солнечных лучей и других отрицательно влияющих факторов.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Температурные свойства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err="1" smtClean="0"/>
              <a:t>Кевлар</a:t>
            </a:r>
            <a:r>
              <a:rPr lang="ru-RU" sz="3600" dirty="0" smtClean="0"/>
              <a:t> сохраняет прочность и эластичность при низких температурах, вплоть до криогенных (-196°C), более того, при низких температурах он даже становится чуть прочнее.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При нагреве </a:t>
            </a:r>
            <a:r>
              <a:rPr lang="ru-RU" sz="3600" dirty="0" err="1" smtClean="0"/>
              <a:t>кевлар</a:t>
            </a:r>
            <a:r>
              <a:rPr lang="ru-RU" sz="3600" dirty="0" smtClean="0"/>
              <a:t> не плавится, а разлагается при сравнительно высоких температурах (430-480°C). Температура разложения зависит от скорости нагрева и продолжительности воздействия температуры. При повышенных температурах (более 150°C) прочность </a:t>
            </a:r>
            <a:r>
              <a:rPr lang="ru-RU" sz="3600" dirty="0" err="1" smtClean="0"/>
              <a:t>кевлара</a:t>
            </a:r>
            <a:r>
              <a:rPr lang="ru-RU" sz="3600" dirty="0" smtClean="0"/>
              <a:t> уменьшается с течением времени. Например, при температуре 160°C прочность на разрыв уменьшается на 10-20% после 500 часов. При 250°C </a:t>
            </a:r>
            <a:r>
              <a:rPr lang="ru-RU" sz="3600" dirty="0" err="1" smtClean="0"/>
              <a:t>кевлар</a:t>
            </a:r>
            <a:r>
              <a:rPr lang="ru-RU" sz="3600" dirty="0" smtClean="0"/>
              <a:t> теряет 50% своей прочности за 70 часов.[1]</a:t>
            </a:r>
          </a:p>
          <a:p>
            <a:pPr>
              <a:buNone/>
            </a:pPr>
            <a:r>
              <a:rPr lang="ru-RU" sz="3600" dirty="0" smtClean="0"/>
              <a:t>·   </a:t>
            </a:r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        примерно 60 000 (0,11 сек.) 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                                                        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                                примерно 60 000 (0,11 сек.) </a:t>
            </a:r>
          </a:p>
          <a:p>
            <a:endParaRPr lang="ru-RU" dirty="0"/>
          </a:p>
        </p:txBody>
      </p:sp>
      <p:pic>
        <p:nvPicPr>
          <p:cNvPr id="6" name="Рисунок 5" descr="http://t0.gstatic.com/images?q=tbn:ANd9GcTRP6F8nnMRSE9I1fi_iz7aoHIvg9ymJjedqA4-T_3XO5BVwm7n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4572008"/>
            <a:ext cx="22860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t0.gstatic.com/images?q=tbn:ANd9GcS6jEFTrKpxmxE7n0bgcF_ycO-9Mit__H_n629mfIJWr5hRdztb-A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62" y="5857892"/>
            <a:ext cx="7810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39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722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200" b="1" u="sng" dirty="0" smtClean="0"/>
              <a:t>     </a:t>
            </a:r>
            <a:r>
              <a:rPr lang="ru-RU" sz="1200" b="1" u="sng" dirty="0" err="1" smtClean="0"/>
              <a:t>Пара-арамиднОЕ</a:t>
            </a:r>
            <a:r>
              <a:rPr lang="ru-RU" sz="1200" b="1" u="sng" dirty="0" smtClean="0"/>
              <a:t> </a:t>
            </a:r>
            <a:r>
              <a:rPr lang="ru-RU" sz="1200" b="1" u="sng" dirty="0" err="1" smtClean="0"/>
              <a:t>волокнО</a:t>
            </a:r>
            <a:r>
              <a:rPr lang="ru-RU" sz="1200" b="1" u="sng" dirty="0" smtClean="0"/>
              <a:t>, ВОЛОКНО КЕВЛАР</a:t>
            </a:r>
            <a:endParaRPr lang="ru-RU" sz="1200" b="1" dirty="0" smtClean="0"/>
          </a:p>
          <a:p>
            <a:pPr>
              <a:buNone/>
            </a:pPr>
            <a:r>
              <a:rPr lang="en-US" sz="1200" dirty="0" smtClean="0"/>
              <a:t>          </a:t>
            </a:r>
            <a:r>
              <a:rPr lang="ru-RU" sz="1200" dirty="0" smtClean="0"/>
              <a:t>В настоящее время исключительно большое влияние приобрели армирующие волокна третьего поколения. Традиционно использовавшиеся материалы (металлы, сплавы металлов) все шире заменяются новыми - композитами, изготовление которых без армирующих волокон невозможно. Кроме того, возрастает роль волокон с функциональными свойствами: </a:t>
            </a:r>
            <a:r>
              <a:rPr lang="ru-RU" sz="1200" dirty="0" err="1" smtClean="0"/>
              <a:t>термо</a:t>
            </a:r>
            <a:r>
              <a:rPr lang="ru-RU" sz="1200" dirty="0" smtClean="0"/>
              <a:t>- и огнестойких и др. К числу этих полимерных волокон относятся: </a:t>
            </a:r>
            <a:r>
              <a:rPr lang="ru-RU" sz="1200" dirty="0" err="1" smtClean="0"/>
              <a:t>пара-арамидные</a:t>
            </a:r>
            <a:r>
              <a:rPr lang="ru-RU" sz="1200" dirty="0" smtClean="0"/>
              <a:t>; углеродные; карбидокремниевые; </a:t>
            </a:r>
            <a:r>
              <a:rPr lang="ru-RU" sz="1200" dirty="0" err="1" smtClean="0"/>
              <a:t>термоогнестойкие</a:t>
            </a:r>
            <a:r>
              <a:rPr lang="ru-RU" sz="1200" dirty="0" smtClean="0"/>
              <a:t> (</a:t>
            </a:r>
            <a:r>
              <a:rPr lang="ru-RU" sz="1200" dirty="0" err="1" smtClean="0"/>
              <a:t>поллимидные</a:t>
            </a:r>
            <a:r>
              <a:rPr lang="ru-RU" sz="1200" dirty="0" smtClean="0"/>
              <a:t> и других классов); </a:t>
            </a:r>
            <a:r>
              <a:rPr lang="ru-RU" sz="1200" dirty="0" err="1" smtClean="0"/>
              <a:t>хемосорбционные</a:t>
            </a:r>
            <a:r>
              <a:rPr lang="ru-RU" sz="1200" dirty="0" smtClean="0"/>
              <a:t> (ионообменные); полые с селективно-проницаемой стенкой. </a:t>
            </a:r>
          </a:p>
          <a:p>
            <a:pPr>
              <a:buNone/>
            </a:pPr>
            <a:r>
              <a:rPr lang="en-US" sz="1200" b="1" dirty="0" smtClean="0"/>
              <a:t>          </a:t>
            </a:r>
            <a:r>
              <a:rPr lang="ru-RU" sz="1200" b="1" dirty="0" err="1" smtClean="0"/>
              <a:t>Арамидное</a:t>
            </a:r>
            <a:r>
              <a:rPr lang="ru-RU" sz="1200" b="1" dirty="0" smtClean="0"/>
              <a:t> (</a:t>
            </a:r>
            <a:r>
              <a:rPr lang="ru-RU" sz="1200" b="1" dirty="0" err="1" smtClean="0"/>
              <a:t>кевларовое</a:t>
            </a:r>
            <a:r>
              <a:rPr lang="ru-RU" sz="1200" b="1" dirty="0" smtClean="0"/>
              <a:t>) волокно -   это волокно, которое получается из ароматических полиамидов и содержит в своей цепи не менее 85% амидных групп. К числу данных волокон относятся </a:t>
            </a:r>
            <a:r>
              <a:rPr lang="ru-RU" sz="1200" b="1" dirty="0" err="1" smtClean="0"/>
              <a:t>кевлар</a:t>
            </a:r>
            <a:r>
              <a:rPr lang="ru-RU" sz="1200" b="1" dirty="0" smtClean="0"/>
              <a:t>, фирма «Дюпон».</a:t>
            </a:r>
          </a:p>
          <a:p>
            <a:pPr>
              <a:buNone/>
            </a:pPr>
            <a:r>
              <a:rPr lang="en-US" sz="1200" dirty="0" smtClean="0"/>
              <a:t>          </a:t>
            </a:r>
            <a:r>
              <a:rPr lang="ru-RU" sz="1200" dirty="0" err="1" smtClean="0"/>
              <a:t>Пара-арамидные</a:t>
            </a:r>
            <a:r>
              <a:rPr lang="ru-RU" sz="1200" dirty="0" smtClean="0"/>
              <a:t> волокна характеризуются высоким уровнем огне- и термостойкости. Так,  для </a:t>
            </a:r>
            <a:r>
              <a:rPr lang="ru-RU" sz="1200" dirty="0" err="1" smtClean="0"/>
              <a:t>пара-арамидов</a:t>
            </a:r>
            <a:r>
              <a:rPr lang="ru-RU" sz="1200" dirty="0" smtClean="0"/>
              <a:t> характерны почти полная безусадочность при высоких температурах (только при достижении температуры 400...450°С наблюдается усадка, не превышающая 3-4%) и высокая устойчивость к воздействию открытого пламени (до 500°С; после удаления из пламени волокно гаснет, что обусловлено высоким кислородным индексом - 38...40% и высокой температурой разложения - 450...550°С). Кроме того, эти волокна мало меняют свои свойства в мокром состоянии, так как они достаточно </a:t>
            </a:r>
            <a:r>
              <a:rPr lang="ru-RU" sz="1200" dirty="0" err="1" smtClean="0"/>
              <a:t>гидрофобны</a:t>
            </a:r>
            <a:r>
              <a:rPr lang="ru-RU" sz="1200" dirty="0" smtClean="0"/>
              <a:t> и после сушки восстанавливают свои свойства. </a:t>
            </a:r>
          </a:p>
          <a:p>
            <a:pPr>
              <a:buNone/>
            </a:pPr>
            <a:r>
              <a:rPr lang="en-US" sz="1200" dirty="0" smtClean="0"/>
              <a:t>          </a:t>
            </a:r>
            <a:r>
              <a:rPr lang="ru-RU" sz="1200" dirty="0" smtClean="0"/>
              <a:t>Этот вид волокон используется в основном для изготовления высоконапряженных конструкционных пластиков, средств баллистической защиты, в </a:t>
            </a:r>
            <a:r>
              <a:rPr lang="ru-RU" sz="1200" dirty="0" err="1" smtClean="0"/>
              <a:t>резинотехнике</a:t>
            </a:r>
            <a:r>
              <a:rPr lang="ru-RU" sz="1200" dirty="0" smtClean="0"/>
              <a:t>, а также там, где нужно получить прочные </a:t>
            </a:r>
            <a:r>
              <a:rPr lang="ru-RU" sz="1200" dirty="0" err="1" smtClean="0"/>
              <a:t>малодеформативные</a:t>
            </a:r>
            <a:r>
              <a:rPr lang="ru-RU" sz="1200" dirty="0" smtClean="0"/>
              <a:t> текстильные изделия для средств спасения или обеспечения профессиональной безопасности.</a:t>
            </a:r>
          </a:p>
          <a:p>
            <a:pPr>
              <a:buNone/>
            </a:pPr>
            <a:r>
              <a:rPr lang="en-US" sz="1200" dirty="0" smtClean="0"/>
              <a:t>          </a:t>
            </a:r>
            <a:r>
              <a:rPr lang="ru-RU" sz="1200" dirty="0" smtClean="0"/>
              <a:t>Так же, </a:t>
            </a:r>
            <a:r>
              <a:rPr lang="ru-RU" sz="1200" dirty="0" err="1" smtClean="0"/>
              <a:t>пара-арамидные</a:t>
            </a:r>
            <a:r>
              <a:rPr lang="ru-RU" sz="1200" dirty="0" smtClean="0"/>
              <a:t> волокна используются для производства современных 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          </a:t>
            </a:r>
            <a:r>
              <a:rPr lang="ru-RU" sz="1200" dirty="0" smtClean="0"/>
              <a:t>уплотнительных материалов и изделий, в том числе, сальниковых набивок для химической, газовой, нефтехимической промышленности. </a:t>
            </a:r>
          </a:p>
          <a:p>
            <a:pPr>
              <a:buNone/>
            </a:pPr>
            <a:endParaRPr lang="en-US" sz="1200" dirty="0" smtClean="0"/>
          </a:p>
          <a:p>
            <a:endParaRPr lang="en-US" sz="1200" dirty="0" smtClean="0"/>
          </a:p>
          <a:p>
            <a:endParaRPr lang="en-US" sz="2500" dirty="0" smtClean="0"/>
          </a:p>
          <a:p>
            <a:endParaRPr lang="en-US" sz="2500" dirty="0" smtClean="0"/>
          </a:p>
          <a:p>
            <a:pPr>
              <a:buNone/>
            </a:pPr>
            <a:r>
              <a:rPr lang="ru-RU" sz="1100" dirty="0" smtClean="0"/>
              <a:t>Сальниковая набивка </a:t>
            </a:r>
            <a:endParaRPr lang="en-US" sz="1100" dirty="0" smtClean="0"/>
          </a:p>
          <a:p>
            <a:pPr>
              <a:buNone/>
            </a:pPr>
            <a:r>
              <a:rPr lang="ru-RU" sz="1100" dirty="0" err="1" smtClean="0"/>
              <a:t>NOMEX-DuPont</a:t>
            </a:r>
            <a:endParaRPr lang="ru-RU" sz="1100" dirty="0"/>
          </a:p>
        </p:txBody>
      </p:sp>
      <p:pic>
        <p:nvPicPr>
          <p:cNvPr id="4" name="Рисунок 3" descr="НИТИ КЕВЛАРОВЫЕ, АРАМИДНЫЕ НИТИ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4429132"/>
            <a:ext cx="19526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ВОЛОКНО НОМЕКС, НИТЬ НОМЕКС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71736" y="4714884"/>
            <a:ext cx="19526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9735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0"/>
                            </p:stCondLst>
                            <p:childTnLst>
                              <p:par>
                                <p:cTn id="67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799</Words>
  <Application>Microsoft Office PowerPoint</Application>
  <PresentationFormat>Экран (4:3)</PresentationFormat>
  <Paragraphs>148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Кевлар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Кевлар</dc:title>
  <dc:creator>Student</dc:creator>
  <cp:lastModifiedBy>user</cp:lastModifiedBy>
  <cp:revision>21</cp:revision>
  <dcterms:created xsi:type="dcterms:W3CDTF">2011-04-21T11:31:10Z</dcterms:created>
  <dcterms:modified xsi:type="dcterms:W3CDTF">2011-04-26T05:10:05Z</dcterms:modified>
</cp:coreProperties>
</file>