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sldIdLst>
    <p:sldId id="325" r:id="rId2"/>
    <p:sldId id="326" r:id="rId3"/>
    <p:sldId id="327" r:id="rId4"/>
    <p:sldId id="275" r:id="rId5"/>
    <p:sldId id="258" r:id="rId6"/>
    <p:sldId id="259" r:id="rId7"/>
    <p:sldId id="299" r:id="rId8"/>
    <p:sldId id="260" r:id="rId9"/>
    <p:sldId id="261" r:id="rId10"/>
    <p:sldId id="262" r:id="rId11"/>
    <p:sldId id="263" r:id="rId12"/>
    <p:sldId id="264" r:id="rId13"/>
    <p:sldId id="265" r:id="rId14"/>
    <p:sldId id="300" r:id="rId15"/>
    <p:sldId id="324" r:id="rId16"/>
    <p:sldId id="276" r:id="rId17"/>
    <p:sldId id="266" r:id="rId18"/>
    <p:sldId id="267" r:id="rId19"/>
    <p:sldId id="272" r:id="rId20"/>
    <p:sldId id="268" r:id="rId21"/>
    <p:sldId id="270" r:id="rId22"/>
    <p:sldId id="271" r:id="rId23"/>
    <p:sldId id="273" r:id="rId24"/>
    <p:sldId id="274" r:id="rId25"/>
    <p:sldId id="301" r:id="rId26"/>
    <p:sldId id="281" r:id="rId27"/>
    <p:sldId id="304" r:id="rId28"/>
    <p:sldId id="305" r:id="rId29"/>
    <p:sldId id="307" r:id="rId30"/>
    <p:sldId id="306" r:id="rId31"/>
    <p:sldId id="308" r:id="rId32"/>
    <p:sldId id="309" r:id="rId33"/>
    <p:sldId id="310" r:id="rId34"/>
    <p:sldId id="311" r:id="rId35"/>
    <p:sldId id="312" r:id="rId36"/>
    <p:sldId id="313" r:id="rId37"/>
    <p:sldId id="277" r:id="rId38"/>
    <p:sldId id="278" r:id="rId39"/>
    <p:sldId id="314" r:id="rId40"/>
    <p:sldId id="315" r:id="rId41"/>
    <p:sldId id="316" r:id="rId42"/>
  </p:sldIdLst>
  <p:sldSz cx="9144000" cy="6858000" type="screen4x3"/>
  <p:notesSz cx="6858000" cy="9144000"/>
  <p:defaultTextStyle>
    <a:defPPr>
      <a:defRPr lang="en"/>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FFFF66"/>
    <a:srgbClr val="FFCC66"/>
    <a:srgbClr val="CC0000"/>
    <a:srgbClr val="CCCC00"/>
    <a:srgbClr val="FFFFCC"/>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50" autoAdjust="0"/>
    <p:restoredTop sz="94481" autoAdjust="0"/>
  </p:normalViewPr>
  <p:slideViewPr>
    <p:cSldViewPr>
      <p:cViewPr varScale="1">
        <p:scale>
          <a:sx n="74" d="100"/>
          <a:sy n="74" d="100"/>
        </p:scale>
        <p:origin x="1512" y="4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4500"/>
            </a:lvl1pPr>
          </a:lstStyle>
          <a:p>
            <a:r>
              <a:rPr lang="ru-RU"/>
              <a:t>Образец заголовка</a:t>
            </a:r>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p>
        </p:txBody>
      </p:sp>
      <p:sp>
        <p:nvSpPr>
          <p:cNvPr id="4" name="Дата 3">
            <a:extLst>
              <a:ext uri="{FF2B5EF4-FFF2-40B4-BE49-F238E27FC236}">
                <a16:creationId xmlns:a16="http://schemas.microsoft.com/office/drawing/2014/main" id="{E57FE9AD-0562-43AC-B2CB-3E24255891DE}"/>
              </a:ext>
            </a:extLst>
          </p:cNvPr>
          <p:cNvSpPr>
            <a:spLocks noGrp="1"/>
          </p:cNvSpPr>
          <p:nvPr>
            <p:ph type="dt" sz="half" idx="10"/>
          </p:nvPr>
        </p:nvSpPr>
        <p:spPr/>
        <p:txBody>
          <a:bodyPr/>
          <a:lstStyle>
            <a:lvl1pPr>
              <a:defRPr/>
            </a:lvl1pPr>
          </a:lstStyle>
          <a:p>
            <a:pPr>
              <a:defRPr/>
            </a:pPr>
            <a:endParaRPr lang="ru-RU"/>
          </a:p>
        </p:txBody>
      </p:sp>
      <p:sp>
        <p:nvSpPr>
          <p:cNvPr id="5" name="Нижний колонтитул 4">
            <a:extLst>
              <a:ext uri="{FF2B5EF4-FFF2-40B4-BE49-F238E27FC236}">
                <a16:creationId xmlns:a16="http://schemas.microsoft.com/office/drawing/2014/main" id="{66739EB1-4CD3-A272-C483-19A6125FE969}"/>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56826A90-9F65-117E-0104-1385367E0F3D}"/>
              </a:ext>
            </a:extLst>
          </p:cNvPr>
          <p:cNvSpPr>
            <a:spLocks noGrp="1"/>
          </p:cNvSpPr>
          <p:nvPr>
            <p:ph type="sldNum" sz="quarter" idx="12"/>
          </p:nvPr>
        </p:nvSpPr>
        <p:spPr/>
        <p:txBody>
          <a:bodyPr/>
          <a:lstStyle>
            <a:lvl1pPr>
              <a:defRPr/>
            </a:lvl1pPr>
          </a:lstStyle>
          <a:p>
            <a:pPr>
              <a:defRPr/>
            </a:pPr>
            <a:fld id="{A94CAEBD-1011-41DA-A06A-AF38727CAD17}" type="slidenum">
              <a:rPr lang="ru-RU" altLang="ru-RU"/>
              <a:pPr>
                <a:defRPr/>
              </a:pPr>
              <a:t>‹#›</a:t>
            </a:fld>
            <a:endParaRPr lang="ru-RU" altLang="ru-RU"/>
          </a:p>
        </p:txBody>
      </p:sp>
    </p:spTree>
    <p:extLst>
      <p:ext uri="{BB962C8B-B14F-4D97-AF65-F5344CB8AC3E}">
        <p14:creationId xmlns:p14="http://schemas.microsoft.com/office/powerpoint/2010/main" val="690589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70422BA-ED02-99D4-8A3B-A66F8BAD1C4A}"/>
              </a:ext>
            </a:extLst>
          </p:cNvPr>
          <p:cNvSpPr>
            <a:spLocks noGrp="1"/>
          </p:cNvSpPr>
          <p:nvPr>
            <p:ph type="dt" sz="half" idx="10"/>
          </p:nvPr>
        </p:nvSpPr>
        <p:spPr/>
        <p:txBody>
          <a:bodyPr/>
          <a:lstStyle>
            <a:lvl1pPr>
              <a:defRPr/>
            </a:lvl1pPr>
          </a:lstStyle>
          <a:p>
            <a:pPr>
              <a:defRPr/>
            </a:pPr>
            <a:endParaRPr lang="ru-RU"/>
          </a:p>
        </p:txBody>
      </p:sp>
      <p:sp>
        <p:nvSpPr>
          <p:cNvPr id="5" name="Нижний колонтитул 4">
            <a:extLst>
              <a:ext uri="{FF2B5EF4-FFF2-40B4-BE49-F238E27FC236}">
                <a16:creationId xmlns:a16="http://schemas.microsoft.com/office/drawing/2014/main" id="{66EA9AF3-23BB-EA56-4EE0-B936EEA3D04B}"/>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0E9EA11D-026C-B5E8-5321-EDC69ECB8C8D}"/>
              </a:ext>
            </a:extLst>
          </p:cNvPr>
          <p:cNvSpPr>
            <a:spLocks noGrp="1"/>
          </p:cNvSpPr>
          <p:nvPr>
            <p:ph type="sldNum" sz="quarter" idx="12"/>
          </p:nvPr>
        </p:nvSpPr>
        <p:spPr/>
        <p:txBody>
          <a:bodyPr/>
          <a:lstStyle>
            <a:lvl1pPr>
              <a:defRPr/>
            </a:lvl1pPr>
          </a:lstStyle>
          <a:p>
            <a:pPr>
              <a:defRPr/>
            </a:pPr>
            <a:fld id="{577E4872-E457-4408-B5F3-B160C50034C9}" type="slidenum">
              <a:rPr lang="ru-RU" altLang="ru-RU"/>
              <a:pPr>
                <a:defRPr/>
              </a:pPr>
              <a:t>‹#›</a:t>
            </a:fld>
            <a:endParaRPr lang="ru-RU" altLang="ru-RU"/>
          </a:p>
        </p:txBody>
      </p:sp>
    </p:spTree>
    <p:extLst>
      <p:ext uri="{BB962C8B-B14F-4D97-AF65-F5344CB8AC3E}">
        <p14:creationId xmlns:p14="http://schemas.microsoft.com/office/powerpoint/2010/main" val="2638702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43675" y="365125"/>
            <a:ext cx="1971675"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ED501403-19D5-D644-D523-1B31986EBADD}"/>
              </a:ext>
            </a:extLst>
          </p:cNvPr>
          <p:cNvSpPr>
            <a:spLocks noGrp="1"/>
          </p:cNvSpPr>
          <p:nvPr>
            <p:ph type="dt" sz="half" idx="10"/>
          </p:nvPr>
        </p:nvSpPr>
        <p:spPr/>
        <p:txBody>
          <a:bodyPr/>
          <a:lstStyle>
            <a:lvl1pPr>
              <a:defRPr/>
            </a:lvl1pPr>
          </a:lstStyle>
          <a:p>
            <a:pPr>
              <a:defRPr/>
            </a:pPr>
            <a:endParaRPr lang="ru-RU"/>
          </a:p>
        </p:txBody>
      </p:sp>
      <p:sp>
        <p:nvSpPr>
          <p:cNvPr id="5" name="Нижний колонтитул 4">
            <a:extLst>
              <a:ext uri="{FF2B5EF4-FFF2-40B4-BE49-F238E27FC236}">
                <a16:creationId xmlns:a16="http://schemas.microsoft.com/office/drawing/2014/main" id="{9F5F4673-A9E8-3B00-2DE8-DE4D457D7287}"/>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E1F10B6B-4A52-EEDD-98BE-2BA5D1DF38CD}"/>
              </a:ext>
            </a:extLst>
          </p:cNvPr>
          <p:cNvSpPr>
            <a:spLocks noGrp="1"/>
          </p:cNvSpPr>
          <p:nvPr>
            <p:ph type="sldNum" sz="quarter" idx="12"/>
          </p:nvPr>
        </p:nvSpPr>
        <p:spPr/>
        <p:txBody>
          <a:bodyPr/>
          <a:lstStyle>
            <a:lvl1pPr>
              <a:defRPr/>
            </a:lvl1pPr>
          </a:lstStyle>
          <a:p>
            <a:pPr>
              <a:defRPr/>
            </a:pPr>
            <a:fld id="{1C0653D7-709A-431B-A561-133F41532F13}" type="slidenum">
              <a:rPr lang="ru-RU" altLang="ru-RU"/>
              <a:pPr>
                <a:defRPr/>
              </a:pPr>
              <a:t>‹#›</a:t>
            </a:fld>
            <a:endParaRPr lang="ru-RU" altLang="ru-RU"/>
          </a:p>
        </p:txBody>
      </p:sp>
    </p:spTree>
    <p:extLst>
      <p:ext uri="{BB962C8B-B14F-4D97-AF65-F5344CB8AC3E}">
        <p14:creationId xmlns:p14="http://schemas.microsoft.com/office/powerpoint/2010/main" val="2336472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7231E33-3F1B-30F5-E8C5-14F4D84E2E5A}"/>
              </a:ext>
            </a:extLst>
          </p:cNvPr>
          <p:cNvSpPr>
            <a:spLocks noGrp="1"/>
          </p:cNvSpPr>
          <p:nvPr>
            <p:ph type="dt" sz="half" idx="10"/>
          </p:nvPr>
        </p:nvSpPr>
        <p:spPr/>
        <p:txBody>
          <a:bodyPr/>
          <a:lstStyle>
            <a:lvl1pPr>
              <a:defRPr/>
            </a:lvl1pPr>
          </a:lstStyle>
          <a:p>
            <a:pPr>
              <a:defRPr/>
            </a:pPr>
            <a:endParaRPr lang="ru-RU"/>
          </a:p>
        </p:txBody>
      </p:sp>
      <p:sp>
        <p:nvSpPr>
          <p:cNvPr id="5" name="Нижний колонтитул 4">
            <a:extLst>
              <a:ext uri="{FF2B5EF4-FFF2-40B4-BE49-F238E27FC236}">
                <a16:creationId xmlns:a16="http://schemas.microsoft.com/office/drawing/2014/main" id="{1A34C702-E46F-F223-5B31-EE2A0D8E2713}"/>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2D7EA728-5B2E-2385-AF5C-527A011DDB6A}"/>
              </a:ext>
            </a:extLst>
          </p:cNvPr>
          <p:cNvSpPr>
            <a:spLocks noGrp="1"/>
          </p:cNvSpPr>
          <p:nvPr>
            <p:ph type="sldNum" sz="quarter" idx="12"/>
          </p:nvPr>
        </p:nvSpPr>
        <p:spPr/>
        <p:txBody>
          <a:bodyPr/>
          <a:lstStyle>
            <a:lvl1pPr>
              <a:defRPr/>
            </a:lvl1pPr>
          </a:lstStyle>
          <a:p>
            <a:pPr>
              <a:defRPr/>
            </a:pPr>
            <a:fld id="{D9650951-9572-4770-9190-AD80CA93DC4B}" type="slidenum">
              <a:rPr lang="ru-RU" altLang="ru-RU"/>
              <a:pPr>
                <a:defRPr/>
              </a:pPr>
              <a:t>‹#›</a:t>
            </a:fld>
            <a:endParaRPr lang="ru-RU" altLang="ru-RU"/>
          </a:p>
        </p:txBody>
      </p:sp>
    </p:spTree>
    <p:extLst>
      <p:ext uri="{BB962C8B-B14F-4D97-AF65-F5344CB8AC3E}">
        <p14:creationId xmlns:p14="http://schemas.microsoft.com/office/powerpoint/2010/main" val="402235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9"/>
            <a:ext cx="7886700" cy="2852737"/>
          </a:xfrm>
        </p:spPr>
        <p:txBody>
          <a:bodyPr anchor="b"/>
          <a:lstStyle>
            <a:lvl1pPr>
              <a:defRPr sz="4500"/>
            </a:lvl1pPr>
          </a:lstStyle>
          <a:p>
            <a:r>
              <a:rPr lang="ru-RU"/>
              <a:t>Образец заголовка</a:t>
            </a:r>
          </a:p>
        </p:txBody>
      </p:sp>
      <p:sp>
        <p:nvSpPr>
          <p:cNvPr id="3" name="Текст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1095FB2D-E0C9-F40B-D436-7AA1F6859477}"/>
              </a:ext>
            </a:extLst>
          </p:cNvPr>
          <p:cNvSpPr>
            <a:spLocks noGrp="1"/>
          </p:cNvSpPr>
          <p:nvPr>
            <p:ph type="dt" sz="half" idx="10"/>
          </p:nvPr>
        </p:nvSpPr>
        <p:spPr/>
        <p:txBody>
          <a:bodyPr/>
          <a:lstStyle>
            <a:lvl1pPr>
              <a:defRPr/>
            </a:lvl1pPr>
          </a:lstStyle>
          <a:p>
            <a:pPr>
              <a:defRPr/>
            </a:pPr>
            <a:endParaRPr lang="ru-RU"/>
          </a:p>
        </p:txBody>
      </p:sp>
      <p:sp>
        <p:nvSpPr>
          <p:cNvPr id="5" name="Нижний колонтитул 4">
            <a:extLst>
              <a:ext uri="{FF2B5EF4-FFF2-40B4-BE49-F238E27FC236}">
                <a16:creationId xmlns:a16="http://schemas.microsoft.com/office/drawing/2014/main" id="{29C3FE72-8632-5F7F-148D-6CD2CBC9444B}"/>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10767A1D-F620-2831-F9EE-0B1E0CA807B5}"/>
              </a:ext>
            </a:extLst>
          </p:cNvPr>
          <p:cNvSpPr>
            <a:spLocks noGrp="1"/>
          </p:cNvSpPr>
          <p:nvPr>
            <p:ph type="sldNum" sz="quarter" idx="12"/>
          </p:nvPr>
        </p:nvSpPr>
        <p:spPr/>
        <p:txBody>
          <a:bodyPr/>
          <a:lstStyle>
            <a:lvl1pPr>
              <a:defRPr/>
            </a:lvl1pPr>
          </a:lstStyle>
          <a:p>
            <a:pPr>
              <a:defRPr/>
            </a:pPr>
            <a:fld id="{98A88EAA-ED44-41EE-BBBA-D82A1F06323C}" type="slidenum">
              <a:rPr lang="ru-RU" altLang="ru-RU"/>
              <a:pPr>
                <a:defRPr/>
              </a:pPr>
              <a:t>‹#›</a:t>
            </a:fld>
            <a:endParaRPr lang="ru-RU" altLang="ru-RU"/>
          </a:p>
        </p:txBody>
      </p:sp>
    </p:spTree>
    <p:extLst>
      <p:ext uri="{BB962C8B-B14F-4D97-AF65-F5344CB8AC3E}">
        <p14:creationId xmlns:p14="http://schemas.microsoft.com/office/powerpoint/2010/main" val="2303455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a:extLst>
              <a:ext uri="{FF2B5EF4-FFF2-40B4-BE49-F238E27FC236}">
                <a16:creationId xmlns:a16="http://schemas.microsoft.com/office/drawing/2014/main" id="{D32FE23A-7CD4-F31A-BCA8-DCC6D036714C}"/>
              </a:ext>
            </a:extLst>
          </p:cNvPr>
          <p:cNvSpPr>
            <a:spLocks noGrp="1"/>
          </p:cNvSpPr>
          <p:nvPr>
            <p:ph type="dt" sz="half" idx="10"/>
          </p:nvPr>
        </p:nvSpPr>
        <p:spPr/>
        <p:txBody>
          <a:bodyPr/>
          <a:lstStyle>
            <a:lvl1pPr>
              <a:defRPr/>
            </a:lvl1pPr>
          </a:lstStyle>
          <a:p>
            <a:pPr>
              <a:defRPr/>
            </a:pPr>
            <a:endParaRPr lang="ru-RU"/>
          </a:p>
        </p:txBody>
      </p:sp>
      <p:sp>
        <p:nvSpPr>
          <p:cNvPr id="6" name="Нижний колонтитул 4">
            <a:extLst>
              <a:ext uri="{FF2B5EF4-FFF2-40B4-BE49-F238E27FC236}">
                <a16:creationId xmlns:a16="http://schemas.microsoft.com/office/drawing/2014/main" id="{E4332FA2-0C69-66A8-A47C-0B4D473313C6}"/>
              </a:ext>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16:creationId xmlns:a16="http://schemas.microsoft.com/office/drawing/2014/main" id="{70856FAF-944F-8C4C-29F9-646CD2D869C1}"/>
              </a:ext>
            </a:extLst>
          </p:cNvPr>
          <p:cNvSpPr>
            <a:spLocks noGrp="1"/>
          </p:cNvSpPr>
          <p:nvPr>
            <p:ph type="sldNum" sz="quarter" idx="12"/>
          </p:nvPr>
        </p:nvSpPr>
        <p:spPr/>
        <p:txBody>
          <a:bodyPr/>
          <a:lstStyle>
            <a:lvl1pPr>
              <a:defRPr/>
            </a:lvl1pPr>
          </a:lstStyle>
          <a:p>
            <a:pPr>
              <a:defRPr/>
            </a:pPr>
            <a:fld id="{C8B48BD2-1D17-4D2F-BF0F-69E1A72653A5}" type="slidenum">
              <a:rPr lang="ru-RU" altLang="ru-RU"/>
              <a:pPr>
                <a:defRPr/>
              </a:pPr>
              <a:t>‹#›</a:t>
            </a:fld>
            <a:endParaRPr lang="ru-RU" altLang="ru-RU"/>
          </a:p>
        </p:txBody>
      </p:sp>
    </p:spTree>
    <p:extLst>
      <p:ext uri="{BB962C8B-B14F-4D97-AF65-F5344CB8AC3E}">
        <p14:creationId xmlns:p14="http://schemas.microsoft.com/office/powerpoint/2010/main" val="1709861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65126"/>
            <a:ext cx="7886700" cy="1325563"/>
          </a:xfrm>
        </p:spPr>
        <p:txBody>
          <a:bodyPr/>
          <a:lstStyle/>
          <a:p>
            <a:r>
              <a:rPr lang="ru-RU"/>
              <a:t>Образец заголовка</a:t>
            </a:r>
          </a:p>
        </p:txBody>
      </p:sp>
      <p:sp>
        <p:nvSpPr>
          <p:cNvPr id="3" name="Текст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Объект 3"/>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Объект 5"/>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a:extLst>
              <a:ext uri="{FF2B5EF4-FFF2-40B4-BE49-F238E27FC236}">
                <a16:creationId xmlns:a16="http://schemas.microsoft.com/office/drawing/2014/main" id="{408F795B-EF08-4EB0-3E24-37A4A1A53865}"/>
              </a:ext>
            </a:extLst>
          </p:cNvPr>
          <p:cNvSpPr>
            <a:spLocks noGrp="1"/>
          </p:cNvSpPr>
          <p:nvPr>
            <p:ph type="dt" sz="half" idx="10"/>
          </p:nvPr>
        </p:nvSpPr>
        <p:spPr/>
        <p:txBody>
          <a:bodyPr/>
          <a:lstStyle>
            <a:lvl1pPr>
              <a:defRPr/>
            </a:lvl1pPr>
          </a:lstStyle>
          <a:p>
            <a:pPr>
              <a:defRPr/>
            </a:pPr>
            <a:endParaRPr lang="ru-RU"/>
          </a:p>
        </p:txBody>
      </p:sp>
      <p:sp>
        <p:nvSpPr>
          <p:cNvPr id="8" name="Нижний колонтитул 4">
            <a:extLst>
              <a:ext uri="{FF2B5EF4-FFF2-40B4-BE49-F238E27FC236}">
                <a16:creationId xmlns:a16="http://schemas.microsoft.com/office/drawing/2014/main" id="{66278264-2BDF-DFD0-58C8-69D9DDF7AFE7}"/>
              </a:ext>
            </a:extLst>
          </p:cNvPr>
          <p:cNvSpPr>
            <a:spLocks noGrp="1"/>
          </p:cNvSpPr>
          <p:nvPr>
            <p:ph type="ftr" sz="quarter" idx="11"/>
          </p:nvPr>
        </p:nvSpPr>
        <p:spPr/>
        <p:txBody>
          <a:bodyPr/>
          <a:lstStyle>
            <a:lvl1pPr>
              <a:defRPr/>
            </a:lvl1pPr>
          </a:lstStyle>
          <a:p>
            <a:pPr>
              <a:defRPr/>
            </a:pPr>
            <a:endParaRPr lang="ru-RU"/>
          </a:p>
        </p:txBody>
      </p:sp>
      <p:sp>
        <p:nvSpPr>
          <p:cNvPr id="9" name="Номер слайда 5">
            <a:extLst>
              <a:ext uri="{FF2B5EF4-FFF2-40B4-BE49-F238E27FC236}">
                <a16:creationId xmlns:a16="http://schemas.microsoft.com/office/drawing/2014/main" id="{9DC382F7-C12C-48EA-2524-286A08B2D5F4}"/>
              </a:ext>
            </a:extLst>
          </p:cNvPr>
          <p:cNvSpPr>
            <a:spLocks noGrp="1"/>
          </p:cNvSpPr>
          <p:nvPr>
            <p:ph type="sldNum" sz="quarter" idx="12"/>
          </p:nvPr>
        </p:nvSpPr>
        <p:spPr/>
        <p:txBody>
          <a:bodyPr/>
          <a:lstStyle>
            <a:lvl1pPr>
              <a:defRPr/>
            </a:lvl1pPr>
          </a:lstStyle>
          <a:p>
            <a:pPr>
              <a:defRPr/>
            </a:pPr>
            <a:fld id="{559FEFD1-E01B-41FB-9F8A-4F6D6FDF5F4C}" type="slidenum">
              <a:rPr lang="ru-RU" altLang="ru-RU"/>
              <a:pPr>
                <a:defRPr/>
              </a:pPr>
              <a:t>‹#›</a:t>
            </a:fld>
            <a:endParaRPr lang="ru-RU" altLang="ru-RU"/>
          </a:p>
        </p:txBody>
      </p:sp>
    </p:spTree>
    <p:extLst>
      <p:ext uri="{BB962C8B-B14F-4D97-AF65-F5344CB8AC3E}">
        <p14:creationId xmlns:p14="http://schemas.microsoft.com/office/powerpoint/2010/main" val="222564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a:extLst>
              <a:ext uri="{FF2B5EF4-FFF2-40B4-BE49-F238E27FC236}">
                <a16:creationId xmlns:a16="http://schemas.microsoft.com/office/drawing/2014/main" id="{515B6B66-4A50-108C-8F3C-D54D3E37E7DB}"/>
              </a:ext>
            </a:extLst>
          </p:cNvPr>
          <p:cNvSpPr>
            <a:spLocks noGrp="1"/>
          </p:cNvSpPr>
          <p:nvPr>
            <p:ph type="dt" sz="half" idx="10"/>
          </p:nvPr>
        </p:nvSpPr>
        <p:spPr/>
        <p:txBody>
          <a:bodyPr/>
          <a:lstStyle>
            <a:lvl1pPr>
              <a:defRPr/>
            </a:lvl1pPr>
          </a:lstStyle>
          <a:p>
            <a:pPr>
              <a:defRPr/>
            </a:pPr>
            <a:endParaRPr lang="ru-RU"/>
          </a:p>
        </p:txBody>
      </p:sp>
      <p:sp>
        <p:nvSpPr>
          <p:cNvPr id="4" name="Нижний колонтитул 4">
            <a:extLst>
              <a:ext uri="{FF2B5EF4-FFF2-40B4-BE49-F238E27FC236}">
                <a16:creationId xmlns:a16="http://schemas.microsoft.com/office/drawing/2014/main" id="{27717756-D4EA-1E69-F57D-89AC8849BD74}"/>
              </a:ext>
            </a:extLst>
          </p:cNvPr>
          <p:cNvSpPr>
            <a:spLocks noGrp="1"/>
          </p:cNvSpPr>
          <p:nvPr>
            <p:ph type="ftr" sz="quarter" idx="11"/>
          </p:nvPr>
        </p:nvSpPr>
        <p:spPr/>
        <p:txBody>
          <a:bodyPr/>
          <a:lstStyle>
            <a:lvl1pPr>
              <a:defRPr/>
            </a:lvl1pPr>
          </a:lstStyle>
          <a:p>
            <a:pPr>
              <a:defRPr/>
            </a:pPr>
            <a:endParaRPr lang="ru-RU"/>
          </a:p>
        </p:txBody>
      </p:sp>
      <p:sp>
        <p:nvSpPr>
          <p:cNvPr id="5" name="Номер слайда 5">
            <a:extLst>
              <a:ext uri="{FF2B5EF4-FFF2-40B4-BE49-F238E27FC236}">
                <a16:creationId xmlns:a16="http://schemas.microsoft.com/office/drawing/2014/main" id="{41E0A082-16AD-7A58-0834-098BCD881CD1}"/>
              </a:ext>
            </a:extLst>
          </p:cNvPr>
          <p:cNvSpPr>
            <a:spLocks noGrp="1"/>
          </p:cNvSpPr>
          <p:nvPr>
            <p:ph type="sldNum" sz="quarter" idx="12"/>
          </p:nvPr>
        </p:nvSpPr>
        <p:spPr/>
        <p:txBody>
          <a:bodyPr/>
          <a:lstStyle>
            <a:lvl1pPr>
              <a:defRPr/>
            </a:lvl1pPr>
          </a:lstStyle>
          <a:p>
            <a:pPr>
              <a:defRPr/>
            </a:pPr>
            <a:fld id="{577966BE-759B-4EB0-A01B-9B1D35B5C4C8}" type="slidenum">
              <a:rPr lang="ru-RU" altLang="ru-RU"/>
              <a:pPr>
                <a:defRPr/>
              </a:pPr>
              <a:t>‹#›</a:t>
            </a:fld>
            <a:endParaRPr lang="ru-RU" altLang="ru-RU"/>
          </a:p>
        </p:txBody>
      </p:sp>
    </p:spTree>
    <p:extLst>
      <p:ext uri="{BB962C8B-B14F-4D97-AF65-F5344CB8AC3E}">
        <p14:creationId xmlns:p14="http://schemas.microsoft.com/office/powerpoint/2010/main" val="2521119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a:extLst>
              <a:ext uri="{FF2B5EF4-FFF2-40B4-BE49-F238E27FC236}">
                <a16:creationId xmlns:a16="http://schemas.microsoft.com/office/drawing/2014/main" id="{8E56FA1E-B3E0-ED9B-1B7B-C8C37B6186A7}"/>
              </a:ext>
            </a:extLst>
          </p:cNvPr>
          <p:cNvSpPr>
            <a:spLocks noGrp="1"/>
          </p:cNvSpPr>
          <p:nvPr>
            <p:ph type="dt" sz="half" idx="10"/>
          </p:nvPr>
        </p:nvSpPr>
        <p:spPr/>
        <p:txBody>
          <a:bodyPr/>
          <a:lstStyle>
            <a:lvl1pPr>
              <a:defRPr/>
            </a:lvl1pPr>
          </a:lstStyle>
          <a:p>
            <a:pPr>
              <a:defRPr/>
            </a:pPr>
            <a:endParaRPr lang="ru-RU"/>
          </a:p>
        </p:txBody>
      </p:sp>
      <p:sp>
        <p:nvSpPr>
          <p:cNvPr id="3" name="Нижний колонтитул 4">
            <a:extLst>
              <a:ext uri="{FF2B5EF4-FFF2-40B4-BE49-F238E27FC236}">
                <a16:creationId xmlns:a16="http://schemas.microsoft.com/office/drawing/2014/main" id="{850333F8-7C20-720F-8F0C-781166F481EE}"/>
              </a:ext>
            </a:extLst>
          </p:cNvPr>
          <p:cNvSpPr>
            <a:spLocks noGrp="1"/>
          </p:cNvSpPr>
          <p:nvPr>
            <p:ph type="ftr" sz="quarter" idx="11"/>
          </p:nvPr>
        </p:nvSpPr>
        <p:spPr/>
        <p:txBody>
          <a:bodyPr/>
          <a:lstStyle>
            <a:lvl1pPr>
              <a:defRPr/>
            </a:lvl1pPr>
          </a:lstStyle>
          <a:p>
            <a:pPr>
              <a:defRPr/>
            </a:pPr>
            <a:endParaRPr lang="ru-RU"/>
          </a:p>
        </p:txBody>
      </p:sp>
      <p:sp>
        <p:nvSpPr>
          <p:cNvPr id="4" name="Номер слайда 5">
            <a:extLst>
              <a:ext uri="{FF2B5EF4-FFF2-40B4-BE49-F238E27FC236}">
                <a16:creationId xmlns:a16="http://schemas.microsoft.com/office/drawing/2014/main" id="{C46B2756-01BF-937D-A863-E8E3DBDCFF92}"/>
              </a:ext>
            </a:extLst>
          </p:cNvPr>
          <p:cNvSpPr>
            <a:spLocks noGrp="1"/>
          </p:cNvSpPr>
          <p:nvPr>
            <p:ph type="sldNum" sz="quarter" idx="12"/>
          </p:nvPr>
        </p:nvSpPr>
        <p:spPr/>
        <p:txBody>
          <a:bodyPr/>
          <a:lstStyle>
            <a:lvl1pPr>
              <a:defRPr/>
            </a:lvl1pPr>
          </a:lstStyle>
          <a:p>
            <a:pPr>
              <a:defRPr/>
            </a:pPr>
            <a:fld id="{8B72F151-6531-4D9E-81C6-D3AB13A55D8D}" type="slidenum">
              <a:rPr lang="ru-RU" altLang="ru-RU"/>
              <a:pPr>
                <a:defRPr/>
              </a:pPr>
              <a:t>‹#›</a:t>
            </a:fld>
            <a:endParaRPr lang="ru-RU" altLang="ru-RU"/>
          </a:p>
        </p:txBody>
      </p:sp>
    </p:spTree>
    <p:extLst>
      <p:ext uri="{BB962C8B-B14F-4D97-AF65-F5344CB8AC3E}">
        <p14:creationId xmlns:p14="http://schemas.microsoft.com/office/powerpoint/2010/main" val="367737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Объект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3">
            <a:extLst>
              <a:ext uri="{FF2B5EF4-FFF2-40B4-BE49-F238E27FC236}">
                <a16:creationId xmlns:a16="http://schemas.microsoft.com/office/drawing/2014/main" id="{941BA4D2-2C6B-B9B6-B5F4-EF2EE39AA3E4}"/>
              </a:ext>
            </a:extLst>
          </p:cNvPr>
          <p:cNvSpPr>
            <a:spLocks noGrp="1"/>
          </p:cNvSpPr>
          <p:nvPr>
            <p:ph type="dt" sz="half" idx="10"/>
          </p:nvPr>
        </p:nvSpPr>
        <p:spPr/>
        <p:txBody>
          <a:bodyPr/>
          <a:lstStyle>
            <a:lvl1pPr>
              <a:defRPr/>
            </a:lvl1pPr>
          </a:lstStyle>
          <a:p>
            <a:pPr>
              <a:defRPr/>
            </a:pPr>
            <a:endParaRPr lang="ru-RU"/>
          </a:p>
        </p:txBody>
      </p:sp>
      <p:sp>
        <p:nvSpPr>
          <p:cNvPr id="6" name="Нижний колонтитул 4">
            <a:extLst>
              <a:ext uri="{FF2B5EF4-FFF2-40B4-BE49-F238E27FC236}">
                <a16:creationId xmlns:a16="http://schemas.microsoft.com/office/drawing/2014/main" id="{C3EF307B-B894-9EAB-A2FA-E6E819B17960}"/>
              </a:ext>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16:creationId xmlns:a16="http://schemas.microsoft.com/office/drawing/2014/main" id="{1A45541C-61F6-00EE-22CA-F78368ADB61D}"/>
              </a:ext>
            </a:extLst>
          </p:cNvPr>
          <p:cNvSpPr>
            <a:spLocks noGrp="1"/>
          </p:cNvSpPr>
          <p:nvPr>
            <p:ph type="sldNum" sz="quarter" idx="12"/>
          </p:nvPr>
        </p:nvSpPr>
        <p:spPr/>
        <p:txBody>
          <a:bodyPr/>
          <a:lstStyle>
            <a:lvl1pPr>
              <a:defRPr/>
            </a:lvl1pPr>
          </a:lstStyle>
          <a:p>
            <a:pPr>
              <a:defRPr/>
            </a:pPr>
            <a:fld id="{76B83AD1-9E07-4F83-B525-159EB49757A7}" type="slidenum">
              <a:rPr lang="ru-RU" altLang="ru-RU"/>
              <a:pPr>
                <a:defRPr/>
              </a:pPr>
              <a:t>‹#›</a:t>
            </a:fld>
            <a:endParaRPr lang="ru-RU" altLang="ru-RU"/>
          </a:p>
        </p:txBody>
      </p:sp>
    </p:spTree>
    <p:extLst>
      <p:ext uri="{BB962C8B-B14F-4D97-AF65-F5344CB8AC3E}">
        <p14:creationId xmlns:p14="http://schemas.microsoft.com/office/powerpoint/2010/main" val="1248682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Рисунок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ru-RU" noProof="0"/>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3">
            <a:extLst>
              <a:ext uri="{FF2B5EF4-FFF2-40B4-BE49-F238E27FC236}">
                <a16:creationId xmlns:a16="http://schemas.microsoft.com/office/drawing/2014/main" id="{6270B229-8898-9B91-08B9-291F53B18183}"/>
              </a:ext>
            </a:extLst>
          </p:cNvPr>
          <p:cNvSpPr>
            <a:spLocks noGrp="1"/>
          </p:cNvSpPr>
          <p:nvPr>
            <p:ph type="dt" sz="half" idx="10"/>
          </p:nvPr>
        </p:nvSpPr>
        <p:spPr/>
        <p:txBody>
          <a:bodyPr/>
          <a:lstStyle>
            <a:lvl1pPr>
              <a:defRPr/>
            </a:lvl1pPr>
          </a:lstStyle>
          <a:p>
            <a:pPr>
              <a:defRPr/>
            </a:pPr>
            <a:endParaRPr lang="ru-RU"/>
          </a:p>
        </p:txBody>
      </p:sp>
      <p:sp>
        <p:nvSpPr>
          <p:cNvPr id="6" name="Нижний колонтитул 4">
            <a:extLst>
              <a:ext uri="{FF2B5EF4-FFF2-40B4-BE49-F238E27FC236}">
                <a16:creationId xmlns:a16="http://schemas.microsoft.com/office/drawing/2014/main" id="{827D4D1C-32A8-0F5D-1880-ED8E3F63F6A6}"/>
              </a:ext>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16:creationId xmlns:a16="http://schemas.microsoft.com/office/drawing/2014/main" id="{ED6953E6-0346-AF94-888B-C9EF9652F199}"/>
              </a:ext>
            </a:extLst>
          </p:cNvPr>
          <p:cNvSpPr>
            <a:spLocks noGrp="1"/>
          </p:cNvSpPr>
          <p:nvPr>
            <p:ph type="sldNum" sz="quarter" idx="12"/>
          </p:nvPr>
        </p:nvSpPr>
        <p:spPr/>
        <p:txBody>
          <a:bodyPr/>
          <a:lstStyle>
            <a:lvl1pPr>
              <a:defRPr/>
            </a:lvl1pPr>
          </a:lstStyle>
          <a:p>
            <a:pPr>
              <a:defRPr/>
            </a:pPr>
            <a:fld id="{D1FAB81A-4FDD-4954-9DE2-00C4D04B48AA}" type="slidenum">
              <a:rPr lang="ru-RU" altLang="ru-RU"/>
              <a:pPr>
                <a:defRPr/>
              </a:pPr>
              <a:t>‹#›</a:t>
            </a:fld>
            <a:endParaRPr lang="ru-RU" altLang="ru-RU"/>
          </a:p>
        </p:txBody>
      </p:sp>
    </p:spTree>
    <p:extLst>
      <p:ext uri="{BB962C8B-B14F-4D97-AF65-F5344CB8AC3E}">
        <p14:creationId xmlns:p14="http://schemas.microsoft.com/office/powerpoint/2010/main" val="4043264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Заголовок 1">
            <a:extLst>
              <a:ext uri="{FF2B5EF4-FFF2-40B4-BE49-F238E27FC236}">
                <a16:creationId xmlns:a16="http://schemas.microsoft.com/office/drawing/2014/main" id="{2FFAE50B-8FD8-C2C3-914E-77796A0960CF}"/>
              </a:ext>
            </a:extLst>
          </p:cNvPr>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3" name="Текст 2">
            <a:extLst>
              <a:ext uri="{FF2B5EF4-FFF2-40B4-BE49-F238E27FC236}">
                <a16:creationId xmlns:a16="http://schemas.microsoft.com/office/drawing/2014/main" id="{7B9DB094-5689-FB97-F246-33BE64EF483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D1D99FF-5BA4-410E-A4F5-8EBE390CC77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ru-RU"/>
          </a:p>
        </p:txBody>
      </p:sp>
      <p:sp>
        <p:nvSpPr>
          <p:cNvPr id="5" name="Нижний колонтитул 4">
            <a:extLst>
              <a:ext uri="{FF2B5EF4-FFF2-40B4-BE49-F238E27FC236}">
                <a16:creationId xmlns:a16="http://schemas.microsoft.com/office/drawing/2014/main" id="{A00A1D33-0129-ADFF-EEE3-0B2A433022CA}"/>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ru-RU"/>
          </a:p>
        </p:txBody>
      </p:sp>
      <p:sp>
        <p:nvSpPr>
          <p:cNvPr id="6" name="Номер слайда 5">
            <a:extLst>
              <a:ext uri="{FF2B5EF4-FFF2-40B4-BE49-F238E27FC236}">
                <a16:creationId xmlns:a16="http://schemas.microsoft.com/office/drawing/2014/main" id="{2FB45214-0381-A048-7108-574287537DE1}"/>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tx1">
                    <a:tint val="75000"/>
                  </a:schemeClr>
                </a:solidFill>
                <a:latin typeface="+mn-lt"/>
              </a:defRPr>
            </a:lvl1pPr>
          </a:lstStyle>
          <a:p>
            <a:pPr>
              <a:defRPr/>
            </a:pPr>
            <a:fld id="{69057F35-7791-4B95-A5C7-D13937D0A79F}"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685800" rtl="0" fontAlgn="base">
        <a:lnSpc>
          <a:spcPct val="90000"/>
        </a:lnSpc>
        <a:spcBef>
          <a:spcPct val="0"/>
        </a:spcBef>
        <a:spcAft>
          <a:spcPct val="0"/>
        </a:spcAft>
        <a:defRPr sz="3300" kern="1200">
          <a:solidFill>
            <a:schemeClr val="tx1"/>
          </a:solidFill>
          <a:latin typeface="+mj-lt"/>
          <a:ea typeface="+mj-ea"/>
          <a:cs typeface="+mj-cs"/>
        </a:defRPr>
      </a:lvl1pPr>
      <a:lvl2pPr algn="l" defTabSz="685800" rtl="0" fontAlgn="base">
        <a:lnSpc>
          <a:spcPct val="90000"/>
        </a:lnSpc>
        <a:spcBef>
          <a:spcPct val="0"/>
        </a:spcBef>
        <a:spcAft>
          <a:spcPct val="0"/>
        </a:spcAft>
        <a:defRPr sz="3300">
          <a:solidFill>
            <a:schemeClr val="tx1"/>
          </a:solidFill>
          <a:latin typeface="Calibri Light" panose="020F0302020204030204" pitchFamily="34" charset="0"/>
        </a:defRPr>
      </a:lvl2pPr>
      <a:lvl3pPr algn="l" defTabSz="685800" rtl="0" fontAlgn="base">
        <a:lnSpc>
          <a:spcPct val="90000"/>
        </a:lnSpc>
        <a:spcBef>
          <a:spcPct val="0"/>
        </a:spcBef>
        <a:spcAft>
          <a:spcPct val="0"/>
        </a:spcAft>
        <a:defRPr sz="3300">
          <a:solidFill>
            <a:schemeClr val="tx1"/>
          </a:solidFill>
          <a:latin typeface="Calibri Light" panose="020F0302020204030204" pitchFamily="34" charset="0"/>
        </a:defRPr>
      </a:lvl3pPr>
      <a:lvl4pPr algn="l" defTabSz="685800" rtl="0" fontAlgn="base">
        <a:lnSpc>
          <a:spcPct val="90000"/>
        </a:lnSpc>
        <a:spcBef>
          <a:spcPct val="0"/>
        </a:spcBef>
        <a:spcAft>
          <a:spcPct val="0"/>
        </a:spcAft>
        <a:defRPr sz="3300">
          <a:solidFill>
            <a:schemeClr val="tx1"/>
          </a:solidFill>
          <a:latin typeface="Calibri Light" panose="020F0302020204030204" pitchFamily="34" charset="0"/>
        </a:defRPr>
      </a:lvl4pPr>
      <a:lvl5pPr algn="l" defTabSz="685800" rtl="0" fontAlgn="base">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fontAlgn="base">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fontAlgn="base">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1214754"/>
            <a:ext cx="6707088" cy="857250"/>
          </a:xfrm>
        </p:spPr>
        <p:txBody>
          <a:bodyPr>
            <a:normAutofit fontScale="90000"/>
          </a:bodyPr>
          <a:lstStyle/>
          <a:p>
            <a:pPr algn="l"/>
            <a:r>
              <a:rPr lang="en-US" sz="3200" b="1" dirty="0"/>
              <a:t>AL-FARABI KAZAKH NATIONAL UNIVERSITY</a:t>
            </a:r>
            <a:endParaRPr lang="ru-RU" sz="3200" b="1" dirty="0"/>
          </a:p>
        </p:txBody>
      </p:sp>
      <p:sp>
        <p:nvSpPr>
          <p:cNvPr id="4" name="TextBox 3"/>
          <p:cNvSpPr txBox="1"/>
          <p:nvPr/>
        </p:nvSpPr>
        <p:spPr>
          <a:xfrm>
            <a:off x="2195736" y="2192470"/>
            <a:ext cx="6480720" cy="954107"/>
          </a:xfrm>
          <a:prstGeom prst="rect">
            <a:avLst/>
          </a:prstGeom>
          <a:solidFill>
            <a:schemeClr val="bg1"/>
          </a:solidFill>
        </p:spPr>
        <p:txBody>
          <a:bodyPr wrap="square" rtlCol="0">
            <a:spAutoFit/>
          </a:bodyPr>
          <a:lstStyle/>
          <a:p>
            <a:r>
              <a:rPr lang="en-US" sz="2800" b="1" dirty="0">
                <a:latin typeface="Arial" panose="020B0604020202020204" pitchFamily="34" charset="0"/>
              </a:rPr>
              <a:t>Department of political science and political technologies</a:t>
            </a:r>
            <a:r>
              <a:rPr lang="ru-RU" sz="2800" b="1" dirty="0">
                <a:latin typeface="Arial" panose="020B0604020202020204" pitchFamily="34" charset="0"/>
              </a:rPr>
              <a:t> </a:t>
            </a:r>
          </a:p>
        </p:txBody>
      </p:sp>
      <p:sp>
        <p:nvSpPr>
          <p:cNvPr id="5" name="TextBox 4"/>
          <p:cNvSpPr txBox="1"/>
          <p:nvPr/>
        </p:nvSpPr>
        <p:spPr>
          <a:xfrm>
            <a:off x="2195736" y="3311189"/>
            <a:ext cx="6624736" cy="769441"/>
          </a:xfrm>
          <a:prstGeom prst="rect">
            <a:avLst/>
          </a:prstGeom>
          <a:noFill/>
        </p:spPr>
        <p:txBody>
          <a:bodyPr wrap="square" rtlCol="0">
            <a:spAutoFit/>
          </a:bodyPr>
          <a:lstStyle/>
          <a:p>
            <a:r>
              <a:rPr lang="en" sz="4400" b="1" dirty="0">
                <a:latin typeface="Arial" panose="020B0604020202020204" pitchFamily="34" charset="0"/>
                <a:cs typeface="Arial" panose="020B0604020202020204" pitchFamily="34" charset="0"/>
              </a:rPr>
              <a:t>Political conflict</a:t>
            </a:r>
            <a:r>
              <a:rPr lang="ru-RU" sz="4400" b="1" dirty="0">
                <a:latin typeface="Arial" panose="020B0604020202020204" pitchFamily="34" charset="0"/>
                <a:cs typeface="Arial" panose="020B0604020202020204" pitchFamily="34" charset="0"/>
              </a:rPr>
              <a:t> </a:t>
            </a:r>
            <a:r>
              <a:rPr lang="en-US" sz="4400" b="1" dirty="0">
                <a:latin typeface="Arial" panose="020B0604020202020204" pitchFamily="34" charset="0"/>
                <a:cs typeface="Arial" panose="020B0604020202020204" pitchFamily="34" charset="0"/>
              </a:rPr>
              <a:t>studies</a:t>
            </a:r>
            <a:endParaRPr lang="ru-RU" sz="1600" b="1" dirty="0">
              <a:latin typeface="Arial" panose="020B0604020202020204" pitchFamily="34" charset="0"/>
              <a:cs typeface="Arial" panose="020B0604020202020204" pitchFamily="34" charset="0"/>
            </a:endParaRPr>
          </a:p>
        </p:txBody>
      </p:sp>
      <p:sp>
        <p:nvSpPr>
          <p:cNvPr id="6" name="TextBox 5"/>
          <p:cNvSpPr txBox="1"/>
          <p:nvPr/>
        </p:nvSpPr>
        <p:spPr>
          <a:xfrm>
            <a:off x="2339752" y="4306797"/>
            <a:ext cx="3240360" cy="830997"/>
          </a:xfrm>
          <a:prstGeom prst="rect">
            <a:avLst/>
          </a:prstGeom>
          <a:noFill/>
        </p:spPr>
        <p:txBody>
          <a:bodyPr wrap="square" rtlCol="0">
            <a:spAutoFit/>
          </a:bodyPr>
          <a:lstStyle/>
          <a:p>
            <a:r>
              <a:rPr lang="" sz="2400" b="1" dirty="0">
                <a:latin typeface="Arial" panose="020B0604020202020204" pitchFamily="34" charset="0"/>
              </a:rPr>
              <a:t>Abzhapparova A.A.</a:t>
            </a:r>
          </a:p>
          <a:p>
            <a:r>
              <a:rPr lang="en-US" sz="2400" b="1" dirty="0">
                <a:latin typeface="Arial" panose="020B0604020202020204" pitchFamily="34" charset="0"/>
              </a:rPr>
              <a:t>Senior lecturer</a:t>
            </a:r>
            <a:endParaRPr lang="ru-RU" sz="2400" b="1" dirty="0">
              <a:latin typeface="Arial" panose="020B0604020202020204" pitchFamily="34" charset="0"/>
            </a:endParaRPr>
          </a:p>
        </p:txBody>
      </p:sp>
      <p:pic>
        <p:nvPicPr>
          <p:cNvPr id="7" name="Рисунок 6">
            <a:extLst>
              <a:ext uri="{FF2B5EF4-FFF2-40B4-BE49-F238E27FC236}">
                <a16:creationId xmlns:a16="http://schemas.microsoft.com/office/drawing/2014/main" id="{209563F3-E824-988A-A914-8F1EE3C48F48}"/>
              </a:ext>
            </a:extLst>
          </p:cNvPr>
          <p:cNvPicPr>
            <a:picLocks noChangeAspect="1"/>
          </p:cNvPicPr>
          <p:nvPr/>
        </p:nvPicPr>
        <p:blipFill>
          <a:blip r:embed="rId2"/>
          <a:stretch>
            <a:fillRect/>
          </a:stretch>
        </p:blipFill>
        <p:spPr>
          <a:xfrm>
            <a:off x="395536" y="1124744"/>
            <a:ext cx="1296144" cy="1467018"/>
          </a:xfrm>
          <a:prstGeom prst="rect">
            <a:avLst/>
          </a:prstGeom>
        </p:spPr>
      </p:pic>
    </p:spTree>
    <p:extLst>
      <p:ext uri="{BB962C8B-B14F-4D97-AF65-F5344CB8AC3E}">
        <p14:creationId xmlns:p14="http://schemas.microsoft.com/office/powerpoint/2010/main" val="3763049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C6D38B1-4ED8-D24B-E384-0CC5430845D6}"/>
              </a:ext>
            </a:extLst>
          </p:cNvPr>
          <p:cNvSpPr>
            <a:spLocks noGrp="1" noChangeArrowheads="1"/>
          </p:cNvSpPr>
          <p:nvPr>
            <p:ph type="title"/>
          </p:nvPr>
        </p:nvSpPr>
        <p:spPr/>
        <p:txBody>
          <a:bodyPr/>
          <a:lstStyle/>
          <a:p>
            <a:pPr algn="ctr">
              <a:lnSpc>
                <a:spcPct val="85000"/>
              </a:lnSpc>
            </a:pPr>
            <a:r>
              <a:rPr lang="en" altLang="ru-RU" b="1"/>
              <a:t>Objective social sources of conflicts</a:t>
            </a:r>
          </a:p>
        </p:txBody>
      </p:sp>
      <p:sp>
        <p:nvSpPr>
          <p:cNvPr id="9219" name="Rectangle 3">
            <a:extLst>
              <a:ext uri="{FF2B5EF4-FFF2-40B4-BE49-F238E27FC236}">
                <a16:creationId xmlns:a16="http://schemas.microsoft.com/office/drawing/2014/main" id="{640A942D-4205-B910-7E90-AC7989848FE1}"/>
              </a:ext>
            </a:extLst>
          </p:cNvPr>
          <p:cNvSpPr>
            <a:spLocks noGrp="1" noChangeArrowheads="1"/>
          </p:cNvSpPr>
          <p:nvPr>
            <p:ph idx="1"/>
          </p:nvPr>
        </p:nvSpPr>
        <p:spPr bwMode="auto">
          <a:xfrm>
            <a:off x="323850" y="1628800"/>
            <a:ext cx="8496300" cy="4608512"/>
          </a:xfrm>
        </p:spPr>
        <p:txBody>
          <a:bodyPr wrap="square" numCol="1" anchor="t" anchorCtr="0" compatLnSpc="1">
            <a:prstTxWarp prst="textNoShape">
              <a:avLst/>
            </a:prstTxWarp>
            <a:normAutofit lnSpcReduction="10000"/>
          </a:bodyPr>
          <a:lstStyle/>
          <a:p>
            <a:r>
              <a:rPr lang="en" altLang="ru-RU" sz="3600" dirty="0"/>
              <a:t>They consist of a discrepancy between </a:t>
            </a:r>
            <a:r>
              <a:rPr lang="en" altLang="ru-RU" sz="3600" b="1" dirty="0">
                <a:solidFill>
                  <a:srgbClr val="CC0000"/>
                </a:solidFill>
              </a:rPr>
              <a:t>the level of development of social relations and the real status of political subjects </a:t>
            </a:r>
            <a:r>
              <a:rPr lang="en" altLang="ru-RU" sz="3600" dirty="0"/>
              <a:t>(for example, conflicts between the ruling and counter-elite regarding the distribution of power and its resources).</a:t>
            </a:r>
          </a:p>
          <a:p>
            <a:r>
              <a:rPr lang="en" altLang="ru-RU" sz="3600" dirty="0"/>
              <a:t>The elimination of such conflicts requires a serious reform of the system of power relations and the entire socio-economic basis.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BE9A0B6-8395-CB32-CBBB-42C3086F63CB}"/>
              </a:ext>
            </a:extLst>
          </p:cNvPr>
          <p:cNvSpPr>
            <a:spLocks noGrp="1" noChangeArrowheads="1"/>
          </p:cNvSpPr>
          <p:nvPr>
            <p:ph type="title"/>
          </p:nvPr>
        </p:nvSpPr>
        <p:spPr/>
        <p:txBody>
          <a:bodyPr/>
          <a:lstStyle/>
          <a:p>
            <a:pPr algn="ctr">
              <a:lnSpc>
                <a:spcPct val="85000"/>
              </a:lnSpc>
            </a:pPr>
            <a:r>
              <a:rPr lang="en" altLang="ru-RU" b="1"/>
              <a:t>Axiological sources of conflicts</a:t>
            </a:r>
          </a:p>
        </p:txBody>
      </p:sp>
      <p:sp>
        <p:nvSpPr>
          <p:cNvPr id="10243" name="Rectangle 3">
            <a:extLst>
              <a:ext uri="{FF2B5EF4-FFF2-40B4-BE49-F238E27FC236}">
                <a16:creationId xmlns:a16="http://schemas.microsoft.com/office/drawing/2014/main" id="{E38686F8-1053-0014-8DC0-47090DA28FEC}"/>
              </a:ext>
            </a:extLst>
          </p:cNvPr>
          <p:cNvSpPr>
            <a:spLocks noGrp="1" noChangeArrowheads="1"/>
          </p:cNvSpPr>
          <p:nvPr>
            <p:ph idx="1"/>
          </p:nvPr>
        </p:nvSpPr>
        <p:spPr bwMode="auto">
          <a:xfrm>
            <a:off x="323850" y="1556792"/>
            <a:ext cx="8496300" cy="4752975"/>
          </a:xfrm>
        </p:spPr>
        <p:txBody>
          <a:bodyPr wrap="square" numCol="1" anchor="ctr" anchorCtr="0" compatLnSpc="1">
            <a:prstTxWarp prst="textNoShape">
              <a:avLst/>
            </a:prstTxWarp>
            <a:normAutofit lnSpcReduction="10000"/>
          </a:bodyPr>
          <a:lstStyle/>
          <a:p>
            <a:r>
              <a:rPr lang="en" altLang="ru-RU" sz="3600" dirty="0"/>
              <a:t>They characterize </a:t>
            </a:r>
            <a:r>
              <a:rPr lang="en" altLang="ru-RU" sz="3600" b="1" dirty="0">
                <a:solidFill>
                  <a:srgbClr val="CC0000"/>
                </a:solidFill>
              </a:rPr>
              <a:t>the alternative understanding </a:t>
            </a:r>
            <a:r>
              <a:rPr lang="en" altLang="ru-RU" sz="3600" dirty="0"/>
              <a:t>by individuals and social groups </a:t>
            </a:r>
            <a:r>
              <a:rPr lang="en" altLang="ru-RU" sz="3600" b="1" dirty="0">
                <a:solidFill>
                  <a:srgbClr val="CC0000"/>
                </a:solidFill>
              </a:rPr>
              <a:t>of political ideals and values </a:t>
            </a:r>
            <a:r>
              <a:rPr lang="en" altLang="ru-RU" sz="3600" dirty="0"/>
              <a:t>on which the assessment of historical ideals and values on which the assessment of historical events and the current political situation is based</a:t>
            </a:r>
          </a:p>
          <a:p>
            <a:r>
              <a:rPr lang="en" altLang="ru-RU" sz="3600" dirty="0"/>
              <a:t>Conflicts of this kind lead to polarization of society as a whole, which makes it difficult to resolve them over a long period of time.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D6C33B0-22CD-357A-CA67-1462E9F4E4D3}"/>
              </a:ext>
            </a:extLst>
          </p:cNvPr>
          <p:cNvSpPr>
            <a:spLocks noGrp="1" noChangeArrowheads="1"/>
          </p:cNvSpPr>
          <p:nvPr>
            <p:ph type="title"/>
          </p:nvPr>
        </p:nvSpPr>
        <p:spPr/>
        <p:txBody>
          <a:bodyPr/>
          <a:lstStyle/>
          <a:p>
            <a:pPr algn="ctr">
              <a:lnSpc>
                <a:spcPct val="85000"/>
              </a:lnSpc>
            </a:pPr>
            <a:r>
              <a:rPr lang="en" altLang="ru-RU" b="1"/>
              <a:t>Ethnocultural </a:t>
            </a:r>
            <a:br>
              <a:rPr lang="ru-RU" altLang="ru-RU" b="1"/>
            </a:br>
            <a:r>
              <a:rPr lang="en" altLang="ru-RU" b="1"/>
              <a:t>sources of conflicts</a:t>
            </a:r>
          </a:p>
        </p:txBody>
      </p:sp>
      <p:sp>
        <p:nvSpPr>
          <p:cNvPr id="11267" name="Rectangle 3">
            <a:extLst>
              <a:ext uri="{FF2B5EF4-FFF2-40B4-BE49-F238E27FC236}">
                <a16:creationId xmlns:a16="http://schemas.microsoft.com/office/drawing/2014/main" id="{EC62F778-6B08-C64E-738A-3737109F1944}"/>
              </a:ext>
            </a:extLst>
          </p:cNvPr>
          <p:cNvSpPr>
            <a:spLocks noGrp="1" noChangeArrowheads="1"/>
          </p:cNvSpPr>
          <p:nvPr>
            <p:ph idx="1"/>
          </p:nvPr>
        </p:nvSpPr>
        <p:spPr bwMode="auto">
          <a:xfrm>
            <a:off x="323850" y="1665877"/>
            <a:ext cx="8496300" cy="4752975"/>
          </a:xfrm>
        </p:spPr>
        <p:txBody>
          <a:bodyPr wrap="square" numCol="1" anchor="ctr" anchorCtr="0" compatLnSpc="1">
            <a:prstTxWarp prst="textNoShape">
              <a:avLst/>
            </a:prstTxWarp>
            <a:normAutofit fontScale="92500"/>
          </a:bodyPr>
          <a:lstStyle/>
          <a:p>
            <a:r>
              <a:rPr lang="en" altLang="ru-RU" sz="3600" dirty="0"/>
              <a:t>They are caused by </a:t>
            </a:r>
            <a:r>
              <a:rPr lang="en" altLang="ru-RU" sz="3600" b="1" dirty="0">
                <a:solidFill>
                  <a:srgbClr val="CC0000"/>
                </a:solidFill>
              </a:rPr>
              <a:t>the division of society </a:t>
            </a:r>
            <a:r>
              <a:rPr lang="en" altLang="ru-RU" sz="3600" dirty="0"/>
              <a:t>into various social, ethnic, religious, and other groups in the event of a process of disintegration of society or the violent unification of previously independent communities.</a:t>
            </a:r>
          </a:p>
          <a:p>
            <a:r>
              <a:rPr lang="en" altLang="ru-RU" sz="3600" dirty="0"/>
              <a:t>Cultural differences, dissimilarity of historically emerged traditions, peculiarities of mentality – all this can maintain a conflict situation for decades and even centuries.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196A8980-8324-ACB7-61BB-A5E68CEE5747}"/>
              </a:ext>
            </a:extLst>
          </p:cNvPr>
          <p:cNvSpPr>
            <a:spLocks noGrp="1" noChangeArrowheads="1"/>
          </p:cNvSpPr>
          <p:nvPr>
            <p:ph type="title"/>
          </p:nvPr>
        </p:nvSpPr>
        <p:spPr>
          <a:xfrm>
            <a:off x="931863" y="96838"/>
            <a:ext cx="7158037" cy="1171575"/>
          </a:xfrm>
        </p:spPr>
        <p:txBody>
          <a:bodyPr/>
          <a:lstStyle/>
          <a:p>
            <a:pPr algn="ctr"/>
            <a:r>
              <a:rPr lang="en" altLang="ru-RU" sz="3600" b="1"/>
              <a:t>Conditions for the "ignition" of a conflict</a:t>
            </a:r>
          </a:p>
        </p:txBody>
      </p:sp>
      <p:sp>
        <p:nvSpPr>
          <p:cNvPr id="12291" name="Rectangle 3">
            <a:extLst>
              <a:ext uri="{FF2B5EF4-FFF2-40B4-BE49-F238E27FC236}">
                <a16:creationId xmlns:a16="http://schemas.microsoft.com/office/drawing/2014/main" id="{D20C6E25-C56E-B641-3365-FFBB7F273DCC}"/>
              </a:ext>
            </a:extLst>
          </p:cNvPr>
          <p:cNvSpPr>
            <a:spLocks noGrp="1" noChangeArrowheads="1"/>
          </p:cNvSpPr>
          <p:nvPr>
            <p:ph idx="1"/>
          </p:nvPr>
        </p:nvSpPr>
        <p:spPr bwMode="auto">
          <a:xfrm>
            <a:off x="334168" y="1556792"/>
            <a:ext cx="8353425" cy="4537075"/>
          </a:xfrm>
        </p:spPr>
        <p:txBody>
          <a:bodyPr wrap="square" numCol="1" anchor="t" anchorCtr="0" compatLnSpc="1">
            <a:prstTxWarp prst="textNoShape">
              <a:avLst/>
            </a:prstTxWarp>
            <a:normAutofit/>
          </a:bodyPr>
          <a:lstStyle/>
          <a:p>
            <a:r>
              <a:rPr lang="en" altLang="ru-RU" sz="3600" b="1" dirty="0">
                <a:solidFill>
                  <a:srgbClr val="CC0000"/>
                </a:solidFill>
              </a:rPr>
              <a:t>Problem actualization </a:t>
            </a:r>
            <a:r>
              <a:rPr lang="en" altLang="ru-RU" sz="3600" dirty="0"/>
              <a:t>- giving the conflict issue primary importance</a:t>
            </a:r>
          </a:p>
          <a:p>
            <a:r>
              <a:rPr lang="en" altLang="ru-RU" sz="3600" b="1" dirty="0">
                <a:solidFill>
                  <a:srgbClr val="CC0000"/>
                </a:solidFill>
              </a:rPr>
              <a:t>The presence of a leader </a:t>
            </a:r>
            <a:r>
              <a:rPr lang="en" altLang="ru-RU" sz="3600" dirty="0"/>
              <a:t>who is able to activate a conflict situation</a:t>
            </a:r>
          </a:p>
          <a:p>
            <a:r>
              <a:rPr lang="en" altLang="ru-RU" sz="3600" dirty="0"/>
              <a:t>Steps by opponents that shock or insult the dignity of the opposing side are </a:t>
            </a:r>
            <a:r>
              <a:rPr lang="en" altLang="ru-RU" sz="3600" b="1" dirty="0">
                <a:solidFill>
                  <a:srgbClr val="CC0000"/>
                </a:solidFill>
              </a:rPr>
              <a:t>provocations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69F2B1E7-B6AB-CDE9-C2A1-8E36DB57DD65}"/>
              </a:ext>
            </a:extLst>
          </p:cNvPr>
          <p:cNvSpPr>
            <a:spLocks noGrp="1" noChangeArrowheads="1"/>
          </p:cNvSpPr>
          <p:nvPr>
            <p:ph type="title"/>
          </p:nvPr>
        </p:nvSpPr>
        <p:spPr>
          <a:xfrm>
            <a:off x="1042988" y="96838"/>
            <a:ext cx="7200900" cy="1244600"/>
          </a:xfrm>
        </p:spPr>
        <p:txBody>
          <a:bodyPr/>
          <a:lstStyle/>
          <a:p>
            <a:pPr algn="ctr"/>
            <a:r>
              <a:rPr lang="en" altLang="ru-RU" sz="3600" b="1"/>
              <a:t>Functions of political conflicts</a:t>
            </a:r>
          </a:p>
        </p:txBody>
      </p:sp>
      <p:sp>
        <p:nvSpPr>
          <p:cNvPr id="13315" name="Rectangle 3">
            <a:extLst>
              <a:ext uri="{FF2B5EF4-FFF2-40B4-BE49-F238E27FC236}">
                <a16:creationId xmlns:a16="http://schemas.microsoft.com/office/drawing/2014/main" id="{8BC70DC8-908E-5756-A425-90935711DA6F}"/>
              </a:ext>
            </a:extLst>
          </p:cNvPr>
          <p:cNvSpPr>
            <a:spLocks noGrp="1" noChangeArrowheads="1"/>
          </p:cNvSpPr>
          <p:nvPr>
            <p:ph idx="1"/>
          </p:nvPr>
        </p:nvSpPr>
        <p:spPr bwMode="auto">
          <a:xfrm>
            <a:off x="179387" y="1318083"/>
            <a:ext cx="8785225" cy="5041900"/>
          </a:xfrm>
        </p:spPr>
        <p:txBody>
          <a:bodyPr wrap="square" numCol="1" anchor="ctr" anchorCtr="0" compatLnSpc="1">
            <a:prstTxWarp prst="textNoShape">
              <a:avLst/>
            </a:prstTxWarp>
            <a:normAutofit/>
          </a:bodyPr>
          <a:lstStyle/>
          <a:p>
            <a:pPr>
              <a:lnSpc>
                <a:spcPct val="85000"/>
              </a:lnSpc>
            </a:pPr>
            <a:r>
              <a:rPr lang="en" altLang="ru-RU" sz="2400" b="1" dirty="0">
                <a:solidFill>
                  <a:srgbClr val="CC0000"/>
                </a:solidFill>
              </a:rPr>
              <a:t>G. Spencer, W. Sumner, R. Park, and others.</a:t>
            </a:r>
          </a:p>
          <a:p>
            <a:pPr>
              <a:lnSpc>
                <a:spcPct val="85000"/>
              </a:lnSpc>
            </a:pPr>
            <a:r>
              <a:rPr lang="en" altLang="ru-RU" sz="2000" dirty="0"/>
              <a:t>conflict as an expression of the struggle for existence </a:t>
            </a:r>
            <a:r>
              <a:rPr lang="en" altLang="ru-RU" sz="2000" b="1" dirty="0"/>
              <a:t>strengthens integration processes </a:t>
            </a:r>
            <a:r>
              <a:rPr lang="en" altLang="ru-RU" sz="2000" dirty="0"/>
              <a:t>in society, develops the adaptive capabilities of the social system</a:t>
            </a:r>
          </a:p>
          <a:p>
            <a:pPr>
              <a:lnSpc>
                <a:spcPct val="85000"/>
              </a:lnSpc>
            </a:pPr>
            <a:r>
              <a:rPr lang="en" altLang="ru-RU" sz="2400" b="1" dirty="0">
                <a:solidFill>
                  <a:srgbClr val="CC0000"/>
                </a:solidFill>
              </a:rPr>
              <a:t>L. Kozer: </a:t>
            </a:r>
            <a:r>
              <a:rPr lang="en" altLang="ru-RU" sz="2000" b="1" dirty="0">
                <a:solidFill>
                  <a:srgbClr val="CC0000"/>
                </a:solidFill>
              </a:rPr>
              <a:t>constructive socio-political functions:</a:t>
            </a:r>
          </a:p>
          <a:p>
            <a:pPr>
              <a:lnSpc>
                <a:spcPct val="85000"/>
              </a:lnSpc>
            </a:pPr>
            <a:r>
              <a:rPr lang="en" altLang="ru-RU" sz="2000" b="1" dirty="0"/>
              <a:t>stimulation </a:t>
            </a:r>
            <a:r>
              <a:rPr lang="en" altLang="ru-RU" sz="2000" dirty="0"/>
              <a:t>of social processes;</a:t>
            </a:r>
          </a:p>
          <a:p>
            <a:pPr>
              <a:lnSpc>
                <a:spcPct val="85000"/>
              </a:lnSpc>
            </a:pPr>
            <a:r>
              <a:rPr lang="en" altLang="ru-RU" sz="2000" b="1" dirty="0"/>
              <a:t>group formation and structuring </a:t>
            </a:r>
            <a:r>
              <a:rPr lang="en" altLang="ru-RU" sz="2000" dirty="0"/>
              <a:t>of the internal organization of social systems;</a:t>
            </a:r>
          </a:p>
          <a:p>
            <a:pPr>
              <a:lnSpc>
                <a:spcPct val="85000"/>
              </a:lnSpc>
            </a:pPr>
            <a:r>
              <a:rPr lang="en" altLang="ru-RU" sz="2000" b="1" dirty="0"/>
              <a:t>information and communication</a:t>
            </a:r>
          </a:p>
          <a:p>
            <a:pPr>
              <a:lnSpc>
                <a:spcPct val="85000"/>
              </a:lnSpc>
            </a:pPr>
            <a:r>
              <a:rPr lang="en" altLang="ru-RU" sz="2000" b="1" dirty="0"/>
              <a:t>formation of social institutions,</a:t>
            </a:r>
          </a:p>
          <a:p>
            <a:pPr>
              <a:lnSpc>
                <a:spcPct val="85000"/>
              </a:lnSpc>
            </a:pPr>
            <a:r>
              <a:rPr lang="en" altLang="ru-RU" sz="2000" b="1" dirty="0"/>
              <a:t>social control;</a:t>
            </a:r>
          </a:p>
          <a:p>
            <a:pPr>
              <a:lnSpc>
                <a:spcPct val="85000"/>
              </a:lnSpc>
            </a:pPr>
            <a:r>
              <a:rPr lang="en" altLang="ru-RU" sz="2000" b="1" dirty="0"/>
              <a:t>relieving tension </a:t>
            </a:r>
            <a:r>
              <a:rPr lang="en" altLang="ru-RU" sz="2000" dirty="0"/>
              <a:t>in the structural elements of the social organism.</a:t>
            </a:r>
          </a:p>
          <a:p>
            <a:pPr>
              <a:lnSpc>
                <a:spcPct val="85000"/>
              </a:lnSpc>
            </a:pPr>
            <a:r>
              <a:rPr lang="en" altLang="ru-RU" sz="2000" b="1" dirty="0"/>
              <a:t>integration: </a:t>
            </a:r>
            <a:r>
              <a:rPr lang="en" altLang="ru-RU" sz="2000" dirty="0"/>
              <a:t>conflict unites a group by strengthening group self-awareness. War with an external enemy is salvation for a state torn apart by conflicts. Fighting groups (parties) can "create" enemies in order to maintain and strengthen cohesion within the group. Multiple conflicting groups strengthen the system.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26932C45-D141-1767-AB05-B8798DFAF6E9}"/>
              </a:ext>
            </a:extLst>
          </p:cNvPr>
          <p:cNvSpPr>
            <a:spLocks noGrp="1" noChangeArrowheads="1"/>
          </p:cNvSpPr>
          <p:nvPr>
            <p:ph type="title"/>
          </p:nvPr>
        </p:nvSpPr>
        <p:spPr/>
        <p:txBody>
          <a:bodyPr/>
          <a:lstStyle/>
          <a:p>
            <a:pPr algn="ctr"/>
            <a:r>
              <a:rPr lang="en" altLang="ru-RU" sz="4800" b="1"/>
              <a:t>Conflict Functions</a:t>
            </a:r>
          </a:p>
        </p:txBody>
      </p:sp>
      <p:sp>
        <p:nvSpPr>
          <p:cNvPr id="14339" name="Rectangle 3">
            <a:extLst>
              <a:ext uri="{FF2B5EF4-FFF2-40B4-BE49-F238E27FC236}">
                <a16:creationId xmlns:a16="http://schemas.microsoft.com/office/drawing/2014/main" id="{87F56759-869A-8DBB-C385-B2C37103F1DD}"/>
              </a:ext>
            </a:extLst>
          </p:cNvPr>
          <p:cNvSpPr>
            <a:spLocks noGrp="1" noChangeArrowheads="1"/>
          </p:cNvSpPr>
          <p:nvPr>
            <p:ph sz="half" idx="1"/>
          </p:nvPr>
        </p:nvSpPr>
        <p:spPr bwMode="auto">
          <a:xfrm>
            <a:off x="395288" y="2565400"/>
            <a:ext cx="3313112" cy="4103688"/>
          </a:xfrm>
          <a:ln>
            <a:solidFill>
              <a:srgbClr val="996633"/>
            </a:solidFill>
            <a:miter lim="800000"/>
            <a:headEnd/>
            <a:tailEnd/>
          </a:ln>
        </p:spPr>
        <p:txBody>
          <a:bodyPr wrap="square" numCol="1" anchor="ctr" anchorCtr="0" compatLnSpc="1">
            <a:prstTxWarp prst="textNoShape">
              <a:avLst/>
            </a:prstTxWarp>
            <a:normAutofit/>
          </a:bodyPr>
          <a:lstStyle/>
          <a:p>
            <a:pPr>
              <a:lnSpc>
                <a:spcPct val="80000"/>
              </a:lnSpc>
            </a:pPr>
            <a:r>
              <a:rPr lang="en" altLang="ru-RU" sz="2400" dirty="0"/>
              <a:t>Destabilization of power</a:t>
            </a:r>
          </a:p>
          <a:p>
            <a:pPr>
              <a:lnSpc>
                <a:spcPct val="80000"/>
              </a:lnSpc>
            </a:pPr>
            <a:r>
              <a:rPr lang="en" altLang="ru-RU" sz="2400" dirty="0"/>
              <a:t>The emergence of armed conflicts and their consequences</a:t>
            </a:r>
          </a:p>
          <a:p>
            <a:pPr>
              <a:lnSpc>
                <a:spcPct val="80000"/>
              </a:lnSpc>
            </a:pPr>
            <a:r>
              <a:rPr lang="en" altLang="ru-RU" sz="2400" dirty="0"/>
              <a:t>Disunity in society</a:t>
            </a:r>
          </a:p>
          <a:p>
            <a:pPr>
              <a:lnSpc>
                <a:spcPct val="80000"/>
              </a:lnSpc>
            </a:pPr>
            <a:r>
              <a:rPr lang="en" altLang="ru-RU" sz="2400" dirty="0"/>
              <a:t>Using public funds to suppress political competitors</a:t>
            </a:r>
          </a:p>
        </p:txBody>
      </p:sp>
      <p:sp>
        <p:nvSpPr>
          <p:cNvPr id="14340" name="Rectangle 4">
            <a:extLst>
              <a:ext uri="{FF2B5EF4-FFF2-40B4-BE49-F238E27FC236}">
                <a16:creationId xmlns:a16="http://schemas.microsoft.com/office/drawing/2014/main" id="{0267634D-B948-A8B7-2294-D29875DFE32E}"/>
              </a:ext>
            </a:extLst>
          </p:cNvPr>
          <p:cNvSpPr>
            <a:spLocks noGrp="1" noChangeArrowheads="1"/>
          </p:cNvSpPr>
          <p:nvPr>
            <p:ph sz="half" idx="2"/>
          </p:nvPr>
        </p:nvSpPr>
        <p:spPr bwMode="auto">
          <a:xfrm>
            <a:off x="4572000" y="2060575"/>
            <a:ext cx="4176713" cy="4608513"/>
          </a:xfrm>
          <a:ln>
            <a:solidFill>
              <a:srgbClr val="996633"/>
            </a:solidFill>
            <a:miter lim="800000"/>
            <a:headEnd/>
            <a:tailEnd/>
          </a:ln>
        </p:spPr>
        <p:txBody>
          <a:bodyPr wrap="square" numCol="1" anchor="ctr" anchorCtr="0" compatLnSpc="1">
            <a:prstTxWarp prst="textNoShape">
              <a:avLst/>
            </a:prstTxWarp>
          </a:bodyPr>
          <a:lstStyle/>
          <a:p>
            <a:pPr>
              <a:lnSpc>
                <a:spcPct val="80000"/>
              </a:lnSpc>
            </a:pPr>
            <a:endParaRPr lang="ru-RU" altLang="ru-RU" sz="2000"/>
          </a:p>
          <a:p>
            <a:pPr>
              <a:lnSpc>
                <a:spcPct val="80000"/>
              </a:lnSpc>
            </a:pPr>
            <a:r>
              <a:rPr lang="en" altLang="ru-RU" sz="2000"/>
              <a:t>Clear formulation of the positions and goals of the parties to the conflict</a:t>
            </a:r>
          </a:p>
          <a:p>
            <a:pPr>
              <a:lnSpc>
                <a:spcPct val="80000"/>
              </a:lnSpc>
            </a:pPr>
            <a:r>
              <a:rPr lang="en" altLang="ru-RU" sz="2000"/>
              <a:t>Revealing hidden contradictions in society</a:t>
            </a:r>
          </a:p>
          <a:p>
            <a:pPr>
              <a:lnSpc>
                <a:spcPct val="80000"/>
              </a:lnSpc>
            </a:pPr>
            <a:r>
              <a:rPr lang="en" altLang="ru-RU" sz="2000"/>
              <a:t>An association of political like-minded people</a:t>
            </a:r>
          </a:p>
          <a:p>
            <a:pPr>
              <a:lnSpc>
                <a:spcPct val="80000"/>
              </a:lnSpc>
            </a:pPr>
            <a:r>
              <a:rPr lang="en" altLang="ru-RU" sz="2000"/>
              <a:t>The influence of the opposition on state power, conflict resolution</a:t>
            </a:r>
          </a:p>
          <a:p>
            <a:pPr>
              <a:lnSpc>
                <a:spcPct val="80000"/>
              </a:lnSpc>
            </a:pPr>
            <a:r>
              <a:rPr lang="en" altLang="ru-RU" sz="2000"/>
              <a:t>Promoting reforms</a:t>
            </a:r>
          </a:p>
          <a:p>
            <a:pPr>
              <a:lnSpc>
                <a:spcPct val="80000"/>
              </a:lnSpc>
            </a:pPr>
            <a:r>
              <a:rPr lang="en" altLang="ru-RU" sz="2000"/>
              <a:t>Influence on foreign and domestic policy</a:t>
            </a:r>
          </a:p>
        </p:txBody>
      </p:sp>
      <p:sp>
        <p:nvSpPr>
          <p:cNvPr id="14341" name="AutoShape 5">
            <a:extLst>
              <a:ext uri="{FF2B5EF4-FFF2-40B4-BE49-F238E27FC236}">
                <a16:creationId xmlns:a16="http://schemas.microsoft.com/office/drawing/2014/main" id="{96E1CF68-FADF-6238-48D9-68746A987169}"/>
              </a:ext>
            </a:extLst>
          </p:cNvPr>
          <p:cNvSpPr>
            <a:spLocks noChangeArrowheads="1"/>
          </p:cNvSpPr>
          <p:nvPr/>
        </p:nvSpPr>
        <p:spPr bwMode="auto">
          <a:xfrm>
            <a:off x="179388" y="1424793"/>
            <a:ext cx="3960812" cy="914400"/>
          </a:xfrm>
          <a:prstGeom prst="roundRect">
            <a:avLst>
              <a:gd name="adj" fmla="val 16667"/>
            </a:avLst>
          </a:prstGeom>
          <a:solidFill>
            <a:srgbClr val="DDDDDD"/>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3200" b="1">
                <a:latin typeface="Arial" panose="020B0604020202020204" pitchFamily="34" charset="0"/>
              </a:rPr>
              <a:t>Negative</a:t>
            </a:r>
          </a:p>
        </p:txBody>
      </p:sp>
      <p:sp>
        <p:nvSpPr>
          <p:cNvPr id="14342" name="AutoShape 6">
            <a:extLst>
              <a:ext uri="{FF2B5EF4-FFF2-40B4-BE49-F238E27FC236}">
                <a16:creationId xmlns:a16="http://schemas.microsoft.com/office/drawing/2014/main" id="{8DA06087-0E19-155D-9CFE-7420944CB497}"/>
              </a:ext>
            </a:extLst>
          </p:cNvPr>
          <p:cNvSpPr>
            <a:spLocks noChangeArrowheads="1"/>
          </p:cNvSpPr>
          <p:nvPr/>
        </p:nvSpPr>
        <p:spPr bwMode="auto">
          <a:xfrm>
            <a:off x="4401943" y="1491197"/>
            <a:ext cx="3887788" cy="1008062"/>
          </a:xfrm>
          <a:prstGeom prst="roundRect">
            <a:avLst>
              <a:gd name="adj" fmla="val 16667"/>
            </a:avLst>
          </a:prstGeom>
          <a:solidFill>
            <a:srgbClr val="FFFFCC"/>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3200" b="1">
                <a:latin typeface="Arial" panose="020B0604020202020204" pitchFamily="34" charset="0"/>
              </a:rPr>
              <a:t>Positive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3F56B546-FAD2-8034-09BA-B35E9B011042}"/>
              </a:ext>
            </a:extLst>
          </p:cNvPr>
          <p:cNvSpPr>
            <a:spLocks noGrp="1" noChangeArrowheads="1"/>
          </p:cNvSpPr>
          <p:nvPr>
            <p:ph idx="1"/>
          </p:nvPr>
        </p:nvSpPr>
        <p:spPr bwMode="auto"/>
        <p:txBody>
          <a:bodyPr wrap="square" numCol="1" anchor="t" anchorCtr="0" compatLnSpc="1">
            <a:prstTxWarp prst="textNoShape">
              <a:avLst/>
            </a:prstTxWarp>
          </a:bodyPr>
          <a:lstStyle/>
          <a:p>
            <a:endParaRPr lang="ru-RU" altLang="ru-RU"/>
          </a:p>
        </p:txBody>
      </p:sp>
      <p:sp>
        <p:nvSpPr>
          <p:cNvPr id="122883" name="AutoShape 3">
            <a:extLst>
              <a:ext uri="{FF2B5EF4-FFF2-40B4-BE49-F238E27FC236}">
                <a16:creationId xmlns:a16="http://schemas.microsoft.com/office/drawing/2014/main" id="{8729FE18-3A85-5015-FB97-D6666433DEE6}"/>
              </a:ext>
            </a:extLst>
          </p:cNvPr>
          <p:cNvSpPr>
            <a:spLocks noChangeArrowheads="1"/>
          </p:cNvSpPr>
          <p:nvPr/>
        </p:nvSpPr>
        <p:spPr bwMode="auto">
          <a:xfrm>
            <a:off x="377825" y="1773238"/>
            <a:ext cx="8388350" cy="4751387"/>
          </a:xfrm>
          <a:prstGeom prst="flowChartMultidocument">
            <a:avLst/>
          </a:prstGeom>
          <a:solidFill>
            <a:schemeClr val="accent1"/>
          </a:solidFill>
          <a:ln w="9525">
            <a:solidFill>
              <a:schemeClr val="tx1"/>
            </a:solidFill>
            <a:miter lim="800000"/>
            <a:headEnd/>
            <a:tailEnd/>
          </a:ln>
          <a:effectLst/>
        </p:spPr>
        <p:txBody>
          <a:bodyPr wrap="none" anchor="ctr"/>
          <a:lstStyle/>
          <a:p>
            <a:pPr marL="342900" indent="-342900" algn="ctr" eaLnBrk="1" fontAlgn="auto" hangingPunct="1">
              <a:lnSpc>
                <a:spcPct val="90000"/>
              </a:lnSpc>
              <a:spcBef>
                <a:spcPct val="20000"/>
              </a:spcBef>
              <a:spcAft>
                <a:spcPts val="0"/>
              </a:spcAft>
              <a:buClr>
                <a:schemeClr val="accent1"/>
              </a:buClr>
              <a:buSzPct val="70000"/>
              <a:buFont typeface="Wingdings" pitchFamily="2" charset="2"/>
              <a:buNone/>
              <a:defRPr/>
            </a:pPr>
            <a:r>
              <a:rPr lang="en" sz="4400" b="1" dirty="0">
                <a:solidFill>
                  <a:schemeClr val="bg1"/>
                </a:solidFill>
                <a:effectLst>
                  <a:outerShdw blurRad="38100" dist="38100" dir="2700000" algn="tl">
                    <a:srgbClr val="000000"/>
                  </a:outerShdw>
                </a:effectLst>
                <a:latin typeface="Arial" charset="0"/>
              </a:rPr>
              <a:t>2. Typology and</a:t>
            </a:r>
          </a:p>
          <a:p>
            <a:pPr marL="342900" indent="-342900" algn="ctr" eaLnBrk="1" fontAlgn="auto" hangingPunct="1">
              <a:lnSpc>
                <a:spcPct val="90000"/>
              </a:lnSpc>
              <a:spcBef>
                <a:spcPct val="20000"/>
              </a:spcBef>
              <a:spcAft>
                <a:spcPts val="0"/>
              </a:spcAft>
              <a:buClr>
                <a:schemeClr val="accent1"/>
              </a:buClr>
              <a:buSzPct val="70000"/>
              <a:buFont typeface="Wingdings" pitchFamily="2" charset="2"/>
              <a:buNone/>
              <a:defRPr/>
            </a:pPr>
            <a:r>
              <a:rPr lang="en" sz="4400" b="1" dirty="0">
                <a:solidFill>
                  <a:schemeClr val="bg1"/>
                </a:solidFill>
                <a:effectLst>
                  <a:outerShdw blurRad="38100" dist="38100" dir="2700000" algn="tl">
                    <a:srgbClr val="000000"/>
                  </a:outerShdw>
                </a:effectLst>
                <a:latin typeface="Arial" charset="0"/>
              </a:rPr>
              <a:t>functions</a:t>
            </a:r>
          </a:p>
          <a:p>
            <a:pPr marL="342900" indent="-342900" algn="ctr" eaLnBrk="1" fontAlgn="auto" hangingPunct="1">
              <a:lnSpc>
                <a:spcPct val="90000"/>
              </a:lnSpc>
              <a:spcBef>
                <a:spcPct val="20000"/>
              </a:spcBef>
              <a:spcAft>
                <a:spcPts val="0"/>
              </a:spcAft>
              <a:buClr>
                <a:schemeClr val="accent1"/>
              </a:buClr>
              <a:buSzPct val="70000"/>
              <a:buFont typeface="Wingdings" pitchFamily="2" charset="2"/>
              <a:buNone/>
              <a:defRPr/>
            </a:pPr>
            <a:r>
              <a:rPr lang="en" sz="4400" b="1" dirty="0">
                <a:solidFill>
                  <a:schemeClr val="bg1"/>
                </a:solidFill>
                <a:effectLst>
                  <a:outerShdw blurRad="38100" dist="38100" dir="2700000" algn="tl">
                    <a:srgbClr val="000000"/>
                  </a:outerShdw>
                </a:effectLst>
                <a:latin typeface="Arial" charset="0"/>
              </a:rPr>
              <a:t>political</a:t>
            </a:r>
          </a:p>
          <a:p>
            <a:pPr marL="342900" indent="-342900" algn="ctr" eaLnBrk="1" fontAlgn="auto" hangingPunct="1">
              <a:lnSpc>
                <a:spcPct val="90000"/>
              </a:lnSpc>
              <a:spcBef>
                <a:spcPct val="20000"/>
              </a:spcBef>
              <a:spcAft>
                <a:spcPts val="0"/>
              </a:spcAft>
              <a:buClr>
                <a:schemeClr val="accent1"/>
              </a:buClr>
              <a:buSzPct val="70000"/>
              <a:buFont typeface="Wingdings" pitchFamily="2" charset="2"/>
              <a:buNone/>
              <a:defRPr/>
            </a:pPr>
            <a:r>
              <a:rPr lang="en" sz="4400" b="1" dirty="0">
                <a:solidFill>
                  <a:schemeClr val="bg1"/>
                </a:solidFill>
                <a:effectLst>
                  <a:outerShdw blurRad="38100" dist="38100" dir="2700000" algn="tl">
                    <a:srgbClr val="000000"/>
                  </a:outerShdw>
                </a:effectLst>
                <a:latin typeface="Arial" charset="0"/>
              </a:rPr>
              <a:t>conflict</a:t>
            </a:r>
            <a:endParaRPr lang="ru-RU" sz="4000" b="1" dirty="0">
              <a:latin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C709E291-81F8-2DF0-1BBC-390364ECCE33}"/>
              </a:ext>
            </a:extLst>
          </p:cNvPr>
          <p:cNvSpPr>
            <a:spLocks noGrp="1" noChangeArrowheads="1"/>
          </p:cNvSpPr>
          <p:nvPr>
            <p:ph type="title"/>
          </p:nvPr>
        </p:nvSpPr>
        <p:spPr>
          <a:xfrm>
            <a:off x="950913" y="0"/>
            <a:ext cx="7240587" cy="1412875"/>
          </a:xfrm>
        </p:spPr>
        <p:txBody>
          <a:bodyPr/>
          <a:lstStyle/>
          <a:p>
            <a:pPr algn="ctr">
              <a:lnSpc>
                <a:spcPct val="85000"/>
              </a:lnSpc>
            </a:pPr>
            <a:r>
              <a:rPr lang="en" altLang="ru-RU" b="1"/>
              <a:t>Typology of political conflicts</a:t>
            </a:r>
          </a:p>
        </p:txBody>
      </p:sp>
      <p:sp>
        <p:nvSpPr>
          <p:cNvPr id="16387" name="AutoShape 4">
            <a:extLst>
              <a:ext uri="{FF2B5EF4-FFF2-40B4-BE49-F238E27FC236}">
                <a16:creationId xmlns:a16="http://schemas.microsoft.com/office/drawing/2014/main" id="{BC83AEE2-BA09-797A-B5EE-6A28DA4A0BCA}"/>
              </a:ext>
            </a:extLst>
          </p:cNvPr>
          <p:cNvSpPr>
            <a:spLocks noChangeArrowheads="1"/>
          </p:cNvSpPr>
          <p:nvPr/>
        </p:nvSpPr>
        <p:spPr bwMode="auto">
          <a:xfrm>
            <a:off x="250825" y="3213100"/>
            <a:ext cx="3960813" cy="936625"/>
          </a:xfrm>
          <a:prstGeom prst="roundRect">
            <a:avLst>
              <a:gd name="adj" fmla="val 16667"/>
            </a:avLst>
          </a:prstGeom>
          <a:solidFill>
            <a:srgbClr val="CCCC00"/>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2800" b="1">
                <a:latin typeface="Arial" panose="020B0604020202020204" pitchFamily="34" charset="0"/>
              </a:rPr>
              <a:t>foreign policy</a:t>
            </a:r>
          </a:p>
        </p:txBody>
      </p:sp>
      <p:sp>
        <p:nvSpPr>
          <p:cNvPr id="16388" name="AutoShape 5">
            <a:extLst>
              <a:ext uri="{FF2B5EF4-FFF2-40B4-BE49-F238E27FC236}">
                <a16:creationId xmlns:a16="http://schemas.microsoft.com/office/drawing/2014/main" id="{C22A8BB6-2E6E-2AED-2F72-92336A9FE10D}"/>
              </a:ext>
            </a:extLst>
          </p:cNvPr>
          <p:cNvSpPr>
            <a:spLocks noChangeArrowheads="1"/>
          </p:cNvSpPr>
          <p:nvPr/>
        </p:nvSpPr>
        <p:spPr bwMode="auto">
          <a:xfrm>
            <a:off x="4859338" y="3213100"/>
            <a:ext cx="3960812" cy="914400"/>
          </a:xfrm>
          <a:prstGeom prst="roundRect">
            <a:avLst>
              <a:gd name="adj" fmla="val 16667"/>
            </a:avLst>
          </a:prstGeom>
          <a:solidFill>
            <a:schemeClr val="accent2"/>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2800" b="1">
                <a:latin typeface="Arial" panose="020B0604020202020204" pitchFamily="34" charset="0"/>
              </a:rPr>
              <a:t>domestic political</a:t>
            </a:r>
          </a:p>
        </p:txBody>
      </p:sp>
      <p:sp>
        <p:nvSpPr>
          <p:cNvPr id="16389" name="Rectangle 6">
            <a:extLst>
              <a:ext uri="{FF2B5EF4-FFF2-40B4-BE49-F238E27FC236}">
                <a16:creationId xmlns:a16="http://schemas.microsoft.com/office/drawing/2014/main" id="{D63438EA-4763-8870-17AE-A8E05F82C6CB}"/>
              </a:ext>
            </a:extLst>
          </p:cNvPr>
          <p:cNvSpPr>
            <a:spLocks noChangeArrowheads="1"/>
          </p:cNvSpPr>
          <p:nvPr/>
        </p:nvSpPr>
        <p:spPr bwMode="auto">
          <a:xfrm>
            <a:off x="755650" y="4508500"/>
            <a:ext cx="3384550" cy="914400"/>
          </a:xfrm>
          <a:prstGeom prst="rect">
            <a:avLst/>
          </a:prstGeom>
          <a:solidFill>
            <a:srgbClr val="CCCC00"/>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ct val="80000"/>
              </a:lnSpc>
            </a:pPr>
            <a:r>
              <a:rPr lang="en" altLang="ru-RU" sz="2800" b="1">
                <a:latin typeface="Arial" panose="020B0604020202020204" pitchFamily="34" charset="0"/>
              </a:rPr>
              <a:t>diplomatic</a:t>
            </a:r>
          </a:p>
          <a:p>
            <a:pPr algn="ctr" eaLnBrk="1" hangingPunct="1">
              <a:lnSpc>
                <a:spcPct val="80000"/>
              </a:lnSpc>
            </a:pPr>
            <a:r>
              <a:rPr lang="en" altLang="ru-RU" sz="2800" b="1">
                <a:latin typeface="Arial" panose="020B0604020202020204" pitchFamily="34" charset="0"/>
              </a:rPr>
              <a:t>war</a:t>
            </a:r>
          </a:p>
        </p:txBody>
      </p:sp>
      <p:sp>
        <p:nvSpPr>
          <p:cNvPr id="16390" name="Rectangle 7">
            <a:extLst>
              <a:ext uri="{FF2B5EF4-FFF2-40B4-BE49-F238E27FC236}">
                <a16:creationId xmlns:a16="http://schemas.microsoft.com/office/drawing/2014/main" id="{EC42C66E-1BED-D0AD-093E-9CF2E4200751}"/>
              </a:ext>
            </a:extLst>
          </p:cNvPr>
          <p:cNvSpPr>
            <a:spLocks noChangeArrowheads="1"/>
          </p:cNvSpPr>
          <p:nvPr/>
        </p:nvSpPr>
        <p:spPr bwMode="auto">
          <a:xfrm>
            <a:off x="755650" y="5661025"/>
            <a:ext cx="3384550" cy="914400"/>
          </a:xfrm>
          <a:prstGeom prst="rect">
            <a:avLst/>
          </a:prstGeom>
          <a:solidFill>
            <a:srgbClr val="CCCC00"/>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ct val="80000"/>
              </a:lnSpc>
            </a:pPr>
            <a:r>
              <a:rPr lang="en" altLang="ru-RU" sz="2800" b="1">
                <a:latin typeface="Arial" panose="020B0604020202020204" pitchFamily="34" charset="0"/>
              </a:rPr>
              <a:t>military</a:t>
            </a:r>
          </a:p>
          <a:p>
            <a:pPr algn="ctr" eaLnBrk="1" hangingPunct="1">
              <a:lnSpc>
                <a:spcPct val="80000"/>
              </a:lnSpc>
            </a:pPr>
            <a:r>
              <a:rPr lang="en" altLang="ru-RU" sz="2800" b="1">
                <a:latin typeface="Arial" panose="020B0604020202020204" pitchFamily="34" charset="0"/>
              </a:rPr>
              <a:t>collisions</a:t>
            </a:r>
          </a:p>
        </p:txBody>
      </p:sp>
      <p:sp>
        <p:nvSpPr>
          <p:cNvPr id="16391" name="Rectangle 8">
            <a:extLst>
              <a:ext uri="{FF2B5EF4-FFF2-40B4-BE49-F238E27FC236}">
                <a16:creationId xmlns:a16="http://schemas.microsoft.com/office/drawing/2014/main" id="{B3FB255F-E1BB-6FF5-9480-65109091A02A}"/>
              </a:ext>
            </a:extLst>
          </p:cNvPr>
          <p:cNvSpPr>
            <a:spLocks noChangeArrowheads="1"/>
          </p:cNvSpPr>
          <p:nvPr/>
        </p:nvSpPr>
        <p:spPr bwMode="auto">
          <a:xfrm>
            <a:off x="4859338" y="4868863"/>
            <a:ext cx="3455987" cy="914400"/>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2800" b="1">
                <a:latin typeface="Arial" panose="020B0604020202020204" pitchFamily="34" charset="0"/>
              </a:rPr>
              <a:t>electoral</a:t>
            </a:r>
          </a:p>
        </p:txBody>
      </p:sp>
      <p:sp>
        <p:nvSpPr>
          <p:cNvPr id="16392" name="Rectangle 9">
            <a:extLst>
              <a:ext uri="{FF2B5EF4-FFF2-40B4-BE49-F238E27FC236}">
                <a16:creationId xmlns:a16="http://schemas.microsoft.com/office/drawing/2014/main" id="{11BFF85C-E4D8-37AE-6236-D25C8D66699C}"/>
              </a:ext>
            </a:extLst>
          </p:cNvPr>
          <p:cNvSpPr>
            <a:spLocks noChangeArrowheads="1"/>
          </p:cNvSpPr>
          <p:nvPr/>
        </p:nvSpPr>
        <p:spPr bwMode="auto">
          <a:xfrm>
            <a:off x="1619250" y="1916113"/>
            <a:ext cx="5905500" cy="720725"/>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3600" b="1">
                <a:solidFill>
                  <a:srgbClr val="CC0000"/>
                </a:solidFill>
                <a:latin typeface="Arial" panose="020B0604020202020204" pitchFamily="34" charset="0"/>
              </a:rPr>
              <a:t>by area of application</a:t>
            </a:r>
          </a:p>
        </p:txBody>
      </p:sp>
      <p:sp>
        <p:nvSpPr>
          <p:cNvPr id="16393" name="Line 10">
            <a:extLst>
              <a:ext uri="{FF2B5EF4-FFF2-40B4-BE49-F238E27FC236}">
                <a16:creationId xmlns:a16="http://schemas.microsoft.com/office/drawing/2014/main" id="{E7DB3075-E0BF-83E9-F675-52818BDE00AD}"/>
              </a:ext>
            </a:extLst>
          </p:cNvPr>
          <p:cNvSpPr>
            <a:spLocks noChangeShapeType="1"/>
          </p:cNvSpPr>
          <p:nvPr/>
        </p:nvSpPr>
        <p:spPr bwMode="auto">
          <a:xfrm>
            <a:off x="2771775" y="2636838"/>
            <a:ext cx="0" cy="5762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6394" name="Line 11">
            <a:extLst>
              <a:ext uri="{FF2B5EF4-FFF2-40B4-BE49-F238E27FC236}">
                <a16:creationId xmlns:a16="http://schemas.microsoft.com/office/drawing/2014/main" id="{8BA0F719-0215-76CC-5048-13506CBA1A23}"/>
              </a:ext>
            </a:extLst>
          </p:cNvPr>
          <p:cNvSpPr>
            <a:spLocks noChangeShapeType="1"/>
          </p:cNvSpPr>
          <p:nvPr/>
        </p:nvSpPr>
        <p:spPr bwMode="auto">
          <a:xfrm>
            <a:off x="6443663" y="2636838"/>
            <a:ext cx="0" cy="5762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6395" name="Line 12">
            <a:extLst>
              <a:ext uri="{FF2B5EF4-FFF2-40B4-BE49-F238E27FC236}">
                <a16:creationId xmlns:a16="http://schemas.microsoft.com/office/drawing/2014/main" id="{1220E1D4-54B8-C7FB-9960-C40D8FE4708A}"/>
              </a:ext>
            </a:extLst>
          </p:cNvPr>
          <p:cNvSpPr>
            <a:spLocks noChangeShapeType="1"/>
          </p:cNvSpPr>
          <p:nvPr/>
        </p:nvSpPr>
        <p:spPr bwMode="auto">
          <a:xfrm>
            <a:off x="6443663" y="4149725"/>
            <a:ext cx="0" cy="71913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6396" name="Line 14">
            <a:extLst>
              <a:ext uri="{FF2B5EF4-FFF2-40B4-BE49-F238E27FC236}">
                <a16:creationId xmlns:a16="http://schemas.microsoft.com/office/drawing/2014/main" id="{0A999F61-E49D-A6A0-8241-B03CFA420E93}"/>
              </a:ext>
            </a:extLst>
          </p:cNvPr>
          <p:cNvSpPr>
            <a:spLocks noChangeShapeType="1"/>
          </p:cNvSpPr>
          <p:nvPr/>
        </p:nvSpPr>
        <p:spPr bwMode="auto">
          <a:xfrm>
            <a:off x="395288" y="4149725"/>
            <a:ext cx="0" cy="19431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16397" name="Line 15">
            <a:extLst>
              <a:ext uri="{FF2B5EF4-FFF2-40B4-BE49-F238E27FC236}">
                <a16:creationId xmlns:a16="http://schemas.microsoft.com/office/drawing/2014/main" id="{3E435471-4E3F-8627-A9A4-0E493E1D0D47}"/>
              </a:ext>
            </a:extLst>
          </p:cNvPr>
          <p:cNvSpPr>
            <a:spLocks noChangeShapeType="1"/>
          </p:cNvSpPr>
          <p:nvPr/>
        </p:nvSpPr>
        <p:spPr bwMode="auto">
          <a:xfrm>
            <a:off x="395288" y="6092825"/>
            <a:ext cx="360362"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6398" name="Line 16">
            <a:extLst>
              <a:ext uri="{FF2B5EF4-FFF2-40B4-BE49-F238E27FC236}">
                <a16:creationId xmlns:a16="http://schemas.microsoft.com/office/drawing/2014/main" id="{31F50174-3062-AF68-0C4C-976716AB8DCB}"/>
              </a:ext>
            </a:extLst>
          </p:cNvPr>
          <p:cNvSpPr>
            <a:spLocks noChangeShapeType="1"/>
          </p:cNvSpPr>
          <p:nvPr/>
        </p:nvSpPr>
        <p:spPr bwMode="auto">
          <a:xfrm>
            <a:off x="395288" y="4941888"/>
            <a:ext cx="360362"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B5631B3C-9E06-E0EA-11D8-E62B456D8033}"/>
              </a:ext>
            </a:extLst>
          </p:cNvPr>
          <p:cNvSpPr>
            <a:spLocks noGrp="1" noChangeArrowheads="1"/>
          </p:cNvSpPr>
          <p:nvPr>
            <p:ph type="title"/>
          </p:nvPr>
        </p:nvSpPr>
        <p:spPr>
          <a:xfrm>
            <a:off x="931863" y="96838"/>
            <a:ext cx="7158037" cy="1244600"/>
          </a:xfrm>
        </p:spPr>
        <p:txBody>
          <a:bodyPr/>
          <a:lstStyle/>
          <a:p>
            <a:pPr algn="ctr"/>
            <a:r>
              <a:rPr lang="en" altLang="ru-RU" sz="3600" b="1"/>
              <a:t>Typology of political conflicts</a:t>
            </a:r>
          </a:p>
        </p:txBody>
      </p:sp>
      <p:sp>
        <p:nvSpPr>
          <p:cNvPr id="17411" name="Rectangle 6">
            <a:extLst>
              <a:ext uri="{FF2B5EF4-FFF2-40B4-BE49-F238E27FC236}">
                <a16:creationId xmlns:a16="http://schemas.microsoft.com/office/drawing/2014/main" id="{95EF15B4-CCEB-29FC-14EE-8512C2DE39AB}"/>
              </a:ext>
            </a:extLst>
          </p:cNvPr>
          <p:cNvSpPr>
            <a:spLocks noGrp="1" noChangeArrowheads="1"/>
          </p:cNvSpPr>
          <p:nvPr>
            <p:ph sz="half" idx="1"/>
          </p:nvPr>
        </p:nvSpPr>
        <p:spPr bwMode="auto">
          <a:xfrm>
            <a:off x="323850" y="4221163"/>
            <a:ext cx="3754438" cy="2386012"/>
          </a:xfrm>
          <a:ln>
            <a:solidFill>
              <a:srgbClr val="996633"/>
            </a:solidFill>
            <a:miter lim="800000"/>
            <a:headEnd/>
            <a:tailEnd/>
          </a:ln>
        </p:spPr>
        <p:txBody>
          <a:bodyPr wrap="square" numCol="1" anchor="ctr" anchorCtr="0" compatLnSpc="1">
            <a:prstTxWarp prst="textNoShape">
              <a:avLst/>
            </a:prstTxWarp>
          </a:bodyPr>
          <a:lstStyle/>
          <a:p>
            <a:r>
              <a:rPr lang="en" altLang="ru-RU" sz="2400"/>
              <a:t>Publicity of interaction between conflicting parties</a:t>
            </a:r>
          </a:p>
          <a:p>
            <a:r>
              <a:rPr lang="en" altLang="ru-RU" sz="2400"/>
              <a:t>Active coverage of the process in the media</a:t>
            </a:r>
          </a:p>
        </p:txBody>
      </p:sp>
      <p:sp>
        <p:nvSpPr>
          <p:cNvPr id="17412" name="Rectangle 7">
            <a:extLst>
              <a:ext uri="{FF2B5EF4-FFF2-40B4-BE49-F238E27FC236}">
                <a16:creationId xmlns:a16="http://schemas.microsoft.com/office/drawing/2014/main" id="{4D404DD9-0625-B97D-76D0-1BEDB8EE28C5}"/>
              </a:ext>
            </a:extLst>
          </p:cNvPr>
          <p:cNvSpPr>
            <a:spLocks noGrp="1" noChangeArrowheads="1"/>
          </p:cNvSpPr>
          <p:nvPr>
            <p:ph sz="half" idx="2"/>
          </p:nvPr>
        </p:nvSpPr>
        <p:spPr bwMode="auto">
          <a:xfrm>
            <a:off x="4572000" y="4221163"/>
            <a:ext cx="4248150" cy="2376487"/>
          </a:xfrm>
          <a:ln>
            <a:solidFill>
              <a:srgbClr val="996633"/>
            </a:solidFill>
            <a:miter lim="800000"/>
            <a:headEnd/>
            <a:tailEnd/>
          </a:ln>
        </p:spPr>
        <p:txBody>
          <a:bodyPr wrap="square" numCol="1" anchor="ctr" anchorCtr="0" compatLnSpc="1">
            <a:prstTxWarp prst="textNoShape">
              <a:avLst/>
            </a:prstTxWarp>
          </a:bodyPr>
          <a:lstStyle/>
          <a:p>
            <a:r>
              <a:rPr lang="en" altLang="ru-RU" sz="2400"/>
              <a:t>Fighting with hidden (shadow) means</a:t>
            </a:r>
          </a:p>
          <a:p>
            <a:r>
              <a:rPr lang="en" altLang="ru-RU" sz="2400"/>
              <a:t>Characteristic of interactions between members of the ruling elite</a:t>
            </a:r>
          </a:p>
        </p:txBody>
      </p:sp>
      <p:sp>
        <p:nvSpPr>
          <p:cNvPr id="17413" name="AutoShape 4">
            <a:extLst>
              <a:ext uri="{FF2B5EF4-FFF2-40B4-BE49-F238E27FC236}">
                <a16:creationId xmlns:a16="http://schemas.microsoft.com/office/drawing/2014/main" id="{50A774E2-6EAF-FDEC-7BDE-AB0433F06411}"/>
              </a:ext>
            </a:extLst>
          </p:cNvPr>
          <p:cNvSpPr>
            <a:spLocks noChangeArrowheads="1"/>
          </p:cNvSpPr>
          <p:nvPr/>
        </p:nvSpPr>
        <p:spPr bwMode="auto">
          <a:xfrm>
            <a:off x="468313" y="3141663"/>
            <a:ext cx="3384550" cy="914400"/>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4400" b="1">
                <a:latin typeface="Arial" panose="020B0604020202020204" pitchFamily="34" charset="0"/>
              </a:rPr>
              <a:t>open</a:t>
            </a:r>
          </a:p>
        </p:txBody>
      </p:sp>
      <p:sp>
        <p:nvSpPr>
          <p:cNvPr id="17414" name="AutoShape 5">
            <a:extLst>
              <a:ext uri="{FF2B5EF4-FFF2-40B4-BE49-F238E27FC236}">
                <a16:creationId xmlns:a16="http://schemas.microsoft.com/office/drawing/2014/main" id="{B7370E73-F923-7C57-3FD2-77F9C3A6268E}"/>
              </a:ext>
            </a:extLst>
          </p:cNvPr>
          <p:cNvSpPr>
            <a:spLocks noChangeArrowheads="1"/>
          </p:cNvSpPr>
          <p:nvPr/>
        </p:nvSpPr>
        <p:spPr bwMode="auto">
          <a:xfrm>
            <a:off x="5003800" y="3141663"/>
            <a:ext cx="3382963" cy="914400"/>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4400" b="1">
                <a:latin typeface="Arial" panose="020B0604020202020204" pitchFamily="34" charset="0"/>
              </a:rPr>
              <a:t>closed</a:t>
            </a:r>
          </a:p>
        </p:txBody>
      </p:sp>
      <p:sp>
        <p:nvSpPr>
          <p:cNvPr id="17415" name="Rectangle 8">
            <a:extLst>
              <a:ext uri="{FF2B5EF4-FFF2-40B4-BE49-F238E27FC236}">
                <a16:creationId xmlns:a16="http://schemas.microsoft.com/office/drawing/2014/main" id="{6D03EBAD-3864-E3D7-B088-7054737CC6DF}"/>
              </a:ext>
            </a:extLst>
          </p:cNvPr>
          <p:cNvSpPr>
            <a:spLocks noChangeArrowheads="1"/>
          </p:cNvSpPr>
          <p:nvPr/>
        </p:nvSpPr>
        <p:spPr bwMode="auto">
          <a:xfrm>
            <a:off x="628650" y="1844675"/>
            <a:ext cx="7885113" cy="1008063"/>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2800" b="1">
                <a:solidFill>
                  <a:srgbClr val="CC0000"/>
                </a:solidFill>
                <a:latin typeface="Arial" panose="020B0604020202020204" pitchFamily="34" charset="0"/>
              </a:rPr>
              <a:t>by the form of expression of conflicts and</a:t>
            </a:r>
          </a:p>
          <a:p>
            <a:pPr algn="ctr" eaLnBrk="1" hangingPunct="1"/>
            <a:r>
              <a:rPr lang="en" altLang="ru-RU" sz="2800" b="1">
                <a:solidFill>
                  <a:srgbClr val="CC0000"/>
                </a:solidFill>
                <a:latin typeface="Arial" panose="020B0604020202020204" pitchFamily="34" charset="0"/>
              </a:rPr>
              <a:t>the degree of dissemination of information about them</a:t>
            </a:r>
          </a:p>
        </p:txBody>
      </p:sp>
      <p:sp>
        <p:nvSpPr>
          <p:cNvPr id="17416" name="Line 9">
            <a:extLst>
              <a:ext uri="{FF2B5EF4-FFF2-40B4-BE49-F238E27FC236}">
                <a16:creationId xmlns:a16="http://schemas.microsoft.com/office/drawing/2014/main" id="{3E6D3265-EE4D-EB9A-7CA7-8AF83AA39660}"/>
              </a:ext>
            </a:extLst>
          </p:cNvPr>
          <p:cNvSpPr>
            <a:spLocks noChangeShapeType="1"/>
          </p:cNvSpPr>
          <p:nvPr/>
        </p:nvSpPr>
        <p:spPr bwMode="auto">
          <a:xfrm>
            <a:off x="3563938" y="4076700"/>
            <a:ext cx="0" cy="6477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7417" name="Line 10">
            <a:extLst>
              <a:ext uri="{FF2B5EF4-FFF2-40B4-BE49-F238E27FC236}">
                <a16:creationId xmlns:a16="http://schemas.microsoft.com/office/drawing/2014/main" id="{E5A7CD8B-4923-1F26-8D89-2D923FE22DD0}"/>
              </a:ext>
            </a:extLst>
          </p:cNvPr>
          <p:cNvSpPr>
            <a:spLocks noChangeShapeType="1"/>
          </p:cNvSpPr>
          <p:nvPr/>
        </p:nvSpPr>
        <p:spPr bwMode="auto">
          <a:xfrm>
            <a:off x="8101013" y="4076700"/>
            <a:ext cx="0" cy="5762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7418" name="Line 11">
            <a:extLst>
              <a:ext uri="{FF2B5EF4-FFF2-40B4-BE49-F238E27FC236}">
                <a16:creationId xmlns:a16="http://schemas.microsoft.com/office/drawing/2014/main" id="{0EBFBEC6-E7F9-BA2D-1A50-BD8154506977}"/>
              </a:ext>
            </a:extLst>
          </p:cNvPr>
          <p:cNvSpPr>
            <a:spLocks noChangeShapeType="1"/>
          </p:cNvSpPr>
          <p:nvPr/>
        </p:nvSpPr>
        <p:spPr bwMode="auto">
          <a:xfrm>
            <a:off x="2195513" y="2852738"/>
            <a:ext cx="0" cy="28892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7419" name="Line 12">
            <a:extLst>
              <a:ext uri="{FF2B5EF4-FFF2-40B4-BE49-F238E27FC236}">
                <a16:creationId xmlns:a16="http://schemas.microsoft.com/office/drawing/2014/main" id="{DF38B24A-5B24-85A9-8549-224A6838DD05}"/>
              </a:ext>
            </a:extLst>
          </p:cNvPr>
          <p:cNvSpPr>
            <a:spLocks noChangeShapeType="1"/>
          </p:cNvSpPr>
          <p:nvPr/>
        </p:nvSpPr>
        <p:spPr bwMode="auto">
          <a:xfrm>
            <a:off x="6659563" y="2852738"/>
            <a:ext cx="0" cy="28892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8D954F4E-504A-C794-2790-372721F3B22B}"/>
              </a:ext>
            </a:extLst>
          </p:cNvPr>
          <p:cNvSpPr>
            <a:spLocks noGrp="1" noChangeArrowheads="1"/>
          </p:cNvSpPr>
          <p:nvPr>
            <p:ph type="title"/>
          </p:nvPr>
        </p:nvSpPr>
        <p:spPr/>
        <p:txBody>
          <a:bodyPr/>
          <a:lstStyle/>
          <a:p>
            <a:pPr algn="ctr">
              <a:lnSpc>
                <a:spcPct val="85000"/>
              </a:lnSpc>
            </a:pPr>
            <a:r>
              <a:rPr lang="en" altLang="ru-RU" b="1"/>
              <a:t>Typology of political conflicts</a:t>
            </a:r>
          </a:p>
        </p:txBody>
      </p:sp>
      <p:sp>
        <p:nvSpPr>
          <p:cNvPr id="18435" name="Rectangle 4">
            <a:extLst>
              <a:ext uri="{FF2B5EF4-FFF2-40B4-BE49-F238E27FC236}">
                <a16:creationId xmlns:a16="http://schemas.microsoft.com/office/drawing/2014/main" id="{BE38F8D6-E459-ADAB-0E22-9EADF4D44139}"/>
              </a:ext>
            </a:extLst>
          </p:cNvPr>
          <p:cNvSpPr>
            <a:spLocks noChangeArrowheads="1"/>
          </p:cNvSpPr>
          <p:nvPr/>
        </p:nvSpPr>
        <p:spPr bwMode="auto">
          <a:xfrm>
            <a:off x="1511300" y="1700213"/>
            <a:ext cx="6119813" cy="649287"/>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3600" b="1">
                <a:solidFill>
                  <a:srgbClr val="CC0000"/>
                </a:solidFill>
                <a:latin typeface="Arial" panose="020B0604020202020204" pitchFamily="34" charset="0"/>
              </a:rPr>
              <a:t>by time of action</a:t>
            </a:r>
          </a:p>
        </p:txBody>
      </p:sp>
      <p:sp>
        <p:nvSpPr>
          <p:cNvPr id="18436" name="AutoShape 5">
            <a:extLst>
              <a:ext uri="{FF2B5EF4-FFF2-40B4-BE49-F238E27FC236}">
                <a16:creationId xmlns:a16="http://schemas.microsoft.com/office/drawing/2014/main" id="{1EF68003-9549-1F85-1DD0-647D408A2188}"/>
              </a:ext>
            </a:extLst>
          </p:cNvPr>
          <p:cNvSpPr>
            <a:spLocks noChangeArrowheads="1"/>
          </p:cNvSpPr>
          <p:nvPr/>
        </p:nvSpPr>
        <p:spPr bwMode="auto">
          <a:xfrm>
            <a:off x="250825" y="2971800"/>
            <a:ext cx="3455988" cy="914400"/>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2800" b="1">
                <a:latin typeface="Arial" panose="020B0604020202020204" pitchFamily="34" charset="0"/>
              </a:rPr>
              <a:t>long-term</a:t>
            </a:r>
          </a:p>
        </p:txBody>
      </p:sp>
      <p:sp>
        <p:nvSpPr>
          <p:cNvPr id="18437" name="AutoShape 6">
            <a:extLst>
              <a:ext uri="{FF2B5EF4-FFF2-40B4-BE49-F238E27FC236}">
                <a16:creationId xmlns:a16="http://schemas.microsoft.com/office/drawing/2014/main" id="{85A23CF4-6642-3AE2-57E9-2A570EEC73F0}"/>
              </a:ext>
            </a:extLst>
          </p:cNvPr>
          <p:cNvSpPr>
            <a:spLocks noChangeArrowheads="1"/>
          </p:cNvSpPr>
          <p:nvPr/>
        </p:nvSpPr>
        <p:spPr bwMode="auto">
          <a:xfrm>
            <a:off x="5292725" y="2971800"/>
            <a:ext cx="3527425" cy="914400"/>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2800" b="1">
                <a:latin typeface="Arial" panose="020B0604020202020204" pitchFamily="34" charset="0"/>
              </a:rPr>
              <a:t>short-term</a:t>
            </a:r>
          </a:p>
        </p:txBody>
      </p:sp>
      <p:sp>
        <p:nvSpPr>
          <p:cNvPr id="18438" name="Line 7">
            <a:extLst>
              <a:ext uri="{FF2B5EF4-FFF2-40B4-BE49-F238E27FC236}">
                <a16:creationId xmlns:a16="http://schemas.microsoft.com/office/drawing/2014/main" id="{8A2CEA68-402B-D178-C906-5FC1DF455E90}"/>
              </a:ext>
            </a:extLst>
          </p:cNvPr>
          <p:cNvSpPr>
            <a:spLocks noChangeShapeType="1"/>
          </p:cNvSpPr>
          <p:nvPr/>
        </p:nvSpPr>
        <p:spPr bwMode="auto">
          <a:xfrm>
            <a:off x="2195513" y="2349500"/>
            <a:ext cx="0" cy="647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8439" name="Line 8">
            <a:extLst>
              <a:ext uri="{FF2B5EF4-FFF2-40B4-BE49-F238E27FC236}">
                <a16:creationId xmlns:a16="http://schemas.microsoft.com/office/drawing/2014/main" id="{27221835-209D-A09A-F163-E34B39E23018}"/>
              </a:ext>
            </a:extLst>
          </p:cNvPr>
          <p:cNvSpPr>
            <a:spLocks noChangeShapeType="1"/>
          </p:cNvSpPr>
          <p:nvPr/>
        </p:nvSpPr>
        <p:spPr bwMode="auto">
          <a:xfrm>
            <a:off x="6804025" y="2349500"/>
            <a:ext cx="0" cy="5746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8440" name="AutoShape 9">
            <a:extLst>
              <a:ext uri="{FF2B5EF4-FFF2-40B4-BE49-F238E27FC236}">
                <a16:creationId xmlns:a16="http://schemas.microsoft.com/office/drawing/2014/main" id="{4D3D5935-8762-2B17-3DE0-7E1B0E4A1AB5}"/>
              </a:ext>
            </a:extLst>
          </p:cNvPr>
          <p:cNvSpPr>
            <a:spLocks noChangeArrowheads="1"/>
          </p:cNvSpPr>
          <p:nvPr/>
        </p:nvSpPr>
        <p:spPr bwMode="auto">
          <a:xfrm>
            <a:off x="827088" y="4292600"/>
            <a:ext cx="3384550" cy="914400"/>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2800" b="1">
                <a:latin typeface="Arial" panose="020B0604020202020204" pitchFamily="34" charset="0"/>
              </a:rPr>
              <a:t>protracted</a:t>
            </a:r>
          </a:p>
        </p:txBody>
      </p:sp>
      <p:sp>
        <p:nvSpPr>
          <p:cNvPr id="18441" name="AutoShape 10">
            <a:extLst>
              <a:ext uri="{FF2B5EF4-FFF2-40B4-BE49-F238E27FC236}">
                <a16:creationId xmlns:a16="http://schemas.microsoft.com/office/drawing/2014/main" id="{739AB07B-1648-0413-58EA-1446B36C6788}"/>
              </a:ext>
            </a:extLst>
          </p:cNvPr>
          <p:cNvSpPr>
            <a:spLocks noChangeArrowheads="1"/>
          </p:cNvSpPr>
          <p:nvPr/>
        </p:nvSpPr>
        <p:spPr bwMode="auto">
          <a:xfrm>
            <a:off x="4716463" y="4292600"/>
            <a:ext cx="3671887" cy="914400"/>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2800" b="1">
                <a:latin typeface="Arial" panose="020B0604020202020204" pitchFamily="34" charset="0"/>
              </a:rPr>
              <a:t>recurring</a:t>
            </a:r>
          </a:p>
        </p:txBody>
      </p:sp>
      <p:sp>
        <p:nvSpPr>
          <p:cNvPr id="18442" name="Line 11">
            <a:extLst>
              <a:ext uri="{FF2B5EF4-FFF2-40B4-BE49-F238E27FC236}">
                <a16:creationId xmlns:a16="http://schemas.microsoft.com/office/drawing/2014/main" id="{D1D414EB-2EC3-F5D5-10C6-C94DB6362766}"/>
              </a:ext>
            </a:extLst>
          </p:cNvPr>
          <p:cNvSpPr>
            <a:spLocks noChangeShapeType="1"/>
          </p:cNvSpPr>
          <p:nvPr/>
        </p:nvSpPr>
        <p:spPr bwMode="auto">
          <a:xfrm>
            <a:off x="3995738" y="2349500"/>
            <a:ext cx="0" cy="19431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8443" name="Line 12">
            <a:extLst>
              <a:ext uri="{FF2B5EF4-FFF2-40B4-BE49-F238E27FC236}">
                <a16:creationId xmlns:a16="http://schemas.microsoft.com/office/drawing/2014/main" id="{AB7CBBAB-D817-EF8E-CC0E-6872F0E07D72}"/>
              </a:ext>
            </a:extLst>
          </p:cNvPr>
          <p:cNvSpPr>
            <a:spLocks noChangeShapeType="1"/>
          </p:cNvSpPr>
          <p:nvPr/>
        </p:nvSpPr>
        <p:spPr bwMode="auto">
          <a:xfrm>
            <a:off x="5003800" y="2349500"/>
            <a:ext cx="0" cy="19431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96732" y="1113431"/>
            <a:ext cx="6624736" cy="707886"/>
          </a:xfrm>
          <a:prstGeom prst="rect">
            <a:avLst/>
          </a:prstGeom>
          <a:noFill/>
        </p:spPr>
        <p:txBody>
          <a:bodyPr wrap="square" rtlCol="0">
            <a:spAutoFit/>
          </a:bodyPr>
          <a:lstStyle/>
          <a:p>
            <a:r>
              <a:rPr lang="en" sz="4000" b="1" dirty="0">
                <a:latin typeface="Arial" panose="020B0604020202020204" pitchFamily="34" charset="0"/>
                <a:cs typeface="Arial" panose="020B0604020202020204" pitchFamily="34" charset="0"/>
              </a:rPr>
              <a:t>Political conflict</a:t>
            </a:r>
            <a:r>
              <a:rPr lang="ru-RU" sz="4000" b="1" dirty="0">
                <a:latin typeface="Arial" panose="020B0604020202020204" pitchFamily="34" charset="0"/>
                <a:cs typeface="Arial" panose="020B0604020202020204" pitchFamily="34" charset="0"/>
              </a:rPr>
              <a:t> </a:t>
            </a:r>
            <a:r>
              <a:rPr lang="en-US" sz="4000" b="1" dirty="0">
                <a:latin typeface="Arial" panose="020B0604020202020204" pitchFamily="34" charset="0"/>
                <a:cs typeface="Arial" panose="020B0604020202020204" pitchFamily="34" charset="0"/>
              </a:rPr>
              <a:t>studies</a:t>
            </a:r>
            <a:endParaRPr lang="ru-RU" sz="1400" b="1" dirty="0">
              <a:latin typeface="Arial" panose="020B0604020202020204" pitchFamily="34" charset="0"/>
              <a:cs typeface="Arial" panose="020B0604020202020204" pitchFamily="34" charset="0"/>
            </a:endParaRPr>
          </a:p>
        </p:txBody>
      </p:sp>
      <p:sp>
        <p:nvSpPr>
          <p:cNvPr id="6" name="TextBox 5"/>
          <p:cNvSpPr txBox="1"/>
          <p:nvPr/>
        </p:nvSpPr>
        <p:spPr>
          <a:xfrm>
            <a:off x="1907704" y="2780928"/>
            <a:ext cx="6264696" cy="1692771"/>
          </a:xfrm>
          <a:prstGeom prst="rect">
            <a:avLst/>
          </a:prstGeom>
          <a:noFill/>
        </p:spPr>
        <p:txBody>
          <a:bodyPr wrap="square" rtlCol="0">
            <a:spAutoFit/>
          </a:bodyPr>
          <a:lstStyle/>
          <a:p>
            <a:r>
              <a:rPr lang="en-US" sz="3200" b="1" dirty="0">
                <a:solidFill>
                  <a:srgbClr val="0070C0"/>
                </a:solidFill>
                <a:latin typeface="Arial" panose="020B0604020202020204" pitchFamily="34" charset="0"/>
                <a:cs typeface="Arial" panose="020B0604020202020204" pitchFamily="34" charset="0"/>
              </a:rPr>
              <a:t>Lecture</a:t>
            </a:r>
            <a:r>
              <a:rPr lang="ru-RU" sz="3200" b="1" dirty="0">
                <a:solidFill>
                  <a:srgbClr val="0070C0"/>
                </a:solidFill>
                <a:latin typeface="Arial" panose="020B0604020202020204" pitchFamily="34" charset="0"/>
                <a:cs typeface="Arial" panose="020B0604020202020204" pitchFamily="34" charset="0"/>
              </a:rPr>
              <a:t> </a:t>
            </a:r>
            <a:r>
              <a:rPr lang="en-US" sz="3200" b="1" dirty="0">
                <a:solidFill>
                  <a:srgbClr val="0070C0"/>
                </a:solidFill>
                <a:latin typeface="Arial" panose="020B0604020202020204" pitchFamily="34" charset="0"/>
                <a:cs typeface="Arial" panose="020B0604020202020204" pitchFamily="34" charset="0"/>
              </a:rPr>
              <a:t>4</a:t>
            </a:r>
            <a:endParaRPr lang="ru-RU" sz="3200" b="1" dirty="0">
              <a:solidFill>
                <a:srgbClr val="0070C0"/>
              </a:solidFill>
              <a:latin typeface="Arial" panose="020B0604020202020204" pitchFamily="34" charset="0"/>
              <a:cs typeface="Arial" panose="020B0604020202020204" pitchFamily="34" charset="0"/>
            </a:endParaRPr>
          </a:p>
          <a:p>
            <a:r>
              <a:rPr lang="ru-RU" sz="3600" kern="0" dirty="0" err="1">
                <a:effectLst/>
                <a:latin typeface="Arial" panose="020B0604020202020204" pitchFamily="34" charset="0"/>
                <a:ea typeface="Times New Roman" panose="02020603050405020304" pitchFamily="18" charset="0"/>
                <a:cs typeface="Arial" panose="020B0604020202020204" pitchFamily="34" charset="0"/>
              </a:rPr>
              <a:t>Typology</a:t>
            </a:r>
            <a:r>
              <a:rPr lang="ru-RU" sz="3600" kern="0" dirty="0">
                <a:effectLst/>
                <a:latin typeface="Arial" panose="020B0604020202020204" pitchFamily="34" charset="0"/>
                <a:ea typeface="Times New Roman" panose="02020603050405020304" pitchFamily="18" charset="0"/>
                <a:cs typeface="Arial" panose="020B0604020202020204" pitchFamily="34" charset="0"/>
              </a:rPr>
              <a:t> </a:t>
            </a:r>
            <a:r>
              <a:rPr lang="ru-RU" sz="3600" kern="0" dirty="0" err="1">
                <a:effectLst/>
                <a:latin typeface="Arial" panose="020B0604020202020204" pitchFamily="34" charset="0"/>
                <a:ea typeface="Times New Roman" panose="02020603050405020304" pitchFamily="18" charset="0"/>
                <a:cs typeface="Arial" panose="020B0604020202020204" pitchFamily="34" charset="0"/>
              </a:rPr>
              <a:t>and</a:t>
            </a:r>
            <a:r>
              <a:rPr lang="ru-RU" sz="3600" kern="0" dirty="0">
                <a:effectLst/>
                <a:latin typeface="Arial" panose="020B0604020202020204" pitchFamily="34" charset="0"/>
                <a:ea typeface="Times New Roman" panose="02020603050405020304" pitchFamily="18" charset="0"/>
                <a:cs typeface="Arial" panose="020B0604020202020204" pitchFamily="34" charset="0"/>
              </a:rPr>
              <a:t> </a:t>
            </a:r>
            <a:r>
              <a:rPr lang="ru-RU" sz="3600" kern="0" dirty="0" err="1">
                <a:effectLst/>
                <a:latin typeface="Arial" panose="020B0604020202020204" pitchFamily="34" charset="0"/>
                <a:ea typeface="Times New Roman" panose="02020603050405020304" pitchFamily="18" charset="0"/>
                <a:cs typeface="Arial" panose="020B0604020202020204" pitchFamily="34" charset="0"/>
              </a:rPr>
              <a:t>functional</a:t>
            </a:r>
            <a:r>
              <a:rPr lang="ru-RU" sz="3600" kern="0" dirty="0">
                <a:effectLst/>
                <a:latin typeface="Arial" panose="020B0604020202020204" pitchFamily="34" charset="0"/>
                <a:ea typeface="Times New Roman" panose="02020603050405020304" pitchFamily="18" charset="0"/>
                <a:cs typeface="Arial" panose="020B0604020202020204" pitchFamily="34" charset="0"/>
              </a:rPr>
              <a:t> </a:t>
            </a:r>
            <a:r>
              <a:rPr lang="ru-RU" sz="3600" kern="0" dirty="0" err="1">
                <a:effectLst/>
                <a:latin typeface="Arial" panose="020B0604020202020204" pitchFamily="34" charset="0"/>
                <a:ea typeface="Times New Roman" panose="02020603050405020304" pitchFamily="18" charset="0"/>
                <a:cs typeface="Arial" panose="020B0604020202020204" pitchFamily="34" charset="0"/>
              </a:rPr>
              <a:t>features</a:t>
            </a:r>
            <a:r>
              <a:rPr lang="ru-RU" sz="3600" kern="0" dirty="0">
                <a:effectLst/>
                <a:latin typeface="Arial" panose="020B0604020202020204" pitchFamily="34" charset="0"/>
                <a:ea typeface="Times New Roman" panose="02020603050405020304" pitchFamily="18" charset="0"/>
                <a:cs typeface="Arial" panose="020B0604020202020204" pitchFamily="34" charset="0"/>
              </a:rPr>
              <a:t> </a:t>
            </a:r>
            <a:r>
              <a:rPr lang="ru-RU" sz="3600" kern="0" dirty="0" err="1">
                <a:effectLst/>
                <a:latin typeface="Arial" panose="020B0604020202020204" pitchFamily="34" charset="0"/>
                <a:ea typeface="Times New Roman" panose="02020603050405020304" pitchFamily="18" charset="0"/>
                <a:cs typeface="Arial" panose="020B0604020202020204" pitchFamily="34" charset="0"/>
              </a:rPr>
              <a:t>of</a:t>
            </a:r>
            <a:r>
              <a:rPr lang="ru-RU" sz="3600" kern="0" dirty="0">
                <a:effectLst/>
                <a:latin typeface="Arial" panose="020B0604020202020204" pitchFamily="34" charset="0"/>
                <a:ea typeface="Times New Roman" panose="02020603050405020304" pitchFamily="18" charset="0"/>
                <a:cs typeface="Arial" panose="020B0604020202020204" pitchFamily="34" charset="0"/>
              </a:rPr>
              <a:t> </a:t>
            </a:r>
            <a:r>
              <a:rPr lang="ru-RU" sz="3600" kern="0" dirty="0" err="1">
                <a:effectLst/>
                <a:latin typeface="Arial" panose="020B0604020202020204" pitchFamily="34" charset="0"/>
                <a:ea typeface="Times New Roman" panose="02020603050405020304" pitchFamily="18" charset="0"/>
                <a:cs typeface="Arial" panose="020B0604020202020204" pitchFamily="34" charset="0"/>
              </a:rPr>
              <a:t>political</a:t>
            </a:r>
            <a:r>
              <a:rPr lang="ru-RU" sz="3600" kern="0" dirty="0">
                <a:effectLst/>
                <a:latin typeface="Arial" panose="020B0604020202020204" pitchFamily="34" charset="0"/>
                <a:ea typeface="Times New Roman" panose="02020603050405020304" pitchFamily="18" charset="0"/>
                <a:cs typeface="Arial" panose="020B0604020202020204" pitchFamily="34" charset="0"/>
              </a:rPr>
              <a:t> </a:t>
            </a:r>
            <a:r>
              <a:rPr lang="ru-RU" sz="3600" kern="0" dirty="0" err="1">
                <a:effectLst/>
                <a:latin typeface="Arial" panose="020B0604020202020204" pitchFamily="34" charset="0"/>
                <a:ea typeface="Times New Roman" panose="02020603050405020304" pitchFamily="18" charset="0"/>
                <a:cs typeface="Arial" panose="020B0604020202020204" pitchFamily="34" charset="0"/>
              </a:rPr>
              <a:t>conflicts</a:t>
            </a:r>
            <a:r>
              <a:rPr lang="ru-RU" sz="3600" kern="0" dirty="0">
                <a:effectLst/>
                <a:latin typeface="Arial" panose="020B0604020202020204" pitchFamily="34" charset="0"/>
                <a:ea typeface="Times New Roman" panose="02020603050405020304" pitchFamily="18" charset="0"/>
                <a:cs typeface="Arial" panose="020B0604020202020204" pitchFamily="34" charset="0"/>
              </a:rPr>
              <a:t>.</a:t>
            </a:r>
            <a:endParaRPr lang="ru-RU" sz="4400" dirty="0">
              <a:latin typeface="Arial" panose="020B0604020202020204" pitchFamily="34" charset="0"/>
              <a:cs typeface="Arial" panose="020B0604020202020204" pitchFamily="34" charset="0"/>
            </a:endParaRPr>
          </a:p>
        </p:txBody>
      </p:sp>
      <p:pic>
        <p:nvPicPr>
          <p:cNvPr id="2" name="Рисунок 1">
            <a:extLst>
              <a:ext uri="{FF2B5EF4-FFF2-40B4-BE49-F238E27FC236}">
                <a16:creationId xmlns:a16="http://schemas.microsoft.com/office/drawing/2014/main" id="{DE2F8E18-B625-ACAA-524B-0EFB0774103C}"/>
              </a:ext>
            </a:extLst>
          </p:cNvPr>
          <p:cNvPicPr>
            <a:picLocks noChangeAspect="1"/>
          </p:cNvPicPr>
          <p:nvPr/>
        </p:nvPicPr>
        <p:blipFill>
          <a:blip r:embed="rId2"/>
          <a:stretch>
            <a:fillRect/>
          </a:stretch>
        </p:blipFill>
        <p:spPr>
          <a:xfrm>
            <a:off x="395536" y="1124744"/>
            <a:ext cx="1296144" cy="1467018"/>
          </a:xfrm>
          <a:prstGeom prst="rect">
            <a:avLst/>
          </a:prstGeom>
        </p:spPr>
      </p:pic>
    </p:spTree>
    <p:extLst>
      <p:ext uri="{BB962C8B-B14F-4D97-AF65-F5344CB8AC3E}">
        <p14:creationId xmlns:p14="http://schemas.microsoft.com/office/powerpoint/2010/main" val="3648340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AB0152C5-15AE-47B0-A582-D7499859DCA5}"/>
              </a:ext>
            </a:extLst>
          </p:cNvPr>
          <p:cNvSpPr>
            <a:spLocks noGrp="1" noChangeArrowheads="1"/>
          </p:cNvSpPr>
          <p:nvPr>
            <p:ph type="title"/>
          </p:nvPr>
        </p:nvSpPr>
        <p:spPr/>
        <p:txBody>
          <a:bodyPr/>
          <a:lstStyle/>
          <a:p>
            <a:pPr algn="ctr">
              <a:lnSpc>
                <a:spcPct val="85000"/>
              </a:lnSpc>
            </a:pPr>
            <a:r>
              <a:rPr lang="en" altLang="ru-RU" b="1"/>
              <a:t>Typology of political conflicts</a:t>
            </a:r>
          </a:p>
        </p:txBody>
      </p:sp>
      <p:sp>
        <p:nvSpPr>
          <p:cNvPr id="19459" name="Rectangle 5">
            <a:extLst>
              <a:ext uri="{FF2B5EF4-FFF2-40B4-BE49-F238E27FC236}">
                <a16:creationId xmlns:a16="http://schemas.microsoft.com/office/drawing/2014/main" id="{0A2805DE-4012-79CA-B1C3-104A2F4AD580}"/>
              </a:ext>
            </a:extLst>
          </p:cNvPr>
          <p:cNvSpPr>
            <a:spLocks noGrp="1" noChangeArrowheads="1"/>
          </p:cNvSpPr>
          <p:nvPr>
            <p:ph sz="half" idx="1"/>
          </p:nvPr>
        </p:nvSpPr>
        <p:spPr bwMode="auto">
          <a:xfrm>
            <a:off x="323850" y="4005263"/>
            <a:ext cx="4379913" cy="2090737"/>
          </a:xfrm>
        </p:spPr>
        <p:txBody>
          <a:bodyPr wrap="square" numCol="1" anchor="t" anchorCtr="0" compatLnSpc="1">
            <a:prstTxWarp prst="textNoShape">
              <a:avLst/>
            </a:prstTxWarp>
            <a:normAutofit/>
          </a:bodyPr>
          <a:lstStyle/>
          <a:p>
            <a:r>
              <a:rPr lang="en" altLang="ru-RU" sz="3600" dirty="0"/>
              <a:t>Opposition from different levels of government</a:t>
            </a:r>
          </a:p>
        </p:txBody>
      </p:sp>
      <p:sp>
        <p:nvSpPr>
          <p:cNvPr id="19460" name="Rectangle 6">
            <a:extLst>
              <a:ext uri="{FF2B5EF4-FFF2-40B4-BE49-F238E27FC236}">
                <a16:creationId xmlns:a16="http://schemas.microsoft.com/office/drawing/2014/main" id="{F52408BA-4B74-DB66-736A-88BD1803AC46}"/>
              </a:ext>
            </a:extLst>
          </p:cNvPr>
          <p:cNvSpPr>
            <a:spLocks noGrp="1" noChangeArrowheads="1"/>
          </p:cNvSpPr>
          <p:nvPr>
            <p:ph sz="half" idx="2"/>
          </p:nvPr>
        </p:nvSpPr>
        <p:spPr bwMode="auto">
          <a:xfrm>
            <a:off x="4856163" y="4076700"/>
            <a:ext cx="3754437" cy="2019300"/>
          </a:xfrm>
        </p:spPr>
        <p:txBody>
          <a:bodyPr wrap="square" numCol="1" anchor="t" anchorCtr="0" compatLnSpc="1">
            <a:prstTxWarp prst="textNoShape">
              <a:avLst/>
            </a:prstTxWarp>
            <a:normAutofit/>
          </a:bodyPr>
          <a:lstStyle/>
          <a:p>
            <a:r>
              <a:rPr lang="en" altLang="ru-RU" sz="4800" dirty="0"/>
              <a:t>Single-order</a:t>
            </a:r>
          </a:p>
        </p:txBody>
      </p:sp>
      <p:sp>
        <p:nvSpPr>
          <p:cNvPr id="19461" name="Rectangle 4">
            <a:extLst>
              <a:ext uri="{FF2B5EF4-FFF2-40B4-BE49-F238E27FC236}">
                <a16:creationId xmlns:a16="http://schemas.microsoft.com/office/drawing/2014/main" id="{EE5E53CB-5041-84FE-147C-8D5E77E29092}"/>
              </a:ext>
            </a:extLst>
          </p:cNvPr>
          <p:cNvSpPr>
            <a:spLocks noChangeArrowheads="1"/>
          </p:cNvSpPr>
          <p:nvPr/>
        </p:nvSpPr>
        <p:spPr bwMode="auto">
          <a:xfrm>
            <a:off x="1781175" y="1628775"/>
            <a:ext cx="5580063" cy="914400"/>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n" altLang="ru-RU" sz="2800" b="1">
                <a:solidFill>
                  <a:srgbClr val="CC0000"/>
                </a:solidFill>
                <a:latin typeface="Arial" panose="020B0604020202020204" pitchFamily="34" charset="0"/>
              </a:rPr>
              <a:t>from the level of power and</a:t>
            </a:r>
          </a:p>
          <a:p>
            <a:pPr algn="ctr" eaLnBrk="1" hangingPunct="1">
              <a:lnSpc>
                <a:spcPct val="90000"/>
              </a:lnSpc>
            </a:pPr>
            <a:r>
              <a:rPr lang="en" altLang="ru-RU" sz="2800" b="1">
                <a:solidFill>
                  <a:srgbClr val="CC0000"/>
                </a:solidFill>
                <a:latin typeface="Arial" panose="020B0604020202020204" pitchFamily="34" charset="0"/>
              </a:rPr>
              <a:t>the nature of its organization</a:t>
            </a:r>
          </a:p>
        </p:txBody>
      </p:sp>
      <p:sp>
        <p:nvSpPr>
          <p:cNvPr id="19462" name="AutoShape 7">
            <a:extLst>
              <a:ext uri="{FF2B5EF4-FFF2-40B4-BE49-F238E27FC236}">
                <a16:creationId xmlns:a16="http://schemas.microsoft.com/office/drawing/2014/main" id="{732669CF-4951-4D50-C470-C38DBA6D03F7}"/>
              </a:ext>
            </a:extLst>
          </p:cNvPr>
          <p:cNvSpPr>
            <a:spLocks noChangeArrowheads="1"/>
          </p:cNvSpPr>
          <p:nvPr/>
        </p:nvSpPr>
        <p:spPr bwMode="auto">
          <a:xfrm>
            <a:off x="468313" y="2781300"/>
            <a:ext cx="3671887" cy="914400"/>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3200" b="1">
                <a:latin typeface="Arial" panose="020B0604020202020204" pitchFamily="34" charset="0"/>
              </a:rPr>
              <a:t>vertical</a:t>
            </a:r>
          </a:p>
        </p:txBody>
      </p:sp>
      <p:sp>
        <p:nvSpPr>
          <p:cNvPr id="19463" name="AutoShape 8">
            <a:extLst>
              <a:ext uri="{FF2B5EF4-FFF2-40B4-BE49-F238E27FC236}">
                <a16:creationId xmlns:a16="http://schemas.microsoft.com/office/drawing/2014/main" id="{AC8D31ED-BAE4-AF4F-E741-A2FEBAED09A4}"/>
              </a:ext>
            </a:extLst>
          </p:cNvPr>
          <p:cNvSpPr>
            <a:spLocks noChangeArrowheads="1"/>
          </p:cNvSpPr>
          <p:nvPr/>
        </p:nvSpPr>
        <p:spPr bwMode="auto">
          <a:xfrm>
            <a:off x="5003800" y="2781300"/>
            <a:ext cx="3671888" cy="914400"/>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3200" b="1">
                <a:latin typeface="Arial" panose="020B0604020202020204" pitchFamily="34" charset="0"/>
              </a:rPr>
              <a:t>horizontal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BE6847E0-2652-C5A6-DBD0-EE4B300A8A56}"/>
              </a:ext>
            </a:extLst>
          </p:cNvPr>
          <p:cNvSpPr>
            <a:spLocks noGrp="1" noChangeArrowheads="1"/>
          </p:cNvSpPr>
          <p:nvPr>
            <p:ph type="title"/>
          </p:nvPr>
        </p:nvSpPr>
        <p:spPr/>
        <p:txBody>
          <a:bodyPr/>
          <a:lstStyle/>
          <a:p>
            <a:pPr algn="ctr">
              <a:lnSpc>
                <a:spcPct val="85000"/>
              </a:lnSpc>
            </a:pPr>
            <a:r>
              <a:rPr lang="en" altLang="ru-RU" b="1"/>
              <a:t>Typology of political conflicts</a:t>
            </a:r>
          </a:p>
        </p:txBody>
      </p:sp>
      <p:sp>
        <p:nvSpPr>
          <p:cNvPr id="20483" name="Rectangle 4">
            <a:extLst>
              <a:ext uri="{FF2B5EF4-FFF2-40B4-BE49-F238E27FC236}">
                <a16:creationId xmlns:a16="http://schemas.microsoft.com/office/drawing/2014/main" id="{361A4700-586E-0B8C-BB6E-D4B372666104}"/>
              </a:ext>
            </a:extLst>
          </p:cNvPr>
          <p:cNvSpPr>
            <a:spLocks noChangeArrowheads="1"/>
          </p:cNvSpPr>
          <p:nvPr/>
        </p:nvSpPr>
        <p:spPr bwMode="auto">
          <a:xfrm>
            <a:off x="971550" y="1773238"/>
            <a:ext cx="7272338" cy="863600"/>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2400" b="1">
                <a:solidFill>
                  <a:srgbClr val="CC0000"/>
                </a:solidFill>
                <a:latin typeface="Arial" panose="020B0604020202020204" pitchFamily="34" charset="0"/>
              </a:rPr>
              <a:t>from compliance by the conflicting parties</a:t>
            </a:r>
          </a:p>
          <a:p>
            <a:pPr algn="ctr" eaLnBrk="1" hangingPunct="1"/>
            <a:r>
              <a:rPr lang="en" altLang="ru-RU" sz="2400" b="1">
                <a:solidFill>
                  <a:srgbClr val="CC0000"/>
                </a:solidFill>
                <a:latin typeface="Arial" panose="020B0604020202020204" pitchFamily="34" charset="0"/>
              </a:rPr>
              <a:t>norms in force in society</a:t>
            </a:r>
          </a:p>
        </p:txBody>
      </p:sp>
      <p:sp>
        <p:nvSpPr>
          <p:cNvPr id="20484" name="AutoShape 5">
            <a:extLst>
              <a:ext uri="{FF2B5EF4-FFF2-40B4-BE49-F238E27FC236}">
                <a16:creationId xmlns:a16="http://schemas.microsoft.com/office/drawing/2014/main" id="{7D9F7A1A-16C0-7DFB-3ACB-972E7807495F}"/>
              </a:ext>
            </a:extLst>
          </p:cNvPr>
          <p:cNvSpPr>
            <a:spLocks noChangeArrowheads="1"/>
          </p:cNvSpPr>
          <p:nvPr/>
        </p:nvSpPr>
        <p:spPr bwMode="auto">
          <a:xfrm>
            <a:off x="539750" y="2971800"/>
            <a:ext cx="3600450" cy="1681163"/>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3600" b="1">
                <a:latin typeface="Arial" panose="020B0604020202020204" pitchFamily="34" charset="0"/>
              </a:rPr>
              <a:t>Legal</a:t>
            </a:r>
          </a:p>
          <a:p>
            <a:pPr algn="ctr" eaLnBrk="1" hangingPunct="1"/>
            <a:r>
              <a:rPr lang="en" altLang="ru-RU" sz="2400" b="1">
                <a:latin typeface="Arial" panose="020B0604020202020204" pitchFamily="34" charset="0"/>
              </a:rPr>
              <a:t>(constitutional)</a:t>
            </a:r>
            <a:endParaRPr lang="ru-RU" altLang="ru-RU" sz="3600" b="1">
              <a:latin typeface="Arial" panose="020B0604020202020204" pitchFamily="34" charset="0"/>
            </a:endParaRPr>
          </a:p>
        </p:txBody>
      </p:sp>
      <p:sp>
        <p:nvSpPr>
          <p:cNvPr id="20485" name="AutoShape 6">
            <a:extLst>
              <a:ext uri="{FF2B5EF4-FFF2-40B4-BE49-F238E27FC236}">
                <a16:creationId xmlns:a16="http://schemas.microsoft.com/office/drawing/2014/main" id="{10927AF0-C96D-EE71-32A9-26C5D96E4D90}"/>
              </a:ext>
            </a:extLst>
          </p:cNvPr>
          <p:cNvSpPr>
            <a:spLocks noChangeArrowheads="1"/>
          </p:cNvSpPr>
          <p:nvPr/>
        </p:nvSpPr>
        <p:spPr bwMode="auto">
          <a:xfrm>
            <a:off x="4572000" y="2971800"/>
            <a:ext cx="3671888" cy="1681163"/>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3600" b="1">
                <a:latin typeface="Arial" panose="020B0604020202020204" pitchFamily="34" charset="0"/>
              </a:rPr>
              <a:t>Illegal</a:t>
            </a:r>
          </a:p>
          <a:p>
            <a:pPr algn="ctr" eaLnBrk="1" hangingPunct="1"/>
            <a:r>
              <a:rPr lang="en" altLang="ru-RU" sz="2400" b="1">
                <a:latin typeface="Arial" panose="020B0604020202020204" pitchFamily="34" charset="0"/>
              </a:rPr>
              <a:t>(unconstitutional)</a:t>
            </a:r>
          </a:p>
        </p:txBody>
      </p:sp>
      <p:sp>
        <p:nvSpPr>
          <p:cNvPr id="20486" name="Line 7">
            <a:extLst>
              <a:ext uri="{FF2B5EF4-FFF2-40B4-BE49-F238E27FC236}">
                <a16:creationId xmlns:a16="http://schemas.microsoft.com/office/drawing/2014/main" id="{E54A1199-9AA1-EB4F-4977-90EB4AE85B62}"/>
              </a:ext>
            </a:extLst>
          </p:cNvPr>
          <p:cNvSpPr>
            <a:spLocks noChangeShapeType="1"/>
          </p:cNvSpPr>
          <p:nvPr/>
        </p:nvSpPr>
        <p:spPr bwMode="auto">
          <a:xfrm>
            <a:off x="2411413" y="2636838"/>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20487" name="Line 8">
            <a:extLst>
              <a:ext uri="{FF2B5EF4-FFF2-40B4-BE49-F238E27FC236}">
                <a16:creationId xmlns:a16="http://schemas.microsoft.com/office/drawing/2014/main" id="{832D0F51-D706-6389-1707-1F7AC263A0AF}"/>
              </a:ext>
            </a:extLst>
          </p:cNvPr>
          <p:cNvSpPr>
            <a:spLocks noChangeShapeType="1"/>
          </p:cNvSpPr>
          <p:nvPr/>
        </p:nvSpPr>
        <p:spPr bwMode="auto">
          <a:xfrm>
            <a:off x="6443663" y="2636838"/>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AEB0B4B7-2637-F9AE-89DD-0A82708C82BF}"/>
              </a:ext>
            </a:extLst>
          </p:cNvPr>
          <p:cNvSpPr>
            <a:spLocks noGrp="1" noChangeArrowheads="1"/>
          </p:cNvSpPr>
          <p:nvPr>
            <p:ph type="title"/>
          </p:nvPr>
        </p:nvSpPr>
        <p:spPr/>
        <p:txBody>
          <a:bodyPr/>
          <a:lstStyle/>
          <a:p>
            <a:pPr algn="ctr">
              <a:lnSpc>
                <a:spcPct val="85000"/>
              </a:lnSpc>
            </a:pPr>
            <a:r>
              <a:rPr lang="en" altLang="ru-RU" b="1"/>
              <a:t>Typology of political conflicts</a:t>
            </a:r>
          </a:p>
        </p:txBody>
      </p:sp>
      <p:sp>
        <p:nvSpPr>
          <p:cNvPr id="21507" name="Rectangle 4">
            <a:extLst>
              <a:ext uri="{FF2B5EF4-FFF2-40B4-BE49-F238E27FC236}">
                <a16:creationId xmlns:a16="http://schemas.microsoft.com/office/drawing/2014/main" id="{6D3FD56D-1E41-CE82-228C-8BA06B5345C9}"/>
              </a:ext>
            </a:extLst>
          </p:cNvPr>
          <p:cNvSpPr>
            <a:spLocks noChangeArrowheads="1"/>
          </p:cNvSpPr>
          <p:nvPr/>
        </p:nvSpPr>
        <p:spPr bwMode="auto">
          <a:xfrm>
            <a:off x="1439863" y="1628775"/>
            <a:ext cx="6264275" cy="1439863"/>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3600" b="1">
                <a:solidFill>
                  <a:srgbClr val="CC0000"/>
                </a:solidFill>
                <a:latin typeface="Arial" panose="020B0604020202020204" pitchFamily="34" charset="0"/>
              </a:rPr>
              <a:t>by degree of involvement</a:t>
            </a:r>
          </a:p>
          <a:p>
            <a:pPr algn="ctr" eaLnBrk="1" hangingPunct="1"/>
            <a:r>
              <a:rPr lang="en" altLang="ru-RU" sz="3600" b="1">
                <a:solidFill>
                  <a:srgbClr val="CC0000"/>
                </a:solidFill>
                <a:latin typeface="Arial" panose="020B0604020202020204" pitchFamily="34" charset="0"/>
              </a:rPr>
              <a:t>and the number of participants</a:t>
            </a:r>
          </a:p>
        </p:txBody>
      </p:sp>
      <p:sp>
        <p:nvSpPr>
          <p:cNvPr id="21508" name="AutoShape 5">
            <a:extLst>
              <a:ext uri="{FF2B5EF4-FFF2-40B4-BE49-F238E27FC236}">
                <a16:creationId xmlns:a16="http://schemas.microsoft.com/office/drawing/2014/main" id="{CA59A515-71D9-1BA3-FBC2-2EA5CB6F93E5}"/>
              </a:ext>
            </a:extLst>
          </p:cNvPr>
          <p:cNvSpPr>
            <a:spLocks noChangeArrowheads="1"/>
          </p:cNvSpPr>
          <p:nvPr/>
        </p:nvSpPr>
        <p:spPr bwMode="auto">
          <a:xfrm>
            <a:off x="323850" y="3429000"/>
            <a:ext cx="3600450" cy="914400"/>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4000" b="1">
                <a:latin typeface="Arial" panose="020B0604020202020204" pitchFamily="34" charset="0"/>
              </a:rPr>
              <a:t>mass</a:t>
            </a:r>
          </a:p>
        </p:txBody>
      </p:sp>
      <p:sp>
        <p:nvSpPr>
          <p:cNvPr id="21509" name="AutoShape 6">
            <a:extLst>
              <a:ext uri="{FF2B5EF4-FFF2-40B4-BE49-F238E27FC236}">
                <a16:creationId xmlns:a16="http://schemas.microsoft.com/office/drawing/2014/main" id="{574A3FDA-AA4F-D439-CF9D-DDF9DC61998F}"/>
              </a:ext>
            </a:extLst>
          </p:cNvPr>
          <p:cNvSpPr>
            <a:spLocks noChangeArrowheads="1"/>
          </p:cNvSpPr>
          <p:nvPr/>
        </p:nvSpPr>
        <p:spPr bwMode="auto">
          <a:xfrm>
            <a:off x="5148263" y="3429000"/>
            <a:ext cx="3600450" cy="914400"/>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4000" b="1">
                <a:latin typeface="Arial" panose="020B0604020202020204" pitchFamily="34" charset="0"/>
              </a:rPr>
              <a:t>group</a:t>
            </a:r>
          </a:p>
        </p:txBody>
      </p:sp>
      <p:sp>
        <p:nvSpPr>
          <p:cNvPr id="21510" name="AutoShape 7">
            <a:extLst>
              <a:ext uri="{FF2B5EF4-FFF2-40B4-BE49-F238E27FC236}">
                <a16:creationId xmlns:a16="http://schemas.microsoft.com/office/drawing/2014/main" id="{9771F177-9AA3-45E2-6232-97DBFB5B73E3}"/>
              </a:ext>
            </a:extLst>
          </p:cNvPr>
          <p:cNvSpPr>
            <a:spLocks noChangeArrowheads="1"/>
          </p:cNvSpPr>
          <p:nvPr/>
        </p:nvSpPr>
        <p:spPr bwMode="auto">
          <a:xfrm>
            <a:off x="2303463" y="5157788"/>
            <a:ext cx="4537075" cy="935037"/>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4000" b="1">
                <a:latin typeface="Arial" panose="020B0604020202020204" pitchFamily="34" charset="0"/>
              </a:rPr>
              <a:t>individual</a:t>
            </a:r>
          </a:p>
        </p:txBody>
      </p:sp>
      <p:sp>
        <p:nvSpPr>
          <p:cNvPr id="21511" name="Line 8">
            <a:extLst>
              <a:ext uri="{FF2B5EF4-FFF2-40B4-BE49-F238E27FC236}">
                <a16:creationId xmlns:a16="http://schemas.microsoft.com/office/drawing/2014/main" id="{BFFA1562-D3AC-384C-CB33-C881E6758D29}"/>
              </a:ext>
            </a:extLst>
          </p:cNvPr>
          <p:cNvSpPr>
            <a:spLocks noChangeShapeType="1"/>
          </p:cNvSpPr>
          <p:nvPr/>
        </p:nvSpPr>
        <p:spPr bwMode="auto">
          <a:xfrm>
            <a:off x="2555875" y="3068638"/>
            <a:ext cx="0" cy="3603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21512" name="Line 9">
            <a:extLst>
              <a:ext uri="{FF2B5EF4-FFF2-40B4-BE49-F238E27FC236}">
                <a16:creationId xmlns:a16="http://schemas.microsoft.com/office/drawing/2014/main" id="{6BC3A27B-E87D-4D70-D8EC-C523B7B772C7}"/>
              </a:ext>
            </a:extLst>
          </p:cNvPr>
          <p:cNvSpPr>
            <a:spLocks noChangeShapeType="1"/>
          </p:cNvSpPr>
          <p:nvPr/>
        </p:nvSpPr>
        <p:spPr bwMode="auto">
          <a:xfrm>
            <a:off x="6659563" y="3068638"/>
            <a:ext cx="0" cy="3603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21513" name="Line 10">
            <a:extLst>
              <a:ext uri="{FF2B5EF4-FFF2-40B4-BE49-F238E27FC236}">
                <a16:creationId xmlns:a16="http://schemas.microsoft.com/office/drawing/2014/main" id="{44888F9D-DB94-1D49-4E54-9B432F25E187}"/>
              </a:ext>
            </a:extLst>
          </p:cNvPr>
          <p:cNvSpPr>
            <a:spLocks noChangeShapeType="1"/>
          </p:cNvSpPr>
          <p:nvPr/>
        </p:nvSpPr>
        <p:spPr bwMode="auto">
          <a:xfrm>
            <a:off x="4572000" y="3068638"/>
            <a:ext cx="0" cy="201612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10B39879-5DDE-8201-96F0-BF5F613D24C9}"/>
              </a:ext>
            </a:extLst>
          </p:cNvPr>
          <p:cNvSpPr>
            <a:spLocks noGrp="1" noChangeArrowheads="1"/>
          </p:cNvSpPr>
          <p:nvPr>
            <p:ph type="title"/>
          </p:nvPr>
        </p:nvSpPr>
        <p:spPr/>
        <p:txBody>
          <a:bodyPr/>
          <a:lstStyle/>
          <a:p>
            <a:pPr algn="ctr">
              <a:lnSpc>
                <a:spcPct val="85000"/>
              </a:lnSpc>
            </a:pPr>
            <a:r>
              <a:rPr lang="en" altLang="ru-RU" b="1"/>
              <a:t>Typology of political conflicts</a:t>
            </a:r>
          </a:p>
        </p:txBody>
      </p:sp>
      <p:sp>
        <p:nvSpPr>
          <p:cNvPr id="22531" name="Rectangle 7">
            <a:extLst>
              <a:ext uri="{FF2B5EF4-FFF2-40B4-BE49-F238E27FC236}">
                <a16:creationId xmlns:a16="http://schemas.microsoft.com/office/drawing/2014/main" id="{0FB56799-EB84-237D-DE63-1AF858B0B58A}"/>
              </a:ext>
            </a:extLst>
          </p:cNvPr>
          <p:cNvSpPr>
            <a:spLocks noGrp="1" noChangeArrowheads="1"/>
          </p:cNvSpPr>
          <p:nvPr>
            <p:ph sz="half" idx="1"/>
          </p:nvPr>
        </p:nvSpPr>
        <p:spPr bwMode="auto">
          <a:xfrm>
            <a:off x="323850" y="4437063"/>
            <a:ext cx="3754438" cy="2232025"/>
          </a:xfrm>
          <a:ln>
            <a:solidFill>
              <a:srgbClr val="996633"/>
            </a:solidFill>
            <a:miter lim="800000"/>
            <a:headEnd/>
            <a:tailEnd/>
          </a:ln>
        </p:spPr>
        <p:txBody>
          <a:bodyPr wrap="square" numCol="1" anchor="t" anchorCtr="0" compatLnSpc="1">
            <a:prstTxWarp prst="textNoShape">
              <a:avLst/>
            </a:prstTxWarp>
            <a:normAutofit fontScale="92500"/>
          </a:bodyPr>
          <a:lstStyle/>
          <a:p>
            <a:r>
              <a:rPr lang="en" altLang="ru-RU" sz="3600" dirty="0"/>
              <a:t>the possibility of reaching consensus and a compromise settlement</a:t>
            </a:r>
          </a:p>
        </p:txBody>
      </p:sp>
      <p:sp>
        <p:nvSpPr>
          <p:cNvPr id="22532" name="Rectangle 8">
            <a:extLst>
              <a:ext uri="{FF2B5EF4-FFF2-40B4-BE49-F238E27FC236}">
                <a16:creationId xmlns:a16="http://schemas.microsoft.com/office/drawing/2014/main" id="{5505C187-B86D-8988-7B6A-9FE77A0CB907}"/>
              </a:ext>
            </a:extLst>
          </p:cNvPr>
          <p:cNvSpPr>
            <a:spLocks noGrp="1" noChangeArrowheads="1"/>
          </p:cNvSpPr>
          <p:nvPr>
            <p:ph sz="half" idx="2"/>
          </p:nvPr>
        </p:nvSpPr>
        <p:spPr bwMode="auto">
          <a:xfrm>
            <a:off x="5003800" y="4437063"/>
            <a:ext cx="3754438" cy="2232025"/>
          </a:xfrm>
          <a:ln>
            <a:solidFill>
              <a:srgbClr val="996633"/>
            </a:solidFill>
            <a:miter lim="800000"/>
            <a:headEnd/>
            <a:tailEnd/>
          </a:ln>
        </p:spPr>
        <p:txBody>
          <a:bodyPr wrap="square" numCol="1" anchor="t" anchorCtr="0" compatLnSpc="1">
            <a:prstTxWarp prst="textNoShape">
              <a:avLst/>
            </a:prstTxWarp>
            <a:normAutofit fontScale="92500"/>
          </a:bodyPr>
          <a:lstStyle/>
          <a:p>
            <a:r>
              <a:rPr lang="en" altLang="ru-RU" sz="2000" dirty="0"/>
              <a:t>impossibility of reaching consensus and compromise settlement</a:t>
            </a:r>
          </a:p>
        </p:txBody>
      </p:sp>
      <p:sp>
        <p:nvSpPr>
          <p:cNvPr id="22533" name="Rectangle 4">
            <a:extLst>
              <a:ext uri="{FF2B5EF4-FFF2-40B4-BE49-F238E27FC236}">
                <a16:creationId xmlns:a16="http://schemas.microsoft.com/office/drawing/2014/main" id="{0C1587B5-9239-3B02-7AAE-F7C1CB9FBF37}"/>
              </a:ext>
            </a:extLst>
          </p:cNvPr>
          <p:cNvSpPr>
            <a:spLocks noChangeArrowheads="1"/>
          </p:cNvSpPr>
          <p:nvPr/>
        </p:nvSpPr>
        <p:spPr bwMode="auto">
          <a:xfrm>
            <a:off x="1547813" y="1700213"/>
            <a:ext cx="6048375" cy="863600"/>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3200" b="1">
                <a:solidFill>
                  <a:srgbClr val="CC0000"/>
                </a:solidFill>
                <a:latin typeface="Arial" panose="020B0604020202020204" pitchFamily="34" charset="0"/>
              </a:rPr>
              <a:t>if possible, permissions</a:t>
            </a:r>
          </a:p>
        </p:txBody>
      </p:sp>
      <p:sp>
        <p:nvSpPr>
          <p:cNvPr id="22534" name="AutoShape 5">
            <a:extLst>
              <a:ext uri="{FF2B5EF4-FFF2-40B4-BE49-F238E27FC236}">
                <a16:creationId xmlns:a16="http://schemas.microsoft.com/office/drawing/2014/main" id="{C6D3C1F2-2CFD-B353-F4ED-D5020D98B69C}"/>
              </a:ext>
            </a:extLst>
          </p:cNvPr>
          <p:cNvSpPr>
            <a:spLocks noChangeArrowheads="1"/>
          </p:cNvSpPr>
          <p:nvPr/>
        </p:nvSpPr>
        <p:spPr bwMode="auto">
          <a:xfrm>
            <a:off x="250825" y="2803525"/>
            <a:ext cx="4105275" cy="1249363"/>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3200" b="1">
                <a:latin typeface="Arial" panose="020B0604020202020204" pitchFamily="34" charset="0"/>
              </a:rPr>
              <a:t>Agonistic</a:t>
            </a:r>
          </a:p>
          <a:p>
            <a:pPr algn="ctr" eaLnBrk="1" hangingPunct="1"/>
            <a:r>
              <a:rPr lang="en" altLang="ru-RU" sz="3200" b="1">
                <a:latin typeface="Arial" panose="020B0604020202020204" pitchFamily="34" charset="0"/>
              </a:rPr>
              <a:t>(reconcilable)</a:t>
            </a:r>
          </a:p>
        </p:txBody>
      </p:sp>
      <p:sp>
        <p:nvSpPr>
          <p:cNvPr id="22535" name="AutoShape 6">
            <a:extLst>
              <a:ext uri="{FF2B5EF4-FFF2-40B4-BE49-F238E27FC236}">
                <a16:creationId xmlns:a16="http://schemas.microsoft.com/office/drawing/2014/main" id="{F18C8284-FAE6-7328-98BC-3F2BAD9616D0}"/>
              </a:ext>
            </a:extLst>
          </p:cNvPr>
          <p:cNvSpPr>
            <a:spLocks noChangeArrowheads="1"/>
          </p:cNvSpPr>
          <p:nvPr/>
        </p:nvSpPr>
        <p:spPr bwMode="auto">
          <a:xfrm>
            <a:off x="4787900" y="2816225"/>
            <a:ext cx="4103688" cy="1223963"/>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3200" b="1">
                <a:latin typeface="Arial" panose="020B0604020202020204" pitchFamily="34" charset="0"/>
              </a:rPr>
              <a:t>Antagonistic</a:t>
            </a:r>
          </a:p>
          <a:p>
            <a:pPr algn="ctr" eaLnBrk="1" hangingPunct="1"/>
            <a:r>
              <a:rPr lang="en" altLang="ru-RU" sz="3200" b="1">
                <a:latin typeface="Arial" panose="020B0604020202020204" pitchFamily="34" charset="0"/>
              </a:rPr>
              <a:t>(irreconcilable)</a:t>
            </a:r>
          </a:p>
        </p:txBody>
      </p:sp>
      <p:sp>
        <p:nvSpPr>
          <p:cNvPr id="22536" name="Line 9">
            <a:extLst>
              <a:ext uri="{FF2B5EF4-FFF2-40B4-BE49-F238E27FC236}">
                <a16:creationId xmlns:a16="http://schemas.microsoft.com/office/drawing/2014/main" id="{14B25A2B-0099-34A8-523B-D53CB1E66ADF}"/>
              </a:ext>
            </a:extLst>
          </p:cNvPr>
          <p:cNvSpPr>
            <a:spLocks noChangeShapeType="1"/>
          </p:cNvSpPr>
          <p:nvPr/>
        </p:nvSpPr>
        <p:spPr bwMode="auto">
          <a:xfrm>
            <a:off x="2051050" y="4076700"/>
            <a:ext cx="0" cy="3603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22537" name="Line 10">
            <a:extLst>
              <a:ext uri="{FF2B5EF4-FFF2-40B4-BE49-F238E27FC236}">
                <a16:creationId xmlns:a16="http://schemas.microsoft.com/office/drawing/2014/main" id="{AFA74D69-266D-9923-5FD0-C867B0DFE363}"/>
              </a:ext>
            </a:extLst>
          </p:cNvPr>
          <p:cNvSpPr>
            <a:spLocks noChangeShapeType="1"/>
          </p:cNvSpPr>
          <p:nvPr/>
        </p:nvSpPr>
        <p:spPr bwMode="auto">
          <a:xfrm>
            <a:off x="6948488" y="4005263"/>
            <a:ext cx="0" cy="431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22538" name="Line 11">
            <a:extLst>
              <a:ext uri="{FF2B5EF4-FFF2-40B4-BE49-F238E27FC236}">
                <a16:creationId xmlns:a16="http://schemas.microsoft.com/office/drawing/2014/main" id="{8E93FADE-44A9-A2F3-25C9-79A64C5FE1A5}"/>
              </a:ext>
            </a:extLst>
          </p:cNvPr>
          <p:cNvSpPr>
            <a:spLocks noChangeShapeType="1"/>
          </p:cNvSpPr>
          <p:nvPr/>
        </p:nvSpPr>
        <p:spPr bwMode="auto">
          <a:xfrm>
            <a:off x="2051050" y="2565400"/>
            <a:ext cx="0" cy="2159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22539" name="Line 12">
            <a:extLst>
              <a:ext uri="{FF2B5EF4-FFF2-40B4-BE49-F238E27FC236}">
                <a16:creationId xmlns:a16="http://schemas.microsoft.com/office/drawing/2014/main" id="{24A1DE0B-581D-C9D0-AEC7-811F74BED900}"/>
              </a:ext>
            </a:extLst>
          </p:cNvPr>
          <p:cNvSpPr>
            <a:spLocks noChangeShapeType="1"/>
          </p:cNvSpPr>
          <p:nvPr/>
        </p:nvSpPr>
        <p:spPr bwMode="auto">
          <a:xfrm>
            <a:off x="6948488" y="2565400"/>
            <a:ext cx="0" cy="2159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D9BF65F9-B46A-DE44-7DF3-AC46C2F07DD6}"/>
              </a:ext>
            </a:extLst>
          </p:cNvPr>
          <p:cNvSpPr>
            <a:spLocks noGrp="1" noChangeArrowheads="1"/>
          </p:cNvSpPr>
          <p:nvPr>
            <p:ph type="title"/>
          </p:nvPr>
        </p:nvSpPr>
        <p:spPr/>
        <p:txBody>
          <a:bodyPr/>
          <a:lstStyle/>
          <a:p>
            <a:pPr algn="ctr">
              <a:lnSpc>
                <a:spcPct val="85000"/>
              </a:lnSpc>
            </a:pPr>
            <a:r>
              <a:rPr lang="en" altLang="ru-RU" b="1"/>
              <a:t>Typology of political conflicts</a:t>
            </a:r>
          </a:p>
        </p:txBody>
      </p:sp>
      <p:sp>
        <p:nvSpPr>
          <p:cNvPr id="23555" name="Rectangle 4">
            <a:extLst>
              <a:ext uri="{FF2B5EF4-FFF2-40B4-BE49-F238E27FC236}">
                <a16:creationId xmlns:a16="http://schemas.microsoft.com/office/drawing/2014/main" id="{97A29C20-3DE2-0B98-7A00-DE853B33083D}"/>
              </a:ext>
            </a:extLst>
          </p:cNvPr>
          <p:cNvSpPr>
            <a:spLocks noChangeArrowheads="1"/>
          </p:cNvSpPr>
          <p:nvPr/>
        </p:nvSpPr>
        <p:spPr bwMode="auto">
          <a:xfrm>
            <a:off x="250825" y="1844675"/>
            <a:ext cx="8642350" cy="1008063"/>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2400" b="1">
                <a:solidFill>
                  <a:srgbClr val="CC0000"/>
                </a:solidFill>
                <a:latin typeface="Arial" panose="020B0604020202020204" pitchFamily="34" charset="0"/>
              </a:rPr>
              <a:t>by the scale of the impact of political conflicts</a:t>
            </a:r>
          </a:p>
          <a:p>
            <a:pPr algn="ctr" eaLnBrk="1" hangingPunct="1"/>
            <a:r>
              <a:rPr lang="en" altLang="ru-RU" sz="2400" b="1">
                <a:solidFill>
                  <a:srgbClr val="CC0000"/>
                </a:solidFill>
                <a:latin typeface="Arial" panose="020B0604020202020204" pitchFamily="34" charset="0"/>
              </a:rPr>
              <a:t>on the course of the political process</a:t>
            </a:r>
          </a:p>
        </p:txBody>
      </p:sp>
      <p:sp>
        <p:nvSpPr>
          <p:cNvPr id="23556" name="AutoShape 5">
            <a:extLst>
              <a:ext uri="{FF2B5EF4-FFF2-40B4-BE49-F238E27FC236}">
                <a16:creationId xmlns:a16="http://schemas.microsoft.com/office/drawing/2014/main" id="{331F1502-A98C-7C22-6B34-A15DE440402E}"/>
              </a:ext>
            </a:extLst>
          </p:cNvPr>
          <p:cNvSpPr>
            <a:spLocks noChangeArrowheads="1"/>
          </p:cNvSpPr>
          <p:nvPr/>
        </p:nvSpPr>
        <p:spPr bwMode="auto">
          <a:xfrm>
            <a:off x="5219700" y="3213100"/>
            <a:ext cx="3673475" cy="865188"/>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3200" b="1">
                <a:latin typeface="Arial" panose="020B0604020202020204" pitchFamily="34" charset="0"/>
              </a:rPr>
              <a:t>state</a:t>
            </a:r>
          </a:p>
        </p:txBody>
      </p:sp>
      <p:sp>
        <p:nvSpPr>
          <p:cNvPr id="23557" name="AutoShape 6">
            <a:extLst>
              <a:ext uri="{FF2B5EF4-FFF2-40B4-BE49-F238E27FC236}">
                <a16:creationId xmlns:a16="http://schemas.microsoft.com/office/drawing/2014/main" id="{608C1D43-42F2-E105-70BD-0B05DFFB23D4}"/>
              </a:ext>
            </a:extLst>
          </p:cNvPr>
          <p:cNvSpPr>
            <a:spLocks noChangeArrowheads="1"/>
          </p:cNvSpPr>
          <p:nvPr/>
        </p:nvSpPr>
        <p:spPr bwMode="auto">
          <a:xfrm>
            <a:off x="250825" y="3213100"/>
            <a:ext cx="3671888" cy="914400"/>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3200" b="1">
                <a:latin typeface="Arial" panose="020B0604020202020204" pitchFamily="34" charset="0"/>
              </a:rPr>
              <a:t>private</a:t>
            </a:r>
          </a:p>
        </p:txBody>
      </p:sp>
      <p:sp>
        <p:nvSpPr>
          <p:cNvPr id="23558" name="AutoShape 7">
            <a:extLst>
              <a:ext uri="{FF2B5EF4-FFF2-40B4-BE49-F238E27FC236}">
                <a16:creationId xmlns:a16="http://schemas.microsoft.com/office/drawing/2014/main" id="{254FF9EC-885E-8FB2-8112-59DB92005AD7}"/>
              </a:ext>
            </a:extLst>
          </p:cNvPr>
          <p:cNvSpPr>
            <a:spLocks noChangeArrowheads="1"/>
          </p:cNvSpPr>
          <p:nvPr/>
        </p:nvSpPr>
        <p:spPr bwMode="auto">
          <a:xfrm>
            <a:off x="4716463" y="4581525"/>
            <a:ext cx="3671887" cy="914400"/>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3200" b="1">
                <a:latin typeface="Arial" panose="020B0604020202020204" pitchFamily="34" charset="0"/>
              </a:rPr>
              <a:t>international</a:t>
            </a:r>
          </a:p>
        </p:txBody>
      </p:sp>
      <p:sp>
        <p:nvSpPr>
          <p:cNvPr id="23559" name="AutoShape 8">
            <a:extLst>
              <a:ext uri="{FF2B5EF4-FFF2-40B4-BE49-F238E27FC236}">
                <a16:creationId xmlns:a16="http://schemas.microsoft.com/office/drawing/2014/main" id="{88D4FC97-27A4-6CDB-3684-47A1F5A200EE}"/>
              </a:ext>
            </a:extLst>
          </p:cNvPr>
          <p:cNvSpPr>
            <a:spLocks noChangeArrowheads="1"/>
          </p:cNvSpPr>
          <p:nvPr/>
        </p:nvSpPr>
        <p:spPr bwMode="auto">
          <a:xfrm>
            <a:off x="755650" y="4581525"/>
            <a:ext cx="3671888" cy="914400"/>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3200" b="1">
                <a:latin typeface="Arial" panose="020B0604020202020204" pitchFamily="34" charset="0"/>
              </a:rPr>
              <a:t>global</a:t>
            </a:r>
          </a:p>
        </p:txBody>
      </p:sp>
      <p:sp>
        <p:nvSpPr>
          <p:cNvPr id="23560" name="Line 9">
            <a:extLst>
              <a:ext uri="{FF2B5EF4-FFF2-40B4-BE49-F238E27FC236}">
                <a16:creationId xmlns:a16="http://schemas.microsoft.com/office/drawing/2014/main" id="{C4BD6446-31BB-1BDE-BCF7-853CBC49306A}"/>
              </a:ext>
            </a:extLst>
          </p:cNvPr>
          <p:cNvSpPr>
            <a:spLocks noChangeShapeType="1"/>
          </p:cNvSpPr>
          <p:nvPr/>
        </p:nvSpPr>
        <p:spPr bwMode="auto">
          <a:xfrm>
            <a:off x="1619250" y="2852738"/>
            <a:ext cx="0" cy="3603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23561" name="Line 10">
            <a:extLst>
              <a:ext uri="{FF2B5EF4-FFF2-40B4-BE49-F238E27FC236}">
                <a16:creationId xmlns:a16="http://schemas.microsoft.com/office/drawing/2014/main" id="{05D4A78F-77E3-0D13-9659-5725B244A1E1}"/>
              </a:ext>
            </a:extLst>
          </p:cNvPr>
          <p:cNvSpPr>
            <a:spLocks noChangeShapeType="1"/>
          </p:cNvSpPr>
          <p:nvPr/>
        </p:nvSpPr>
        <p:spPr bwMode="auto">
          <a:xfrm>
            <a:off x="7596188" y="2852738"/>
            <a:ext cx="0" cy="3603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23562" name="Line 11">
            <a:extLst>
              <a:ext uri="{FF2B5EF4-FFF2-40B4-BE49-F238E27FC236}">
                <a16:creationId xmlns:a16="http://schemas.microsoft.com/office/drawing/2014/main" id="{888D4ACC-FAD9-2B3E-815F-D3C0AC80CCE9}"/>
              </a:ext>
            </a:extLst>
          </p:cNvPr>
          <p:cNvSpPr>
            <a:spLocks noChangeShapeType="1"/>
          </p:cNvSpPr>
          <p:nvPr/>
        </p:nvSpPr>
        <p:spPr bwMode="auto">
          <a:xfrm>
            <a:off x="4140200" y="2852738"/>
            <a:ext cx="0" cy="172878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23563" name="Line 12">
            <a:extLst>
              <a:ext uri="{FF2B5EF4-FFF2-40B4-BE49-F238E27FC236}">
                <a16:creationId xmlns:a16="http://schemas.microsoft.com/office/drawing/2014/main" id="{56F44BEA-AE48-9505-D4AB-92C2FABCDFFA}"/>
              </a:ext>
            </a:extLst>
          </p:cNvPr>
          <p:cNvSpPr>
            <a:spLocks noChangeShapeType="1"/>
          </p:cNvSpPr>
          <p:nvPr/>
        </p:nvSpPr>
        <p:spPr bwMode="auto">
          <a:xfrm>
            <a:off x="4932363" y="2852738"/>
            <a:ext cx="0" cy="172878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FB5D0FA2-9180-9FE2-A0A3-45F3B03A0348}"/>
              </a:ext>
            </a:extLst>
          </p:cNvPr>
          <p:cNvSpPr>
            <a:spLocks noGrp="1" noChangeArrowheads="1"/>
          </p:cNvSpPr>
          <p:nvPr>
            <p:ph type="title"/>
          </p:nvPr>
        </p:nvSpPr>
        <p:spPr/>
        <p:txBody>
          <a:bodyPr/>
          <a:lstStyle/>
          <a:p>
            <a:pPr algn="ctr"/>
            <a:r>
              <a:rPr lang="en" altLang="ru-RU" b="1"/>
              <a:t>Typology of political conflicts</a:t>
            </a:r>
          </a:p>
        </p:txBody>
      </p:sp>
      <p:sp>
        <p:nvSpPr>
          <p:cNvPr id="24579" name="Rectangle 6">
            <a:extLst>
              <a:ext uri="{FF2B5EF4-FFF2-40B4-BE49-F238E27FC236}">
                <a16:creationId xmlns:a16="http://schemas.microsoft.com/office/drawing/2014/main" id="{919A1CCE-49A3-C537-AF2C-44662707BA5C}"/>
              </a:ext>
            </a:extLst>
          </p:cNvPr>
          <p:cNvSpPr>
            <a:spLocks noGrp="1" noChangeArrowheads="1"/>
          </p:cNvSpPr>
          <p:nvPr>
            <p:ph sz="half" idx="1"/>
          </p:nvPr>
        </p:nvSpPr>
        <p:spPr bwMode="auto">
          <a:xfrm>
            <a:off x="250825" y="2924175"/>
            <a:ext cx="2952750" cy="3744913"/>
          </a:xfrm>
          <a:ln>
            <a:solidFill>
              <a:schemeClr val="hlink"/>
            </a:solidFill>
            <a:miter lim="800000"/>
            <a:headEnd/>
            <a:tailEnd/>
          </a:ln>
        </p:spPr>
        <p:txBody>
          <a:bodyPr wrap="square" numCol="1" anchor="ctr" anchorCtr="0" compatLnSpc="1">
            <a:prstTxWarp prst="textNoShape">
              <a:avLst/>
            </a:prstTxWarp>
            <a:normAutofit fontScale="92500" lnSpcReduction="10000"/>
          </a:bodyPr>
          <a:lstStyle/>
          <a:p>
            <a:pPr marL="0" indent="0">
              <a:lnSpc>
                <a:spcPct val="80000"/>
              </a:lnSpc>
            </a:pPr>
            <a:r>
              <a:rPr lang="en" altLang="ru-RU" sz="2000" b="1" dirty="0"/>
              <a:t> </a:t>
            </a:r>
            <a:r>
              <a:rPr lang="en" altLang="ru-RU" sz="2800" dirty="0"/>
              <a:t>a conflict between political entities - states, tribes, political groups, etc. - occurring </a:t>
            </a:r>
            <a:r>
              <a:rPr lang="en" altLang="ru-RU" sz="2800" b="1" dirty="0"/>
              <a:t>in the form of armed confrontation, </a:t>
            </a:r>
            <a:r>
              <a:rPr lang="en" altLang="ru-RU" sz="2800" dirty="0"/>
              <a:t>military (combat) actions between their armed forces</a:t>
            </a:r>
            <a:endParaRPr lang="en" altLang="ru-RU" sz="2000" dirty="0"/>
          </a:p>
        </p:txBody>
      </p:sp>
      <p:sp>
        <p:nvSpPr>
          <p:cNvPr id="24580" name="Rectangle 7">
            <a:extLst>
              <a:ext uri="{FF2B5EF4-FFF2-40B4-BE49-F238E27FC236}">
                <a16:creationId xmlns:a16="http://schemas.microsoft.com/office/drawing/2014/main" id="{6499CF49-2EBE-65F0-02F1-771DF801F9E1}"/>
              </a:ext>
            </a:extLst>
          </p:cNvPr>
          <p:cNvSpPr>
            <a:spLocks noGrp="1" noChangeArrowheads="1"/>
          </p:cNvSpPr>
          <p:nvPr>
            <p:ph sz="half" idx="2"/>
          </p:nvPr>
        </p:nvSpPr>
        <p:spPr bwMode="auto">
          <a:xfrm>
            <a:off x="4716463" y="2781300"/>
            <a:ext cx="4176712" cy="3887788"/>
          </a:xfrm>
          <a:ln>
            <a:solidFill>
              <a:schemeClr val="hlink"/>
            </a:solidFill>
            <a:miter lim="800000"/>
            <a:headEnd/>
            <a:tailEnd/>
          </a:ln>
        </p:spPr>
        <p:txBody>
          <a:bodyPr wrap="square" numCol="1" anchor="ctr" anchorCtr="0" compatLnSpc="1">
            <a:prstTxWarp prst="textNoShape">
              <a:avLst/>
            </a:prstTxWarp>
            <a:normAutofit fontScale="92500" lnSpcReduction="10000"/>
          </a:bodyPr>
          <a:lstStyle/>
          <a:p>
            <a:pPr>
              <a:lnSpc>
                <a:spcPct val="80000"/>
              </a:lnSpc>
            </a:pPr>
            <a:r>
              <a:rPr lang="en" altLang="ru-RU" sz="2000" dirty="0"/>
              <a:t>a </a:t>
            </a:r>
            <a:r>
              <a:rPr lang="en" altLang="ru-RU" sz="3000" dirty="0"/>
              <a:t>two-sided struggle with the use of violence on both sides;</a:t>
            </a:r>
          </a:p>
          <a:p>
            <a:pPr>
              <a:lnSpc>
                <a:spcPct val="80000"/>
              </a:lnSpc>
            </a:pPr>
            <a:r>
              <a:rPr lang="en" altLang="ru-RU" sz="3000" dirty="0"/>
              <a:t>local violent conflict;</a:t>
            </a:r>
          </a:p>
          <a:p>
            <a:pPr>
              <a:lnSpc>
                <a:spcPct val="80000"/>
              </a:lnSpc>
            </a:pPr>
            <a:r>
              <a:rPr lang="en" altLang="ru-RU" sz="3000" dirty="0"/>
              <a:t>limited goals;</a:t>
            </a:r>
          </a:p>
          <a:p>
            <a:pPr>
              <a:lnSpc>
                <a:spcPct val="80000"/>
              </a:lnSpc>
            </a:pPr>
            <a:r>
              <a:rPr lang="en" altLang="ru-RU" sz="3000" dirty="0"/>
              <a:t>limited use of military violence;</a:t>
            </a:r>
          </a:p>
          <a:p>
            <a:pPr>
              <a:lnSpc>
                <a:spcPct val="80000"/>
              </a:lnSpc>
            </a:pPr>
            <a:r>
              <a:rPr lang="en" altLang="ru-RU" sz="3000" dirty="0"/>
              <a:t>relative limitations of regional-situational goals;</a:t>
            </a:r>
          </a:p>
          <a:p>
            <a:pPr>
              <a:lnSpc>
                <a:spcPct val="80000"/>
              </a:lnSpc>
            </a:pPr>
            <a:r>
              <a:rPr lang="en" altLang="ru-RU" sz="3000" dirty="0"/>
              <a:t>relative controllability</a:t>
            </a:r>
            <a:endParaRPr lang="en" altLang="ru-RU" sz="2000" dirty="0"/>
          </a:p>
        </p:txBody>
      </p:sp>
      <p:sp>
        <p:nvSpPr>
          <p:cNvPr id="24581" name="AutoShape 4">
            <a:extLst>
              <a:ext uri="{FF2B5EF4-FFF2-40B4-BE49-F238E27FC236}">
                <a16:creationId xmlns:a16="http://schemas.microsoft.com/office/drawing/2014/main" id="{95D257A5-84A3-40B9-B13E-393E63F29B4F}"/>
              </a:ext>
            </a:extLst>
          </p:cNvPr>
          <p:cNvSpPr>
            <a:spLocks noChangeArrowheads="1"/>
          </p:cNvSpPr>
          <p:nvPr/>
        </p:nvSpPr>
        <p:spPr bwMode="auto">
          <a:xfrm>
            <a:off x="179388" y="1844675"/>
            <a:ext cx="3529012" cy="914400"/>
          </a:xfrm>
          <a:prstGeom prst="roundRect">
            <a:avLst>
              <a:gd name="adj" fmla="val 16667"/>
            </a:avLst>
          </a:prstGeom>
          <a:solidFill>
            <a:srgbClr val="CCCC00"/>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3200" b="1">
                <a:latin typeface="Arial" panose="020B0604020202020204" pitchFamily="34" charset="0"/>
              </a:rPr>
              <a:t>wars</a:t>
            </a:r>
          </a:p>
        </p:txBody>
      </p:sp>
      <p:sp>
        <p:nvSpPr>
          <p:cNvPr id="24582" name="AutoShape 5">
            <a:extLst>
              <a:ext uri="{FF2B5EF4-FFF2-40B4-BE49-F238E27FC236}">
                <a16:creationId xmlns:a16="http://schemas.microsoft.com/office/drawing/2014/main" id="{8A604BB5-EF81-7068-7392-A1179FDCF527}"/>
              </a:ext>
            </a:extLst>
          </p:cNvPr>
          <p:cNvSpPr>
            <a:spLocks noChangeArrowheads="1"/>
          </p:cNvSpPr>
          <p:nvPr/>
        </p:nvSpPr>
        <p:spPr bwMode="auto">
          <a:xfrm>
            <a:off x="4356100" y="1700213"/>
            <a:ext cx="4535488" cy="865187"/>
          </a:xfrm>
          <a:prstGeom prst="roundRect">
            <a:avLst>
              <a:gd name="adj" fmla="val 16667"/>
            </a:avLst>
          </a:prstGeom>
          <a:solidFill>
            <a:schemeClr val="accent2"/>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3200" b="1">
                <a:latin typeface="Arial" panose="020B0604020202020204" pitchFamily="34" charset="0"/>
              </a:rPr>
              <a:t>military conflicts</a:t>
            </a:r>
          </a:p>
        </p:txBody>
      </p:sp>
      <p:sp>
        <p:nvSpPr>
          <p:cNvPr id="24583" name="Line 8">
            <a:extLst>
              <a:ext uri="{FF2B5EF4-FFF2-40B4-BE49-F238E27FC236}">
                <a16:creationId xmlns:a16="http://schemas.microsoft.com/office/drawing/2014/main" id="{D0A121CD-3124-1AAE-EFE7-E5EF5FA36495}"/>
              </a:ext>
            </a:extLst>
          </p:cNvPr>
          <p:cNvSpPr>
            <a:spLocks noChangeShapeType="1"/>
          </p:cNvSpPr>
          <p:nvPr/>
        </p:nvSpPr>
        <p:spPr bwMode="auto">
          <a:xfrm>
            <a:off x="6659563" y="2565400"/>
            <a:ext cx="0" cy="431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AutoShape 3">
            <a:extLst>
              <a:ext uri="{FF2B5EF4-FFF2-40B4-BE49-F238E27FC236}">
                <a16:creationId xmlns:a16="http://schemas.microsoft.com/office/drawing/2014/main" id="{BFAA48BA-182C-37BF-8169-F995D25250B2}"/>
              </a:ext>
            </a:extLst>
          </p:cNvPr>
          <p:cNvSpPr>
            <a:spLocks noChangeArrowheads="1"/>
          </p:cNvSpPr>
          <p:nvPr/>
        </p:nvSpPr>
        <p:spPr bwMode="auto">
          <a:xfrm>
            <a:off x="377825" y="1700213"/>
            <a:ext cx="8388350" cy="4968875"/>
          </a:xfrm>
          <a:prstGeom prst="flowChartMultidocument">
            <a:avLst/>
          </a:prstGeom>
          <a:solidFill>
            <a:schemeClr val="accent1"/>
          </a:solidFill>
          <a:ln w="9525">
            <a:solidFill>
              <a:schemeClr val="tx1"/>
            </a:solidFill>
            <a:miter lim="800000"/>
            <a:headEnd/>
            <a:tailEnd/>
          </a:ln>
          <a:effectLst/>
        </p:spPr>
        <p:txBody>
          <a:bodyPr wrap="none" anchor="ctr"/>
          <a:lstStyle/>
          <a:p>
            <a:pPr marL="342900" indent="-342900" algn="ctr" eaLnBrk="1" fontAlgn="auto" hangingPunct="1">
              <a:lnSpc>
                <a:spcPct val="90000"/>
              </a:lnSpc>
              <a:spcBef>
                <a:spcPct val="20000"/>
              </a:spcBef>
              <a:spcAft>
                <a:spcPts val="0"/>
              </a:spcAft>
              <a:buClr>
                <a:schemeClr val="accent1"/>
              </a:buClr>
              <a:buSzPct val="70000"/>
              <a:buFont typeface="Wingdings" pitchFamily="2" charset="2"/>
              <a:buNone/>
              <a:defRPr/>
            </a:pPr>
            <a:r>
              <a:rPr lang="en" sz="4400" b="1" dirty="0">
                <a:solidFill>
                  <a:schemeClr val="bg1"/>
                </a:solidFill>
                <a:effectLst>
                  <a:outerShdw blurRad="38100" dist="38100" dir="2700000" algn="tl">
                    <a:srgbClr val="000000"/>
                  </a:outerShdw>
                </a:effectLst>
                <a:latin typeface="Arial" charset="0"/>
              </a:rPr>
              <a:t>3. Basic methods</a:t>
            </a:r>
          </a:p>
          <a:p>
            <a:pPr marL="342900" indent="-342900" algn="ctr" eaLnBrk="1" fontAlgn="auto" hangingPunct="1">
              <a:lnSpc>
                <a:spcPct val="90000"/>
              </a:lnSpc>
              <a:spcBef>
                <a:spcPct val="20000"/>
              </a:spcBef>
              <a:spcAft>
                <a:spcPts val="0"/>
              </a:spcAft>
              <a:buClr>
                <a:schemeClr val="accent1"/>
              </a:buClr>
              <a:buSzPct val="70000"/>
              <a:buFont typeface="Wingdings" pitchFamily="2" charset="2"/>
              <a:buNone/>
              <a:defRPr/>
            </a:pPr>
            <a:r>
              <a:rPr lang="en" sz="4400" b="1" dirty="0">
                <a:solidFill>
                  <a:schemeClr val="bg1"/>
                </a:solidFill>
                <a:effectLst>
                  <a:outerShdw blurRad="38100" dist="38100" dir="2700000" algn="tl">
                    <a:srgbClr val="000000"/>
                  </a:outerShdw>
                </a:effectLst>
                <a:latin typeface="Arial" charset="0"/>
              </a:rPr>
              <a:t>regulation</a:t>
            </a:r>
          </a:p>
          <a:p>
            <a:pPr marL="342900" indent="-342900" algn="ctr" eaLnBrk="1" fontAlgn="auto" hangingPunct="1">
              <a:lnSpc>
                <a:spcPct val="90000"/>
              </a:lnSpc>
              <a:spcBef>
                <a:spcPct val="20000"/>
              </a:spcBef>
              <a:spcAft>
                <a:spcPts val="0"/>
              </a:spcAft>
              <a:buClr>
                <a:schemeClr val="accent1"/>
              </a:buClr>
              <a:buSzPct val="70000"/>
              <a:buFont typeface="Wingdings" pitchFamily="2" charset="2"/>
              <a:buNone/>
              <a:defRPr/>
            </a:pPr>
            <a:r>
              <a:rPr lang="en" sz="4400" b="1" dirty="0">
                <a:solidFill>
                  <a:schemeClr val="bg1"/>
                </a:solidFill>
                <a:effectLst>
                  <a:outerShdw blurRad="38100" dist="38100" dir="2700000" algn="tl">
                    <a:srgbClr val="000000"/>
                  </a:outerShdw>
                </a:effectLst>
                <a:latin typeface="Arial" charset="0"/>
              </a:rPr>
              <a:t>conflicts</a:t>
            </a:r>
          </a:p>
          <a:p>
            <a:pPr marL="342900" indent="-342900" algn="ctr" eaLnBrk="1" fontAlgn="auto" hangingPunct="1">
              <a:lnSpc>
                <a:spcPct val="90000"/>
              </a:lnSpc>
              <a:spcBef>
                <a:spcPct val="20000"/>
              </a:spcBef>
              <a:spcAft>
                <a:spcPts val="0"/>
              </a:spcAft>
              <a:buClr>
                <a:schemeClr val="accent1"/>
              </a:buClr>
              <a:buSzPct val="70000"/>
              <a:buFont typeface="Wingdings" pitchFamily="2" charset="2"/>
              <a:buNone/>
              <a:defRPr/>
            </a:pPr>
            <a:r>
              <a:rPr lang="en" sz="4400" b="1" dirty="0">
                <a:solidFill>
                  <a:schemeClr val="bg1"/>
                </a:solidFill>
                <a:effectLst>
                  <a:outerShdw blurRad="38100" dist="38100" dir="2700000" algn="tl">
                    <a:srgbClr val="000000"/>
                  </a:outerShdw>
                </a:effectLst>
                <a:latin typeface="Arial" charset="0"/>
              </a:rPr>
              <a:t>in politics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A71451DE-C5CC-56D7-6217-534CEB196973}"/>
              </a:ext>
            </a:extLst>
          </p:cNvPr>
          <p:cNvSpPr>
            <a:spLocks noGrp="1" noChangeArrowheads="1"/>
          </p:cNvSpPr>
          <p:nvPr>
            <p:ph type="title"/>
          </p:nvPr>
        </p:nvSpPr>
        <p:spPr>
          <a:xfrm>
            <a:off x="931863" y="96838"/>
            <a:ext cx="7158037" cy="1171575"/>
          </a:xfrm>
        </p:spPr>
        <p:txBody>
          <a:bodyPr/>
          <a:lstStyle/>
          <a:p>
            <a:pPr algn="ctr"/>
            <a:r>
              <a:rPr lang="en" altLang="ru-RU" sz="3200" b="1"/>
              <a:t>Political Conflict Management</a:t>
            </a:r>
          </a:p>
        </p:txBody>
      </p:sp>
      <p:sp>
        <p:nvSpPr>
          <p:cNvPr id="26627" name="Rectangle 3">
            <a:extLst>
              <a:ext uri="{FF2B5EF4-FFF2-40B4-BE49-F238E27FC236}">
                <a16:creationId xmlns:a16="http://schemas.microsoft.com/office/drawing/2014/main" id="{AC8EC950-2D18-A458-6EEB-D7C99B0F458E}"/>
              </a:ext>
            </a:extLst>
          </p:cNvPr>
          <p:cNvSpPr>
            <a:spLocks noGrp="1" noChangeArrowheads="1"/>
          </p:cNvSpPr>
          <p:nvPr>
            <p:ph idx="1"/>
          </p:nvPr>
        </p:nvSpPr>
        <p:spPr bwMode="auto">
          <a:xfrm>
            <a:off x="250825" y="1700213"/>
            <a:ext cx="8642350" cy="4897437"/>
          </a:xfrm>
        </p:spPr>
        <p:txBody>
          <a:bodyPr wrap="square" numCol="1" anchor="ctr" anchorCtr="0" compatLnSpc="1">
            <a:prstTxWarp prst="textNoShape">
              <a:avLst/>
            </a:prstTxWarp>
          </a:bodyPr>
          <a:lstStyle/>
          <a:p>
            <a:r>
              <a:rPr lang="en" altLang="ru-RU" sz="2800" dirty="0"/>
              <a:t>Under </a:t>
            </a:r>
            <a:r>
              <a:rPr lang="en" altLang="ru-RU" sz="2800" b="1" dirty="0">
                <a:solidFill>
                  <a:srgbClr val="CC0000"/>
                </a:solidFill>
              </a:rPr>
              <a:t>conflict management</a:t>
            </a:r>
            <a:r>
              <a:rPr lang="en" altLang="ru-RU" sz="2800" i="1" dirty="0"/>
              <a:t> </a:t>
            </a:r>
            <a:r>
              <a:rPr lang="en" altLang="ru-RU" sz="2800" dirty="0"/>
              <a:t>usually understood as a targeted impact on the main parameters of a conflict: on a conflict situation (generating conflict-generating factors), on the subject and subjects of the conflict, leading to a change in the level of conflict or its resolution.</a:t>
            </a:r>
          </a:p>
          <a:p>
            <a:r>
              <a:rPr lang="en" altLang="ru-RU" sz="2800" dirty="0"/>
              <a:t>As a rule, </a:t>
            </a:r>
            <a:r>
              <a:rPr lang="en" altLang="ru-RU" sz="2800" b="1" dirty="0">
                <a:solidFill>
                  <a:srgbClr val="CC0000"/>
                </a:solidFill>
              </a:rPr>
              <a:t>the goal of management influence </a:t>
            </a:r>
            <a:r>
              <a:rPr lang="en" altLang="ru-RU" sz="2800" dirty="0"/>
              <a:t>on a conflict is its </a:t>
            </a:r>
            <a:r>
              <a:rPr lang="en" altLang="ru-RU" sz="2800" b="1" dirty="0">
                <a:solidFill>
                  <a:srgbClr val="CC0000"/>
                </a:solidFill>
              </a:rPr>
              <a:t>settlement or resolution </a:t>
            </a:r>
            <a:r>
              <a:rPr lang="en" altLang="ru-RU" sz="2800" dirty="0"/>
              <a:t>(possibly provoking or intensifying the conflict).</a:t>
            </a:r>
            <a:endParaRPr lang="ru-RU" altLang="ru-RU" sz="2800" b="1" dirty="0">
              <a:solidFill>
                <a:srgbClr val="CC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48E564BE-C5F8-D0B4-E047-2B2082B98AC0}"/>
              </a:ext>
            </a:extLst>
          </p:cNvPr>
          <p:cNvSpPr>
            <a:spLocks noGrp="1" noChangeArrowheads="1"/>
          </p:cNvSpPr>
          <p:nvPr>
            <p:ph type="title"/>
          </p:nvPr>
        </p:nvSpPr>
        <p:spPr>
          <a:xfrm>
            <a:off x="931863" y="96838"/>
            <a:ext cx="7158037" cy="1171575"/>
          </a:xfrm>
        </p:spPr>
        <p:txBody>
          <a:bodyPr/>
          <a:lstStyle/>
          <a:p>
            <a:pPr algn="ctr"/>
            <a:r>
              <a:rPr lang="en" altLang="ru-RU" sz="3200" b="1"/>
              <a:t>Political Conflict Management</a:t>
            </a:r>
          </a:p>
        </p:txBody>
      </p:sp>
      <p:sp>
        <p:nvSpPr>
          <p:cNvPr id="27651" name="Rectangle 3">
            <a:extLst>
              <a:ext uri="{FF2B5EF4-FFF2-40B4-BE49-F238E27FC236}">
                <a16:creationId xmlns:a16="http://schemas.microsoft.com/office/drawing/2014/main" id="{0E85EC69-31BA-CFA2-CDBD-427337169B36}"/>
              </a:ext>
            </a:extLst>
          </p:cNvPr>
          <p:cNvSpPr>
            <a:spLocks noGrp="1" noChangeArrowheads="1"/>
          </p:cNvSpPr>
          <p:nvPr>
            <p:ph idx="1"/>
          </p:nvPr>
        </p:nvSpPr>
        <p:spPr bwMode="auto">
          <a:xfrm>
            <a:off x="179388" y="1700213"/>
            <a:ext cx="8713787" cy="4968875"/>
          </a:xfrm>
        </p:spPr>
        <p:txBody>
          <a:bodyPr wrap="square" numCol="1" anchor="t" anchorCtr="0" compatLnSpc="1">
            <a:prstTxWarp prst="textNoShape">
              <a:avLst/>
            </a:prstTxWarp>
          </a:bodyPr>
          <a:lstStyle/>
          <a:p>
            <a:r>
              <a:rPr lang="en" altLang="ru-RU" sz="2400"/>
              <a:t>Under </a:t>
            </a:r>
            <a:r>
              <a:rPr lang="en" altLang="ru-RU" sz="2400" b="1">
                <a:solidFill>
                  <a:srgbClr val="CC0000"/>
                </a:solidFill>
              </a:rPr>
              <a:t>regulation</a:t>
            </a:r>
            <a:r>
              <a:rPr lang="en" altLang="ru-RU" sz="2400" i="1"/>
              <a:t> </a:t>
            </a:r>
            <a:r>
              <a:rPr lang="en" altLang="ru-RU" sz="2400"/>
              <a:t>usually means the end of a conflict or a significant reduction in its intensity. At the same time, the claims of the parties to each other, as a rule, remain, often taking a hidden form, or are satisfied</a:t>
            </a:r>
          </a:p>
          <a:p>
            <a:r>
              <a:rPr lang="en" altLang="ru-RU" sz="2400"/>
              <a:t>partially.</a:t>
            </a:r>
          </a:p>
          <a:p>
            <a:r>
              <a:rPr lang="en" altLang="ru-RU" sz="2400" b="1">
                <a:solidFill>
                  <a:srgbClr val="CC0000"/>
                </a:solidFill>
              </a:rPr>
              <a:t>Conflict resolution</a:t>
            </a:r>
            <a:r>
              <a:rPr lang="en" altLang="ru-RU" sz="2400" i="1"/>
              <a:t> </a:t>
            </a:r>
            <a:r>
              <a:rPr lang="en" altLang="ru-RU" sz="2400"/>
              <a:t>assumes its completion, accompanied by mutual satisfaction of claims.</a:t>
            </a:r>
          </a:p>
          <a:p>
            <a:r>
              <a:rPr lang="en" altLang="ru-RU" sz="2400"/>
              <a:t>After the conflict has been settled or resolved, </a:t>
            </a:r>
            <a:r>
              <a:rPr lang="en" altLang="ru-RU" sz="2400" b="1" i="1">
                <a:solidFill>
                  <a:srgbClr val="CC0000"/>
                </a:solidFill>
              </a:rPr>
              <a:t>a post-conflict situation occurs.</a:t>
            </a:r>
            <a:r>
              <a:rPr lang="en" altLang="ru-RU" sz="2400" i="1"/>
              <a:t> </a:t>
            </a:r>
            <a:r>
              <a:rPr lang="en" altLang="ru-RU" sz="2400"/>
              <a:t>The post-conflict situation that results from conflict resolution is usually less stable than in the case of its resolution.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A8858672-9EB4-8A5A-D5AE-EEDFBD58D91C}"/>
              </a:ext>
            </a:extLst>
          </p:cNvPr>
          <p:cNvSpPr>
            <a:spLocks noGrp="1" noChangeArrowheads="1"/>
          </p:cNvSpPr>
          <p:nvPr>
            <p:ph type="title"/>
          </p:nvPr>
        </p:nvSpPr>
        <p:spPr>
          <a:xfrm>
            <a:off x="931863" y="96838"/>
            <a:ext cx="7158037" cy="1244600"/>
          </a:xfrm>
        </p:spPr>
        <p:txBody>
          <a:bodyPr/>
          <a:lstStyle/>
          <a:p>
            <a:pPr algn="ctr"/>
            <a:r>
              <a:rPr lang="en" altLang="ru-RU" b="1"/>
              <a:t>General principles of conflict management</a:t>
            </a:r>
          </a:p>
        </p:txBody>
      </p:sp>
      <p:sp>
        <p:nvSpPr>
          <p:cNvPr id="28675" name="Rectangle 3">
            <a:extLst>
              <a:ext uri="{FF2B5EF4-FFF2-40B4-BE49-F238E27FC236}">
                <a16:creationId xmlns:a16="http://schemas.microsoft.com/office/drawing/2014/main" id="{B0304CC5-109C-B95D-7A3A-FF0847B7F01A}"/>
              </a:ext>
            </a:extLst>
          </p:cNvPr>
          <p:cNvSpPr>
            <a:spLocks noGrp="1" noChangeArrowheads="1"/>
          </p:cNvSpPr>
          <p:nvPr>
            <p:ph idx="1"/>
          </p:nvPr>
        </p:nvSpPr>
        <p:spPr bwMode="auto">
          <a:xfrm>
            <a:off x="250825" y="1916113"/>
            <a:ext cx="8642350" cy="4752975"/>
          </a:xfrm>
        </p:spPr>
        <p:txBody>
          <a:bodyPr wrap="square" numCol="1" anchor="ctr" anchorCtr="0" compatLnSpc="1">
            <a:prstTxWarp prst="textNoShape">
              <a:avLst/>
            </a:prstTxWarp>
          </a:bodyPr>
          <a:lstStyle/>
          <a:p>
            <a:r>
              <a:rPr lang="en" altLang="ru-RU" sz="2800" b="1">
                <a:solidFill>
                  <a:srgbClr val="CC0000"/>
                </a:solidFill>
              </a:rPr>
              <a:t>Institutionalization </a:t>
            </a:r>
            <a:r>
              <a:rPr lang="en" altLang="ru-RU" sz="2800"/>
              <a:t>- the establishment of norms and procedures for conflict regulation</a:t>
            </a:r>
          </a:p>
          <a:p>
            <a:r>
              <a:rPr lang="en" altLang="ru-RU" sz="2800" b="1">
                <a:solidFill>
                  <a:srgbClr val="CC0000"/>
                </a:solidFill>
              </a:rPr>
              <a:t>Legitimization of </a:t>
            </a:r>
            <a:r>
              <a:rPr lang="en" altLang="ru-RU" sz="2800"/>
              <a:t>the conflict resolution procedure is the introduction of mandatory norms of interaction between the conflicting parties.</a:t>
            </a:r>
          </a:p>
          <a:p>
            <a:r>
              <a:rPr lang="en" altLang="ru-RU" sz="2800" b="1">
                <a:solidFill>
                  <a:srgbClr val="CC0000"/>
                </a:solidFill>
              </a:rPr>
              <a:t>Conflict reduction </a:t>
            </a:r>
            <a:r>
              <a:rPr lang="en" altLang="ru-RU" sz="2800"/>
              <a:t>is a consistent weakening of a conflict as a result of its transition to a milder type of confrontation.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9792" y="365125"/>
            <a:ext cx="5815558" cy="1325563"/>
          </a:xfrm>
        </p:spPr>
        <p:txBody>
          <a:bodyPr>
            <a:normAutofit/>
          </a:bodyPr>
          <a:lstStyle/>
          <a:p>
            <a:r>
              <a:rPr lang="" sz="4000" b="1" dirty="0">
                <a:latin typeface="Arial" pitchFamily="34" charset="0"/>
                <a:cs typeface="Arial" pitchFamily="34" charset="0"/>
              </a:rPr>
              <a:t>Lecture plan:</a:t>
            </a:r>
            <a:endParaRPr lang="ru-RU" sz="4000" b="1" dirty="0">
              <a:latin typeface="Arial" pitchFamily="34" charset="0"/>
              <a:cs typeface="Arial" pitchFamily="34" charset="0"/>
            </a:endParaRPr>
          </a:p>
        </p:txBody>
      </p:sp>
      <p:sp>
        <p:nvSpPr>
          <p:cNvPr id="3" name="Объект 2"/>
          <p:cNvSpPr>
            <a:spLocks noGrp="1"/>
          </p:cNvSpPr>
          <p:nvPr>
            <p:ph idx="1"/>
          </p:nvPr>
        </p:nvSpPr>
        <p:spPr>
          <a:xfrm>
            <a:off x="2123728" y="2057401"/>
            <a:ext cx="6563072" cy="3394472"/>
          </a:xfrm>
        </p:spPr>
        <p:txBody>
          <a:bodyPr>
            <a:normAutofit fontScale="77500" lnSpcReduction="20000"/>
          </a:bodyPr>
          <a:lstStyle/>
          <a:p>
            <a:r>
              <a:rPr lang="en" altLang="ru-RU" sz="4800" dirty="0"/>
              <a:t>Conflicts in the political process: concept, conditions of their occurrence and aggravation.</a:t>
            </a:r>
          </a:p>
          <a:p>
            <a:r>
              <a:rPr lang="en" altLang="ru-RU" sz="4800" dirty="0"/>
              <a:t>Typology and functions of </a:t>
            </a:r>
            <a:r>
              <a:rPr lang="en" altLang="ru-RU" sz="4800" dirty="0">
                <a:latin typeface="Arial" panose="020B0604020202020204" pitchFamily="34" charset="0"/>
                <a:cs typeface="Arial" panose="020B0604020202020204" pitchFamily="34" charset="0"/>
              </a:rPr>
              <a:t>political conflict</a:t>
            </a:r>
            <a:endParaRPr lang="ru-RU" altLang="ru-RU" sz="4800" dirty="0">
              <a:latin typeface="Arial" panose="020B0604020202020204" pitchFamily="34" charset="0"/>
              <a:cs typeface="Arial" panose="020B0604020202020204" pitchFamily="34" charset="0"/>
            </a:endParaRPr>
          </a:p>
          <a:p>
            <a:r>
              <a:rPr lang="en" sz="4800" dirty="0">
                <a:latin typeface="Arial" panose="020B0604020202020204" pitchFamily="34" charset="0"/>
                <a:cs typeface="Arial" panose="020B0604020202020204" pitchFamily="34" charset="0"/>
              </a:rPr>
              <a:t>Basic methods</a:t>
            </a:r>
            <a:r>
              <a:rPr lang="ru-RU" sz="4800" dirty="0">
                <a:latin typeface="Arial" panose="020B0604020202020204" pitchFamily="34" charset="0"/>
                <a:cs typeface="Arial" panose="020B0604020202020204" pitchFamily="34" charset="0"/>
              </a:rPr>
              <a:t> </a:t>
            </a:r>
            <a:r>
              <a:rPr lang="en" sz="4800" dirty="0">
                <a:latin typeface="Arial" panose="020B0604020202020204" pitchFamily="34" charset="0"/>
                <a:cs typeface="Arial" panose="020B0604020202020204" pitchFamily="34" charset="0"/>
              </a:rPr>
              <a:t>regulation</a:t>
            </a:r>
            <a:r>
              <a:rPr lang="ru-RU" sz="4800" dirty="0">
                <a:latin typeface="Arial" panose="020B0604020202020204" pitchFamily="34" charset="0"/>
                <a:cs typeface="Arial" panose="020B0604020202020204" pitchFamily="34" charset="0"/>
              </a:rPr>
              <a:t> </a:t>
            </a:r>
            <a:r>
              <a:rPr lang="en" sz="4800" dirty="0">
                <a:latin typeface="Arial" panose="020B0604020202020204" pitchFamily="34" charset="0"/>
                <a:cs typeface="Arial" panose="020B0604020202020204" pitchFamily="34" charset="0"/>
              </a:rPr>
              <a:t>conflicts</a:t>
            </a:r>
            <a:r>
              <a:rPr lang="ru-RU" sz="4800" dirty="0">
                <a:latin typeface="Arial" panose="020B0604020202020204" pitchFamily="34" charset="0"/>
                <a:cs typeface="Arial" panose="020B0604020202020204" pitchFamily="34" charset="0"/>
              </a:rPr>
              <a:t> </a:t>
            </a:r>
            <a:r>
              <a:rPr lang="en" sz="4800" dirty="0">
                <a:latin typeface="Arial" panose="020B0604020202020204" pitchFamily="34" charset="0"/>
                <a:cs typeface="Arial" panose="020B0604020202020204" pitchFamily="34" charset="0"/>
              </a:rPr>
              <a:t>in politics</a:t>
            </a:r>
          </a:p>
          <a:p>
            <a:endParaRPr lang="en" altLang="ru-RU" sz="4800" dirty="0"/>
          </a:p>
          <a:p>
            <a:pPr>
              <a:buFontTx/>
              <a:buChar char="-"/>
            </a:pPr>
            <a:endParaRPr lang="ru-RU" sz="3200" dirty="0"/>
          </a:p>
        </p:txBody>
      </p:sp>
      <p:pic>
        <p:nvPicPr>
          <p:cNvPr id="5" name="Рисунок 4">
            <a:extLst>
              <a:ext uri="{FF2B5EF4-FFF2-40B4-BE49-F238E27FC236}">
                <a16:creationId xmlns:a16="http://schemas.microsoft.com/office/drawing/2014/main" id="{C659CF26-97B9-C614-7ABD-80CF65FDE03C}"/>
              </a:ext>
            </a:extLst>
          </p:cNvPr>
          <p:cNvPicPr>
            <a:picLocks noChangeAspect="1"/>
          </p:cNvPicPr>
          <p:nvPr/>
        </p:nvPicPr>
        <p:blipFill>
          <a:blip r:embed="rId2"/>
          <a:stretch>
            <a:fillRect/>
          </a:stretch>
        </p:blipFill>
        <p:spPr>
          <a:xfrm>
            <a:off x="395536" y="1124744"/>
            <a:ext cx="1296144" cy="1467018"/>
          </a:xfrm>
          <a:prstGeom prst="rect">
            <a:avLst/>
          </a:prstGeom>
        </p:spPr>
      </p:pic>
    </p:spTree>
    <p:extLst>
      <p:ext uri="{BB962C8B-B14F-4D97-AF65-F5344CB8AC3E}">
        <p14:creationId xmlns:p14="http://schemas.microsoft.com/office/powerpoint/2010/main" val="22301074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94D7EDE3-5587-E2F1-E4BF-06217CCBC397}"/>
              </a:ext>
            </a:extLst>
          </p:cNvPr>
          <p:cNvSpPr>
            <a:spLocks noGrp="1" noChangeArrowheads="1"/>
          </p:cNvSpPr>
          <p:nvPr>
            <p:ph type="title"/>
          </p:nvPr>
        </p:nvSpPr>
        <p:spPr/>
        <p:txBody>
          <a:bodyPr/>
          <a:lstStyle/>
          <a:p>
            <a:pPr algn="ctr"/>
            <a:r>
              <a:rPr lang="en" altLang="ru-RU" sz="4400" b="1"/>
              <a:t>Institutionalization of conflict</a:t>
            </a:r>
          </a:p>
        </p:txBody>
      </p:sp>
      <p:sp>
        <p:nvSpPr>
          <p:cNvPr id="29699" name="Rectangle 3">
            <a:extLst>
              <a:ext uri="{FF2B5EF4-FFF2-40B4-BE49-F238E27FC236}">
                <a16:creationId xmlns:a16="http://schemas.microsoft.com/office/drawing/2014/main" id="{869C4F53-BD6A-E73A-737E-270C6ECC5367}"/>
              </a:ext>
            </a:extLst>
          </p:cNvPr>
          <p:cNvSpPr>
            <a:spLocks noGrp="1" noChangeArrowheads="1"/>
          </p:cNvSpPr>
          <p:nvPr>
            <p:ph idx="1"/>
          </p:nvPr>
        </p:nvSpPr>
        <p:spPr bwMode="auto">
          <a:xfrm>
            <a:off x="323850" y="1844675"/>
            <a:ext cx="8286750" cy="4752975"/>
          </a:xfrm>
        </p:spPr>
        <p:txBody>
          <a:bodyPr wrap="square" numCol="1" anchor="t" anchorCtr="0" compatLnSpc="1">
            <a:prstTxWarp prst="textNoShape">
              <a:avLst/>
            </a:prstTxWarp>
          </a:bodyPr>
          <a:lstStyle/>
          <a:p>
            <a:r>
              <a:rPr lang="en" altLang="ru-RU"/>
              <a:t>stop violence;</a:t>
            </a:r>
          </a:p>
          <a:p>
            <a:r>
              <a:rPr lang="en" altLang="ru-RU"/>
              <a:t>reduction of participants;</a:t>
            </a:r>
          </a:p>
          <a:p>
            <a:r>
              <a:rPr lang="en" altLang="ru-RU"/>
              <a:t>acceptance by the parties of certain rules for resolving the conflict;</a:t>
            </a:r>
          </a:p>
          <a:p>
            <a:r>
              <a:rPr lang="en" altLang="ru-RU"/>
              <a:t>acceptance of control by third parties.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90403797-1BFC-833F-CBDB-B1423E32A051}"/>
              </a:ext>
            </a:extLst>
          </p:cNvPr>
          <p:cNvSpPr>
            <a:spLocks noGrp="1" noChangeArrowheads="1"/>
          </p:cNvSpPr>
          <p:nvPr>
            <p:ph type="title"/>
          </p:nvPr>
        </p:nvSpPr>
        <p:spPr>
          <a:xfrm>
            <a:off x="971550" y="333375"/>
            <a:ext cx="7272338" cy="863600"/>
          </a:xfrm>
        </p:spPr>
        <p:txBody>
          <a:bodyPr/>
          <a:lstStyle/>
          <a:p>
            <a:pPr algn="ctr"/>
            <a:r>
              <a:rPr lang="en" altLang="ru-RU" b="1"/>
              <a:t>Management strategies</a:t>
            </a:r>
          </a:p>
        </p:txBody>
      </p:sp>
      <p:sp>
        <p:nvSpPr>
          <p:cNvPr id="30723" name="Rectangle 3">
            <a:extLst>
              <a:ext uri="{FF2B5EF4-FFF2-40B4-BE49-F238E27FC236}">
                <a16:creationId xmlns:a16="http://schemas.microsoft.com/office/drawing/2014/main" id="{62884A46-A2D4-D88B-8E04-7FD078210074}"/>
              </a:ext>
            </a:extLst>
          </p:cNvPr>
          <p:cNvSpPr>
            <a:spLocks noGrp="1" noChangeArrowheads="1"/>
          </p:cNvSpPr>
          <p:nvPr>
            <p:ph idx="1"/>
          </p:nvPr>
        </p:nvSpPr>
        <p:spPr bwMode="auto">
          <a:xfrm>
            <a:off x="250825" y="1844675"/>
            <a:ext cx="8642350" cy="4897438"/>
          </a:xfrm>
        </p:spPr>
        <p:txBody>
          <a:bodyPr wrap="square" numCol="1" anchor="t" anchorCtr="0" compatLnSpc="1">
            <a:prstTxWarp prst="textNoShape">
              <a:avLst/>
            </a:prstTxWarp>
          </a:bodyPr>
          <a:lstStyle/>
          <a:p>
            <a:r>
              <a:rPr lang="en" altLang="ru-RU" sz="2800" b="1">
                <a:solidFill>
                  <a:srgbClr val="CC0000"/>
                </a:solidFill>
              </a:rPr>
              <a:t>normative or moral-legal strategy.</a:t>
            </a:r>
            <a:r>
              <a:rPr lang="en" altLang="ru-RU" sz="2800" i="1"/>
              <a:t> </a:t>
            </a:r>
            <a:r>
              <a:rPr lang="en" altLang="ru-RU" sz="2800"/>
              <a:t>The conflict is resolved on an administrative-legal or ethical basis using the norms of law and morality, with the involvement of the court and arbitration;</a:t>
            </a:r>
          </a:p>
          <a:p>
            <a:r>
              <a:rPr lang="en" altLang="ru-RU" sz="2800" b="1">
                <a:solidFill>
                  <a:srgbClr val="CC0000"/>
                </a:solidFill>
              </a:rPr>
              <a:t>realistic strategy </a:t>
            </a:r>
            <a:r>
              <a:rPr lang="en" altLang="ru-RU" sz="2800" i="1"/>
              <a:t>- </a:t>
            </a:r>
            <a:r>
              <a:rPr lang="en" altLang="ru-RU" sz="2800"/>
              <a:t>it is focused on any effective means (violence, blackmail, threats, bargaining, etc.);</a:t>
            </a:r>
          </a:p>
          <a:p>
            <a:r>
              <a:rPr lang="en" altLang="ru-RU" sz="2800" b="1">
                <a:solidFill>
                  <a:srgbClr val="CC0000"/>
                </a:solidFill>
              </a:rPr>
              <a:t>integrative </a:t>
            </a:r>
            <a:r>
              <a:rPr lang="en" altLang="ru-RU" sz="2800" i="1"/>
              <a:t>- </a:t>
            </a:r>
            <a:r>
              <a:rPr lang="en" altLang="ru-RU" sz="2800"/>
              <a:t>focused on cooperation, on finding common goals and values that could move the conflict to a less conflictual plane.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5BA365D7-BA7D-C853-ECB2-F39A8DBC436E}"/>
              </a:ext>
            </a:extLst>
          </p:cNvPr>
          <p:cNvSpPr>
            <a:spLocks noGrp="1" noChangeArrowheads="1"/>
          </p:cNvSpPr>
          <p:nvPr>
            <p:ph type="title"/>
          </p:nvPr>
        </p:nvSpPr>
        <p:spPr>
          <a:xfrm>
            <a:off x="931863" y="96838"/>
            <a:ext cx="7158037" cy="1316037"/>
          </a:xfrm>
        </p:spPr>
        <p:txBody>
          <a:bodyPr/>
          <a:lstStyle/>
          <a:p>
            <a:pPr algn="ctr"/>
            <a:r>
              <a:rPr lang="en" altLang="ru-RU" sz="2800" b="1"/>
              <a:t>Effective methods of conflict management in the public-administrative sphere</a:t>
            </a:r>
          </a:p>
        </p:txBody>
      </p:sp>
      <p:sp>
        <p:nvSpPr>
          <p:cNvPr id="31747" name="Rectangle 3">
            <a:extLst>
              <a:ext uri="{FF2B5EF4-FFF2-40B4-BE49-F238E27FC236}">
                <a16:creationId xmlns:a16="http://schemas.microsoft.com/office/drawing/2014/main" id="{9275C0E7-2E59-640C-D6F4-F31A2CF7F966}"/>
              </a:ext>
            </a:extLst>
          </p:cNvPr>
          <p:cNvSpPr>
            <a:spLocks noGrp="1" noChangeArrowheads="1"/>
          </p:cNvSpPr>
          <p:nvPr>
            <p:ph idx="1"/>
          </p:nvPr>
        </p:nvSpPr>
        <p:spPr bwMode="auto">
          <a:xfrm>
            <a:off x="250825" y="1844675"/>
            <a:ext cx="8642350" cy="4824413"/>
          </a:xfrm>
        </p:spPr>
        <p:txBody>
          <a:bodyPr wrap="square" numCol="1" anchor="ctr" anchorCtr="0" compatLnSpc="1">
            <a:prstTxWarp prst="textNoShape">
              <a:avLst/>
            </a:prstTxWarp>
          </a:bodyPr>
          <a:lstStyle/>
          <a:p>
            <a:pPr>
              <a:buFont typeface="Wingdings" panose="05000000000000000000" pitchFamily="2" charset="2"/>
              <a:buNone/>
            </a:pPr>
            <a:r>
              <a:rPr lang="en" altLang="ru-RU" sz="2400"/>
              <a:t>1) </a:t>
            </a:r>
            <a:r>
              <a:rPr lang="en" altLang="ru-RU" sz="2400" b="1">
                <a:solidFill>
                  <a:srgbClr val="CC0000"/>
                </a:solidFill>
              </a:rPr>
              <a:t>arbitration </a:t>
            </a:r>
            <a:r>
              <a:rPr lang="en" altLang="ru-RU" sz="2400"/>
              <a:t>of an official or body coordinating the activities of the conflicting structures;</a:t>
            </a:r>
          </a:p>
          <a:p>
            <a:pPr>
              <a:buFont typeface="Wingdings" panose="05000000000000000000" pitchFamily="2" charset="2"/>
              <a:buNone/>
            </a:pPr>
            <a:r>
              <a:rPr lang="en" altLang="ru-RU" sz="2400"/>
              <a:t>2) the use of </a:t>
            </a:r>
            <a:r>
              <a:rPr lang="en" altLang="ru-RU" sz="2400" b="1">
                <a:solidFill>
                  <a:srgbClr val="CC0000"/>
                </a:solidFill>
              </a:rPr>
              <a:t>administrative resources </a:t>
            </a:r>
            <a:r>
              <a:rPr lang="en" altLang="ru-RU" sz="2400"/>
              <a:t>- the ability of the administration to influence a conflict situation in a variety of ways, restructure it, make adjustments to the norms that regulate relations, influence the convergence of the positions and interests of the conflicting parties, etc.;</a:t>
            </a:r>
          </a:p>
          <a:p>
            <a:pPr>
              <a:buFont typeface="Wingdings" panose="05000000000000000000" pitchFamily="2" charset="2"/>
              <a:buNone/>
            </a:pPr>
            <a:r>
              <a:rPr lang="en" altLang="ru-RU" sz="2400"/>
              <a:t>3) </a:t>
            </a:r>
            <a:r>
              <a:rPr lang="en" altLang="ru-RU" sz="2400" b="1">
                <a:solidFill>
                  <a:srgbClr val="CC0000"/>
                </a:solidFill>
              </a:rPr>
              <a:t>the involvement in the conflict of political governing bodies </a:t>
            </a:r>
            <a:r>
              <a:rPr lang="en" altLang="ru-RU" sz="2400"/>
              <a:t>interested in détente and in relieving tension in the system implementing the political decisions of state power.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66BD6DE2-C4F8-8A61-C541-E954E282BD5B}"/>
              </a:ext>
            </a:extLst>
          </p:cNvPr>
          <p:cNvSpPr>
            <a:spLocks noGrp="1" noChangeArrowheads="1"/>
          </p:cNvSpPr>
          <p:nvPr>
            <p:ph type="title"/>
          </p:nvPr>
        </p:nvSpPr>
        <p:spPr>
          <a:xfrm>
            <a:off x="931863" y="96838"/>
            <a:ext cx="7158037" cy="1100137"/>
          </a:xfrm>
        </p:spPr>
        <p:txBody>
          <a:bodyPr/>
          <a:lstStyle/>
          <a:p>
            <a:pPr algn="ctr"/>
            <a:r>
              <a:rPr lang="en" altLang="ru-RU" sz="3200" b="1"/>
              <a:t>Conflict resolution in parliamentary activities</a:t>
            </a:r>
          </a:p>
        </p:txBody>
      </p:sp>
      <p:sp>
        <p:nvSpPr>
          <p:cNvPr id="32771" name="Rectangle 3">
            <a:extLst>
              <a:ext uri="{FF2B5EF4-FFF2-40B4-BE49-F238E27FC236}">
                <a16:creationId xmlns:a16="http://schemas.microsoft.com/office/drawing/2014/main" id="{B4811F9C-577F-5C9E-4102-427405C70CBB}"/>
              </a:ext>
            </a:extLst>
          </p:cNvPr>
          <p:cNvSpPr>
            <a:spLocks noGrp="1" noChangeArrowheads="1"/>
          </p:cNvSpPr>
          <p:nvPr>
            <p:ph idx="1"/>
          </p:nvPr>
        </p:nvSpPr>
        <p:spPr bwMode="auto">
          <a:xfrm>
            <a:off x="323850" y="1916113"/>
            <a:ext cx="8569325" cy="4752975"/>
          </a:xfrm>
        </p:spPr>
        <p:txBody>
          <a:bodyPr wrap="square" numCol="1" anchor="t" anchorCtr="0" compatLnSpc="1">
            <a:prstTxWarp prst="textNoShape">
              <a:avLst/>
            </a:prstTxWarp>
          </a:bodyPr>
          <a:lstStyle/>
          <a:p>
            <a:pPr>
              <a:lnSpc>
                <a:spcPct val="80000"/>
              </a:lnSpc>
              <a:buFont typeface="Wingdings" panose="05000000000000000000" pitchFamily="2" charset="2"/>
              <a:buNone/>
            </a:pPr>
            <a:r>
              <a:rPr lang="en" altLang="ru-RU" sz="2800"/>
              <a:t>1. imposing the will of one or several groups of deputies on other participants;</a:t>
            </a:r>
          </a:p>
          <a:p>
            <a:pPr>
              <a:lnSpc>
                <a:spcPct val="80000"/>
              </a:lnSpc>
              <a:buFont typeface="Wingdings" panose="05000000000000000000" pitchFamily="2" charset="2"/>
              <a:buNone/>
            </a:pPr>
            <a:r>
              <a:rPr lang="en" altLang="ru-RU" sz="2800"/>
              <a:t>2. compromise;</a:t>
            </a:r>
          </a:p>
          <a:p>
            <a:pPr>
              <a:lnSpc>
                <a:spcPct val="80000"/>
              </a:lnSpc>
              <a:buFont typeface="Wingdings" panose="05000000000000000000" pitchFamily="2" charset="2"/>
              <a:buNone/>
            </a:pPr>
            <a:r>
              <a:rPr lang="en" altLang="ru-RU" sz="2800"/>
              <a:t>3. consensus (agreement taking into account the opinion of the minority).</a:t>
            </a:r>
          </a:p>
          <a:p>
            <a:pPr>
              <a:lnSpc>
                <a:spcPct val="80000"/>
              </a:lnSpc>
            </a:pPr>
            <a:r>
              <a:rPr lang="en" altLang="ru-RU" sz="2800"/>
              <a:t>To resolve an intra-parliamentary conflict, the chambers may create </a:t>
            </a:r>
            <a:r>
              <a:rPr lang="en" altLang="ru-RU" sz="2800" b="1">
                <a:solidFill>
                  <a:srgbClr val="CC0000"/>
                </a:solidFill>
              </a:rPr>
              <a:t>a conciliation commission </a:t>
            </a:r>
            <a:r>
              <a:rPr lang="en" altLang="ru-RU" sz="2800"/>
              <a:t>and, based on the results of its work, submit the disputed issue for reconsideration.</a:t>
            </a:r>
          </a:p>
          <a:p>
            <a:pPr>
              <a:lnSpc>
                <a:spcPct val="80000"/>
              </a:lnSpc>
            </a:pPr>
            <a:r>
              <a:rPr lang="en" altLang="ru-RU" sz="2800"/>
              <a:t>Another way of resolution is </a:t>
            </a:r>
            <a:r>
              <a:rPr lang="en" altLang="ru-RU" sz="2800" b="1">
                <a:solidFill>
                  <a:srgbClr val="CC0000"/>
                </a:solidFill>
              </a:rPr>
              <a:t>parliamentary debate.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4025543E-1307-EF14-5002-B8ABD7F98757}"/>
              </a:ext>
            </a:extLst>
          </p:cNvPr>
          <p:cNvSpPr>
            <a:spLocks noGrp="1" noChangeArrowheads="1"/>
          </p:cNvSpPr>
          <p:nvPr>
            <p:ph type="title"/>
          </p:nvPr>
        </p:nvSpPr>
        <p:spPr>
          <a:xfrm>
            <a:off x="931863" y="96838"/>
            <a:ext cx="7158037" cy="1244600"/>
          </a:xfrm>
        </p:spPr>
        <p:txBody>
          <a:bodyPr/>
          <a:lstStyle/>
          <a:p>
            <a:pPr algn="ctr">
              <a:lnSpc>
                <a:spcPct val="85000"/>
              </a:lnSpc>
            </a:pPr>
            <a:r>
              <a:rPr lang="en" altLang="ru-RU" b="1"/>
              <a:t>Conflict management activities</a:t>
            </a:r>
          </a:p>
        </p:txBody>
      </p:sp>
      <p:sp>
        <p:nvSpPr>
          <p:cNvPr id="33795" name="Rectangle 3">
            <a:extLst>
              <a:ext uri="{FF2B5EF4-FFF2-40B4-BE49-F238E27FC236}">
                <a16:creationId xmlns:a16="http://schemas.microsoft.com/office/drawing/2014/main" id="{773D336B-B674-9449-B1C7-0AEB9264490B}"/>
              </a:ext>
            </a:extLst>
          </p:cNvPr>
          <p:cNvSpPr>
            <a:spLocks noGrp="1" noChangeArrowheads="1"/>
          </p:cNvSpPr>
          <p:nvPr>
            <p:ph idx="1"/>
          </p:nvPr>
        </p:nvSpPr>
        <p:spPr bwMode="auto">
          <a:xfrm>
            <a:off x="250825" y="1989138"/>
            <a:ext cx="8642350" cy="4679950"/>
          </a:xfrm>
        </p:spPr>
        <p:txBody>
          <a:bodyPr wrap="square" numCol="1" anchor="t" anchorCtr="0" compatLnSpc="1">
            <a:prstTxWarp prst="textNoShape">
              <a:avLst/>
            </a:prstTxWarp>
          </a:bodyPr>
          <a:lstStyle/>
          <a:p>
            <a:r>
              <a:rPr lang="en" altLang="ru-RU" sz="2800"/>
              <a:t>research, diagnostics of pre-conflict and conflict situations;</a:t>
            </a:r>
          </a:p>
          <a:p>
            <a:r>
              <a:rPr lang="en" altLang="ru-RU" sz="2800"/>
              <a:t>possible impacts during the conflict on the parties to the conflict, on the subject, on the conditions of the conflict (situations and factors stimulating conflict relations);</a:t>
            </a:r>
          </a:p>
          <a:p>
            <a:r>
              <a:rPr lang="en" altLang="ru-RU" sz="2800"/>
              <a:t>a negotiation process that ensures the settlement or resolution of a conflict</a:t>
            </a:r>
          </a:p>
          <a:p>
            <a:r>
              <a:rPr lang="en" altLang="ru-RU" sz="2800"/>
              <a:t>monitoring post-conflict situations in order to identify and neutralize or weaken new conflict-generating factors.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0271CF6D-C23B-657F-91E9-0C37AAC23A75}"/>
              </a:ext>
            </a:extLst>
          </p:cNvPr>
          <p:cNvSpPr>
            <a:spLocks noGrp="1" noChangeArrowheads="1"/>
          </p:cNvSpPr>
          <p:nvPr>
            <p:ph type="title"/>
          </p:nvPr>
        </p:nvSpPr>
        <p:spPr>
          <a:xfrm>
            <a:off x="1042988" y="188913"/>
            <a:ext cx="7200900" cy="936625"/>
          </a:xfrm>
        </p:spPr>
        <p:txBody>
          <a:bodyPr/>
          <a:lstStyle/>
          <a:p>
            <a:pPr algn="ctr"/>
            <a:r>
              <a:rPr lang="en" altLang="ru-RU" b="1"/>
              <a:t>Conflict diagnostics</a:t>
            </a:r>
          </a:p>
        </p:txBody>
      </p:sp>
      <p:sp>
        <p:nvSpPr>
          <p:cNvPr id="34819" name="Rectangle 3">
            <a:extLst>
              <a:ext uri="{FF2B5EF4-FFF2-40B4-BE49-F238E27FC236}">
                <a16:creationId xmlns:a16="http://schemas.microsoft.com/office/drawing/2014/main" id="{9B3F445E-A928-5AF6-B33D-48A823D69D96}"/>
              </a:ext>
            </a:extLst>
          </p:cNvPr>
          <p:cNvSpPr>
            <a:spLocks noGrp="1" noChangeArrowheads="1"/>
          </p:cNvSpPr>
          <p:nvPr>
            <p:ph idx="1"/>
          </p:nvPr>
        </p:nvSpPr>
        <p:spPr bwMode="auto">
          <a:xfrm>
            <a:off x="250825" y="1773238"/>
            <a:ext cx="8569325" cy="4322762"/>
          </a:xfrm>
        </p:spPr>
        <p:txBody>
          <a:bodyPr wrap="square" numCol="1" anchor="t" anchorCtr="0" compatLnSpc="1">
            <a:prstTxWarp prst="textNoShape">
              <a:avLst/>
            </a:prstTxWarp>
          </a:bodyPr>
          <a:lstStyle/>
          <a:p>
            <a:r>
              <a:rPr lang="en" altLang="ru-RU"/>
              <a:t>study of conflict with the aim of identifying the main forces, factors and conditions that produce a conflict situation.</a:t>
            </a:r>
          </a:p>
          <a:p>
            <a:r>
              <a:rPr lang="en" altLang="ru-RU"/>
              <a:t>The ultimate goal of diagnosis is to find ways to resolve the conflict and make the conflict manageable.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D2F7AECA-19BB-9FD0-FDCA-E80CA8CCBD16}"/>
              </a:ext>
            </a:extLst>
          </p:cNvPr>
          <p:cNvSpPr>
            <a:spLocks noGrp="1" noChangeArrowheads="1"/>
          </p:cNvSpPr>
          <p:nvPr>
            <p:ph type="title"/>
          </p:nvPr>
        </p:nvSpPr>
        <p:spPr>
          <a:xfrm>
            <a:off x="931863" y="96838"/>
            <a:ext cx="7158037" cy="1171575"/>
          </a:xfrm>
        </p:spPr>
        <p:txBody>
          <a:bodyPr/>
          <a:lstStyle/>
          <a:p>
            <a:pPr algn="ctr"/>
            <a:r>
              <a:rPr lang="en" altLang="ru-RU" sz="3600" b="1"/>
              <a:t>Types of grouping </a:t>
            </a:r>
            <a:br>
              <a:rPr lang="ru-RU" altLang="ru-RU" sz="3600" b="1"/>
            </a:br>
            <a:r>
              <a:rPr lang="en" altLang="ru-RU" sz="3600" b="1"/>
              <a:t>of collected information</a:t>
            </a:r>
          </a:p>
        </p:txBody>
      </p:sp>
      <p:sp>
        <p:nvSpPr>
          <p:cNvPr id="35843" name="Rectangle 3">
            <a:extLst>
              <a:ext uri="{FF2B5EF4-FFF2-40B4-BE49-F238E27FC236}">
                <a16:creationId xmlns:a16="http://schemas.microsoft.com/office/drawing/2014/main" id="{51EA931D-BB0F-1316-66AB-C345A380039A}"/>
              </a:ext>
            </a:extLst>
          </p:cNvPr>
          <p:cNvSpPr>
            <a:spLocks noGrp="1" noChangeArrowheads="1"/>
          </p:cNvSpPr>
          <p:nvPr>
            <p:ph idx="1"/>
          </p:nvPr>
        </p:nvSpPr>
        <p:spPr bwMode="auto">
          <a:xfrm>
            <a:off x="250825" y="1989138"/>
            <a:ext cx="8642350" cy="4608512"/>
          </a:xfrm>
        </p:spPr>
        <p:txBody>
          <a:bodyPr wrap="square" numCol="1" anchor="t" anchorCtr="0" compatLnSpc="1">
            <a:prstTxWarp prst="textNoShape">
              <a:avLst/>
            </a:prstTxWarp>
          </a:bodyPr>
          <a:lstStyle/>
          <a:p>
            <a:r>
              <a:rPr lang="en" altLang="ru-RU" sz="2800"/>
              <a:t>external factors;</a:t>
            </a:r>
          </a:p>
          <a:p>
            <a:r>
              <a:rPr lang="en" altLang="ru-RU" sz="2800"/>
              <a:t>internal factors;</a:t>
            </a:r>
          </a:p>
          <a:p>
            <a:r>
              <a:rPr lang="en" altLang="ru-RU" sz="2800"/>
              <a:t>factors that stimulate conflict;</a:t>
            </a:r>
          </a:p>
          <a:p>
            <a:r>
              <a:rPr lang="en" altLang="ru-RU" sz="2800"/>
              <a:t>factors that hinder the development of the conflict;</a:t>
            </a:r>
          </a:p>
          <a:p>
            <a:r>
              <a:rPr lang="en" altLang="ru-RU" sz="2800"/>
              <a:t>the nature and specificity of conflict actions;</a:t>
            </a:r>
          </a:p>
          <a:p>
            <a:r>
              <a:rPr lang="en" altLang="ru-RU" sz="2800"/>
              <a:t>their intensity;</a:t>
            </a:r>
          </a:p>
          <a:p>
            <a:r>
              <a:rPr lang="en" altLang="ru-RU" sz="2800"/>
              <a:t>level of ideologisation of the conflict;</a:t>
            </a:r>
          </a:p>
          <a:p>
            <a:r>
              <a:rPr lang="en" altLang="ru-RU" sz="2800"/>
              <a:t>subjective factor;</a:t>
            </a:r>
          </a:p>
          <a:p>
            <a:r>
              <a:rPr lang="en" altLang="ru-RU" sz="2800"/>
              <a:t>objective factor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1AB30887-2A4B-C34F-CC64-A1827C626C49}"/>
              </a:ext>
            </a:extLst>
          </p:cNvPr>
          <p:cNvSpPr>
            <a:spLocks noGrp="1" noChangeArrowheads="1"/>
          </p:cNvSpPr>
          <p:nvPr>
            <p:ph type="title"/>
          </p:nvPr>
        </p:nvSpPr>
        <p:spPr>
          <a:xfrm>
            <a:off x="900113" y="96838"/>
            <a:ext cx="7488237" cy="1412875"/>
          </a:xfrm>
        </p:spPr>
        <p:txBody>
          <a:bodyPr/>
          <a:lstStyle/>
          <a:p>
            <a:pPr algn="ctr"/>
            <a:r>
              <a:rPr lang="en" altLang="ru-RU" sz="3600" b="1"/>
              <a:t>Tasks in resolving political conflicts</a:t>
            </a:r>
          </a:p>
        </p:txBody>
      </p:sp>
      <p:sp>
        <p:nvSpPr>
          <p:cNvPr id="36867" name="Rectangle 3">
            <a:extLst>
              <a:ext uri="{FF2B5EF4-FFF2-40B4-BE49-F238E27FC236}">
                <a16:creationId xmlns:a16="http://schemas.microsoft.com/office/drawing/2014/main" id="{4A859D6D-5394-5AA3-663C-315BFAACAC21}"/>
              </a:ext>
            </a:extLst>
          </p:cNvPr>
          <p:cNvSpPr>
            <a:spLocks noGrp="1" noChangeArrowheads="1"/>
          </p:cNvSpPr>
          <p:nvPr>
            <p:ph idx="1"/>
          </p:nvPr>
        </p:nvSpPr>
        <p:spPr bwMode="auto">
          <a:xfrm>
            <a:off x="250825" y="1773238"/>
            <a:ext cx="8642350" cy="4895850"/>
          </a:xfrm>
        </p:spPr>
        <p:txBody>
          <a:bodyPr wrap="square" numCol="1" anchor="ctr" anchorCtr="0" compatLnSpc="1">
            <a:prstTxWarp prst="textNoShape">
              <a:avLst/>
            </a:prstTxWarp>
          </a:bodyPr>
          <a:lstStyle/>
          <a:p>
            <a:pPr>
              <a:lnSpc>
                <a:spcPct val="80000"/>
              </a:lnSpc>
              <a:buFont typeface="Wingdings" panose="05000000000000000000" pitchFamily="2" charset="2"/>
              <a:buNone/>
            </a:pPr>
            <a:r>
              <a:rPr lang="en" altLang="ru-RU" sz="2800" b="1">
                <a:solidFill>
                  <a:srgbClr val="CC0000"/>
                </a:solidFill>
              </a:rPr>
              <a:t>1. </a:t>
            </a:r>
            <a:r>
              <a:rPr lang="en" altLang="ru-RU" sz="2800"/>
              <a:t>begin resolving the conflict at an early stage of its development and, if possible, prevent it from moving into an antagonistic stage</a:t>
            </a:r>
          </a:p>
          <a:p>
            <a:pPr>
              <a:lnSpc>
                <a:spcPct val="80000"/>
              </a:lnSpc>
              <a:buFont typeface="Wingdings" panose="05000000000000000000" pitchFamily="2" charset="2"/>
              <a:buNone/>
            </a:pPr>
            <a:r>
              <a:rPr lang="en" altLang="ru-RU" sz="2800" b="1">
                <a:solidFill>
                  <a:srgbClr val="CC0000"/>
                </a:solidFill>
              </a:rPr>
              <a:t>2. </a:t>
            </a:r>
            <a:r>
              <a:rPr lang="en" altLang="ru-RU" sz="2800"/>
              <a:t>analyze all sources and conditions of the emergence and aggravation of the conflict situation, identify all participants in the conflict, shadow aspects, try to think through a settlement program that provides for possible alternatives for the course of the conflict in order to prevent significant social upheavals</a:t>
            </a:r>
          </a:p>
          <a:p>
            <a:pPr>
              <a:lnSpc>
                <a:spcPct val="80000"/>
              </a:lnSpc>
              <a:buFont typeface="Wingdings" panose="05000000000000000000" pitchFamily="2" charset="2"/>
              <a:buNone/>
            </a:pPr>
            <a:r>
              <a:rPr lang="en" altLang="ru-RU" sz="2800" b="1">
                <a:solidFill>
                  <a:srgbClr val="CC0000"/>
                </a:solidFill>
              </a:rPr>
              <a:t>3. </a:t>
            </a:r>
            <a:r>
              <a:rPr lang="en" altLang="ru-RU" sz="2800"/>
              <a:t>localize the political conflict, reduce its negative consequences to a minimum</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381A2CBE-2683-3F68-B394-8F1D0A568B6E}"/>
              </a:ext>
            </a:extLst>
          </p:cNvPr>
          <p:cNvSpPr>
            <a:spLocks noGrp="1" noChangeArrowheads="1"/>
          </p:cNvSpPr>
          <p:nvPr>
            <p:ph type="title"/>
          </p:nvPr>
        </p:nvSpPr>
        <p:spPr>
          <a:xfrm>
            <a:off x="1116013" y="0"/>
            <a:ext cx="7416800" cy="1509713"/>
          </a:xfrm>
        </p:spPr>
        <p:txBody>
          <a:bodyPr/>
          <a:lstStyle/>
          <a:p>
            <a:pPr algn="ctr"/>
            <a:r>
              <a:rPr lang="en" altLang="ru-RU" b="1"/>
              <a:t>Initial phase of the conflict</a:t>
            </a:r>
          </a:p>
        </p:txBody>
      </p:sp>
      <p:sp>
        <p:nvSpPr>
          <p:cNvPr id="37891" name="Rectangle 3">
            <a:extLst>
              <a:ext uri="{FF2B5EF4-FFF2-40B4-BE49-F238E27FC236}">
                <a16:creationId xmlns:a16="http://schemas.microsoft.com/office/drawing/2014/main" id="{CD12430D-7C2F-A742-0F2D-B50428EF290E}"/>
              </a:ext>
            </a:extLst>
          </p:cNvPr>
          <p:cNvSpPr>
            <a:spLocks noGrp="1" noChangeArrowheads="1"/>
          </p:cNvSpPr>
          <p:nvPr>
            <p:ph idx="1"/>
          </p:nvPr>
        </p:nvSpPr>
        <p:spPr bwMode="auto">
          <a:xfrm>
            <a:off x="250825" y="2060575"/>
            <a:ext cx="8569325" cy="4464050"/>
          </a:xfrm>
        </p:spPr>
        <p:txBody>
          <a:bodyPr wrap="square" numCol="1" anchor="ctr" anchorCtr="0" compatLnSpc="1">
            <a:prstTxWarp prst="textNoShape">
              <a:avLst/>
            </a:prstTxWarp>
          </a:bodyPr>
          <a:lstStyle/>
          <a:p>
            <a:r>
              <a:rPr lang="en" altLang="ru-RU" sz="2800"/>
              <a:t>An atmosphere of tension and instability</a:t>
            </a:r>
          </a:p>
          <a:p>
            <a:r>
              <a:rPr lang="en" altLang="ru-RU" sz="2800"/>
              <a:t>Gradually identifying the conflicting parties and publicly expressing their goals (while hiding the true goals)</a:t>
            </a:r>
          </a:p>
          <a:p>
            <a:r>
              <a:rPr lang="en" altLang="ru-RU" sz="2800"/>
              <a:t>The parties examine each other's intentions and the possibility of reaching an agreement.</a:t>
            </a:r>
          </a:p>
          <a:p>
            <a:r>
              <a:rPr lang="en" altLang="ru-RU" sz="2800"/>
              <a:t>All actions are carried out within the framework of the laws adopted in society.</a:t>
            </a:r>
          </a:p>
        </p:txBody>
      </p:sp>
      <p:sp>
        <p:nvSpPr>
          <p:cNvPr id="37892" name="AutoShape 4">
            <a:extLst>
              <a:ext uri="{FF2B5EF4-FFF2-40B4-BE49-F238E27FC236}">
                <a16:creationId xmlns:a16="http://schemas.microsoft.com/office/drawing/2014/main" id="{0B5D68C7-5847-7D02-4C42-74F89A9710B9}"/>
              </a:ext>
            </a:extLst>
          </p:cNvPr>
          <p:cNvSpPr>
            <a:spLocks noChangeArrowheads="1"/>
          </p:cNvSpPr>
          <p:nvPr/>
        </p:nvSpPr>
        <p:spPr bwMode="auto">
          <a:xfrm>
            <a:off x="7956550" y="6092825"/>
            <a:ext cx="976313" cy="485775"/>
          </a:xfrm>
          <a:prstGeom prst="rightArrow">
            <a:avLst>
              <a:gd name="adj1" fmla="val 50000"/>
              <a:gd name="adj2" fmla="val 50245"/>
            </a:avLst>
          </a:prstGeom>
          <a:solidFill>
            <a:srgbClr val="CC0000"/>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Arial" panose="020B0604020202020204"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BCC23EC6-ECAD-0F35-4A4B-BCEA5A74D893}"/>
              </a:ext>
            </a:extLst>
          </p:cNvPr>
          <p:cNvSpPr>
            <a:spLocks noGrp="1" noChangeArrowheads="1"/>
          </p:cNvSpPr>
          <p:nvPr>
            <p:ph type="title"/>
          </p:nvPr>
        </p:nvSpPr>
        <p:spPr>
          <a:xfrm>
            <a:off x="931863" y="96838"/>
            <a:ext cx="7158037" cy="1244600"/>
          </a:xfrm>
        </p:spPr>
        <p:txBody>
          <a:bodyPr/>
          <a:lstStyle/>
          <a:p>
            <a:pPr algn="ctr"/>
            <a:r>
              <a:rPr lang="en" altLang="ru-RU" b="1"/>
              <a:t>Algorithm for structural conflict analysis</a:t>
            </a:r>
          </a:p>
        </p:txBody>
      </p:sp>
      <p:sp>
        <p:nvSpPr>
          <p:cNvPr id="38915" name="Rectangle 3">
            <a:extLst>
              <a:ext uri="{FF2B5EF4-FFF2-40B4-BE49-F238E27FC236}">
                <a16:creationId xmlns:a16="http://schemas.microsoft.com/office/drawing/2014/main" id="{7C5A0642-DFDD-48E5-5469-6C7B48DA5D31}"/>
              </a:ext>
            </a:extLst>
          </p:cNvPr>
          <p:cNvSpPr>
            <a:spLocks noGrp="1" noChangeArrowheads="1"/>
          </p:cNvSpPr>
          <p:nvPr>
            <p:ph idx="1"/>
          </p:nvPr>
        </p:nvSpPr>
        <p:spPr bwMode="auto">
          <a:xfrm>
            <a:off x="250825" y="1844675"/>
            <a:ext cx="8642350" cy="4824413"/>
          </a:xfrm>
        </p:spPr>
        <p:txBody>
          <a:bodyPr wrap="square" numCol="1" anchor="t" anchorCtr="0" compatLnSpc="1">
            <a:prstTxWarp prst="textNoShape">
              <a:avLst/>
            </a:prstTxWarp>
          </a:bodyPr>
          <a:lstStyle/>
          <a:p>
            <a:pPr>
              <a:lnSpc>
                <a:spcPct val="80000"/>
              </a:lnSpc>
              <a:buFont typeface="Wingdings" panose="05000000000000000000" pitchFamily="2" charset="2"/>
              <a:buNone/>
            </a:pPr>
            <a:r>
              <a:rPr lang="en" altLang="ru-RU" sz="2400"/>
              <a:t>1. </a:t>
            </a:r>
            <a:r>
              <a:rPr lang="en" altLang="ru-RU" sz="2400" b="1">
                <a:solidFill>
                  <a:srgbClr val="CC0000"/>
                </a:solidFill>
              </a:rPr>
              <a:t>Identify the conflicting parties</a:t>
            </a:r>
            <a:r>
              <a:rPr lang="en" altLang="ru-RU" sz="2400" i="1"/>
              <a:t> </a:t>
            </a:r>
            <a:r>
              <a:rPr lang="en" altLang="ru-RU" sz="2400"/>
              <a:t>(conflictants). In addition, the conflict may involve hidden conflictants, sympathizers, provocateurs, conciliators, consultants, and accidental victims. The socio-psychological characteristics of the conflictants and other participants in the conflict are important.</a:t>
            </a:r>
          </a:p>
          <a:p>
            <a:pPr>
              <a:lnSpc>
                <a:spcPct val="80000"/>
              </a:lnSpc>
              <a:buFont typeface="Wingdings" panose="05000000000000000000" pitchFamily="2" charset="2"/>
              <a:buNone/>
            </a:pPr>
            <a:r>
              <a:rPr lang="en" altLang="ru-RU" sz="2400"/>
              <a:t>2. </a:t>
            </a:r>
            <a:r>
              <a:rPr lang="en" altLang="ru-RU" sz="2400" b="1">
                <a:solidFill>
                  <a:srgbClr val="CC0000"/>
                </a:solidFill>
              </a:rPr>
              <a:t>The area of disagreement </a:t>
            </a:r>
            <a:r>
              <a:rPr lang="en" altLang="ru-RU" sz="2400" i="1"/>
              <a:t>. </a:t>
            </a:r>
            <a:r>
              <a:rPr lang="en" altLang="ru-RU" sz="2400"/>
              <a:t>This concept is somewhat broader than the subject of the conflict. There are conflict situations when the subject of the conflict is not visible. These are the so-called unrealistic conflicts.</a:t>
            </a:r>
          </a:p>
          <a:p>
            <a:pPr>
              <a:lnSpc>
                <a:spcPct val="80000"/>
              </a:lnSpc>
              <a:buFont typeface="Wingdings" panose="05000000000000000000" pitchFamily="2" charset="2"/>
              <a:buNone/>
            </a:pPr>
            <a:r>
              <a:rPr lang="en" altLang="ru-RU" sz="2400"/>
              <a:t>3. </a:t>
            </a:r>
            <a:r>
              <a:rPr lang="en" altLang="ru-RU" sz="2400" b="1">
                <a:solidFill>
                  <a:srgbClr val="CC0000"/>
                </a:solidFill>
              </a:rPr>
              <a:t>Subject of the conflict </a:t>
            </a:r>
            <a:r>
              <a:rPr lang="en" altLang="ru-RU" sz="2400" i="1"/>
              <a:t>. </a:t>
            </a:r>
            <a:r>
              <a:rPr lang="en" altLang="ru-RU" sz="2400"/>
              <a:t>The subject of the conflict can be any element of reality that is at the intersection of interests of social subjects. The subject of the conflict always more specifically indicates its cause.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4">
            <a:extLst>
              <a:ext uri="{FF2B5EF4-FFF2-40B4-BE49-F238E27FC236}">
                <a16:creationId xmlns:a16="http://schemas.microsoft.com/office/drawing/2014/main" id="{FF3FA350-D65E-B06B-D1B7-DE2B39B05B1F}"/>
              </a:ext>
            </a:extLst>
          </p:cNvPr>
          <p:cNvSpPr>
            <a:spLocks noChangeArrowheads="1"/>
          </p:cNvSpPr>
          <p:nvPr/>
        </p:nvSpPr>
        <p:spPr bwMode="auto">
          <a:xfrm>
            <a:off x="377825" y="1844675"/>
            <a:ext cx="8388350" cy="4752975"/>
          </a:xfrm>
          <a:prstGeom prst="flowChartMultidocument">
            <a:avLst/>
          </a:prstGeom>
          <a:solidFill>
            <a:schemeClr val="accent1"/>
          </a:solidFill>
          <a:ln w="9525">
            <a:solidFill>
              <a:schemeClr val="tx1"/>
            </a:solidFill>
            <a:miter lim="800000"/>
            <a:headEnd/>
            <a:tailEnd/>
          </a:ln>
        </p:spPr>
        <p:txBody>
          <a:bodyPr wrap="none" anchor="ct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spcBef>
                <a:spcPct val="20000"/>
              </a:spcBef>
              <a:buClr>
                <a:schemeClr val="accent1"/>
              </a:buClr>
              <a:buSzPct val="70000"/>
              <a:buFont typeface="Wingdings" panose="05000000000000000000" pitchFamily="2" charset="2"/>
              <a:buAutoNum type="arabicPeriod"/>
            </a:pPr>
            <a:r>
              <a:rPr lang="en" altLang="ru-RU" sz="3600" b="1">
                <a:latin typeface="Arial" panose="020B0604020202020204" pitchFamily="34" charset="0"/>
              </a:rPr>
              <a:t> </a:t>
            </a:r>
          </a:p>
          <a:p>
            <a:pPr algn="ctr" eaLnBrk="1" hangingPunct="1">
              <a:lnSpc>
                <a:spcPct val="90000"/>
              </a:lnSpc>
              <a:spcBef>
                <a:spcPct val="20000"/>
              </a:spcBef>
              <a:buClr>
                <a:schemeClr val="accent1"/>
              </a:buClr>
              <a:buSzPct val="70000"/>
              <a:buFont typeface="Wingdings" panose="05000000000000000000" pitchFamily="2" charset="2"/>
              <a:buAutoNum type="arabicPeriod"/>
            </a:pPr>
            <a:r>
              <a:rPr lang="en" altLang="ru-RU" sz="3600" b="1">
                <a:latin typeface="Arial" panose="020B0604020202020204" pitchFamily="34" charset="0"/>
              </a:rPr>
              <a:t>1. Conflicts</a:t>
            </a:r>
          </a:p>
          <a:p>
            <a:pPr algn="ctr" eaLnBrk="1" hangingPunct="1">
              <a:lnSpc>
                <a:spcPct val="90000"/>
              </a:lnSpc>
              <a:spcBef>
                <a:spcPct val="20000"/>
              </a:spcBef>
              <a:buClr>
                <a:schemeClr val="accent1"/>
              </a:buClr>
              <a:buSzPct val="70000"/>
              <a:buFont typeface="Wingdings" panose="05000000000000000000" pitchFamily="2" charset="2"/>
              <a:buAutoNum type="arabicPeriod"/>
            </a:pPr>
            <a:r>
              <a:rPr lang="en" altLang="ru-RU" sz="3600" b="1">
                <a:latin typeface="Arial" panose="020B0604020202020204" pitchFamily="34" charset="0"/>
              </a:rPr>
              <a:t>in the political process:</a:t>
            </a:r>
          </a:p>
          <a:p>
            <a:pPr algn="ctr" eaLnBrk="1" hangingPunct="1">
              <a:lnSpc>
                <a:spcPct val="90000"/>
              </a:lnSpc>
              <a:spcBef>
                <a:spcPct val="20000"/>
              </a:spcBef>
              <a:buClr>
                <a:schemeClr val="accent1"/>
              </a:buClr>
              <a:buSzPct val="70000"/>
              <a:buFont typeface="Wingdings" panose="05000000000000000000" pitchFamily="2" charset="2"/>
              <a:buAutoNum type="arabicPeriod"/>
            </a:pPr>
            <a:r>
              <a:rPr lang="en" altLang="ru-RU" sz="3600" b="1">
                <a:latin typeface="Arial" panose="020B0604020202020204" pitchFamily="34" charset="0"/>
              </a:rPr>
              <a:t>concept, their conditions</a:t>
            </a:r>
          </a:p>
          <a:p>
            <a:pPr algn="ctr" eaLnBrk="1" hangingPunct="1">
              <a:lnSpc>
                <a:spcPct val="90000"/>
              </a:lnSpc>
              <a:spcBef>
                <a:spcPct val="20000"/>
              </a:spcBef>
              <a:buClr>
                <a:schemeClr val="accent1"/>
              </a:buClr>
              <a:buSzPct val="70000"/>
              <a:buFont typeface="Wingdings" panose="05000000000000000000" pitchFamily="2" charset="2"/>
              <a:buAutoNum type="arabicPeriod"/>
            </a:pPr>
            <a:r>
              <a:rPr lang="en" altLang="ru-RU" sz="3600" b="1">
                <a:latin typeface="Arial" panose="020B0604020202020204" pitchFamily="34" charset="0"/>
              </a:rPr>
              <a:t>occurrence</a:t>
            </a:r>
          </a:p>
          <a:p>
            <a:pPr algn="ctr" eaLnBrk="1" hangingPunct="1">
              <a:lnSpc>
                <a:spcPct val="90000"/>
              </a:lnSpc>
              <a:spcBef>
                <a:spcPct val="20000"/>
              </a:spcBef>
              <a:buClr>
                <a:schemeClr val="accent1"/>
              </a:buClr>
              <a:buSzPct val="70000"/>
              <a:buFont typeface="Wingdings" panose="05000000000000000000" pitchFamily="2" charset="2"/>
              <a:buAutoNum type="arabicPeriod"/>
            </a:pPr>
            <a:r>
              <a:rPr lang="en" altLang="ru-RU" sz="3600" b="1">
                <a:latin typeface="Arial" panose="020B0604020202020204" pitchFamily="34" charset="0"/>
              </a:rPr>
              <a:t>and exacerbations</a:t>
            </a:r>
          </a:p>
          <a:p>
            <a:pPr algn="ctr" eaLnBrk="1" hangingPunct="1"/>
            <a:endParaRPr lang="ru-RU" altLang="ru-RU" sz="3600" b="1">
              <a:latin typeface="Arial" panose="020B0604020202020204"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C64CDCA7-EB42-1534-A20C-D699FDEDDA0A}"/>
              </a:ext>
            </a:extLst>
          </p:cNvPr>
          <p:cNvSpPr>
            <a:spLocks noGrp="1" noChangeArrowheads="1"/>
          </p:cNvSpPr>
          <p:nvPr>
            <p:ph type="title"/>
          </p:nvPr>
        </p:nvSpPr>
        <p:spPr>
          <a:xfrm>
            <a:off x="931863" y="96838"/>
            <a:ext cx="7158037" cy="1244600"/>
          </a:xfrm>
        </p:spPr>
        <p:txBody>
          <a:bodyPr/>
          <a:lstStyle/>
          <a:p>
            <a:pPr algn="ctr"/>
            <a:r>
              <a:rPr lang="en" altLang="ru-RU" b="1"/>
              <a:t>Algorithm for structural conflict analysis</a:t>
            </a:r>
          </a:p>
        </p:txBody>
      </p:sp>
      <p:sp>
        <p:nvSpPr>
          <p:cNvPr id="39939" name="Rectangle 3">
            <a:extLst>
              <a:ext uri="{FF2B5EF4-FFF2-40B4-BE49-F238E27FC236}">
                <a16:creationId xmlns:a16="http://schemas.microsoft.com/office/drawing/2014/main" id="{0626B157-C6BC-99CA-80F6-A718836DB614}"/>
              </a:ext>
            </a:extLst>
          </p:cNvPr>
          <p:cNvSpPr>
            <a:spLocks noGrp="1" noChangeArrowheads="1"/>
          </p:cNvSpPr>
          <p:nvPr>
            <p:ph idx="1"/>
          </p:nvPr>
        </p:nvSpPr>
        <p:spPr bwMode="auto">
          <a:xfrm>
            <a:off x="250825" y="1773238"/>
            <a:ext cx="8713788" cy="4895850"/>
          </a:xfrm>
        </p:spPr>
        <p:txBody>
          <a:bodyPr wrap="square" numCol="1" anchor="t" anchorCtr="0" compatLnSpc="1">
            <a:prstTxWarp prst="textNoShape">
              <a:avLst/>
            </a:prstTxWarp>
          </a:bodyPr>
          <a:lstStyle/>
          <a:p>
            <a:pPr>
              <a:lnSpc>
                <a:spcPct val="80000"/>
              </a:lnSpc>
              <a:buFont typeface="Wingdings" panose="05000000000000000000" pitchFamily="2" charset="2"/>
              <a:buNone/>
            </a:pPr>
            <a:r>
              <a:rPr lang="en" altLang="ru-RU" sz="2400"/>
              <a:t>4. </a:t>
            </a:r>
            <a:r>
              <a:rPr lang="en" altLang="ru-RU" sz="2400" b="1">
                <a:solidFill>
                  <a:srgbClr val="CC0000"/>
                </a:solidFill>
              </a:rPr>
              <a:t>Presentation of the situation.</a:t>
            </a:r>
            <a:r>
              <a:rPr lang="en" altLang="ru-RU" sz="2400" i="1"/>
              <a:t> </a:t>
            </a:r>
            <a:r>
              <a:rPr lang="en" altLang="ru-RU" sz="2400"/>
              <a:t>The meaning of this structural unit of conflict is determined by the Thomas theorem: "If a situation is defined as real, it is real in its consequences." How an individual or group represents a conflict situation is how their conflict behavior is.</a:t>
            </a:r>
          </a:p>
          <a:p>
            <a:pPr>
              <a:lnSpc>
                <a:spcPct val="80000"/>
              </a:lnSpc>
              <a:buFont typeface="Wingdings" panose="05000000000000000000" pitchFamily="2" charset="2"/>
              <a:buNone/>
            </a:pPr>
            <a:r>
              <a:rPr lang="en" altLang="ru-RU" sz="2400"/>
              <a:t>5. </a:t>
            </a:r>
            <a:r>
              <a:rPr lang="en" altLang="ru-RU" sz="2400" b="1">
                <a:solidFill>
                  <a:srgbClr val="CC0000"/>
                </a:solidFill>
              </a:rPr>
              <a:t>Motives for behavior.</a:t>
            </a:r>
            <a:r>
              <a:rPr lang="en" altLang="ru-RU" sz="2400" i="1"/>
              <a:t> </a:t>
            </a:r>
            <a:r>
              <a:rPr lang="en" altLang="ru-RU" sz="2400"/>
              <a:t>These are usually aspirations, motivations for actions aimed at realizing one's interests. Motives can be conscious and unconscious. There are situations when the true motives are hidden by the conflicting parties.</a:t>
            </a:r>
          </a:p>
          <a:p>
            <a:pPr>
              <a:lnSpc>
                <a:spcPct val="80000"/>
              </a:lnSpc>
              <a:buFont typeface="Wingdings" panose="05000000000000000000" pitchFamily="2" charset="2"/>
              <a:buNone/>
            </a:pPr>
            <a:r>
              <a:rPr lang="en" altLang="ru-RU" sz="2400"/>
              <a:t>6. </a:t>
            </a:r>
            <a:r>
              <a:rPr lang="en" altLang="ru-RU" sz="2400" b="1">
                <a:solidFill>
                  <a:srgbClr val="CC0000"/>
                </a:solidFill>
              </a:rPr>
              <a:t>Conflict actions </a:t>
            </a:r>
            <a:r>
              <a:rPr lang="en" altLang="ru-RU" sz="2400" i="1"/>
              <a:t>. </a:t>
            </a:r>
            <a:r>
              <a:rPr lang="en" altLang="ru-RU" sz="2400"/>
              <a:t>This usually refers to observable behavior. Some conflict actions may be carried out covertly, in which case we are talking about supposed actions. However, they are also the subject of analysis.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4">
            <a:extLst>
              <a:ext uri="{FF2B5EF4-FFF2-40B4-BE49-F238E27FC236}">
                <a16:creationId xmlns:a16="http://schemas.microsoft.com/office/drawing/2014/main" id="{47560D5C-622F-96AB-D9F3-F5CD7E4C8A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463" y="3284538"/>
            <a:ext cx="4248150" cy="318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3" name="Rectangle 2">
            <a:extLst>
              <a:ext uri="{FF2B5EF4-FFF2-40B4-BE49-F238E27FC236}">
                <a16:creationId xmlns:a16="http://schemas.microsoft.com/office/drawing/2014/main" id="{DFA7DE32-EAF8-DC35-115A-162D04656F8A}"/>
              </a:ext>
            </a:extLst>
          </p:cNvPr>
          <p:cNvSpPr>
            <a:spLocks noGrp="1" noChangeArrowheads="1"/>
          </p:cNvSpPr>
          <p:nvPr>
            <p:ph type="title"/>
          </p:nvPr>
        </p:nvSpPr>
        <p:spPr>
          <a:xfrm>
            <a:off x="931863" y="96838"/>
            <a:ext cx="7158037" cy="1244600"/>
          </a:xfrm>
        </p:spPr>
        <p:txBody>
          <a:bodyPr/>
          <a:lstStyle/>
          <a:p>
            <a:pPr algn="ctr">
              <a:lnSpc>
                <a:spcPct val="85000"/>
              </a:lnSpc>
            </a:pPr>
            <a:r>
              <a:rPr lang="en" altLang="ru-RU" b="1"/>
              <a:t>Main types of conflict actions</a:t>
            </a:r>
          </a:p>
        </p:txBody>
      </p:sp>
      <p:sp>
        <p:nvSpPr>
          <p:cNvPr id="40964" name="Rectangle 3">
            <a:extLst>
              <a:ext uri="{FF2B5EF4-FFF2-40B4-BE49-F238E27FC236}">
                <a16:creationId xmlns:a16="http://schemas.microsoft.com/office/drawing/2014/main" id="{B7F6FCD3-2557-AB81-5742-2E8CC83DA016}"/>
              </a:ext>
            </a:extLst>
          </p:cNvPr>
          <p:cNvSpPr>
            <a:spLocks noGrp="1" noChangeArrowheads="1"/>
          </p:cNvSpPr>
          <p:nvPr>
            <p:ph idx="1"/>
          </p:nvPr>
        </p:nvSpPr>
        <p:spPr bwMode="auto">
          <a:xfrm>
            <a:off x="323850" y="1773238"/>
            <a:ext cx="8569325" cy="4895850"/>
          </a:xfrm>
        </p:spPr>
        <p:txBody>
          <a:bodyPr wrap="square" numCol="1" anchor="t" anchorCtr="0" compatLnSpc="1">
            <a:prstTxWarp prst="textNoShape">
              <a:avLst/>
            </a:prstTxWarp>
          </a:bodyPr>
          <a:lstStyle/>
          <a:p>
            <a:pPr>
              <a:buFont typeface="Wingdings" panose="05000000000000000000" pitchFamily="2" charset="2"/>
              <a:buNone/>
            </a:pPr>
            <a:r>
              <a:rPr lang="en" altLang="ru-RU" sz="2800" dirty="0"/>
              <a:t>1) creating direct or indirect interference with the opponent;</a:t>
            </a:r>
          </a:p>
          <a:p>
            <a:pPr>
              <a:buFont typeface="Wingdings" panose="05000000000000000000" pitchFamily="2" charset="2"/>
              <a:buNone/>
            </a:pPr>
            <a:r>
              <a:rPr lang="en" altLang="ru-RU" sz="2800" dirty="0"/>
              <a:t>2) failure to fulfill promises to the other party;</a:t>
            </a:r>
          </a:p>
          <a:p>
            <a:pPr>
              <a:buFont typeface="Wingdings" panose="05000000000000000000" pitchFamily="2" charset="2"/>
              <a:buNone/>
            </a:pPr>
            <a:r>
              <a:rPr lang="en" altLang="ru-RU" sz="2800" dirty="0"/>
              <a:t>3) direct application</a:t>
            </a:r>
          </a:p>
          <a:p>
            <a:pPr>
              <a:buFont typeface="Wingdings" panose="05000000000000000000" pitchFamily="2" charset="2"/>
              <a:buNone/>
            </a:pPr>
            <a:r>
              <a:rPr lang="en" altLang="ru-RU" sz="2800" dirty="0"/>
              <a:t>or indirect damage to the property </a:t>
            </a:r>
            <a:r>
              <a:rPr lang="en" altLang="ru-RU" sz="2800"/>
              <a:t>or </a:t>
            </a:r>
            <a:r>
              <a:rPr lang="en" altLang="ru-RU" sz="2800" dirty="0"/>
              <a:t>reputation of the opponent;</a:t>
            </a:r>
          </a:p>
          <a:p>
            <a:pPr>
              <a:buFont typeface="Wingdings" panose="05000000000000000000" pitchFamily="2" charset="2"/>
              <a:buNone/>
            </a:pPr>
            <a:r>
              <a:rPr lang="en" altLang="ru-RU" sz="2800" dirty="0"/>
              <a:t>4) threats;</a:t>
            </a:r>
          </a:p>
          <a:p>
            <a:pPr>
              <a:buFont typeface="Wingdings" panose="05000000000000000000" pitchFamily="2" charset="2"/>
              <a:buNone/>
            </a:pPr>
            <a:r>
              <a:rPr lang="en" altLang="ru-RU" sz="2800" dirty="0"/>
              <a:t>5) physical or mental violence, etc.</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A855930-8D1F-797D-082C-5E80912E9979}"/>
              </a:ext>
            </a:extLst>
          </p:cNvPr>
          <p:cNvSpPr>
            <a:spLocks noGrp="1" noChangeArrowheads="1"/>
          </p:cNvSpPr>
          <p:nvPr>
            <p:ph type="title"/>
          </p:nvPr>
        </p:nvSpPr>
        <p:spPr>
          <a:xfrm>
            <a:off x="931863" y="404813"/>
            <a:ext cx="7158037" cy="1104900"/>
          </a:xfrm>
        </p:spPr>
        <p:txBody>
          <a:bodyPr/>
          <a:lstStyle/>
          <a:p>
            <a:r>
              <a:rPr lang="en" altLang="ru-RU" sz="4400" b="1"/>
              <a:t>Political conflict</a:t>
            </a:r>
          </a:p>
        </p:txBody>
      </p:sp>
      <p:sp>
        <p:nvSpPr>
          <p:cNvPr id="4099" name="Rectangle 3">
            <a:extLst>
              <a:ext uri="{FF2B5EF4-FFF2-40B4-BE49-F238E27FC236}">
                <a16:creationId xmlns:a16="http://schemas.microsoft.com/office/drawing/2014/main" id="{5B77BF29-D7C6-DEEC-456C-595E6EDE1B36}"/>
              </a:ext>
            </a:extLst>
          </p:cNvPr>
          <p:cNvSpPr>
            <a:spLocks noGrp="1" noChangeArrowheads="1"/>
          </p:cNvSpPr>
          <p:nvPr>
            <p:ph idx="1"/>
          </p:nvPr>
        </p:nvSpPr>
        <p:spPr bwMode="auto">
          <a:xfrm>
            <a:off x="323850" y="1844675"/>
            <a:ext cx="8569325" cy="4824413"/>
          </a:xfrm>
        </p:spPr>
        <p:txBody>
          <a:bodyPr wrap="square" numCol="1" anchor="t" anchorCtr="0" compatLnSpc="1">
            <a:prstTxWarp prst="textNoShape">
              <a:avLst/>
            </a:prstTxWarp>
            <a:normAutofit/>
          </a:bodyPr>
          <a:lstStyle/>
          <a:p>
            <a:r>
              <a:rPr lang="en" altLang="ru-RU" sz="3600" b="1" dirty="0">
                <a:solidFill>
                  <a:srgbClr val="CC0000"/>
                </a:solidFill>
              </a:rPr>
              <a:t>In a broad sense:</a:t>
            </a:r>
          </a:p>
          <a:p>
            <a:r>
              <a:rPr lang="en" altLang="ru-RU" sz="3600" dirty="0"/>
              <a:t>Any clash between two or more social forces with the aim of realizing their political interests</a:t>
            </a:r>
          </a:p>
          <a:p>
            <a:r>
              <a:rPr lang="en" altLang="ru-RU" sz="3600" dirty="0"/>
              <a:t>For example: the struggle of social classes (groups) for political dominance in society, i.e. for power</a:t>
            </a:r>
          </a:p>
          <a:p>
            <a:r>
              <a:rPr lang="en" altLang="ru-RU" sz="3600" dirty="0"/>
              <a:t>Methods of struggle: from legal to violent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4FE975F-2E53-7664-85ED-40CDBE2739C2}"/>
              </a:ext>
            </a:extLst>
          </p:cNvPr>
          <p:cNvSpPr>
            <a:spLocks noGrp="1" noChangeArrowheads="1"/>
          </p:cNvSpPr>
          <p:nvPr>
            <p:ph type="title"/>
          </p:nvPr>
        </p:nvSpPr>
        <p:spPr>
          <a:xfrm>
            <a:off x="992188" y="549275"/>
            <a:ext cx="7158037" cy="817563"/>
          </a:xfrm>
        </p:spPr>
        <p:txBody>
          <a:bodyPr/>
          <a:lstStyle/>
          <a:p>
            <a:r>
              <a:rPr lang="en" altLang="ru-RU" sz="4400" b="1"/>
              <a:t>Political conflict</a:t>
            </a:r>
          </a:p>
        </p:txBody>
      </p:sp>
      <p:sp>
        <p:nvSpPr>
          <p:cNvPr id="5123" name="Rectangle 3">
            <a:extLst>
              <a:ext uri="{FF2B5EF4-FFF2-40B4-BE49-F238E27FC236}">
                <a16:creationId xmlns:a16="http://schemas.microsoft.com/office/drawing/2014/main" id="{2FBE2699-1DF6-F90D-B733-3679C02C3610}"/>
              </a:ext>
            </a:extLst>
          </p:cNvPr>
          <p:cNvSpPr>
            <a:spLocks noGrp="1" noChangeArrowheads="1"/>
          </p:cNvSpPr>
          <p:nvPr>
            <p:ph idx="1"/>
          </p:nvPr>
        </p:nvSpPr>
        <p:spPr bwMode="auto">
          <a:xfrm>
            <a:off x="395288" y="1268761"/>
            <a:ext cx="8497887" cy="5328890"/>
          </a:xfrm>
        </p:spPr>
        <p:txBody>
          <a:bodyPr wrap="square" numCol="1" anchor="ctr" anchorCtr="0" compatLnSpc="1">
            <a:prstTxWarp prst="textNoShape">
              <a:avLst/>
            </a:prstTxWarp>
            <a:normAutofit/>
          </a:bodyPr>
          <a:lstStyle/>
          <a:p>
            <a:pPr marL="0" indent="0">
              <a:buNone/>
            </a:pPr>
            <a:r>
              <a:rPr lang="en" altLang="ru-RU" sz="2800" b="1" dirty="0">
                <a:solidFill>
                  <a:srgbClr val="CC0000"/>
                </a:solidFill>
              </a:rPr>
              <a:t>In a narrow sense </a:t>
            </a:r>
            <a:r>
              <a:rPr lang="en" altLang="ru-RU" sz="3600" b="1" dirty="0">
                <a:solidFill>
                  <a:srgbClr val="CC0000"/>
                </a:solidFill>
              </a:rPr>
              <a:t>:</a:t>
            </a:r>
          </a:p>
          <a:p>
            <a:r>
              <a:rPr lang="en" altLang="ru-RU" sz="3600" dirty="0"/>
              <a:t>One of the variants of interaction of elements of the political system and its result, in which the discrepancy between the positions of the parties on any issue leads to a clash of their significant interests regarding power</a:t>
            </a:r>
          </a:p>
          <a:p>
            <a:r>
              <a:rPr lang="en" altLang="ru-RU" sz="3600" dirty="0"/>
              <a:t>confrontation between subjects of the political process for state power or political influence.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22568F7-4A74-FE10-85EA-584DB5791874}"/>
              </a:ext>
            </a:extLst>
          </p:cNvPr>
          <p:cNvSpPr>
            <a:spLocks noGrp="1" noChangeArrowheads="1"/>
          </p:cNvSpPr>
          <p:nvPr>
            <p:ph type="title"/>
          </p:nvPr>
        </p:nvSpPr>
        <p:spPr>
          <a:xfrm>
            <a:off x="931863" y="404813"/>
            <a:ext cx="7158037" cy="1104900"/>
          </a:xfrm>
        </p:spPr>
        <p:txBody>
          <a:bodyPr/>
          <a:lstStyle/>
          <a:p>
            <a:pPr algn="ctr"/>
            <a:r>
              <a:rPr lang="en" altLang="ru-RU" sz="4400" b="1"/>
              <a:t>Political conflict</a:t>
            </a:r>
          </a:p>
        </p:txBody>
      </p:sp>
      <p:sp>
        <p:nvSpPr>
          <p:cNvPr id="6147" name="Oval 4">
            <a:extLst>
              <a:ext uri="{FF2B5EF4-FFF2-40B4-BE49-F238E27FC236}">
                <a16:creationId xmlns:a16="http://schemas.microsoft.com/office/drawing/2014/main" id="{E7ECCC3B-1825-D1C8-7FAA-F91E772600FF}"/>
              </a:ext>
            </a:extLst>
          </p:cNvPr>
          <p:cNvSpPr>
            <a:spLocks noChangeArrowheads="1"/>
          </p:cNvSpPr>
          <p:nvPr/>
        </p:nvSpPr>
        <p:spPr bwMode="auto">
          <a:xfrm>
            <a:off x="2771775" y="2852738"/>
            <a:ext cx="3600450" cy="1584325"/>
          </a:xfrm>
          <a:prstGeom prst="ellipse">
            <a:avLst/>
          </a:prstGeom>
          <a:solidFill>
            <a:srgbClr val="CCCC00"/>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2800" b="1">
                <a:latin typeface="Arial" panose="020B0604020202020204" pitchFamily="34" charset="0"/>
              </a:rPr>
              <a:t>POLITICAL </a:t>
            </a:r>
            <a:br>
              <a:rPr lang="ru-RU" altLang="ru-RU" sz="2800" b="1">
                <a:latin typeface="Arial" panose="020B0604020202020204" pitchFamily="34" charset="0"/>
              </a:rPr>
            </a:br>
            <a:r>
              <a:rPr lang="en" altLang="ru-RU" sz="2800" b="1">
                <a:latin typeface="Arial" panose="020B0604020202020204" pitchFamily="34" charset="0"/>
              </a:rPr>
              <a:t>CONFLICT</a:t>
            </a:r>
          </a:p>
        </p:txBody>
      </p:sp>
      <p:sp>
        <p:nvSpPr>
          <p:cNvPr id="6148" name="AutoShape 5">
            <a:extLst>
              <a:ext uri="{FF2B5EF4-FFF2-40B4-BE49-F238E27FC236}">
                <a16:creationId xmlns:a16="http://schemas.microsoft.com/office/drawing/2014/main" id="{CDF3ABA5-AB62-E213-A815-170E87E23879}"/>
              </a:ext>
            </a:extLst>
          </p:cNvPr>
          <p:cNvSpPr>
            <a:spLocks noChangeArrowheads="1"/>
          </p:cNvSpPr>
          <p:nvPr/>
        </p:nvSpPr>
        <p:spPr bwMode="auto">
          <a:xfrm>
            <a:off x="250825" y="1916113"/>
            <a:ext cx="2735263" cy="914400"/>
          </a:xfrm>
          <a:prstGeom prst="roundRect">
            <a:avLst>
              <a:gd name="adj" fmla="val 16667"/>
            </a:avLst>
          </a:prstGeom>
          <a:solidFill>
            <a:srgbClr val="FFCC66"/>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2400" b="1">
                <a:latin typeface="Arial" panose="020B0604020202020204" pitchFamily="34" charset="0"/>
              </a:rPr>
              <a:t>SUBJECTS</a:t>
            </a:r>
          </a:p>
          <a:p>
            <a:pPr algn="ctr" eaLnBrk="1" hangingPunct="1"/>
            <a:r>
              <a:rPr lang="en" altLang="ru-RU" sz="2400" b="1">
                <a:latin typeface="Arial" panose="020B0604020202020204" pitchFamily="34" charset="0"/>
              </a:rPr>
              <a:t>(PARTIES)</a:t>
            </a:r>
          </a:p>
        </p:txBody>
      </p:sp>
      <p:sp>
        <p:nvSpPr>
          <p:cNvPr id="6149" name="AutoShape 6">
            <a:extLst>
              <a:ext uri="{FF2B5EF4-FFF2-40B4-BE49-F238E27FC236}">
                <a16:creationId xmlns:a16="http://schemas.microsoft.com/office/drawing/2014/main" id="{A7D53198-1209-3292-C128-C2C3383FD665}"/>
              </a:ext>
            </a:extLst>
          </p:cNvPr>
          <p:cNvSpPr>
            <a:spLocks noChangeArrowheads="1"/>
          </p:cNvSpPr>
          <p:nvPr/>
        </p:nvSpPr>
        <p:spPr bwMode="auto">
          <a:xfrm>
            <a:off x="179388" y="4652963"/>
            <a:ext cx="2754312" cy="914400"/>
          </a:xfrm>
          <a:prstGeom prst="roundRect">
            <a:avLst>
              <a:gd name="adj" fmla="val 16667"/>
            </a:avLst>
          </a:prstGeom>
          <a:solidFill>
            <a:srgbClr val="FFCC66"/>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2400" b="1">
                <a:latin typeface="Arial" panose="020B0604020202020204" pitchFamily="34" charset="0"/>
              </a:rPr>
              <a:t>ACTIONS</a:t>
            </a:r>
          </a:p>
        </p:txBody>
      </p:sp>
      <p:sp>
        <p:nvSpPr>
          <p:cNvPr id="6150" name="AutoShape 7">
            <a:extLst>
              <a:ext uri="{FF2B5EF4-FFF2-40B4-BE49-F238E27FC236}">
                <a16:creationId xmlns:a16="http://schemas.microsoft.com/office/drawing/2014/main" id="{C43B55B1-B303-5593-C6D2-A836264D51B7}"/>
              </a:ext>
            </a:extLst>
          </p:cNvPr>
          <p:cNvSpPr>
            <a:spLocks noChangeArrowheads="1"/>
          </p:cNvSpPr>
          <p:nvPr/>
        </p:nvSpPr>
        <p:spPr bwMode="auto">
          <a:xfrm>
            <a:off x="6084888" y="4652963"/>
            <a:ext cx="2735262" cy="914400"/>
          </a:xfrm>
          <a:prstGeom prst="roundRect">
            <a:avLst>
              <a:gd name="adj" fmla="val 16667"/>
            </a:avLst>
          </a:prstGeom>
          <a:solidFill>
            <a:srgbClr val="FFCC66"/>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2400" b="1">
                <a:latin typeface="Arial" panose="020B0604020202020204" pitchFamily="34" charset="0"/>
              </a:rPr>
              <a:t>TERMS AND CONDITIONS</a:t>
            </a:r>
          </a:p>
        </p:txBody>
      </p:sp>
      <p:sp>
        <p:nvSpPr>
          <p:cNvPr id="6151" name="AutoShape 8">
            <a:extLst>
              <a:ext uri="{FF2B5EF4-FFF2-40B4-BE49-F238E27FC236}">
                <a16:creationId xmlns:a16="http://schemas.microsoft.com/office/drawing/2014/main" id="{FC07B037-3D1A-6AEC-34CC-D857B2F3F47C}"/>
              </a:ext>
            </a:extLst>
          </p:cNvPr>
          <p:cNvSpPr>
            <a:spLocks noChangeArrowheads="1"/>
          </p:cNvSpPr>
          <p:nvPr/>
        </p:nvSpPr>
        <p:spPr bwMode="auto">
          <a:xfrm>
            <a:off x="6084888" y="1916113"/>
            <a:ext cx="2736850" cy="914400"/>
          </a:xfrm>
          <a:prstGeom prst="roundRect">
            <a:avLst>
              <a:gd name="adj" fmla="val 16667"/>
            </a:avLst>
          </a:prstGeom>
          <a:solidFill>
            <a:srgbClr val="FFCC66"/>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2400" b="1" dirty="0">
                <a:latin typeface="Arial" panose="020B0604020202020204" pitchFamily="34" charset="0"/>
              </a:rPr>
              <a:t>OBJECTS</a:t>
            </a:r>
          </a:p>
        </p:txBody>
      </p:sp>
      <p:sp>
        <p:nvSpPr>
          <p:cNvPr id="6152" name="AutoShape 9">
            <a:extLst>
              <a:ext uri="{FF2B5EF4-FFF2-40B4-BE49-F238E27FC236}">
                <a16:creationId xmlns:a16="http://schemas.microsoft.com/office/drawing/2014/main" id="{BE90EA65-C49B-FAEE-0255-03A451D183B1}"/>
              </a:ext>
            </a:extLst>
          </p:cNvPr>
          <p:cNvSpPr>
            <a:spLocks noChangeArrowheads="1"/>
          </p:cNvSpPr>
          <p:nvPr/>
        </p:nvSpPr>
        <p:spPr bwMode="auto">
          <a:xfrm>
            <a:off x="3203575" y="5734050"/>
            <a:ext cx="2736850" cy="914400"/>
          </a:xfrm>
          <a:prstGeom prst="roundRect">
            <a:avLst>
              <a:gd name="adj" fmla="val 16667"/>
            </a:avLst>
          </a:prstGeom>
          <a:solidFill>
            <a:srgbClr val="FFCC66"/>
          </a:solidFill>
          <a:ln w="9525">
            <a:solidFill>
              <a:schemeClr val="tx1"/>
            </a:solidFill>
            <a:round/>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2400" b="1">
                <a:latin typeface="Arial" panose="020B0604020202020204" pitchFamily="34" charset="0"/>
              </a:rPr>
              <a:t>CONSEQUENCES</a:t>
            </a:r>
          </a:p>
        </p:txBody>
      </p:sp>
      <p:sp>
        <p:nvSpPr>
          <p:cNvPr id="6153" name="AutoShape 10">
            <a:extLst>
              <a:ext uri="{FF2B5EF4-FFF2-40B4-BE49-F238E27FC236}">
                <a16:creationId xmlns:a16="http://schemas.microsoft.com/office/drawing/2014/main" id="{21E44341-CE06-A771-5CF4-EF4B19ED7B94}"/>
              </a:ext>
            </a:extLst>
          </p:cNvPr>
          <p:cNvSpPr>
            <a:spLocks noChangeArrowheads="1"/>
          </p:cNvSpPr>
          <p:nvPr/>
        </p:nvSpPr>
        <p:spPr bwMode="auto">
          <a:xfrm rot="3400295">
            <a:off x="5249069" y="1959769"/>
            <a:ext cx="485775" cy="976313"/>
          </a:xfrm>
          <a:prstGeom prst="downArrow">
            <a:avLst>
              <a:gd name="adj1" fmla="val 50000"/>
              <a:gd name="adj2" fmla="val 50245"/>
            </a:avLst>
          </a:prstGeom>
          <a:solidFill>
            <a:srgbClr val="CC0000"/>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Arial" panose="020B0604020202020204" pitchFamily="34" charset="0"/>
            </a:endParaRPr>
          </a:p>
        </p:txBody>
      </p:sp>
      <p:sp>
        <p:nvSpPr>
          <p:cNvPr id="6154" name="AutoShape 11">
            <a:extLst>
              <a:ext uri="{FF2B5EF4-FFF2-40B4-BE49-F238E27FC236}">
                <a16:creationId xmlns:a16="http://schemas.microsoft.com/office/drawing/2014/main" id="{4365EBC4-FBB4-A30C-3FC9-9DC591277B2F}"/>
              </a:ext>
            </a:extLst>
          </p:cNvPr>
          <p:cNvSpPr>
            <a:spLocks noChangeArrowheads="1"/>
          </p:cNvSpPr>
          <p:nvPr/>
        </p:nvSpPr>
        <p:spPr bwMode="auto">
          <a:xfrm rot="6788982">
            <a:off x="6688931" y="3759995"/>
            <a:ext cx="485775" cy="976312"/>
          </a:xfrm>
          <a:prstGeom prst="downArrow">
            <a:avLst>
              <a:gd name="adj1" fmla="val 50000"/>
              <a:gd name="adj2" fmla="val 50245"/>
            </a:avLst>
          </a:prstGeom>
          <a:solidFill>
            <a:srgbClr val="CC0000"/>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Arial" panose="020B0604020202020204" pitchFamily="34" charset="0"/>
            </a:endParaRPr>
          </a:p>
        </p:txBody>
      </p:sp>
      <p:sp>
        <p:nvSpPr>
          <p:cNvPr id="6155" name="AutoShape 12">
            <a:extLst>
              <a:ext uri="{FF2B5EF4-FFF2-40B4-BE49-F238E27FC236}">
                <a16:creationId xmlns:a16="http://schemas.microsoft.com/office/drawing/2014/main" id="{74631317-FFBA-C7A7-D3F6-8878F600D8FF}"/>
              </a:ext>
            </a:extLst>
          </p:cNvPr>
          <p:cNvSpPr>
            <a:spLocks noChangeArrowheads="1"/>
          </p:cNvSpPr>
          <p:nvPr/>
        </p:nvSpPr>
        <p:spPr bwMode="auto">
          <a:xfrm rot="2018962">
            <a:off x="3059113" y="2205038"/>
            <a:ext cx="976312" cy="485775"/>
          </a:xfrm>
          <a:prstGeom prst="rightArrow">
            <a:avLst>
              <a:gd name="adj1" fmla="val 50000"/>
              <a:gd name="adj2" fmla="val 50245"/>
            </a:avLst>
          </a:prstGeom>
          <a:solidFill>
            <a:srgbClr val="CC0000"/>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Arial" panose="020B0604020202020204" pitchFamily="34" charset="0"/>
            </a:endParaRPr>
          </a:p>
        </p:txBody>
      </p:sp>
      <p:sp>
        <p:nvSpPr>
          <p:cNvPr id="6156" name="AutoShape 13">
            <a:extLst>
              <a:ext uri="{FF2B5EF4-FFF2-40B4-BE49-F238E27FC236}">
                <a16:creationId xmlns:a16="http://schemas.microsoft.com/office/drawing/2014/main" id="{C529F5C1-95D8-E14F-D90F-6EEB5FA96521}"/>
              </a:ext>
            </a:extLst>
          </p:cNvPr>
          <p:cNvSpPr>
            <a:spLocks noChangeArrowheads="1"/>
          </p:cNvSpPr>
          <p:nvPr/>
        </p:nvSpPr>
        <p:spPr bwMode="auto">
          <a:xfrm rot="3671282">
            <a:off x="1648619" y="3759994"/>
            <a:ext cx="485775" cy="976313"/>
          </a:xfrm>
          <a:prstGeom prst="upArrow">
            <a:avLst>
              <a:gd name="adj1" fmla="val 50000"/>
              <a:gd name="adj2" fmla="val 50245"/>
            </a:avLst>
          </a:prstGeom>
          <a:solidFill>
            <a:srgbClr val="CC0000"/>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Arial" panose="020B0604020202020204" pitchFamily="34" charset="0"/>
            </a:endParaRPr>
          </a:p>
        </p:txBody>
      </p:sp>
      <p:sp>
        <p:nvSpPr>
          <p:cNvPr id="6157" name="AutoShape 14">
            <a:extLst>
              <a:ext uri="{FF2B5EF4-FFF2-40B4-BE49-F238E27FC236}">
                <a16:creationId xmlns:a16="http://schemas.microsoft.com/office/drawing/2014/main" id="{58A7C45A-E791-0E53-4753-EF90AAD9FAB8}"/>
              </a:ext>
            </a:extLst>
          </p:cNvPr>
          <p:cNvSpPr>
            <a:spLocks noChangeArrowheads="1"/>
          </p:cNvSpPr>
          <p:nvPr/>
        </p:nvSpPr>
        <p:spPr bwMode="auto">
          <a:xfrm>
            <a:off x="4329113" y="4581525"/>
            <a:ext cx="485775" cy="976313"/>
          </a:xfrm>
          <a:prstGeom prst="upArrow">
            <a:avLst>
              <a:gd name="adj1" fmla="val 50000"/>
              <a:gd name="adj2" fmla="val 50245"/>
            </a:avLst>
          </a:prstGeom>
          <a:solidFill>
            <a:srgbClr val="CC0000"/>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540971B5-CDC2-31A9-C14E-D890A6F5F18E}"/>
              </a:ext>
            </a:extLst>
          </p:cNvPr>
          <p:cNvSpPr>
            <a:spLocks noGrp="1" noChangeArrowheads="1"/>
          </p:cNvSpPr>
          <p:nvPr>
            <p:ph type="title"/>
          </p:nvPr>
        </p:nvSpPr>
        <p:spPr>
          <a:xfrm>
            <a:off x="931863" y="404813"/>
            <a:ext cx="7456487" cy="1104900"/>
          </a:xfrm>
        </p:spPr>
        <p:txBody>
          <a:bodyPr/>
          <a:lstStyle/>
          <a:p>
            <a:pPr algn="ctr"/>
            <a:r>
              <a:rPr lang="en" altLang="ru-RU" sz="4400" b="1"/>
              <a:t>Political conflict</a:t>
            </a:r>
          </a:p>
        </p:txBody>
      </p:sp>
      <p:sp>
        <p:nvSpPr>
          <p:cNvPr id="7171" name="Rectangle 5">
            <a:extLst>
              <a:ext uri="{FF2B5EF4-FFF2-40B4-BE49-F238E27FC236}">
                <a16:creationId xmlns:a16="http://schemas.microsoft.com/office/drawing/2014/main" id="{65C95C49-2F4C-B933-5098-42C3901E21E5}"/>
              </a:ext>
            </a:extLst>
          </p:cNvPr>
          <p:cNvSpPr>
            <a:spLocks noGrp="1" noChangeArrowheads="1"/>
          </p:cNvSpPr>
          <p:nvPr>
            <p:ph sz="half" idx="1"/>
          </p:nvPr>
        </p:nvSpPr>
        <p:spPr bwMode="auto">
          <a:xfrm>
            <a:off x="468313" y="2492375"/>
            <a:ext cx="3816350" cy="4176713"/>
          </a:xfrm>
          <a:solidFill>
            <a:srgbClr val="FFFFCC"/>
          </a:solidFill>
          <a:ln>
            <a:solidFill>
              <a:srgbClr val="996633"/>
            </a:solidFill>
            <a:miter lim="800000"/>
            <a:headEnd/>
            <a:tailEnd/>
          </a:ln>
        </p:spPr>
        <p:txBody>
          <a:bodyPr wrap="square" numCol="1" anchor="b" anchorCtr="0" compatLnSpc="1">
            <a:prstTxWarp prst="textNoShape">
              <a:avLst/>
            </a:prstTxWarp>
            <a:normAutofit lnSpcReduction="10000"/>
          </a:bodyPr>
          <a:lstStyle/>
          <a:p>
            <a:pPr>
              <a:lnSpc>
                <a:spcPct val="85000"/>
              </a:lnSpc>
            </a:pPr>
            <a:r>
              <a:rPr lang="en" altLang="ru-RU" sz="4000" dirty="0"/>
              <a:t>Individuals</a:t>
            </a:r>
          </a:p>
          <a:p>
            <a:pPr>
              <a:lnSpc>
                <a:spcPct val="85000"/>
              </a:lnSpc>
            </a:pPr>
            <a:r>
              <a:rPr lang="en" altLang="ru-RU" sz="4000" dirty="0"/>
              <a:t>Large and small social groups</a:t>
            </a:r>
          </a:p>
          <a:p>
            <a:pPr>
              <a:lnSpc>
                <a:spcPct val="85000"/>
              </a:lnSpc>
            </a:pPr>
            <a:r>
              <a:rPr lang="en" altLang="ru-RU" sz="4000" dirty="0"/>
              <a:t>Parties and movements</a:t>
            </a:r>
          </a:p>
          <a:p>
            <a:pPr>
              <a:lnSpc>
                <a:spcPct val="85000"/>
              </a:lnSpc>
            </a:pPr>
            <a:r>
              <a:rPr lang="en" altLang="ru-RU" sz="4000" dirty="0"/>
              <a:t>State institutions</a:t>
            </a:r>
            <a:endParaRPr lang="en" altLang="ru-RU" dirty="0"/>
          </a:p>
        </p:txBody>
      </p:sp>
      <p:sp>
        <p:nvSpPr>
          <p:cNvPr id="7172" name="Rectangle 6">
            <a:extLst>
              <a:ext uri="{FF2B5EF4-FFF2-40B4-BE49-F238E27FC236}">
                <a16:creationId xmlns:a16="http://schemas.microsoft.com/office/drawing/2014/main" id="{807D6157-730B-16A7-FD33-DD84B6D86248}"/>
              </a:ext>
            </a:extLst>
          </p:cNvPr>
          <p:cNvSpPr>
            <a:spLocks noGrp="1" noChangeArrowheads="1"/>
          </p:cNvSpPr>
          <p:nvPr>
            <p:ph sz="half" idx="2"/>
          </p:nvPr>
        </p:nvSpPr>
        <p:spPr bwMode="auto">
          <a:xfrm>
            <a:off x="4572000" y="2205038"/>
            <a:ext cx="4114800" cy="4464050"/>
          </a:xfrm>
          <a:solidFill>
            <a:schemeClr val="accent2"/>
          </a:solidFill>
          <a:ln>
            <a:solidFill>
              <a:srgbClr val="996633"/>
            </a:solidFill>
            <a:miter lim="800000"/>
            <a:headEnd/>
            <a:tailEnd/>
          </a:ln>
        </p:spPr>
        <p:txBody>
          <a:bodyPr wrap="square" numCol="1" anchor="b" anchorCtr="0" compatLnSpc="1">
            <a:prstTxWarp prst="textNoShape">
              <a:avLst/>
            </a:prstTxWarp>
            <a:normAutofit lnSpcReduction="10000"/>
          </a:bodyPr>
          <a:lstStyle/>
          <a:p>
            <a:pPr>
              <a:lnSpc>
                <a:spcPct val="80000"/>
              </a:lnSpc>
            </a:pPr>
            <a:r>
              <a:rPr lang="en" altLang="ru-RU" sz="4000" dirty="0"/>
              <a:t>Various problems: from those affecting specific policy issues of a particular community to political problems of interstate and even global scale</a:t>
            </a:r>
          </a:p>
        </p:txBody>
      </p:sp>
      <p:sp>
        <p:nvSpPr>
          <p:cNvPr id="7173" name="Rectangle 4">
            <a:extLst>
              <a:ext uri="{FF2B5EF4-FFF2-40B4-BE49-F238E27FC236}">
                <a16:creationId xmlns:a16="http://schemas.microsoft.com/office/drawing/2014/main" id="{97EB3C41-748A-693A-C2E4-BC6ADC153295}"/>
              </a:ext>
            </a:extLst>
          </p:cNvPr>
          <p:cNvSpPr>
            <a:spLocks noChangeArrowheads="1"/>
          </p:cNvSpPr>
          <p:nvPr/>
        </p:nvSpPr>
        <p:spPr bwMode="auto">
          <a:xfrm>
            <a:off x="611560" y="1341438"/>
            <a:ext cx="2952750" cy="863600"/>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3600" b="1" dirty="0">
                <a:latin typeface="Arial" panose="020B0604020202020204" pitchFamily="34" charset="0"/>
              </a:rPr>
              <a:t>Subjects</a:t>
            </a:r>
          </a:p>
        </p:txBody>
      </p:sp>
      <p:sp>
        <p:nvSpPr>
          <p:cNvPr id="7174" name="Rectangle 7">
            <a:extLst>
              <a:ext uri="{FF2B5EF4-FFF2-40B4-BE49-F238E27FC236}">
                <a16:creationId xmlns:a16="http://schemas.microsoft.com/office/drawing/2014/main" id="{80A21A3E-3E82-805F-B5FD-1CAB5BB32C54}"/>
              </a:ext>
            </a:extLst>
          </p:cNvPr>
          <p:cNvSpPr>
            <a:spLocks noChangeArrowheads="1"/>
          </p:cNvSpPr>
          <p:nvPr/>
        </p:nvSpPr>
        <p:spPr bwMode="auto">
          <a:xfrm>
            <a:off x="4689675" y="1268760"/>
            <a:ext cx="2952750" cy="863600"/>
          </a:xfrm>
          <a:prstGeom prst="rect">
            <a:avLst/>
          </a:prstGeom>
          <a:solidFill>
            <a:srgbClr val="CCCC00"/>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3600" b="1" dirty="0">
                <a:latin typeface="Arial" panose="020B0604020202020204" pitchFamily="34" charset="0"/>
              </a:rPr>
              <a:t>Objects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19EC7D8-BB9C-1B9A-F30E-0B55579DAA30}"/>
              </a:ext>
            </a:extLst>
          </p:cNvPr>
          <p:cNvSpPr>
            <a:spLocks noGrp="1" noChangeArrowheads="1"/>
          </p:cNvSpPr>
          <p:nvPr>
            <p:ph type="title"/>
          </p:nvPr>
        </p:nvSpPr>
        <p:spPr>
          <a:xfrm>
            <a:off x="931863" y="96838"/>
            <a:ext cx="7158037" cy="1171575"/>
          </a:xfrm>
        </p:spPr>
        <p:txBody>
          <a:bodyPr/>
          <a:lstStyle/>
          <a:p>
            <a:pPr algn="ctr"/>
            <a:r>
              <a:rPr lang="en" altLang="ru-RU" sz="3600" b="1"/>
              <a:t>Social sources of conflicts</a:t>
            </a:r>
          </a:p>
        </p:txBody>
      </p:sp>
      <p:sp>
        <p:nvSpPr>
          <p:cNvPr id="8195" name="Rectangle 4">
            <a:extLst>
              <a:ext uri="{FF2B5EF4-FFF2-40B4-BE49-F238E27FC236}">
                <a16:creationId xmlns:a16="http://schemas.microsoft.com/office/drawing/2014/main" id="{AE6CD03F-E295-D7C8-F7AE-30298894F79E}"/>
              </a:ext>
            </a:extLst>
          </p:cNvPr>
          <p:cNvSpPr>
            <a:spLocks noChangeArrowheads="1"/>
          </p:cNvSpPr>
          <p:nvPr/>
        </p:nvSpPr>
        <p:spPr bwMode="auto">
          <a:xfrm>
            <a:off x="2411413" y="1844675"/>
            <a:ext cx="4321175" cy="1152525"/>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ct val="75000"/>
              </a:lnSpc>
              <a:spcBef>
                <a:spcPct val="20000"/>
              </a:spcBef>
              <a:buClr>
                <a:schemeClr val="accent1"/>
              </a:buClr>
              <a:buSzPct val="70000"/>
              <a:buFont typeface="Wingdings" panose="05000000000000000000" pitchFamily="2" charset="2"/>
              <a:buChar char="n"/>
            </a:pPr>
            <a:r>
              <a:rPr lang="en" altLang="ru-RU" sz="3600" b="1">
                <a:latin typeface="Arial" panose="020B0604020202020204" pitchFamily="34" charset="0"/>
              </a:rPr>
              <a:t>Objectively-</a:t>
            </a:r>
          </a:p>
          <a:p>
            <a:pPr algn="ctr" eaLnBrk="1" hangingPunct="1">
              <a:lnSpc>
                <a:spcPct val="75000"/>
              </a:lnSpc>
              <a:spcBef>
                <a:spcPct val="20000"/>
              </a:spcBef>
              <a:buClr>
                <a:schemeClr val="accent1"/>
              </a:buClr>
              <a:buSzPct val="70000"/>
              <a:buFont typeface="Wingdings" panose="05000000000000000000" pitchFamily="2" charset="2"/>
              <a:buChar char="n"/>
            </a:pPr>
            <a:r>
              <a:rPr lang="en" altLang="ru-RU" sz="3600" b="1">
                <a:latin typeface="Arial" panose="020B0604020202020204" pitchFamily="34" charset="0"/>
              </a:rPr>
              <a:t>social</a:t>
            </a:r>
          </a:p>
        </p:txBody>
      </p:sp>
      <p:sp>
        <p:nvSpPr>
          <p:cNvPr id="8196" name="Rectangle 5">
            <a:extLst>
              <a:ext uri="{FF2B5EF4-FFF2-40B4-BE49-F238E27FC236}">
                <a16:creationId xmlns:a16="http://schemas.microsoft.com/office/drawing/2014/main" id="{BB068E24-C885-36C4-A4F2-6CDB7D98A97C}"/>
              </a:ext>
            </a:extLst>
          </p:cNvPr>
          <p:cNvSpPr>
            <a:spLocks noChangeArrowheads="1"/>
          </p:cNvSpPr>
          <p:nvPr/>
        </p:nvSpPr>
        <p:spPr bwMode="auto">
          <a:xfrm>
            <a:off x="2411413" y="3429000"/>
            <a:ext cx="4321175" cy="1152525"/>
          </a:xfrm>
          <a:prstGeom prst="rect">
            <a:avLst/>
          </a:prstGeom>
          <a:solidFill>
            <a:schemeClr val="accent2"/>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3600" b="1">
                <a:latin typeface="Arial" panose="020B0604020202020204" pitchFamily="34" charset="0"/>
              </a:rPr>
              <a:t>Ethnocultural</a:t>
            </a:r>
          </a:p>
        </p:txBody>
      </p:sp>
      <p:sp>
        <p:nvSpPr>
          <p:cNvPr id="8197" name="Rectangle 6">
            <a:extLst>
              <a:ext uri="{FF2B5EF4-FFF2-40B4-BE49-F238E27FC236}">
                <a16:creationId xmlns:a16="http://schemas.microsoft.com/office/drawing/2014/main" id="{448E35A2-631C-26C1-3D98-0267820E8EE9}"/>
              </a:ext>
            </a:extLst>
          </p:cNvPr>
          <p:cNvSpPr>
            <a:spLocks noChangeArrowheads="1"/>
          </p:cNvSpPr>
          <p:nvPr/>
        </p:nvSpPr>
        <p:spPr bwMode="auto">
          <a:xfrm>
            <a:off x="2447925" y="5013325"/>
            <a:ext cx="4248150" cy="1152525"/>
          </a:xfrm>
          <a:prstGeom prst="rect">
            <a:avLst/>
          </a:prstGeom>
          <a:solidFill>
            <a:srgbClr val="CCCC00"/>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 altLang="ru-RU" sz="3600" b="1">
                <a:latin typeface="Arial" panose="020B0604020202020204" pitchFamily="34" charset="0"/>
              </a:rPr>
              <a:t>Axiological</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636</TotalTime>
  <Words>2167</Words>
  <Application>Microsoft Office PowerPoint</Application>
  <PresentationFormat>Экран (4:3)</PresentationFormat>
  <Paragraphs>236</Paragraphs>
  <Slides>41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41</vt:i4>
      </vt:variant>
    </vt:vector>
  </HeadingPairs>
  <TitlesOfParts>
    <vt:vector size="46" baseType="lpstr">
      <vt:lpstr>Arial</vt:lpstr>
      <vt:lpstr>Calibri</vt:lpstr>
      <vt:lpstr>Calibri Light</vt:lpstr>
      <vt:lpstr>Wingdings</vt:lpstr>
      <vt:lpstr>Тема Office</vt:lpstr>
      <vt:lpstr>AL-FARABI KAZAKH NATIONAL UNIVERSITY</vt:lpstr>
      <vt:lpstr>Презентация PowerPoint</vt:lpstr>
      <vt:lpstr>Lecture plan:</vt:lpstr>
      <vt:lpstr>Презентация PowerPoint</vt:lpstr>
      <vt:lpstr>Political conflict</vt:lpstr>
      <vt:lpstr>Political conflict</vt:lpstr>
      <vt:lpstr>Political conflict</vt:lpstr>
      <vt:lpstr>Political conflict</vt:lpstr>
      <vt:lpstr>Social sources of conflicts</vt:lpstr>
      <vt:lpstr>Objective social sources of conflicts</vt:lpstr>
      <vt:lpstr>Axiological sources of conflicts</vt:lpstr>
      <vt:lpstr>Ethnocultural  sources of conflicts</vt:lpstr>
      <vt:lpstr>Conditions for the "ignition" of a conflict</vt:lpstr>
      <vt:lpstr>Functions of political conflicts</vt:lpstr>
      <vt:lpstr>Conflict Functions</vt:lpstr>
      <vt:lpstr>Презентация PowerPoint</vt:lpstr>
      <vt:lpstr>Typology of political conflicts</vt:lpstr>
      <vt:lpstr>Typology of political conflicts</vt:lpstr>
      <vt:lpstr>Typology of political conflicts</vt:lpstr>
      <vt:lpstr>Typology of political conflicts</vt:lpstr>
      <vt:lpstr>Typology of political conflicts</vt:lpstr>
      <vt:lpstr>Typology of political conflicts</vt:lpstr>
      <vt:lpstr>Typology of political conflicts</vt:lpstr>
      <vt:lpstr>Typology of political conflicts</vt:lpstr>
      <vt:lpstr>Typology of political conflicts</vt:lpstr>
      <vt:lpstr>Презентация PowerPoint</vt:lpstr>
      <vt:lpstr>Political Conflict Management</vt:lpstr>
      <vt:lpstr>Political Conflict Management</vt:lpstr>
      <vt:lpstr>General principles of conflict management</vt:lpstr>
      <vt:lpstr>Institutionalization of conflict</vt:lpstr>
      <vt:lpstr>Management strategies</vt:lpstr>
      <vt:lpstr>Effective methods of conflict management in the public-administrative sphere</vt:lpstr>
      <vt:lpstr>Conflict resolution in parliamentary activities</vt:lpstr>
      <vt:lpstr>Conflict management activities</vt:lpstr>
      <vt:lpstr>Conflict diagnostics</vt:lpstr>
      <vt:lpstr>Types of grouping  of collected information</vt:lpstr>
      <vt:lpstr>Tasks in resolving political conflicts</vt:lpstr>
      <vt:lpstr>Initial phase of the conflict</vt:lpstr>
      <vt:lpstr>Algorithm for structural conflict analysis</vt:lpstr>
      <vt:lpstr>Algorithm for structural conflict analysis</vt:lpstr>
      <vt:lpstr>Main types of conflict actions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Марина</dc:creator>
  <cp:lastModifiedBy>Пользователь</cp:lastModifiedBy>
  <cp:revision>64</cp:revision>
  <cp:lastPrinted>1601-01-01T00:00:00Z</cp:lastPrinted>
  <dcterms:created xsi:type="dcterms:W3CDTF">2014-06-06T15:16:44Z</dcterms:created>
  <dcterms:modified xsi:type="dcterms:W3CDTF">2024-09-26T04:22:24Z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7</vt:i4>
  </property>
</Properties>
</file>