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66" r:id="rId4"/>
    <p:sldId id="258" r:id="rId5"/>
    <p:sldId id="268" r:id="rId6"/>
    <p:sldId id="267" r:id="rId7"/>
    <p:sldId id="259" r:id="rId8"/>
    <p:sldId id="260" r:id="rId9"/>
    <p:sldId id="262" r:id="rId10"/>
    <p:sldId id="263" r:id="rId11"/>
    <p:sldId id="272" r:id="rId12"/>
    <p:sldId id="273" r:id="rId13"/>
    <p:sldId id="274" r:id="rId14"/>
    <p:sldId id="275" r:id="rId15"/>
    <p:sldId id="264" r:id="rId16"/>
    <p:sldId id="269" r:id="rId17"/>
    <p:sldId id="271" r:id="rId18"/>
    <p:sldId id="270"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B6D51-2357-4B2C-810D-C66BBE9516F9}" type="datetimeFigureOut">
              <a:rPr lang="ru-RU" smtClean="0"/>
              <a:t>14.10.2022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603C8C-28C0-4617-ACFC-6AB92350AF60}" type="slidenum">
              <a:rPr lang="ru-RU" smtClean="0"/>
              <a:t>‹#›</a:t>
            </a:fld>
            <a:endParaRPr lang="ru-RU"/>
          </a:p>
        </p:txBody>
      </p:sp>
    </p:spTree>
    <p:extLst>
      <p:ext uri="{BB962C8B-B14F-4D97-AF65-F5344CB8AC3E}">
        <p14:creationId xmlns:p14="http://schemas.microsoft.com/office/powerpoint/2010/main" val="2929375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CCAC65C-BA18-41B0-96D4-6634C1BEE2A8}"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C9BA99-DDC6-4E01-956D-911C134FD836}" type="slidenum">
              <a:rPr lang="ru-RU" smtClean="0"/>
              <a:t>‹#›</a:t>
            </a:fld>
            <a:endParaRPr lang="ru-RU"/>
          </a:p>
        </p:txBody>
      </p:sp>
    </p:spTree>
    <p:extLst>
      <p:ext uri="{BB962C8B-B14F-4D97-AF65-F5344CB8AC3E}">
        <p14:creationId xmlns:p14="http://schemas.microsoft.com/office/powerpoint/2010/main" val="1677824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CCAC65C-BA18-41B0-96D4-6634C1BEE2A8}"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C9BA99-DDC6-4E01-956D-911C134FD836}" type="slidenum">
              <a:rPr lang="ru-RU" smtClean="0"/>
              <a:t>‹#›</a:t>
            </a:fld>
            <a:endParaRPr lang="ru-RU"/>
          </a:p>
        </p:txBody>
      </p:sp>
    </p:spTree>
    <p:extLst>
      <p:ext uri="{BB962C8B-B14F-4D97-AF65-F5344CB8AC3E}">
        <p14:creationId xmlns:p14="http://schemas.microsoft.com/office/powerpoint/2010/main" val="298209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CCAC65C-BA18-41B0-96D4-6634C1BEE2A8}"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C9BA99-DDC6-4E01-956D-911C134FD836}"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92782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CCAC65C-BA18-41B0-96D4-6634C1BEE2A8}"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C9BA99-DDC6-4E01-956D-911C134FD836}" type="slidenum">
              <a:rPr lang="ru-RU" smtClean="0"/>
              <a:t>‹#›</a:t>
            </a:fld>
            <a:endParaRPr lang="ru-RU"/>
          </a:p>
        </p:txBody>
      </p:sp>
    </p:spTree>
    <p:extLst>
      <p:ext uri="{BB962C8B-B14F-4D97-AF65-F5344CB8AC3E}">
        <p14:creationId xmlns:p14="http://schemas.microsoft.com/office/powerpoint/2010/main" val="483256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CCAC65C-BA18-41B0-96D4-6634C1BEE2A8}"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C9BA99-DDC6-4E01-956D-911C134FD836}"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013709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CCAC65C-BA18-41B0-96D4-6634C1BEE2A8}"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C9BA99-DDC6-4E01-956D-911C134FD836}" type="slidenum">
              <a:rPr lang="ru-RU" smtClean="0"/>
              <a:t>‹#›</a:t>
            </a:fld>
            <a:endParaRPr lang="ru-RU"/>
          </a:p>
        </p:txBody>
      </p:sp>
    </p:spTree>
    <p:extLst>
      <p:ext uri="{BB962C8B-B14F-4D97-AF65-F5344CB8AC3E}">
        <p14:creationId xmlns:p14="http://schemas.microsoft.com/office/powerpoint/2010/main" val="39107322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CCAC65C-BA18-41B0-96D4-6634C1BEE2A8}"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C9BA99-DDC6-4E01-956D-911C134FD836}" type="slidenum">
              <a:rPr lang="ru-RU" smtClean="0"/>
              <a:t>‹#›</a:t>
            </a:fld>
            <a:endParaRPr lang="ru-RU"/>
          </a:p>
        </p:txBody>
      </p:sp>
    </p:spTree>
    <p:extLst>
      <p:ext uri="{BB962C8B-B14F-4D97-AF65-F5344CB8AC3E}">
        <p14:creationId xmlns:p14="http://schemas.microsoft.com/office/powerpoint/2010/main" val="9119708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CCAC65C-BA18-41B0-96D4-6634C1BEE2A8}"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C9BA99-DDC6-4E01-956D-911C134FD836}" type="slidenum">
              <a:rPr lang="ru-RU" smtClean="0"/>
              <a:t>‹#›</a:t>
            </a:fld>
            <a:endParaRPr lang="ru-RU"/>
          </a:p>
        </p:txBody>
      </p:sp>
    </p:spTree>
    <p:extLst>
      <p:ext uri="{BB962C8B-B14F-4D97-AF65-F5344CB8AC3E}">
        <p14:creationId xmlns:p14="http://schemas.microsoft.com/office/powerpoint/2010/main" val="570743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CCAC65C-BA18-41B0-96D4-6634C1BEE2A8}"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C9BA99-DDC6-4E01-956D-911C134FD836}" type="slidenum">
              <a:rPr lang="ru-RU" smtClean="0"/>
              <a:t>‹#›</a:t>
            </a:fld>
            <a:endParaRPr lang="ru-RU"/>
          </a:p>
        </p:txBody>
      </p:sp>
    </p:spTree>
    <p:extLst>
      <p:ext uri="{BB962C8B-B14F-4D97-AF65-F5344CB8AC3E}">
        <p14:creationId xmlns:p14="http://schemas.microsoft.com/office/powerpoint/2010/main" val="2394676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CCAC65C-BA18-41B0-96D4-6634C1BEE2A8}"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C9BA99-DDC6-4E01-956D-911C134FD836}" type="slidenum">
              <a:rPr lang="ru-RU" smtClean="0"/>
              <a:t>‹#›</a:t>
            </a:fld>
            <a:endParaRPr lang="ru-RU"/>
          </a:p>
        </p:txBody>
      </p:sp>
    </p:spTree>
    <p:extLst>
      <p:ext uri="{BB962C8B-B14F-4D97-AF65-F5344CB8AC3E}">
        <p14:creationId xmlns:p14="http://schemas.microsoft.com/office/powerpoint/2010/main" val="378062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CCAC65C-BA18-41B0-96D4-6634C1BEE2A8}" type="datetimeFigureOut">
              <a:rPr lang="ru-RU" smtClean="0"/>
              <a:t>14.10.2022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1C9BA99-DDC6-4E01-956D-911C134FD836}" type="slidenum">
              <a:rPr lang="ru-RU" smtClean="0"/>
              <a:t>‹#›</a:t>
            </a:fld>
            <a:endParaRPr lang="ru-RU"/>
          </a:p>
        </p:txBody>
      </p:sp>
    </p:spTree>
    <p:extLst>
      <p:ext uri="{BB962C8B-B14F-4D97-AF65-F5344CB8AC3E}">
        <p14:creationId xmlns:p14="http://schemas.microsoft.com/office/powerpoint/2010/main" val="2280214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CCAC65C-BA18-41B0-96D4-6634C1BEE2A8}" type="datetimeFigureOut">
              <a:rPr lang="ru-RU" smtClean="0"/>
              <a:t>14.10.2022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1C9BA99-DDC6-4E01-956D-911C134FD836}" type="slidenum">
              <a:rPr lang="ru-RU" smtClean="0"/>
              <a:t>‹#›</a:t>
            </a:fld>
            <a:endParaRPr lang="ru-RU"/>
          </a:p>
        </p:txBody>
      </p:sp>
    </p:spTree>
    <p:extLst>
      <p:ext uri="{BB962C8B-B14F-4D97-AF65-F5344CB8AC3E}">
        <p14:creationId xmlns:p14="http://schemas.microsoft.com/office/powerpoint/2010/main" val="2135385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CCAC65C-BA18-41B0-96D4-6634C1BEE2A8}" type="datetimeFigureOut">
              <a:rPr lang="ru-RU" smtClean="0"/>
              <a:t>14.10.2022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1C9BA99-DDC6-4E01-956D-911C134FD836}" type="slidenum">
              <a:rPr lang="ru-RU" smtClean="0"/>
              <a:t>‹#›</a:t>
            </a:fld>
            <a:endParaRPr lang="ru-RU"/>
          </a:p>
        </p:txBody>
      </p:sp>
    </p:spTree>
    <p:extLst>
      <p:ext uri="{BB962C8B-B14F-4D97-AF65-F5344CB8AC3E}">
        <p14:creationId xmlns:p14="http://schemas.microsoft.com/office/powerpoint/2010/main" val="2451320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CAC65C-BA18-41B0-96D4-6634C1BEE2A8}" type="datetimeFigureOut">
              <a:rPr lang="ru-RU" smtClean="0"/>
              <a:t>14.10.2022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1C9BA99-DDC6-4E01-956D-911C134FD836}" type="slidenum">
              <a:rPr lang="ru-RU" smtClean="0"/>
              <a:t>‹#›</a:t>
            </a:fld>
            <a:endParaRPr lang="ru-RU"/>
          </a:p>
        </p:txBody>
      </p:sp>
    </p:spTree>
    <p:extLst>
      <p:ext uri="{BB962C8B-B14F-4D97-AF65-F5344CB8AC3E}">
        <p14:creationId xmlns:p14="http://schemas.microsoft.com/office/powerpoint/2010/main" val="2016209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CAC65C-BA18-41B0-96D4-6634C1BEE2A8}" type="datetimeFigureOut">
              <a:rPr lang="ru-RU" smtClean="0"/>
              <a:t>14.10.2022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1C9BA99-DDC6-4E01-956D-911C134FD836}" type="slidenum">
              <a:rPr lang="ru-RU" smtClean="0"/>
              <a:t>‹#›</a:t>
            </a:fld>
            <a:endParaRPr lang="ru-RU"/>
          </a:p>
        </p:txBody>
      </p:sp>
    </p:spTree>
    <p:extLst>
      <p:ext uri="{BB962C8B-B14F-4D97-AF65-F5344CB8AC3E}">
        <p14:creationId xmlns:p14="http://schemas.microsoft.com/office/powerpoint/2010/main" val="1791415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CAC65C-BA18-41B0-96D4-6634C1BEE2A8}" type="datetimeFigureOut">
              <a:rPr lang="ru-RU" smtClean="0"/>
              <a:t>14.10.2022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1C9BA99-DDC6-4E01-956D-911C134FD836}" type="slidenum">
              <a:rPr lang="ru-RU" smtClean="0"/>
              <a:t>‹#›</a:t>
            </a:fld>
            <a:endParaRPr lang="ru-RU"/>
          </a:p>
        </p:txBody>
      </p:sp>
    </p:spTree>
    <p:extLst>
      <p:ext uri="{BB962C8B-B14F-4D97-AF65-F5344CB8AC3E}">
        <p14:creationId xmlns:p14="http://schemas.microsoft.com/office/powerpoint/2010/main" val="2001982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CCAC65C-BA18-41B0-96D4-6634C1BEE2A8}" type="datetimeFigureOut">
              <a:rPr lang="ru-RU" smtClean="0"/>
              <a:t>14.10.2022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1C9BA99-DDC6-4E01-956D-911C134FD836}" type="slidenum">
              <a:rPr lang="ru-RU" smtClean="0"/>
              <a:t>‹#›</a:t>
            </a:fld>
            <a:endParaRPr lang="ru-RU"/>
          </a:p>
        </p:txBody>
      </p:sp>
    </p:spTree>
    <p:extLst>
      <p:ext uri="{BB962C8B-B14F-4D97-AF65-F5344CB8AC3E}">
        <p14:creationId xmlns:p14="http://schemas.microsoft.com/office/powerpoint/2010/main" val="24195372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580880" cy="3571557"/>
          </a:xfrm>
        </p:spPr>
        <p:txBody>
          <a:bodyPr>
            <a:normAutofit/>
          </a:bodyPr>
          <a:lstStyle/>
          <a:p>
            <a:r>
              <a:rPr lang="kk-KZ" sz="7200" dirty="0" smtClean="0"/>
              <a:t>7-дәріс. </a:t>
            </a:r>
            <a:r>
              <a:rPr lang="kk-KZ" sz="7200" b="1" dirty="0" smtClean="0"/>
              <a:t>Психикалық </a:t>
            </a:r>
            <a:r>
              <a:rPr lang="kk-KZ" sz="7200" b="1" dirty="0"/>
              <a:t>дамуы </a:t>
            </a:r>
            <a:r>
              <a:rPr lang="kk-KZ" sz="7200" b="1" dirty="0" smtClean="0"/>
              <a:t>тежелген балалар</a:t>
            </a:r>
            <a:r>
              <a:rPr lang="en-US" sz="7200" b="1" dirty="0" smtClean="0"/>
              <a:t> </a:t>
            </a:r>
            <a:r>
              <a:rPr lang="kk-KZ" sz="7200" b="1" dirty="0" smtClean="0"/>
              <a:t>(ПДТ)</a:t>
            </a:r>
            <a:endParaRPr lang="ru-RU" sz="7200" b="1" dirty="0"/>
          </a:p>
        </p:txBody>
      </p:sp>
    </p:spTree>
    <p:extLst>
      <p:ext uri="{BB962C8B-B14F-4D97-AF65-F5344CB8AC3E}">
        <p14:creationId xmlns:p14="http://schemas.microsoft.com/office/powerpoint/2010/main" val="4190621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t>Инфантильді психикалық ерекшеліктер:</a:t>
            </a:r>
            <a:endParaRPr lang="ru-RU" dirty="0"/>
          </a:p>
        </p:txBody>
      </p:sp>
      <p:sp>
        <p:nvSpPr>
          <p:cNvPr id="3" name="Объект 2"/>
          <p:cNvSpPr>
            <a:spLocks noGrp="1"/>
          </p:cNvSpPr>
          <p:nvPr>
            <p:ph idx="1"/>
          </p:nvPr>
        </p:nvSpPr>
        <p:spPr>
          <a:xfrm>
            <a:off x="677334" y="1818640"/>
            <a:ext cx="9726506" cy="4521199"/>
          </a:xfrm>
        </p:spPr>
        <p:txBody>
          <a:bodyPr>
            <a:normAutofit/>
          </a:bodyPr>
          <a:lstStyle/>
          <a:p>
            <a:pPr marL="0" indent="0">
              <a:buNone/>
            </a:pPr>
            <a:r>
              <a:rPr lang="kk-KZ" dirty="0" smtClean="0"/>
              <a:t>Инфантилизм </a:t>
            </a:r>
            <a:r>
              <a:rPr lang="ru-RU" dirty="0" smtClean="0"/>
              <a:t>–</a:t>
            </a:r>
            <a:r>
              <a:rPr lang="kk-KZ" dirty="0" smtClean="0"/>
              <a:t> трофиканың бұзылысының нәтижесінде кеш қалыптасқан ми жүйелерінің (маңдай) жетілу қарқынының алғашқы бұзылысы. Бұл ең алдымен, эмоциялық</a:t>
            </a:r>
            <a:r>
              <a:rPr lang="ru-RU" dirty="0" smtClean="0"/>
              <a:t>-</a:t>
            </a:r>
            <a:r>
              <a:rPr lang="kk-KZ" dirty="0" smtClean="0"/>
              <a:t>еріктік сфера және тұлға дамуының баяулауы:</a:t>
            </a:r>
          </a:p>
          <a:p>
            <a:r>
              <a:rPr lang="kk-KZ" dirty="0"/>
              <a:t>э</a:t>
            </a:r>
            <a:r>
              <a:rPr lang="kk-KZ" dirty="0" smtClean="0"/>
              <a:t>моциялық жетілмеу (</a:t>
            </a:r>
            <a:r>
              <a:rPr lang="ru-RU" dirty="0" smtClean="0"/>
              <a:t>незрелость),</a:t>
            </a:r>
          </a:p>
          <a:p>
            <a:r>
              <a:rPr lang="kk-KZ" dirty="0"/>
              <a:t>м</a:t>
            </a:r>
            <a:r>
              <a:rPr lang="kk-KZ" dirty="0" smtClean="0"/>
              <a:t>інез</a:t>
            </a:r>
            <a:r>
              <a:rPr lang="en-US" dirty="0" smtClean="0"/>
              <a:t>-</a:t>
            </a:r>
            <a:r>
              <a:rPr lang="kk-KZ" dirty="0" smtClean="0"/>
              <a:t>құлық мотивациясының әлсіздігі,</a:t>
            </a:r>
          </a:p>
          <a:p>
            <a:r>
              <a:rPr lang="kk-KZ" dirty="0"/>
              <a:t>қ</a:t>
            </a:r>
            <a:r>
              <a:rPr lang="kk-KZ" dirty="0" smtClean="0"/>
              <a:t>ызығушылықтардың ойындық сипаты,</a:t>
            </a:r>
          </a:p>
          <a:p>
            <a:r>
              <a:rPr lang="kk-KZ" dirty="0" smtClean="0"/>
              <a:t>ерік күшіне қабілетсіздік,</a:t>
            </a:r>
          </a:p>
          <a:p>
            <a:r>
              <a:rPr lang="kk-KZ" dirty="0"/>
              <a:t>ө</a:t>
            </a:r>
            <a:r>
              <a:rPr lang="kk-KZ" dirty="0" smtClean="0"/>
              <a:t>зіндік басқарудың төменгі деңгейі,</a:t>
            </a:r>
          </a:p>
          <a:p>
            <a:r>
              <a:rPr lang="kk-KZ" dirty="0"/>
              <a:t>ө</a:t>
            </a:r>
            <a:r>
              <a:rPr lang="kk-KZ" dirty="0" smtClean="0"/>
              <a:t>з әрекеттерін жоспарлай алмау.</a:t>
            </a:r>
            <a:endParaRPr lang="ru-RU" dirty="0"/>
          </a:p>
          <a:p>
            <a:pPr marL="0" indent="0">
              <a:buNone/>
            </a:pPr>
            <a:r>
              <a:rPr lang="ru-RU" dirty="0"/>
              <a:t>Инфантилизм </a:t>
            </a:r>
            <a:r>
              <a:rPr lang="ru-RU" dirty="0" smtClean="0"/>
              <a:t>(Л.С</a:t>
            </a:r>
            <a:r>
              <a:rPr lang="ru-RU" dirty="0"/>
              <a:t>. </a:t>
            </a:r>
            <a:r>
              <a:rPr lang="ru-RU" dirty="0" smtClean="0"/>
              <a:t>Выготский </a:t>
            </a:r>
            <a:r>
              <a:rPr lang="ru-RU" dirty="0" err="1" smtClean="0"/>
              <a:t>бойынша</a:t>
            </a:r>
            <a:r>
              <a:rPr lang="ru-RU" dirty="0" smtClean="0"/>
              <a:t>, </a:t>
            </a:r>
            <a:r>
              <a:rPr lang="ru-RU" dirty="0"/>
              <a:t>1931) — </a:t>
            </a:r>
            <a:r>
              <a:rPr lang="ru-RU" dirty="0" smtClean="0"/>
              <a:t>инволюция (</a:t>
            </a:r>
            <a:r>
              <a:rPr lang="ru-RU" dirty="0" err="1" smtClean="0"/>
              <a:t>кері</a:t>
            </a:r>
            <a:r>
              <a:rPr lang="ru-RU" dirty="0" smtClean="0"/>
              <a:t> даму, </a:t>
            </a:r>
            <a:r>
              <a:rPr lang="ru-RU" dirty="0" err="1" smtClean="0"/>
              <a:t>артқа</a:t>
            </a:r>
            <a:r>
              <a:rPr lang="ru-RU" dirty="0" smtClean="0"/>
              <a:t> </a:t>
            </a:r>
            <a:r>
              <a:rPr lang="ru-RU" dirty="0" err="1" smtClean="0"/>
              <a:t>қарай</a:t>
            </a:r>
            <a:r>
              <a:rPr lang="ru-RU" dirty="0" smtClean="0"/>
              <a:t> </a:t>
            </a:r>
            <a:r>
              <a:rPr lang="ru-RU" dirty="0" err="1" smtClean="0"/>
              <a:t>қозғалыс</a:t>
            </a:r>
            <a:r>
              <a:rPr lang="ru-RU" dirty="0" smtClean="0"/>
              <a:t>) </a:t>
            </a:r>
            <a:r>
              <a:rPr lang="ru-RU" dirty="0" err="1" smtClean="0"/>
              <a:t>процессінің</a:t>
            </a:r>
            <a:r>
              <a:rPr lang="ru-RU" dirty="0" smtClean="0"/>
              <a:t> </a:t>
            </a:r>
            <a:r>
              <a:rPr lang="ru-RU" dirty="0" err="1" smtClean="0"/>
              <a:t>бұзылысы</a:t>
            </a:r>
            <a:r>
              <a:rPr lang="ru-RU" dirty="0" smtClean="0"/>
              <a:t>. Бала </a:t>
            </a:r>
            <a:r>
              <a:rPr lang="ru-RU" dirty="0" err="1" smtClean="0"/>
              <a:t>кезекті</a:t>
            </a:r>
            <a:r>
              <a:rPr lang="ru-RU" dirty="0" smtClean="0"/>
              <a:t> </a:t>
            </a:r>
            <a:r>
              <a:rPr lang="ru-RU" dirty="0" err="1" smtClean="0"/>
              <a:t>жастық</a:t>
            </a:r>
            <a:r>
              <a:rPr lang="ru-RU" dirty="0" smtClean="0"/>
              <a:t> </a:t>
            </a:r>
            <a:r>
              <a:rPr lang="ru-RU" dirty="0" err="1" smtClean="0"/>
              <a:t>кезеңге</a:t>
            </a:r>
            <a:r>
              <a:rPr lang="ru-RU" dirty="0" smtClean="0"/>
              <a:t> </a:t>
            </a:r>
            <a:r>
              <a:rPr lang="ru-RU" dirty="0" err="1" smtClean="0"/>
              <a:t>өткенде</a:t>
            </a:r>
            <a:r>
              <a:rPr lang="ru-RU" dirty="0" smtClean="0"/>
              <a:t> </a:t>
            </a:r>
            <a:r>
              <a:rPr lang="ru-RU" dirty="0" err="1" smtClean="0"/>
              <a:t>оның</a:t>
            </a:r>
            <a:r>
              <a:rPr lang="ru-RU" dirty="0" smtClean="0"/>
              <a:t> </a:t>
            </a:r>
            <a:r>
              <a:rPr lang="ru-RU" dirty="0" err="1" smtClean="0"/>
              <a:t>бойында</a:t>
            </a:r>
            <a:r>
              <a:rPr lang="ru-RU" dirty="0" smtClean="0"/>
              <a:t> </a:t>
            </a:r>
            <a:r>
              <a:rPr lang="ru-RU" dirty="0" err="1" smtClean="0"/>
              <a:t>оның</a:t>
            </a:r>
            <a:r>
              <a:rPr lang="ru-RU" dirty="0" smtClean="0"/>
              <a:t> </a:t>
            </a:r>
            <a:r>
              <a:rPr lang="ru-RU" dirty="0" err="1" smtClean="0"/>
              <a:t>алдындағы</a:t>
            </a:r>
            <a:r>
              <a:rPr lang="ru-RU" dirty="0" smtClean="0"/>
              <a:t> </a:t>
            </a:r>
            <a:r>
              <a:rPr lang="ru-RU" dirty="0" err="1" smtClean="0"/>
              <a:t>жасқа</a:t>
            </a:r>
            <a:r>
              <a:rPr lang="ru-RU" dirty="0" smtClean="0"/>
              <a:t> </a:t>
            </a:r>
            <a:r>
              <a:rPr lang="ru-RU" dirty="0" err="1" smtClean="0"/>
              <a:t>тән</a:t>
            </a:r>
            <a:r>
              <a:rPr lang="ru-RU" dirty="0" smtClean="0"/>
              <a:t> </a:t>
            </a:r>
            <a:r>
              <a:rPr lang="ru-RU" dirty="0" err="1" smtClean="0"/>
              <a:t>қырлар</a:t>
            </a:r>
            <a:r>
              <a:rPr lang="ru-RU" dirty="0" smtClean="0"/>
              <a:t> </a:t>
            </a:r>
            <a:r>
              <a:rPr lang="ru-RU" dirty="0" err="1" smtClean="0"/>
              <a:t>сақталып</a:t>
            </a:r>
            <a:r>
              <a:rPr lang="ru-RU" dirty="0" smtClean="0"/>
              <a:t> </a:t>
            </a:r>
            <a:r>
              <a:rPr lang="ru-RU" dirty="0" err="1" smtClean="0"/>
              <a:t>қалады</a:t>
            </a:r>
            <a:endParaRPr lang="ru-RU" dirty="0"/>
          </a:p>
        </p:txBody>
      </p:sp>
    </p:spTree>
    <p:extLst>
      <p:ext uri="{BB962C8B-B14F-4D97-AF65-F5344CB8AC3E}">
        <p14:creationId xmlns:p14="http://schemas.microsoft.com/office/powerpoint/2010/main" val="371272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955040"/>
          </a:xfrm>
        </p:spPr>
        <p:txBody>
          <a:bodyPr>
            <a:normAutofit/>
          </a:bodyPr>
          <a:lstStyle/>
          <a:p>
            <a:pPr algn="ctr"/>
            <a:r>
              <a:rPr lang="ru-RU" sz="2800" dirty="0" err="1" smtClean="0"/>
              <a:t>Инфантилизмге</a:t>
            </a:r>
            <a:r>
              <a:rPr lang="ru-RU" sz="2800" dirty="0" smtClean="0"/>
              <a:t> </a:t>
            </a:r>
            <a:r>
              <a:rPr lang="ru-RU" sz="2800" dirty="0" err="1" smtClean="0"/>
              <a:t>алғашқы</a:t>
            </a:r>
            <a:r>
              <a:rPr lang="ru-RU" sz="2800" dirty="0" smtClean="0"/>
              <a:t> </a:t>
            </a:r>
            <a:r>
              <a:rPr lang="ru-RU" sz="2800" dirty="0" err="1" smtClean="0"/>
              <a:t>клиникалық</a:t>
            </a:r>
            <a:r>
              <a:rPr lang="ru-RU" sz="2800" dirty="0" smtClean="0"/>
              <a:t> </a:t>
            </a:r>
            <a:r>
              <a:rPr lang="ru-RU" sz="2800" dirty="0" err="1" smtClean="0"/>
              <a:t>жіктеу</a:t>
            </a:r>
            <a:r>
              <a:rPr lang="ru-RU" sz="2800" dirty="0" smtClean="0"/>
              <a:t> </a:t>
            </a:r>
            <a:r>
              <a:rPr lang="ru-RU" sz="2800" dirty="0" err="1" smtClean="0"/>
              <a:t>жасаған</a:t>
            </a:r>
            <a:r>
              <a:rPr lang="ru-RU" sz="2800" dirty="0" smtClean="0"/>
              <a:t> </a:t>
            </a:r>
            <a:r>
              <a:rPr lang="ru-RU" sz="2800" dirty="0"/>
              <a:t>Г.Е. </a:t>
            </a:r>
            <a:r>
              <a:rPr lang="ru-RU" sz="2800" dirty="0" smtClean="0"/>
              <a:t>Сухарева, </a:t>
            </a:r>
            <a:r>
              <a:rPr lang="ru-RU" sz="2800" dirty="0" err="1" smtClean="0"/>
              <a:t>ол</a:t>
            </a:r>
            <a:r>
              <a:rPr lang="ru-RU" sz="2800" dirty="0" smtClean="0"/>
              <a:t> оны </a:t>
            </a:r>
            <a:r>
              <a:rPr lang="ru-RU" sz="2800" dirty="0" err="1" smtClean="0"/>
              <a:t>екі</a:t>
            </a:r>
            <a:r>
              <a:rPr lang="ru-RU" sz="2800" dirty="0" smtClean="0"/>
              <a:t> </a:t>
            </a:r>
            <a:r>
              <a:rPr lang="ru-RU" sz="2800" dirty="0" err="1" smtClean="0"/>
              <a:t>топқа</a:t>
            </a:r>
            <a:r>
              <a:rPr lang="ru-RU" sz="2800" dirty="0" smtClean="0"/>
              <a:t> </a:t>
            </a:r>
            <a:r>
              <a:rPr lang="ru-RU" sz="2800" dirty="0" err="1" smtClean="0"/>
              <a:t>бөлген</a:t>
            </a:r>
            <a:r>
              <a:rPr lang="ru-RU" sz="2800" dirty="0" smtClean="0"/>
              <a:t>:</a:t>
            </a:r>
            <a:endParaRPr lang="ru-RU" sz="2800" dirty="0"/>
          </a:p>
        </p:txBody>
      </p:sp>
      <p:sp>
        <p:nvSpPr>
          <p:cNvPr id="3" name="Объект 2"/>
          <p:cNvSpPr>
            <a:spLocks noGrp="1"/>
          </p:cNvSpPr>
          <p:nvPr>
            <p:ph idx="1"/>
          </p:nvPr>
        </p:nvSpPr>
        <p:spPr/>
        <p:txBody>
          <a:bodyPr>
            <a:normAutofit lnSpcReduction="10000"/>
          </a:bodyPr>
          <a:lstStyle/>
          <a:p>
            <a:r>
              <a:rPr lang="ru-RU" dirty="0" err="1" smtClean="0"/>
              <a:t>Гармониялық</a:t>
            </a:r>
            <a:r>
              <a:rPr lang="ru-RU" dirty="0" smtClean="0"/>
              <a:t> (</a:t>
            </a:r>
            <a:r>
              <a:rPr lang="ru-RU" dirty="0" err="1" smtClean="0"/>
              <a:t>үйлесімді</a:t>
            </a:r>
            <a:r>
              <a:rPr lang="ru-RU" dirty="0" smtClean="0"/>
              <a:t>). </a:t>
            </a:r>
            <a:r>
              <a:rPr lang="ru-RU" dirty="0" err="1" smtClean="0"/>
              <a:t>Баланың</a:t>
            </a:r>
            <a:r>
              <a:rPr lang="ru-RU" dirty="0" smtClean="0"/>
              <a:t> </a:t>
            </a:r>
            <a:r>
              <a:rPr lang="ru-RU" dirty="0" err="1" smtClean="0"/>
              <a:t>психикалық</a:t>
            </a:r>
            <a:r>
              <a:rPr lang="ru-RU" dirty="0" smtClean="0"/>
              <a:t> </a:t>
            </a:r>
            <a:r>
              <a:rPr lang="ru-RU" dirty="0" err="1" smtClean="0"/>
              <a:t>дамуы</a:t>
            </a:r>
            <a:r>
              <a:rPr lang="ru-RU" dirty="0" smtClean="0"/>
              <a:t> </a:t>
            </a:r>
            <a:r>
              <a:rPr lang="ru-RU" dirty="0" err="1" smtClean="0"/>
              <a:t>кіші</a:t>
            </a:r>
            <a:r>
              <a:rPr lang="ru-RU" dirty="0" smtClean="0"/>
              <a:t> </a:t>
            </a:r>
            <a:r>
              <a:rPr lang="ru-RU" dirty="0" err="1" smtClean="0"/>
              <a:t>жасқа</a:t>
            </a:r>
            <a:r>
              <a:rPr lang="ru-RU" dirty="0" smtClean="0"/>
              <a:t> </a:t>
            </a:r>
            <a:r>
              <a:rPr lang="ru-RU" dirty="0" err="1" smtClean="0"/>
              <a:t>сәйкес</a:t>
            </a:r>
            <a:r>
              <a:rPr lang="ru-RU" dirty="0" smtClean="0"/>
              <a:t> </a:t>
            </a:r>
            <a:r>
              <a:rPr lang="ru-RU" dirty="0" err="1" smtClean="0"/>
              <a:t>келеді</a:t>
            </a:r>
            <a:r>
              <a:rPr lang="ru-RU" dirty="0" smtClean="0"/>
              <a:t>, </a:t>
            </a:r>
            <a:r>
              <a:rPr lang="ru-RU" dirty="0" err="1" smtClean="0"/>
              <a:t>көбінесе</a:t>
            </a:r>
            <a:r>
              <a:rPr lang="ru-RU" dirty="0" smtClean="0"/>
              <a:t> </a:t>
            </a:r>
            <a:r>
              <a:rPr lang="ru-RU" dirty="0" err="1" smtClean="0"/>
              <a:t>дене</a:t>
            </a:r>
            <a:r>
              <a:rPr lang="ru-RU" dirty="0" smtClean="0"/>
              <a:t> </a:t>
            </a:r>
            <a:r>
              <a:rPr lang="ru-RU" dirty="0" err="1" smtClean="0"/>
              <a:t>бітімінің</a:t>
            </a:r>
            <a:r>
              <a:rPr lang="ru-RU" dirty="0" smtClean="0"/>
              <a:t> </a:t>
            </a:r>
            <a:r>
              <a:rPr lang="ru-RU" dirty="0" err="1" smtClean="0"/>
              <a:t>сәйкес</a:t>
            </a:r>
            <a:r>
              <a:rPr lang="ru-RU" dirty="0" smtClean="0"/>
              <a:t> </a:t>
            </a:r>
            <a:r>
              <a:rPr lang="ru-RU" dirty="0" err="1" smtClean="0"/>
              <a:t>пропорцияларымен</a:t>
            </a:r>
            <a:r>
              <a:rPr lang="ru-RU" dirty="0" smtClean="0"/>
              <a:t> </a:t>
            </a:r>
            <a:r>
              <a:rPr lang="ru-RU" dirty="0" err="1" smtClean="0"/>
              <a:t>сай</a:t>
            </a:r>
            <a:r>
              <a:rPr lang="ru-RU" dirty="0" smtClean="0"/>
              <a:t> </a:t>
            </a:r>
            <a:r>
              <a:rPr lang="ru-RU" dirty="0" err="1" smtClean="0"/>
              <a:t>келеді</a:t>
            </a:r>
            <a:r>
              <a:rPr lang="ru-RU" dirty="0" smtClean="0"/>
              <a:t>.</a:t>
            </a:r>
          </a:p>
          <a:p>
            <a:r>
              <a:rPr lang="ru-RU" dirty="0" err="1"/>
              <a:t>Дисгармониялық</a:t>
            </a:r>
            <a:r>
              <a:rPr lang="ru-RU" dirty="0"/>
              <a:t>. </a:t>
            </a:r>
            <a:r>
              <a:rPr lang="en-US" dirty="0" smtClean="0"/>
              <a:t>3</a:t>
            </a:r>
            <a:r>
              <a:rPr lang="kk-KZ" dirty="0" smtClean="0"/>
              <a:t> нұсқасын бейнелеген:</a:t>
            </a:r>
          </a:p>
          <a:p>
            <a:pPr>
              <a:buFont typeface="+mj-lt"/>
              <a:buAutoNum type="arabicPeriod"/>
            </a:pPr>
            <a:r>
              <a:rPr lang="ru-RU" dirty="0" err="1" smtClean="0"/>
              <a:t>эмоциялық</a:t>
            </a:r>
            <a:r>
              <a:rPr lang="ru-RU" dirty="0" smtClean="0"/>
              <a:t>-</a:t>
            </a:r>
            <a:r>
              <a:rPr lang="kk-KZ" dirty="0" smtClean="0"/>
              <a:t>еріктік сферада біршама оғаш бұзылыстары болатын инфантилизм: жоғары қозғыштық, ашушаңдық. Ондай балаларда психопатия дамуы мүмкін.</a:t>
            </a:r>
          </a:p>
          <a:p>
            <a:pPr>
              <a:buFont typeface="+mj-lt"/>
              <a:buAutoNum type="arabicPeriod"/>
            </a:pPr>
            <a:r>
              <a:rPr lang="ru-RU" dirty="0" err="1" smtClean="0"/>
              <a:t>гипогенитализммен</a:t>
            </a:r>
            <a:r>
              <a:rPr lang="ru-RU" dirty="0" smtClean="0"/>
              <a:t> (</a:t>
            </a:r>
            <a:r>
              <a:rPr lang="ru-RU" dirty="0" err="1" smtClean="0"/>
              <a:t>жыныс</a:t>
            </a:r>
            <a:r>
              <a:rPr lang="ru-RU" dirty="0" smtClean="0"/>
              <a:t> </a:t>
            </a:r>
            <a:r>
              <a:rPr lang="ru-RU" dirty="0" err="1" smtClean="0"/>
              <a:t>бездерінің</a:t>
            </a:r>
            <a:r>
              <a:rPr lang="ru-RU" dirty="0" smtClean="0"/>
              <a:t> </a:t>
            </a:r>
            <a:r>
              <a:rPr lang="ru-RU" dirty="0" err="1" smtClean="0"/>
              <a:t>толық</a:t>
            </a:r>
            <a:r>
              <a:rPr lang="ru-RU" dirty="0" smtClean="0"/>
              <a:t> </a:t>
            </a:r>
            <a:r>
              <a:rPr lang="ru-RU" dirty="0" err="1" smtClean="0"/>
              <a:t>дамымауы</a:t>
            </a:r>
            <a:r>
              <a:rPr lang="ru-RU" dirty="0" smtClean="0"/>
              <a:t> </a:t>
            </a:r>
            <a:r>
              <a:rPr lang="ru-RU" dirty="0" err="1" smtClean="0"/>
              <a:t>немесе</a:t>
            </a:r>
            <a:r>
              <a:rPr lang="ru-RU" dirty="0" smtClean="0"/>
              <a:t> </a:t>
            </a:r>
            <a:r>
              <a:rPr lang="ru-RU" dirty="0" err="1" smtClean="0"/>
              <a:t>оның</a:t>
            </a:r>
            <a:r>
              <a:rPr lang="ru-RU" dirty="0" smtClean="0"/>
              <a:t> </a:t>
            </a:r>
            <a:r>
              <a:rPr lang="ru-RU" dirty="0" err="1" smtClean="0"/>
              <a:t>функцияларының</a:t>
            </a:r>
            <a:r>
              <a:rPr lang="ru-RU" dirty="0" smtClean="0"/>
              <a:t> </a:t>
            </a:r>
            <a:r>
              <a:rPr lang="ru-RU" dirty="0" err="1" smtClean="0"/>
              <a:t>біраз</a:t>
            </a:r>
            <a:r>
              <a:rPr lang="ru-RU" dirty="0" smtClean="0"/>
              <a:t> </a:t>
            </a:r>
            <a:r>
              <a:rPr lang="ru-RU" dirty="0" err="1" smtClean="0"/>
              <a:t>төмендеуі</a:t>
            </a:r>
            <a:r>
              <a:rPr lang="ru-RU" dirty="0" smtClean="0"/>
              <a:t>), гипофиз </a:t>
            </a:r>
            <a:r>
              <a:rPr lang="ru-RU" dirty="0" err="1" smtClean="0"/>
              <a:t>жұмысының</a:t>
            </a:r>
            <a:r>
              <a:rPr lang="ru-RU" dirty="0" smtClean="0"/>
              <a:t> </a:t>
            </a:r>
            <a:r>
              <a:rPr lang="ru-RU" dirty="0" err="1" smtClean="0"/>
              <a:t>бұзылуларымен</a:t>
            </a:r>
            <a:r>
              <a:rPr lang="ru-RU" dirty="0" smtClean="0"/>
              <a:t> </a:t>
            </a:r>
            <a:r>
              <a:rPr lang="ru-RU" dirty="0" err="1" smtClean="0"/>
              <a:t>және</a:t>
            </a:r>
            <a:r>
              <a:rPr lang="ru-RU" dirty="0" smtClean="0"/>
              <a:t> </a:t>
            </a:r>
            <a:r>
              <a:rPr lang="ru-RU" dirty="0" err="1" smtClean="0"/>
              <a:t>патологияның</a:t>
            </a:r>
            <a:r>
              <a:rPr lang="ru-RU" dirty="0" smtClean="0"/>
              <a:t> </a:t>
            </a:r>
            <a:r>
              <a:rPr lang="ru-RU" dirty="0" err="1" smtClean="0"/>
              <a:t>басқа</a:t>
            </a:r>
            <a:r>
              <a:rPr lang="ru-RU" dirty="0" smtClean="0"/>
              <a:t> да </a:t>
            </a:r>
            <a:r>
              <a:rPr lang="ru-RU" dirty="0" err="1" smtClean="0"/>
              <a:t>түрлерімен</a:t>
            </a:r>
            <a:r>
              <a:rPr lang="ru-RU" dirty="0" smtClean="0"/>
              <a:t> </a:t>
            </a:r>
            <a:r>
              <a:rPr lang="ru-RU" dirty="0" err="1" smtClean="0"/>
              <a:t>бірге</a:t>
            </a:r>
            <a:r>
              <a:rPr lang="ru-RU" dirty="0" smtClean="0"/>
              <a:t> </a:t>
            </a:r>
            <a:r>
              <a:rPr lang="ru-RU" dirty="0" err="1" smtClean="0"/>
              <a:t>жүретін</a:t>
            </a:r>
            <a:r>
              <a:rPr lang="ru-RU" dirty="0" smtClean="0"/>
              <a:t> инфантилизм;</a:t>
            </a:r>
          </a:p>
          <a:p>
            <a:pPr>
              <a:buFont typeface="+mj-lt"/>
              <a:buAutoNum type="arabicPeriod"/>
            </a:pPr>
            <a:r>
              <a:rPr lang="ru-RU" dirty="0" err="1" smtClean="0"/>
              <a:t>эмоциялық</a:t>
            </a:r>
            <a:r>
              <a:rPr lang="ru-RU" dirty="0" smtClean="0"/>
              <a:t> </a:t>
            </a:r>
            <a:r>
              <a:rPr lang="ru-RU" dirty="0" err="1" smtClean="0"/>
              <a:t>сфераның</a:t>
            </a:r>
            <a:r>
              <a:rPr lang="ru-RU" dirty="0" smtClean="0"/>
              <a:t> </a:t>
            </a:r>
            <a:r>
              <a:rPr lang="ru-RU" dirty="0" err="1" smtClean="0"/>
              <a:t>қарапайымдануымен</a:t>
            </a:r>
            <a:r>
              <a:rPr lang="ru-RU" dirty="0" smtClean="0"/>
              <a:t>, </a:t>
            </a:r>
            <a:r>
              <a:rPr lang="ru-RU" dirty="0" err="1" smtClean="0"/>
              <a:t>бауыр</a:t>
            </a:r>
            <a:r>
              <a:rPr lang="ru-RU" dirty="0" smtClean="0"/>
              <a:t> </a:t>
            </a:r>
            <a:r>
              <a:rPr lang="ru-RU" dirty="0" err="1" smtClean="0"/>
              <a:t>басулардың</a:t>
            </a:r>
            <a:r>
              <a:rPr lang="ru-RU" dirty="0" smtClean="0"/>
              <a:t> </a:t>
            </a:r>
            <a:r>
              <a:rPr lang="ru-RU" dirty="0" err="1" smtClean="0"/>
              <a:t>тұрақсыздығымен</a:t>
            </a:r>
            <a:r>
              <a:rPr lang="ru-RU" dirty="0" smtClean="0"/>
              <a:t> </a:t>
            </a:r>
            <a:r>
              <a:rPr lang="ru-RU" dirty="0" err="1" smtClean="0"/>
              <a:t>және</a:t>
            </a:r>
            <a:r>
              <a:rPr lang="ru-RU" dirty="0" smtClean="0"/>
              <a:t> аз </a:t>
            </a:r>
            <a:r>
              <a:rPr lang="ru-RU" dirty="0" err="1" smtClean="0"/>
              <a:t>дифференциациясымен</a:t>
            </a:r>
            <a:r>
              <a:rPr lang="ru-RU" dirty="0" smtClean="0"/>
              <a:t>, </a:t>
            </a:r>
            <a:r>
              <a:rPr lang="ru-RU" dirty="0" err="1" smtClean="0"/>
              <a:t>ойлаудың</a:t>
            </a:r>
            <a:r>
              <a:rPr lang="ru-RU" dirty="0" smtClean="0"/>
              <a:t> </a:t>
            </a:r>
            <a:r>
              <a:rPr lang="ru-RU" dirty="0" err="1" smtClean="0"/>
              <a:t>баяу</a:t>
            </a:r>
            <a:r>
              <a:rPr lang="ru-RU" dirty="0" smtClean="0"/>
              <a:t> </a:t>
            </a:r>
            <a:r>
              <a:rPr lang="ru-RU" dirty="0" err="1" smtClean="0"/>
              <a:t>қозғалысымен</a:t>
            </a:r>
            <a:r>
              <a:rPr lang="ru-RU" dirty="0" smtClean="0"/>
              <a:t> </a:t>
            </a:r>
            <a:r>
              <a:rPr lang="ru-RU" dirty="0" err="1" smtClean="0"/>
              <a:t>жүретін</a:t>
            </a:r>
            <a:r>
              <a:rPr lang="ru-RU" dirty="0" smtClean="0"/>
              <a:t> </a:t>
            </a:r>
            <a:r>
              <a:rPr lang="ru-RU" dirty="0" err="1" smtClean="0"/>
              <a:t>органикалық</a:t>
            </a:r>
            <a:r>
              <a:rPr lang="ru-RU" dirty="0" smtClean="0"/>
              <a:t> инфантилизм</a:t>
            </a:r>
          </a:p>
          <a:p>
            <a:pPr marL="0" indent="0">
              <a:buNone/>
            </a:pPr>
            <a:endParaRPr lang="ru-RU" dirty="0"/>
          </a:p>
        </p:txBody>
      </p:sp>
    </p:spTree>
    <p:extLst>
      <p:ext uri="{BB962C8B-B14F-4D97-AF65-F5344CB8AC3E}">
        <p14:creationId xmlns:p14="http://schemas.microsoft.com/office/powerpoint/2010/main" val="3811920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2800" dirty="0" smtClean="0"/>
              <a:t>М.А. Певзнер инфантилизмді маңдай</a:t>
            </a:r>
            <a:r>
              <a:rPr lang="ru-RU" sz="2800" dirty="0" smtClean="0"/>
              <a:t>-</a:t>
            </a:r>
            <a:r>
              <a:rPr lang="kk-KZ" sz="2800" dirty="0" smtClean="0"/>
              <a:t>диэнцефальды жүйелердің дамымауымен байланыстырады. Оның жіктеуі:</a:t>
            </a:r>
            <a:endParaRPr lang="ru-RU" sz="2800" dirty="0"/>
          </a:p>
        </p:txBody>
      </p:sp>
      <p:sp>
        <p:nvSpPr>
          <p:cNvPr id="3" name="Объект 2"/>
          <p:cNvSpPr>
            <a:spLocks noGrp="1"/>
          </p:cNvSpPr>
          <p:nvPr>
            <p:ph idx="1"/>
          </p:nvPr>
        </p:nvSpPr>
        <p:spPr/>
        <p:txBody>
          <a:bodyPr/>
          <a:lstStyle/>
          <a:p>
            <a:r>
              <a:rPr lang="kk-KZ" dirty="0" smtClean="0"/>
              <a:t>Интеллектісі сақталған, эмоциялық</a:t>
            </a:r>
            <a:r>
              <a:rPr lang="ru-RU" dirty="0" smtClean="0"/>
              <a:t>-</a:t>
            </a:r>
            <a:r>
              <a:rPr lang="kk-KZ" dirty="0" smtClean="0"/>
              <a:t>еріктік сферасы толық дамымаған инфантилизм. Автордың кейінгі еңбектерінде бұл нұсқа инфантилизмнің асқынбаған формасы деп аталған.</a:t>
            </a:r>
          </a:p>
          <a:p>
            <a:r>
              <a:rPr lang="kk-KZ" dirty="0" smtClean="0"/>
              <a:t>Танымдық іс</a:t>
            </a:r>
            <a:r>
              <a:rPr lang="ru-RU" dirty="0" smtClean="0"/>
              <a:t>-</a:t>
            </a:r>
            <a:r>
              <a:rPr lang="kk-KZ" dirty="0" smtClean="0"/>
              <a:t>әрекет толық дамымаған инфантилизм;</a:t>
            </a:r>
          </a:p>
          <a:p>
            <a:r>
              <a:rPr lang="kk-KZ" dirty="0" smtClean="0"/>
              <a:t>Асқынған церебрастениялық синдромды инфантилизм</a:t>
            </a:r>
            <a:endParaRPr lang="ru-RU" dirty="0" smtClean="0"/>
          </a:p>
        </p:txBody>
      </p:sp>
    </p:spTree>
    <p:extLst>
      <p:ext uri="{BB962C8B-B14F-4D97-AF65-F5344CB8AC3E}">
        <p14:creationId xmlns:p14="http://schemas.microsoft.com/office/powerpoint/2010/main" val="4223016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924560"/>
          </a:xfrm>
        </p:spPr>
        <p:txBody>
          <a:bodyPr>
            <a:normAutofit fontScale="90000"/>
          </a:bodyPr>
          <a:lstStyle/>
          <a:p>
            <a:pPr algn="ctr"/>
            <a:r>
              <a:rPr lang="kk-KZ" sz="2800" dirty="0" smtClean="0"/>
              <a:t>К.С. Лебединская этиологиялық қағиданы басшылыққа ала отырып, ПДТ төрт негізгі нұсқасын бөлген:</a:t>
            </a:r>
            <a:endParaRPr lang="ru-RU" sz="2800" dirty="0"/>
          </a:p>
        </p:txBody>
      </p:sp>
      <p:sp>
        <p:nvSpPr>
          <p:cNvPr id="3" name="Объект 2"/>
          <p:cNvSpPr>
            <a:spLocks noGrp="1"/>
          </p:cNvSpPr>
          <p:nvPr>
            <p:ph idx="1"/>
          </p:nvPr>
        </p:nvSpPr>
        <p:spPr>
          <a:xfrm>
            <a:off x="677334" y="1676400"/>
            <a:ext cx="10823786" cy="4927599"/>
          </a:xfrm>
        </p:spPr>
        <p:txBody>
          <a:bodyPr>
            <a:normAutofit/>
          </a:bodyPr>
          <a:lstStyle/>
          <a:p>
            <a:pPr>
              <a:buFont typeface="+mj-lt"/>
              <a:buAutoNum type="arabicPeriod"/>
            </a:pPr>
            <a:r>
              <a:rPr lang="kk-KZ" sz="2000" b="1" dirty="0" smtClean="0"/>
              <a:t>Шығу тегі конституционалды ПДТ.</a:t>
            </a:r>
            <a:r>
              <a:rPr lang="kk-KZ" sz="2000" dirty="0" smtClean="0"/>
              <a:t> Психиканың инфантильділігі дене бітімі инфантильді типіне сәйкес, мимика мен моторикасы балалық иілгіштікпен (пластичность) ерекшеленеді; эмоция айқын және жарқы, мінез</a:t>
            </a:r>
            <a:r>
              <a:rPr lang="ru-RU" sz="2000" dirty="0" smtClean="0"/>
              <a:t>-</a:t>
            </a:r>
            <a:r>
              <a:rPr lang="kk-KZ" sz="2000" dirty="0" smtClean="0"/>
              <a:t>құлықта эмоциялық реакциялар басым, ойын қызығушылығы көрінеді, тез сенгіш, өзбетіншелілік жеткіліксіз; ойында шаршамайды, интеллектуалды әрекетте тез шаршайды, мектеп олар үшін ойынның жалғасы.</a:t>
            </a:r>
          </a:p>
          <a:p>
            <a:pPr>
              <a:buFont typeface="+mj-lt"/>
              <a:buAutoNum type="arabicPeriod"/>
            </a:pPr>
            <a:r>
              <a:rPr lang="kk-KZ" sz="2000" b="1" dirty="0" smtClean="0"/>
              <a:t>Шығу тегі соматогенді ПДТ</a:t>
            </a:r>
            <a:r>
              <a:rPr lang="kk-KZ" sz="2000" dirty="0" smtClean="0"/>
              <a:t>. Эмоциялық толық жетілмеу ұзақ созылмалы аурулармен, жүрек дамуындағы пороктармен және т.б. </a:t>
            </a:r>
            <a:r>
              <a:rPr lang="kk-KZ" sz="2000" dirty="0"/>
              <a:t>ш</a:t>
            </a:r>
            <a:r>
              <a:rPr lang="kk-KZ" sz="2000" dirty="0" smtClean="0"/>
              <a:t>арттанған. Физикалық белсенділіктің төмендеуі ақпараттың жеткіліксіздігін тудырады, өмірлік маңызды психикалық функциялардың құрылуы тежеледі. Іс</a:t>
            </a:r>
            <a:r>
              <a:rPr lang="en-US" sz="2000" dirty="0" smtClean="0"/>
              <a:t>-</a:t>
            </a:r>
            <a:r>
              <a:rPr lang="kk-KZ" sz="2000" dirty="0" smtClean="0"/>
              <a:t>әрекеттің белсенді формаларының дамуы тежеледі, жасқаншақтық, қорқақтық, өз күшіне сенімсіздік қалыптасады. Гиперопекадан туындаған жасанды инфантилизм, қарапайым сұрақтарға өз бетінше жауап беруге тырыспайды, жауап берсе де үнемі анасына бұрылып қарай береді, мақұлдай ма, жоқ па деп алаңдайды</a:t>
            </a:r>
            <a:r>
              <a:rPr lang="kk-KZ" sz="2000" dirty="0" smtClean="0"/>
              <a:t>.</a:t>
            </a:r>
            <a:endParaRPr lang="kk-KZ" sz="2000" dirty="0" smtClean="0"/>
          </a:p>
        </p:txBody>
      </p:sp>
    </p:spTree>
    <p:extLst>
      <p:ext uri="{BB962C8B-B14F-4D97-AF65-F5344CB8AC3E}">
        <p14:creationId xmlns:p14="http://schemas.microsoft.com/office/powerpoint/2010/main" val="3668275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4960" y="294640"/>
            <a:ext cx="11287760" cy="6258559"/>
          </a:xfrm>
        </p:spPr>
        <p:txBody>
          <a:bodyPr>
            <a:normAutofit/>
          </a:bodyPr>
          <a:lstStyle/>
          <a:p>
            <a:pPr marL="0" indent="0">
              <a:buNone/>
            </a:pPr>
            <a:r>
              <a:rPr lang="kk-KZ" dirty="0" smtClean="0"/>
              <a:t>3. </a:t>
            </a:r>
            <a:r>
              <a:rPr lang="kk-KZ" b="1" dirty="0" smtClean="0"/>
              <a:t>Шығу </a:t>
            </a:r>
            <a:r>
              <a:rPr lang="kk-KZ" b="1" dirty="0"/>
              <a:t>тегі психогенді </a:t>
            </a:r>
            <a:r>
              <a:rPr lang="kk-KZ" b="1" dirty="0" smtClean="0"/>
              <a:t>ПДТ</a:t>
            </a:r>
            <a:r>
              <a:rPr lang="kk-KZ" dirty="0" smtClean="0"/>
              <a:t>. Тәрбиенің жайсыз жағдайларымен байланысты. Әлеуметтік генезі патологиялық сипатта болуы мүмкін. Ерте пайда болса, психозақымдаушы фактор ұзақ әсер етсе баланың жүйке</a:t>
            </a:r>
            <a:r>
              <a:rPr lang="ru-RU" dirty="0" smtClean="0"/>
              <a:t>-</a:t>
            </a:r>
            <a:r>
              <a:rPr lang="ru-RU" dirty="0" err="1" smtClean="0"/>
              <a:t>психикалық</a:t>
            </a:r>
            <a:r>
              <a:rPr lang="ru-RU" dirty="0" smtClean="0"/>
              <a:t> </a:t>
            </a:r>
            <a:r>
              <a:rPr lang="ru-RU" dirty="0" err="1" smtClean="0"/>
              <a:t>сферасында</a:t>
            </a:r>
            <a:r>
              <a:rPr lang="ru-RU" dirty="0" smtClean="0"/>
              <a:t> </a:t>
            </a:r>
            <a:r>
              <a:rPr lang="ru-RU" dirty="0" err="1" smtClean="0"/>
              <a:t>тұрақты</a:t>
            </a:r>
            <a:r>
              <a:rPr lang="ru-RU" dirty="0" smtClean="0"/>
              <a:t> </a:t>
            </a:r>
            <a:r>
              <a:rPr lang="ru-RU" dirty="0" err="1" smtClean="0"/>
              <a:t>қозғалыстар</a:t>
            </a:r>
            <a:r>
              <a:rPr lang="ru-RU" dirty="0" smtClean="0"/>
              <a:t> (сдвиг) </a:t>
            </a:r>
            <a:r>
              <a:rPr lang="ru-RU" dirty="0" err="1" smtClean="0"/>
              <a:t>болуы</a:t>
            </a:r>
            <a:r>
              <a:rPr lang="ru-RU" dirty="0" smtClean="0"/>
              <a:t> </a:t>
            </a:r>
            <a:r>
              <a:rPr lang="ru-RU" dirty="0" err="1" smtClean="0"/>
              <a:t>мүмкін</a:t>
            </a:r>
            <a:r>
              <a:rPr lang="ru-RU" dirty="0" smtClean="0"/>
              <a:t>, </a:t>
            </a:r>
            <a:r>
              <a:rPr lang="ru-RU" dirty="0" err="1" smtClean="0"/>
              <a:t>ол</a:t>
            </a:r>
            <a:r>
              <a:rPr lang="ru-RU" dirty="0" smtClean="0"/>
              <a:t> </a:t>
            </a:r>
            <a:r>
              <a:rPr lang="ru-RU" dirty="0" err="1" smtClean="0"/>
              <a:t>тұлғаның</a:t>
            </a:r>
            <a:r>
              <a:rPr lang="ru-RU" dirty="0" smtClean="0"/>
              <a:t> </a:t>
            </a:r>
            <a:r>
              <a:rPr lang="ru-RU" dirty="0" err="1" smtClean="0"/>
              <a:t>патологиялық</a:t>
            </a:r>
            <a:r>
              <a:rPr lang="ru-RU" dirty="0" smtClean="0"/>
              <a:t> </a:t>
            </a:r>
            <a:r>
              <a:rPr lang="ru-RU" dirty="0" err="1" smtClean="0"/>
              <a:t>дамуын</a:t>
            </a:r>
            <a:r>
              <a:rPr lang="ru-RU" dirty="0" smtClean="0"/>
              <a:t> </a:t>
            </a:r>
            <a:r>
              <a:rPr lang="ru-RU" dirty="0" err="1" smtClean="0"/>
              <a:t>шарттандыруы</a:t>
            </a:r>
            <a:r>
              <a:rPr lang="ru-RU" dirty="0" smtClean="0"/>
              <a:t> </a:t>
            </a:r>
            <a:r>
              <a:rPr lang="ru-RU" dirty="0" err="1" smtClean="0"/>
              <a:t>мүмкін</a:t>
            </a:r>
            <a:r>
              <a:rPr lang="ru-RU" dirty="0" smtClean="0"/>
              <a:t>.</a:t>
            </a:r>
            <a:r>
              <a:rPr lang="kk-KZ" dirty="0"/>
              <a:t> </a:t>
            </a:r>
            <a:r>
              <a:rPr lang="ru-RU" dirty="0" err="1" smtClean="0"/>
              <a:t>Қараусыз</a:t>
            </a:r>
            <a:r>
              <a:rPr lang="ru-RU" dirty="0" smtClean="0"/>
              <a:t> </a:t>
            </a:r>
            <a:r>
              <a:rPr lang="ru-RU" dirty="0" err="1" smtClean="0"/>
              <a:t>қалса</a:t>
            </a:r>
            <a:r>
              <a:rPr lang="ru-RU" dirty="0" smtClean="0"/>
              <a:t>, </a:t>
            </a:r>
            <a:r>
              <a:rPr lang="ru-RU" dirty="0" err="1" smtClean="0"/>
              <a:t>психикалық</a:t>
            </a:r>
            <a:r>
              <a:rPr lang="ru-RU" dirty="0" smtClean="0"/>
              <a:t> </a:t>
            </a:r>
            <a:r>
              <a:rPr lang="ru-RU" dirty="0" err="1" smtClean="0"/>
              <a:t>тұрақсыздық</a:t>
            </a:r>
            <a:r>
              <a:rPr lang="ru-RU" dirty="0" smtClean="0"/>
              <a:t> </a:t>
            </a:r>
            <a:r>
              <a:rPr lang="ru-RU" dirty="0" err="1" smtClean="0"/>
              <a:t>типі</a:t>
            </a:r>
            <a:r>
              <a:rPr lang="ru-RU" dirty="0" smtClean="0"/>
              <a:t> </a:t>
            </a:r>
            <a:r>
              <a:rPr lang="ru-RU" dirty="0" err="1" smtClean="0"/>
              <a:t>бойынша</a:t>
            </a:r>
            <a:r>
              <a:rPr lang="ru-RU" dirty="0" smtClean="0"/>
              <a:t> </a:t>
            </a:r>
            <a:r>
              <a:rPr lang="ru-RU" dirty="0" err="1" smtClean="0"/>
              <a:t>тұлғаның</a:t>
            </a:r>
            <a:r>
              <a:rPr lang="ru-RU" dirty="0" smtClean="0"/>
              <a:t> </a:t>
            </a:r>
            <a:r>
              <a:rPr lang="ru-RU" dirty="0" err="1" smtClean="0"/>
              <a:t>патологиялық</a:t>
            </a:r>
            <a:r>
              <a:rPr lang="ru-RU" dirty="0" smtClean="0"/>
              <a:t> </a:t>
            </a:r>
            <a:r>
              <a:rPr lang="ru-RU" dirty="0" err="1" smtClean="0"/>
              <a:t>дамуы</a:t>
            </a:r>
            <a:r>
              <a:rPr lang="ru-RU" dirty="0" smtClean="0"/>
              <a:t> </a:t>
            </a:r>
            <a:r>
              <a:rPr lang="ru-RU" dirty="0" err="1" smtClean="0"/>
              <a:t>мүмкін</a:t>
            </a:r>
            <a:r>
              <a:rPr lang="ru-RU" dirty="0" smtClean="0"/>
              <a:t>: </a:t>
            </a:r>
            <a:r>
              <a:rPr lang="ru-RU" dirty="0" err="1" smtClean="0"/>
              <a:t>өз</a:t>
            </a:r>
            <a:r>
              <a:rPr lang="ru-RU" dirty="0" smtClean="0"/>
              <a:t> </a:t>
            </a:r>
            <a:r>
              <a:rPr lang="ru-RU" dirty="0" err="1" smtClean="0"/>
              <a:t>эмоцияларын</a:t>
            </a:r>
            <a:r>
              <a:rPr lang="ru-RU" dirty="0" smtClean="0"/>
              <a:t>, </a:t>
            </a:r>
            <a:r>
              <a:rPr lang="ru-RU" dirty="0" err="1" smtClean="0"/>
              <a:t>тілектерін</a:t>
            </a:r>
            <a:r>
              <a:rPr lang="ru-RU" dirty="0" smtClean="0"/>
              <a:t> </a:t>
            </a:r>
            <a:r>
              <a:rPr lang="ru-RU" dirty="0" err="1" smtClean="0"/>
              <a:t>тежей</a:t>
            </a:r>
            <a:r>
              <a:rPr lang="ru-RU" dirty="0" smtClean="0"/>
              <a:t> </a:t>
            </a:r>
            <a:r>
              <a:rPr lang="ru-RU" dirty="0" err="1" smtClean="0"/>
              <a:t>алмау</a:t>
            </a:r>
            <a:r>
              <a:rPr lang="ru-RU" dirty="0" smtClean="0"/>
              <a:t>, </a:t>
            </a:r>
            <a:r>
              <a:rPr lang="ru-RU" dirty="0" err="1" smtClean="0"/>
              <a:t>импульсивтілік</a:t>
            </a:r>
            <a:r>
              <a:rPr lang="ru-RU" dirty="0" smtClean="0"/>
              <a:t>, </a:t>
            </a:r>
            <a:r>
              <a:rPr lang="ru-RU" dirty="0" err="1" smtClean="0"/>
              <a:t>парыз</a:t>
            </a:r>
            <a:r>
              <a:rPr lang="ru-RU" dirty="0" smtClean="0"/>
              <a:t> </a:t>
            </a:r>
            <a:r>
              <a:rPr lang="ru-RU" dirty="0" err="1" smtClean="0"/>
              <a:t>және</a:t>
            </a:r>
            <a:r>
              <a:rPr lang="ru-RU" dirty="0" smtClean="0"/>
              <a:t> </a:t>
            </a:r>
            <a:r>
              <a:rPr lang="ru-RU" dirty="0" err="1" smtClean="0"/>
              <a:t>жауапкершілік</a:t>
            </a:r>
            <a:r>
              <a:rPr lang="ru-RU" dirty="0" smtClean="0"/>
              <a:t> </a:t>
            </a:r>
            <a:r>
              <a:rPr lang="ru-RU" dirty="0" err="1" smtClean="0"/>
              <a:t>сезімдерінің</a:t>
            </a:r>
            <a:r>
              <a:rPr lang="ru-RU" dirty="0" smtClean="0"/>
              <a:t> </a:t>
            </a:r>
            <a:r>
              <a:rPr lang="ru-RU" dirty="0" err="1" smtClean="0"/>
              <a:t>болмауы</a:t>
            </a:r>
            <a:r>
              <a:rPr lang="ru-RU" dirty="0" smtClean="0"/>
              <a:t>. </a:t>
            </a:r>
            <a:r>
              <a:rPr lang="ru-RU" dirty="0" err="1" smtClean="0"/>
              <a:t>Гиперопека</a:t>
            </a:r>
            <a:r>
              <a:rPr lang="ru-RU" dirty="0" smtClean="0"/>
              <a:t> </a:t>
            </a:r>
            <a:r>
              <a:rPr lang="ru-RU" dirty="0" err="1" smtClean="0"/>
              <a:t>болса</a:t>
            </a:r>
            <a:r>
              <a:rPr lang="ru-RU" dirty="0" smtClean="0"/>
              <a:t>, </a:t>
            </a:r>
            <a:r>
              <a:rPr lang="ru-RU" dirty="0" err="1" smtClean="0"/>
              <a:t>эгоцентрлік</a:t>
            </a:r>
            <a:r>
              <a:rPr lang="ru-RU" dirty="0" smtClean="0"/>
              <a:t> </a:t>
            </a:r>
            <a:r>
              <a:rPr lang="ru-RU" dirty="0" err="1" smtClean="0"/>
              <a:t>бағдарлардың</a:t>
            </a:r>
            <a:r>
              <a:rPr lang="ru-RU" dirty="0" smtClean="0"/>
              <a:t> </a:t>
            </a:r>
            <a:r>
              <a:rPr lang="ru-RU" dirty="0" err="1" smtClean="0"/>
              <a:t>қалыптасуына</a:t>
            </a:r>
            <a:r>
              <a:rPr lang="ru-RU" dirty="0" smtClean="0"/>
              <a:t>, </a:t>
            </a:r>
            <a:r>
              <a:rPr lang="ru-RU" dirty="0" err="1" smtClean="0"/>
              <a:t>ерік</a:t>
            </a:r>
            <a:r>
              <a:rPr lang="ru-RU" dirty="0" smtClean="0"/>
              <a:t> </a:t>
            </a:r>
            <a:r>
              <a:rPr lang="ru-RU" dirty="0" err="1" smtClean="0"/>
              <a:t>жігерге</a:t>
            </a:r>
            <a:r>
              <a:rPr lang="ru-RU" dirty="0" smtClean="0"/>
              <a:t>, </a:t>
            </a:r>
            <a:r>
              <a:rPr lang="ru-RU" dirty="0" err="1" smtClean="0"/>
              <a:t>еңбекке</a:t>
            </a:r>
            <a:r>
              <a:rPr lang="ru-RU" dirty="0" smtClean="0"/>
              <a:t> </a:t>
            </a:r>
            <a:r>
              <a:rPr lang="ru-RU" dirty="0" err="1" smtClean="0"/>
              <a:t>қабілетсіздік</a:t>
            </a:r>
            <a:r>
              <a:rPr lang="ru-RU" dirty="0" smtClean="0"/>
              <a:t> </a:t>
            </a:r>
            <a:r>
              <a:rPr lang="ru-RU" dirty="0" err="1" smtClean="0"/>
              <a:t>болады</a:t>
            </a:r>
            <a:r>
              <a:rPr lang="ru-RU" dirty="0" smtClean="0"/>
              <a:t>. </a:t>
            </a:r>
            <a:r>
              <a:rPr lang="ru-RU" dirty="0" err="1" smtClean="0"/>
              <a:t>Тәрбиеде</a:t>
            </a:r>
            <a:r>
              <a:rPr lang="ru-RU" dirty="0" smtClean="0"/>
              <a:t> </a:t>
            </a:r>
            <a:r>
              <a:rPr lang="ru-RU" dirty="0" err="1" smtClean="0"/>
              <a:t>психозақымдаушы</a:t>
            </a:r>
            <a:r>
              <a:rPr lang="ru-RU" dirty="0" smtClean="0"/>
              <a:t> </a:t>
            </a:r>
            <a:r>
              <a:rPr lang="ru-RU" dirty="0" err="1" smtClean="0"/>
              <a:t>жағдайлар</a:t>
            </a:r>
            <a:r>
              <a:rPr lang="ru-RU" dirty="0" smtClean="0"/>
              <a:t> </a:t>
            </a:r>
            <a:r>
              <a:rPr lang="ru-RU" dirty="0" err="1" smtClean="0"/>
              <a:t>болса</a:t>
            </a:r>
            <a:r>
              <a:rPr lang="ru-RU" dirty="0" smtClean="0"/>
              <a:t>, </a:t>
            </a:r>
            <a:r>
              <a:rPr lang="ru-RU" dirty="0" err="1" smtClean="0"/>
              <a:t>оғаш</a:t>
            </a:r>
            <a:r>
              <a:rPr lang="ru-RU" dirty="0" smtClean="0"/>
              <a:t> </a:t>
            </a:r>
            <a:r>
              <a:rPr lang="ru-RU" dirty="0" err="1" smtClean="0"/>
              <a:t>авторитарлық</a:t>
            </a:r>
            <a:r>
              <a:rPr lang="ru-RU" dirty="0" smtClean="0"/>
              <a:t> не </a:t>
            </a:r>
            <a:r>
              <a:rPr lang="ru-RU" dirty="0" err="1" smtClean="0"/>
              <a:t>қатігездік</a:t>
            </a:r>
            <a:r>
              <a:rPr lang="ru-RU" dirty="0" smtClean="0"/>
              <a:t> </a:t>
            </a:r>
            <a:r>
              <a:rPr lang="ru-RU" dirty="0" err="1" smtClean="0"/>
              <a:t>басым</a:t>
            </a:r>
            <a:r>
              <a:rPr lang="ru-RU" dirty="0" smtClean="0"/>
              <a:t> </a:t>
            </a:r>
            <a:r>
              <a:rPr lang="ru-RU" dirty="0" err="1" smtClean="0"/>
              <a:t>болса</a:t>
            </a:r>
            <a:r>
              <a:rPr lang="ru-RU" dirty="0" smtClean="0"/>
              <a:t>, </a:t>
            </a:r>
            <a:r>
              <a:rPr lang="ru-RU" dirty="0" err="1" smtClean="0"/>
              <a:t>тұлға</a:t>
            </a:r>
            <a:r>
              <a:rPr lang="ru-RU" dirty="0" smtClean="0"/>
              <a:t> </a:t>
            </a:r>
            <a:r>
              <a:rPr lang="ru-RU" dirty="0" err="1" smtClean="0"/>
              <a:t>невротикалық</a:t>
            </a:r>
            <a:r>
              <a:rPr lang="ru-RU" dirty="0" smtClean="0"/>
              <a:t> </a:t>
            </a:r>
            <a:r>
              <a:rPr lang="ru-RU" dirty="0" err="1" smtClean="0"/>
              <a:t>дамиды</a:t>
            </a:r>
            <a:r>
              <a:rPr lang="ru-RU" dirty="0" smtClean="0"/>
              <a:t>, ПДТ инициатива мен </a:t>
            </a:r>
            <a:r>
              <a:rPr lang="ru-RU" dirty="0" err="1" smtClean="0"/>
              <a:t>өзбетіншеліліктің</a:t>
            </a:r>
            <a:r>
              <a:rPr lang="ru-RU" dirty="0" smtClean="0"/>
              <a:t> </a:t>
            </a:r>
            <a:r>
              <a:rPr lang="ru-RU" dirty="0" err="1" smtClean="0"/>
              <a:t>жоқтығымен</a:t>
            </a:r>
            <a:r>
              <a:rPr lang="ru-RU" dirty="0" smtClean="0"/>
              <a:t>, </a:t>
            </a:r>
            <a:r>
              <a:rPr lang="ru-RU" dirty="0" err="1" smtClean="0"/>
              <a:t>қорқақтықпен</a:t>
            </a:r>
            <a:r>
              <a:rPr lang="ru-RU" dirty="0" smtClean="0"/>
              <a:t> </a:t>
            </a:r>
            <a:r>
              <a:rPr lang="ru-RU" dirty="0" err="1" smtClean="0"/>
              <a:t>көрінеді</a:t>
            </a:r>
            <a:r>
              <a:rPr lang="ru-RU" dirty="0" smtClean="0"/>
              <a:t>.</a:t>
            </a:r>
          </a:p>
          <a:p>
            <a:pPr marL="0" indent="0">
              <a:buNone/>
            </a:pPr>
            <a:r>
              <a:rPr lang="ru-RU" dirty="0" smtClean="0"/>
              <a:t>4. </a:t>
            </a:r>
            <a:r>
              <a:rPr lang="ru-RU" b="1" dirty="0" err="1" smtClean="0"/>
              <a:t>Церебралды-органикалық</a:t>
            </a:r>
            <a:r>
              <a:rPr lang="ru-RU" b="1" dirty="0" smtClean="0"/>
              <a:t> </a:t>
            </a:r>
            <a:r>
              <a:rPr lang="ru-RU" b="1" dirty="0" err="1"/>
              <a:t>генезді</a:t>
            </a:r>
            <a:r>
              <a:rPr lang="ru-RU" b="1" dirty="0"/>
              <a:t> </a:t>
            </a:r>
            <a:r>
              <a:rPr lang="ru-RU" b="1" dirty="0" smtClean="0"/>
              <a:t>ПДТ</a:t>
            </a:r>
            <a:r>
              <a:rPr lang="ru-RU" dirty="0"/>
              <a:t>. </a:t>
            </a:r>
            <a:r>
              <a:rPr lang="ru-RU" dirty="0" err="1" smtClean="0"/>
              <a:t>Бұл</a:t>
            </a:r>
            <a:r>
              <a:rPr lang="ru-RU" dirty="0" smtClean="0"/>
              <a:t> ПДТ </a:t>
            </a:r>
            <a:r>
              <a:rPr lang="ru-RU" dirty="0" err="1" smtClean="0"/>
              <a:t>арнайы</a:t>
            </a:r>
            <a:r>
              <a:rPr lang="ru-RU" dirty="0" smtClean="0"/>
              <a:t> психология </a:t>
            </a:r>
            <a:r>
              <a:rPr lang="ru-RU" dirty="0" err="1" smtClean="0"/>
              <a:t>үшін</a:t>
            </a:r>
            <a:r>
              <a:rPr lang="ru-RU" dirty="0" smtClean="0"/>
              <a:t> </a:t>
            </a:r>
            <a:r>
              <a:rPr lang="ru-RU" dirty="0" err="1" smtClean="0"/>
              <a:t>бәрінен</a:t>
            </a:r>
            <a:r>
              <a:rPr lang="ru-RU" dirty="0" smtClean="0"/>
              <a:t> де </a:t>
            </a:r>
            <a:r>
              <a:rPr lang="ru-RU" dirty="0" err="1" smtClean="0"/>
              <a:t>мәнді</a:t>
            </a:r>
            <a:r>
              <a:rPr lang="ru-RU" dirty="0" smtClean="0"/>
              <a:t>. </a:t>
            </a:r>
            <a:r>
              <a:rPr lang="ru-RU" dirty="0" err="1" smtClean="0"/>
              <a:t>Көрінулері</a:t>
            </a:r>
            <a:r>
              <a:rPr lang="ru-RU" dirty="0" smtClean="0"/>
              <a:t> </a:t>
            </a:r>
            <a:r>
              <a:rPr lang="ru-RU" dirty="0" err="1" smtClean="0"/>
              <a:t>айқын</a:t>
            </a:r>
            <a:r>
              <a:rPr lang="ru-RU" dirty="0" smtClean="0"/>
              <a:t> </a:t>
            </a:r>
            <a:r>
              <a:rPr lang="ru-RU" dirty="0" err="1" smtClean="0"/>
              <a:t>және</a:t>
            </a:r>
            <a:r>
              <a:rPr lang="ru-RU" dirty="0" smtClean="0"/>
              <a:t> </a:t>
            </a:r>
            <a:r>
              <a:rPr lang="ru-RU" dirty="0" err="1" smtClean="0"/>
              <a:t>психологиялық</a:t>
            </a:r>
            <a:r>
              <a:rPr lang="en-US" dirty="0" smtClean="0"/>
              <a:t>-</a:t>
            </a:r>
            <a:r>
              <a:rPr lang="kk-KZ" dirty="0" smtClean="0"/>
              <a:t>педагогикалық коррекцияның арнайы шараларын жиі қолдануды талап етеді. Себептері: жүктілік және босану кезіндегі патология, бір жасқа дейінгі инфекциялар, интоксикациялар, жүйке жүйесінің зақымдануы. Олигофренияға ұқсастығы, онтогенездің ерте кезеңдеріндегі ОЖЖ органикалық зақымдануында. ПДТ көбінесе, мидың біршама кейінгі, экзогенді зақымдануымен байланысты. Ол негізгі ми жүйелерінің дифференциациясы біршама ілгерілеген кезде әсер етеді, олардың оғаш жетілмей қалу қауіпі жоқ болады. </a:t>
            </a:r>
            <a:r>
              <a:rPr lang="ru-RU" dirty="0" smtClean="0"/>
              <a:t>Л</a:t>
            </a:r>
            <a:r>
              <a:rPr lang="ru-RU" dirty="0"/>
              <a:t>. </a:t>
            </a:r>
            <a:r>
              <a:rPr lang="ru-RU" dirty="0" err="1" smtClean="0"/>
              <a:t>Тарнополь</a:t>
            </a:r>
            <a:r>
              <a:rPr lang="ru-RU" dirty="0" smtClean="0"/>
              <a:t> мен </a:t>
            </a:r>
            <a:r>
              <a:rPr lang="ru-RU" dirty="0" err="1" smtClean="0"/>
              <a:t>басқа</a:t>
            </a:r>
            <a:r>
              <a:rPr lang="ru-RU" dirty="0" smtClean="0"/>
              <a:t> да </a:t>
            </a:r>
            <a:r>
              <a:rPr lang="ru-RU" dirty="0" err="1" smtClean="0"/>
              <a:t>ғалымдар</a:t>
            </a:r>
            <a:r>
              <a:rPr lang="ru-RU" dirty="0" smtClean="0"/>
              <a:t> </a:t>
            </a:r>
            <a:r>
              <a:rPr lang="ru-RU" dirty="0" err="1" smtClean="0"/>
              <a:t>генетикалық</a:t>
            </a:r>
            <a:r>
              <a:rPr lang="ru-RU" dirty="0" smtClean="0"/>
              <a:t> </a:t>
            </a:r>
            <a:r>
              <a:rPr lang="ru-RU" dirty="0" err="1" smtClean="0"/>
              <a:t>этиологияның</a:t>
            </a:r>
            <a:r>
              <a:rPr lang="ru-RU" dirty="0" smtClean="0"/>
              <a:t> </a:t>
            </a:r>
            <a:r>
              <a:rPr lang="ru-RU" dirty="0" err="1" smtClean="0"/>
              <a:t>мүмкіндігін</a:t>
            </a:r>
            <a:r>
              <a:rPr lang="ru-RU" dirty="0" smtClean="0"/>
              <a:t> </a:t>
            </a:r>
            <a:r>
              <a:rPr lang="ru-RU" dirty="0" err="1" smtClean="0"/>
              <a:t>болжайды</a:t>
            </a:r>
            <a:r>
              <a:rPr lang="ru-RU" dirty="0" smtClean="0"/>
              <a:t>.</a:t>
            </a:r>
          </a:p>
        </p:txBody>
      </p:sp>
    </p:spTree>
    <p:extLst>
      <p:ext uri="{BB962C8B-B14F-4D97-AF65-F5344CB8AC3E}">
        <p14:creationId xmlns:p14="http://schemas.microsoft.com/office/powerpoint/2010/main" val="3709785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81281"/>
            <a:ext cx="10276840" cy="812799"/>
          </a:xfrm>
        </p:spPr>
        <p:txBody>
          <a:bodyPr/>
          <a:lstStyle/>
          <a:p>
            <a:pPr algn="ctr"/>
            <a:r>
              <a:rPr lang="kk-KZ" dirty="0" smtClean="0"/>
              <a:t>Танымдық процесстердің ерекшелігі</a:t>
            </a:r>
            <a:endParaRPr lang="ru-RU" dirty="0"/>
          </a:p>
        </p:txBody>
      </p:sp>
      <p:sp>
        <p:nvSpPr>
          <p:cNvPr id="3" name="Объект 2"/>
          <p:cNvSpPr>
            <a:spLocks noGrp="1"/>
          </p:cNvSpPr>
          <p:nvPr>
            <p:ph idx="1"/>
          </p:nvPr>
        </p:nvSpPr>
        <p:spPr>
          <a:xfrm>
            <a:off x="396240" y="1056640"/>
            <a:ext cx="11297920" cy="5486400"/>
          </a:xfrm>
        </p:spPr>
        <p:txBody>
          <a:bodyPr>
            <a:normAutofit/>
          </a:bodyPr>
          <a:lstStyle/>
          <a:p>
            <a:pPr marL="0" indent="0">
              <a:buNone/>
            </a:pPr>
            <a:r>
              <a:rPr lang="kk-KZ" dirty="0" smtClean="0"/>
              <a:t>Танымдық іс әрекет белсенділіктің төмен деңгейімен және ақпараттарды қабылдау мен қайта өңдеудің баяулауымен сипатталады.</a:t>
            </a:r>
          </a:p>
          <a:p>
            <a:pPr marL="0" indent="0">
              <a:buNone/>
            </a:pPr>
            <a:r>
              <a:rPr lang="kk-KZ" dirty="0" smtClean="0"/>
              <a:t>ПДТ балаларда жеке анализаторлардың бұзылысы болмайды, сезімталдықтың абсолютті табалдырықтары да бұзылмаған. Әйтсе де ПДТ балалардың қабылдауы аса қатты шектелген көлемімен ерекшеленеді:</a:t>
            </a:r>
          </a:p>
          <a:p>
            <a:r>
              <a:rPr lang="kk-KZ" dirty="0" smtClean="0"/>
              <a:t>Олар объектіде сау балаларға қарағанда аз белгілерді бөліп көрсете алады,</a:t>
            </a:r>
          </a:p>
          <a:p>
            <a:r>
              <a:rPr lang="kk-KZ" dirty="0" smtClean="0"/>
              <a:t>Объектіні фоннан бөліп алулары қиын</a:t>
            </a:r>
            <a:endParaRPr lang="ru-RU" dirty="0" smtClean="0"/>
          </a:p>
          <a:p>
            <a:pPr marL="0" indent="0">
              <a:buNone/>
            </a:pPr>
            <a:r>
              <a:rPr lang="kk-KZ" dirty="0" smtClean="0"/>
              <a:t>Қабылдау дефектісі қабылдауды қиындататын жағдайларда да байқалады (объектінің әдеттегідей емес орналасуы).</a:t>
            </a:r>
          </a:p>
          <a:p>
            <a:pPr marL="0" indent="0">
              <a:buNone/>
            </a:pPr>
            <a:r>
              <a:rPr lang="kk-KZ" dirty="0" smtClean="0"/>
              <a:t>Есте сақтау көлемі шектелген және берік емес. Оңай материалды тікелей есте қалдыру сау балалардікіндей (таныс сөздерді, бір орынды сандарды, қарапайым мәтінді есте қалдыру). Қайта жаңғырту кейінге қалдырылғанда ПДТ балалар өздері жаттағандарын тез ұмытып қалады. Жаттаудың негізгі тәсілі көп ретті механикалық қайталау, сөзбе сөз жаттау. Түсінуді, өңдеудің логикалық тәсілдерін талап ететін (жіктеулер, мағыналық негізді бөліп көрсету) күрделі материалды есте қалдыру артта қалады. ПДТ балаларда тура есте қалдыру да әлсіз болады (қалыпты дамып келе жатқан </a:t>
            </a:r>
            <a:r>
              <a:rPr lang="kk-KZ" smtClean="0"/>
              <a:t>құрдасымен салыстырғанда).</a:t>
            </a:r>
            <a:endParaRPr lang="ru-RU" dirty="0" smtClean="0"/>
          </a:p>
        </p:txBody>
      </p:sp>
    </p:spTree>
    <p:extLst>
      <p:ext uri="{BB962C8B-B14F-4D97-AF65-F5344CB8AC3E}">
        <p14:creationId xmlns:p14="http://schemas.microsoft.com/office/powerpoint/2010/main" val="2323564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50240" y="457200"/>
            <a:ext cx="8890000" cy="5963920"/>
          </a:xfrm>
        </p:spPr>
        <p:txBody>
          <a:bodyPr>
            <a:noAutofit/>
          </a:bodyPr>
          <a:lstStyle/>
          <a:p>
            <a:pPr marL="0" indent="0" algn="ctr">
              <a:buNone/>
            </a:pPr>
            <a:r>
              <a:rPr lang="kk-KZ" sz="5400" dirty="0" smtClean="0">
                <a:solidFill>
                  <a:srgbClr val="FF0000"/>
                </a:solidFill>
              </a:rPr>
              <a:t>!!! </a:t>
            </a:r>
            <a:r>
              <a:rPr lang="kk-KZ" sz="5400" dirty="0" smtClean="0">
                <a:solidFill>
                  <a:schemeClr val="tx1"/>
                </a:solidFill>
              </a:rPr>
              <a:t>Егер қиындықтарды дер кезінде байқап, балаға сауатты коррекциялық</a:t>
            </a:r>
            <a:r>
              <a:rPr lang="ru-RU" sz="5400" dirty="0" smtClean="0">
                <a:solidFill>
                  <a:schemeClr val="tx1"/>
                </a:solidFill>
              </a:rPr>
              <a:t>-</a:t>
            </a:r>
            <a:r>
              <a:rPr lang="kk-KZ" sz="5400" dirty="0" smtClean="0">
                <a:solidFill>
                  <a:schemeClr val="tx1"/>
                </a:solidFill>
              </a:rPr>
              <a:t>дамытушы қолдау көрсетілсе, баланың дамуы қалыпты деңгейге жетеді</a:t>
            </a:r>
            <a:endParaRPr lang="ru-RU" sz="5400" dirty="0">
              <a:solidFill>
                <a:srgbClr val="FF0000"/>
              </a:solidFill>
            </a:endParaRPr>
          </a:p>
        </p:txBody>
      </p:sp>
    </p:spTree>
    <p:extLst>
      <p:ext uri="{BB962C8B-B14F-4D97-AF65-F5344CB8AC3E}">
        <p14:creationId xmlns:p14="http://schemas.microsoft.com/office/powerpoint/2010/main" val="2568415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965200"/>
          </a:xfrm>
        </p:spPr>
        <p:txBody>
          <a:bodyPr>
            <a:normAutofit/>
          </a:bodyPr>
          <a:lstStyle/>
          <a:p>
            <a:pPr algn="ctr"/>
            <a:r>
              <a:rPr lang="ru-RU" sz="2800" dirty="0"/>
              <a:t>Т.А.  Власова </a:t>
            </a:r>
            <a:r>
              <a:rPr lang="kk-KZ" sz="2800" dirty="0" smtClean="0"/>
              <a:t>мен</a:t>
            </a:r>
            <a:r>
              <a:rPr lang="ru-RU" sz="2800" dirty="0"/>
              <a:t> М.С. </a:t>
            </a:r>
            <a:r>
              <a:rPr lang="ru-RU" sz="2800" dirty="0" smtClean="0"/>
              <a:t>Певзнер ПДТ</a:t>
            </a:r>
            <a:r>
              <a:rPr lang="en-US" sz="2800" dirty="0" smtClean="0"/>
              <a:t>-</a:t>
            </a:r>
            <a:r>
              <a:rPr lang="kk-KZ" sz="2800" dirty="0" smtClean="0"/>
              <a:t>ны жүйелеуде оның екі негізгі формасын бөледі:</a:t>
            </a:r>
            <a:endParaRPr lang="ru-RU" sz="2800" dirty="0"/>
          </a:p>
        </p:txBody>
      </p:sp>
      <p:sp>
        <p:nvSpPr>
          <p:cNvPr id="3" name="Объект 2"/>
          <p:cNvSpPr>
            <a:spLocks noGrp="1"/>
          </p:cNvSpPr>
          <p:nvPr>
            <p:ph idx="1"/>
          </p:nvPr>
        </p:nvSpPr>
        <p:spPr>
          <a:xfrm>
            <a:off x="677334" y="1727201"/>
            <a:ext cx="8596668" cy="4314162"/>
          </a:xfrm>
        </p:spPr>
        <p:txBody>
          <a:bodyPr>
            <a:normAutofit/>
          </a:bodyPr>
          <a:lstStyle/>
          <a:p>
            <a:pPr>
              <a:buFont typeface="+mj-lt"/>
              <a:buAutoNum type="arabicPeriod"/>
            </a:pPr>
            <a:r>
              <a:rPr lang="kk-KZ" sz="2400" dirty="0" smtClean="0"/>
              <a:t>Психикалық және психофизикалық инфантилизммен (танымдық іс</a:t>
            </a:r>
            <a:r>
              <a:rPr lang="en-US" sz="2400" dirty="0" smtClean="0"/>
              <a:t>-</a:t>
            </a:r>
            <a:r>
              <a:rPr lang="kk-KZ" sz="2400" dirty="0" smtClean="0"/>
              <a:t>әрекет пен сөйлеудің асқынбаған және асқынған толық жетілмеуімен, бұл жерде эмоциялық</a:t>
            </a:r>
            <a:r>
              <a:rPr lang="en-US" sz="2400" dirty="0" smtClean="0"/>
              <a:t>-</a:t>
            </a:r>
            <a:r>
              <a:rPr lang="kk-KZ" sz="2400" dirty="0" smtClean="0"/>
              <a:t>еріктік сфераның толық жетілмеуі негізгі орын алады) шарттанған ПДТ;</a:t>
            </a:r>
            <a:endParaRPr lang="ru-RU" sz="2400" dirty="0" smtClean="0"/>
          </a:p>
          <a:p>
            <a:pPr>
              <a:buFont typeface="+mj-lt"/>
              <a:buAutoNum type="arabicPeriod"/>
            </a:pPr>
            <a:r>
              <a:rPr lang="kk-KZ" sz="2400" dirty="0" smtClean="0"/>
              <a:t>Ұзақ астениялық (</a:t>
            </a:r>
            <a:r>
              <a:rPr lang="ru-RU" sz="2400" dirty="0"/>
              <a:t>бессилие</a:t>
            </a:r>
            <a:r>
              <a:rPr lang="kk-KZ" sz="2400" dirty="0" smtClean="0"/>
              <a:t>) және церебрастениялық күйлермен (зейіннің төмендеуі, астения, естің бұзылуы, жоғары шаршағыштық) шарттанған ПДТ</a:t>
            </a:r>
            <a:endParaRPr lang="ru-RU" sz="2400" dirty="0" smtClean="0"/>
          </a:p>
        </p:txBody>
      </p:sp>
    </p:spTree>
    <p:extLst>
      <p:ext uri="{BB962C8B-B14F-4D97-AF65-F5344CB8AC3E}">
        <p14:creationId xmlns:p14="http://schemas.microsoft.com/office/powerpoint/2010/main" val="2693049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35280" y="345440"/>
            <a:ext cx="11084560" cy="6085839"/>
          </a:xfrm>
        </p:spPr>
        <p:txBody>
          <a:bodyPr>
            <a:normAutofit/>
          </a:bodyPr>
          <a:lstStyle/>
          <a:p>
            <a:r>
              <a:rPr lang="kk-KZ" sz="2800" dirty="0" smtClean="0"/>
              <a:t>Ата</a:t>
            </a:r>
            <a:r>
              <a:rPr lang="ru-RU" sz="2800" dirty="0" smtClean="0"/>
              <a:t>-</a:t>
            </a:r>
            <a:r>
              <a:rPr lang="ru-RU" sz="2800" dirty="0" err="1" smtClean="0"/>
              <a:t>ананың</a:t>
            </a:r>
            <a:r>
              <a:rPr lang="ru-RU" sz="2800" dirty="0" smtClean="0"/>
              <a:t>, </a:t>
            </a:r>
            <a:r>
              <a:rPr lang="ru-RU" sz="2800" dirty="0" err="1" smtClean="0"/>
              <a:t>нейропсихологтың</a:t>
            </a:r>
            <a:r>
              <a:rPr lang="ru-RU" sz="2800" dirty="0" smtClean="0"/>
              <a:t>, логопед пен </a:t>
            </a:r>
            <a:r>
              <a:rPr lang="ru-RU" sz="2800" dirty="0" err="1" smtClean="0"/>
              <a:t>психотерапевттің</a:t>
            </a:r>
            <a:r>
              <a:rPr lang="ru-RU" sz="2800" dirty="0" smtClean="0"/>
              <a:t> </a:t>
            </a:r>
            <a:r>
              <a:rPr lang="ru-RU" sz="2800" dirty="0" err="1" smtClean="0"/>
              <a:t>келісіп</a:t>
            </a:r>
            <a:r>
              <a:rPr lang="ru-RU" sz="2800" dirty="0" smtClean="0"/>
              <a:t> </a:t>
            </a:r>
            <a:r>
              <a:rPr lang="ru-RU" sz="2800" dirty="0" err="1" smtClean="0"/>
              <a:t>әрекет</a:t>
            </a:r>
            <a:r>
              <a:rPr lang="ru-RU" sz="2800" dirty="0" smtClean="0"/>
              <a:t> </a:t>
            </a:r>
            <a:r>
              <a:rPr lang="ru-RU" sz="2800" dirty="0" err="1" smtClean="0"/>
              <a:t>етуі</a:t>
            </a:r>
            <a:r>
              <a:rPr lang="ru-RU" sz="2800" dirty="0" smtClean="0"/>
              <a:t> </a:t>
            </a:r>
            <a:r>
              <a:rPr lang="ru-RU" sz="2800" dirty="0" err="1" smtClean="0"/>
              <a:t>қажет</a:t>
            </a:r>
            <a:r>
              <a:rPr lang="ru-RU" sz="2800" dirty="0" smtClean="0"/>
              <a:t>.</a:t>
            </a:r>
          </a:p>
          <a:p>
            <a:r>
              <a:rPr lang="kk-KZ" sz="2800" dirty="0" smtClean="0"/>
              <a:t>Нейропсихолог баланың негізгі психикалық функцияларын (зейін, есте сақтау, ойлау, сөйлеу) дамытуға, өзіндік басқару дағдыларын және ақыл</a:t>
            </a:r>
            <a:r>
              <a:rPr lang="ru-RU" sz="2800" dirty="0" smtClean="0"/>
              <a:t>-ой </a:t>
            </a:r>
            <a:r>
              <a:rPr lang="ru-RU" sz="2800" dirty="0" err="1" smtClean="0"/>
              <a:t>іс</a:t>
            </a:r>
            <a:r>
              <a:rPr lang="ru-RU" sz="2800" dirty="0" smtClean="0"/>
              <a:t>-</a:t>
            </a:r>
            <a:r>
              <a:rPr lang="kk-KZ" sz="2800" dirty="0" smtClean="0"/>
              <a:t>әрекетіндегі бағдарламалауды қалыптастыруға көмектеседі. Нейропсихолог жұмысының мақсаты ата</a:t>
            </a:r>
            <a:r>
              <a:rPr lang="en-US" sz="2800" dirty="0" smtClean="0"/>
              <a:t>-</a:t>
            </a:r>
            <a:r>
              <a:rPr lang="kk-KZ" sz="2800" dirty="0" smtClean="0"/>
              <a:t>аналармен өзара әрекеттестікте нейродинамикалық көрсеткіштерді оптимизациялау. Ата</a:t>
            </a:r>
            <a:r>
              <a:rPr lang="ru-RU" sz="2800" dirty="0" smtClean="0"/>
              <a:t>-</a:t>
            </a:r>
            <a:r>
              <a:rPr lang="ru-RU" sz="2800" dirty="0" err="1" smtClean="0"/>
              <a:t>анаға</a:t>
            </a:r>
            <a:r>
              <a:rPr lang="ru-RU" sz="2800" dirty="0" smtClean="0"/>
              <a:t> </a:t>
            </a:r>
            <a:r>
              <a:rPr lang="ru-RU" sz="2800" dirty="0" err="1" smtClean="0"/>
              <a:t>баланың</a:t>
            </a:r>
            <a:r>
              <a:rPr lang="ru-RU" sz="2800" dirty="0" smtClean="0"/>
              <a:t> </a:t>
            </a:r>
            <a:r>
              <a:rPr lang="ru-RU" sz="2800" dirty="0" err="1" smtClean="0"/>
              <a:t>жалпы</a:t>
            </a:r>
            <a:r>
              <a:rPr lang="ru-RU" sz="2800" dirty="0" smtClean="0"/>
              <a:t> </a:t>
            </a:r>
            <a:r>
              <a:rPr lang="ru-RU" sz="2800" dirty="0" err="1" smtClean="0"/>
              <a:t>ақыл</a:t>
            </a:r>
            <a:r>
              <a:rPr lang="ru-RU" sz="2800" dirty="0" smtClean="0"/>
              <a:t>-ой </a:t>
            </a:r>
            <a:r>
              <a:rPr lang="ru-RU" sz="2800" dirty="0" err="1" smtClean="0"/>
              <a:t>жұмыс</a:t>
            </a:r>
            <a:r>
              <a:rPr lang="ru-RU" sz="2800" dirty="0" smtClean="0"/>
              <a:t> </a:t>
            </a:r>
            <a:r>
              <a:rPr lang="ru-RU" sz="2800" dirty="0" err="1" smtClean="0"/>
              <a:t>қабілеттілігін</a:t>
            </a:r>
            <a:r>
              <a:rPr lang="ru-RU" sz="2800" dirty="0" smtClean="0"/>
              <a:t> </a:t>
            </a:r>
            <a:r>
              <a:rPr lang="ru-RU" sz="2800" dirty="0" err="1" smtClean="0"/>
              <a:t>жоғарылату</a:t>
            </a:r>
            <a:r>
              <a:rPr lang="ru-RU" sz="2800" dirty="0" smtClean="0"/>
              <a:t> </a:t>
            </a:r>
            <a:r>
              <a:rPr lang="ru-RU" sz="2800" dirty="0" err="1" smtClean="0"/>
              <a:t>үшін</a:t>
            </a:r>
            <a:r>
              <a:rPr lang="ru-RU" sz="2800" dirty="0" smtClean="0"/>
              <a:t>, </a:t>
            </a:r>
            <a:r>
              <a:rPr lang="ru-RU" sz="2800" dirty="0" err="1" smtClean="0"/>
              <a:t>үй</a:t>
            </a:r>
            <a:r>
              <a:rPr lang="ru-RU" sz="2800" dirty="0" smtClean="0"/>
              <a:t> </a:t>
            </a:r>
            <a:r>
              <a:rPr lang="ru-RU" sz="2800" dirty="0" err="1" smtClean="0"/>
              <a:t>жағдайында</a:t>
            </a:r>
            <a:r>
              <a:rPr lang="ru-RU" sz="2800" dirty="0" smtClean="0"/>
              <a:t> </a:t>
            </a:r>
            <a:r>
              <a:rPr lang="ru-RU" sz="2800" dirty="0" err="1" smtClean="0"/>
              <a:t>жасауға</a:t>
            </a:r>
            <a:r>
              <a:rPr lang="ru-RU" sz="2800" dirty="0" smtClean="0"/>
              <a:t> </a:t>
            </a:r>
            <a:r>
              <a:rPr lang="ru-RU" sz="2800" dirty="0" err="1" smtClean="0"/>
              <a:t>болатын</a:t>
            </a:r>
            <a:r>
              <a:rPr lang="ru-RU" sz="2800" dirty="0" smtClean="0"/>
              <a:t> </a:t>
            </a:r>
            <a:r>
              <a:rPr lang="ru-RU" sz="2800" dirty="0" err="1" smtClean="0"/>
              <a:t>жалпы</a:t>
            </a:r>
            <a:r>
              <a:rPr lang="ru-RU" sz="2800" dirty="0" smtClean="0"/>
              <a:t> </a:t>
            </a:r>
            <a:r>
              <a:rPr lang="ru-RU" sz="2800" dirty="0" err="1" smtClean="0"/>
              <a:t>беріктендіретін</a:t>
            </a:r>
            <a:r>
              <a:rPr lang="ru-RU" sz="2800" dirty="0" smtClean="0"/>
              <a:t> </a:t>
            </a:r>
            <a:r>
              <a:rPr lang="ru-RU" sz="2800" dirty="0" err="1" smtClean="0"/>
              <a:t>қандай</a:t>
            </a:r>
            <a:r>
              <a:rPr lang="ru-RU" sz="2800" dirty="0" smtClean="0"/>
              <a:t> </a:t>
            </a:r>
            <a:r>
              <a:rPr lang="ru-RU" sz="2800" dirty="0" err="1" smtClean="0"/>
              <a:t>процедуралар</a:t>
            </a:r>
            <a:r>
              <a:rPr lang="ru-RU" sz="2800" dirty="0" smtClean="0"/>
              <a:t> </a:t>
            </a:r>
            <a:r>
              <a:rPr lang="ru-RU" sz="2800" dirty="0" err="1" smtClean="0"/>
              <a:t>жасау</a:t>
            </a:r>
            <a:r>
              <a:rPr lang="ru-RU" sz="2800" dirty="0" smtClean="0"/>
              <a:t> </a:t>
            </a:r>
            <a:r>
              <a:rPr lang="ru-RU" sz="2800" dirty="0" err="1" smtClean="0"/>
              <a:t>керектігі</a:t>
            </a:r>
            <a:r>
              <a:rPr lang="ru-RU" sz="2800" dirty="0" smtClean="0"/>
              <a:t> </a:t>
            </a:r>
            <a:r>
              <a:rPr lang="ru-RU" sz="2800" dirty="0" err="1" smtClean="0"/>
              <a:t>жайлы</a:t>
            </a:r>
            <a:r>
              <a:rPr lang="ru-RU" sz="2800" dirty="0" smtClean="0"/>
              <a:t> </a:t>
            </a:r>
            <a:r>
              <a:rPr lang="ru-RU" sz="2800" dirty="0" err="1" smtClean="0"/>
              <a:t>ұсыныстар</a:t>
            </a:r>
            <a:r>
              <a:rPr lang="ru-RU" sz="2800" dirty="0" smtClean="0"/>
              <a:t> </a:t>
            </a:r>
            <a:r>
              <a:rPr lang="ru-RU" sz="2800" dirty="0" err="1" smtClean="0"/>
              <a:t>беріледі</a:t>
            </a:r>
            <a:r>
              <a:rPr lang="ru-RU" sz="2800" dirty="0" smtClean="0"/>
              <a:t>.</a:t>
            </a:r>
            <a:endParaRPr lang="ru-RU" sz="2800" dirty="0"/>
          </a:p>
        </p:txBody>
      </p:sp>
    </p:spTree>
    <p:extLst>
      <p:ext uri="{BB962C8B-B14F-4D97-AF65-F5344CB8AC3E}">
        <p14:creationId xmlns:p14="http://schemas.microsoft.com/office/powerpoint/2010/main" val="3325600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35280" y="325120"/>
            <a:ext cx="11018520" cy="5851843"/>
          </a:xfrm>
        </p:spPr>
        <p:txBody>
          <a:bodyPr>
            <a:normAutofit/>
          </a:bodyPr>
          <a:lstStyle/>
          <a:p>
            <a:pPr marL="0" indent="0">
              <a:buNone/>
            </a:pPr>
            <a:r>
              <a:rPr lang="kk-KZ" sz="6600" dirty="0" smtClean="0"/>
              <a:t>ПДТ </a:t>
            </a:r>
            <a:r>
              <a:rPr lang="en-US" sz="6600" dirty="0" smtClean="0"/>
              <a:t>60</a:t>
            </a:r>
            <a:r>
              <a:rPr lang="kk-KZ" sz="6600" dirty="0" smtClean="0"/>
              <a:t> жж. Мектептегі нашар оқу үлгерімінің себептерін зерттеуге байланысты қарастырыла бастады</a:t>
            </a:r>
          </a:p>
        </p:txBody>
      </p:sp>
    </p:spTree>
    <p:extLst>
      <p:ext uri="{BB962C8B-B14F-4D97-AF65-F5344CB8AC3E}">
        <p14:creationId xmlns:p14="http://schemas.microsoft.com/office/powerpoint/2010/main" val="951239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13;p31"/>
          <p:cNvSpPr txBox="1">
            <a:spLocks/>
          </p:cNvSpPr>
          <p:nvPr/>
        </p:nvSpPr>
        <p:spPr>
          <a:xfrm>
            <a:off x="944880" y="650241"/>
            <a:ext cx="9662087" cy="762000"/>
          </a:xfrm>
          <a:prstGeom prst="rect">
            <a:avLst/>
          </a:prstGeom>
        </p:spPr>
        <p:txBody>
          <a:bodyPr spcFirstLastPara="1" vert="horz" wrap="square" lIns="0" tIns="0" rIns="0" bIns="0" rtlCol="0" anchor="b" anchorCtr="0">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kk-KZ" sz="5333" b="1" dirty="0" smtClean="0">
                <a:solidFill>
                  <a:schemeClr val="accent6"/>
                </a:solidFill>
                <a:effectLst>
                  <a:outerShdw blurRad="38100" dist="38100" dir="2700000" algn="tl">
                    <a:srgbClr val="000000">
                      <a:alpha val="43137"/>
                    </a:srgbClr>
                  </a:outerShdw>
                </a:effectLst>
              </a:rPr>
              <a:t>5 – 11 % </a:t>
            </a:r>
            <a:endParaRPr lang="kk-KZ" sz="5333" b="1" dirty="0">
              <a:solidFill>
                <a:schemeClr val="accent6"/>
              </a:solidFill>
              <a:effectLst>
                <a:outerShdw blurRad="38100" dist="38100" dir="2700000" algn="tl">
                  <a:srgbClr val="000000">
                    <a:alpha val="43137"/>
                  </a:srgbClr>
                </a:outerShdw>
              </a:effectLst>
            </a:endParaRPr>
          </a:p>
        </p:txBody>
      </p:sp>
      <p:sp>
        <p:nvSpPr>
          <p:cNvPr id="3" name="Google Shape;214;p31"/>
          <p:cNvSpPr txBox="1">
            <a:spLocks/>
          </p:cNvSpPr>
          <p:nvPr/>
        </p:nvSpPr>
        <p:spPr>
          <a:xfrm>
            <a:off x="944881" y="1625600"/>
            <a:ext cx="6888480" cy="660400"/>
          </a:xfrm>
          <a:prstGeom prst="rect">
            <a:avLst/>
          </a:prstGeom>
        </p:spPr>
        <p:txBody>
          <a:bodyPr spcFirstLastPara="1" vert="horz" wrap="square" lIns="0" tIns="0" rIns="0" bIns="0"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kk-KZ" sz="1867" dirty="0" smtClean="0"/>
              <a:t>Бастауыш мектептегі тұрақты түрде нашар оқитын оқушылар</a:t>
            </a:r>
            <a:endParaRPr lang="kk-KZ" sz="1867" dirty="0"/>
          </a:p>
        </p:txBody>
      </p:sp>
      <p:sp>
        <p:nvSpPr>
          <p:cNvPr id="4" name="Google Shape;211;p31"/>
          <p:cNvSpPr txBox="1">
            <a:spLocks/>
          </p:cNvSpPr>
          <p:nvPr/>
        </p:nvSpPr>
        <p:spPr>
          <a:xfrm>
            <a:off x="944880" y="2499359"/>
            <a:ext cx="9662087" cy="762001"/>
          </a:xfrm>
          <a:prstGeom prst="rect">
            <a:avLst/>
          </a:prstGeom>
        </p:spPr>
        <p:txBody>
          <a:bodyPr spcFirstLastPara="1" vert="horz" wrap="square" lIns="0" tIns="0" rIns="0" bIns="0" rtlCol="0" anchor="b" anchorCtr="0">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sz="4800" b="1" dirty="0" smtClean="0">
                <a:solidFill>
                  <a:schemeClr val="accent6"/>
                </a:solidFill>
              </a:rPr>
              <a:t>5,8</a:t>
            </a:r>
            <a:r>
              <a:rPr lang="kk-KZ" sz="4800" b="1" dirty="0" smtClean="0">
                <a:solidFill>
                  <a:schemeClr val="accent6"/>
                </a:solidFill>
              </a:rPr>
              <a:t> %</a:t>
            </a:r>
            <a:endParaRPr lang="kk-KZ" sz="4800" b="1" dirty="0">
              <a:solidFill>
                <a:schemeClr val="accent6"/>
              </a:solidFill>
            </a:endParaRPr>
          </a:p>
        </p:txBody>
      </p:sp>
      <p:sp>
        <p:nvSpPr>
          <p:cNvPr id="5" name="Google Shape;212;p31"/>
          <p:cNvSpPr txBox="1">
            <a:spLocks/>
          </p:cNvSpPr>
          <p:nvPr/>
        </p:nvSpPr>
        <p:spPr>
          <a:xfrm>
            <a:off x="944881" y="3474719"/>
            <a:ext cx="8961120" cy="650241"/>
          </a:xfrm>
          <a:prstGeom prst="rect">
            <a:avLst/>
          </a:prstGeom>
        </p:spPr>
        <p:txBody>
          <a:bodyPr spcFirstLastPara="1" vert="horz" wrap="square" lIns="0" tIns="0" rIns="0" bIns="0"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169329" indent="0">
              <a:buNone/>
            </a:pPr>
            <a:r>
              <a:rPr lang="ru-RU" sz="2000" dirty="0" err="1" smtClean="0"/>
              <a:t>Барлық</a:t>
            </a:r>
            <a:r>
              <a:rPr lang="ru-RU" sz="2000" dirty="0" smtClean="0"/>
              <a:t> </a:t>
            </a:r>
            <a:r>
              <a:rPr lang="ru-RU" sz="2000" dirty="0" err="1"/>
              <a:t>бастауыш</a:t>
            </a:r>
            <a:r>
              <a:rPr lang="ru-RU" sz="2000" dirty="0"/>
              <a:t> </a:t>
            </a:r>
            <a:r>
              <a:rPr lang="ru-RU" sz="2000" dirty="0" err="1"/>
              <a:t>мектеп</a:t>
            </a:r>
            <a:r>
              <a:rPr lang="ru-RU" sz="2000" dirty="0"/>
              <a:t> </a:t>
            </a:r>
            <a:r>
              <a:rPr lang="ru-RU" sz="2000" dirty="0" err="1" smtClean="0"/>
              <a:t>оқушыларының</a:t>
            </a:r>
            <a:r>
              <a:rPr lang="ru-RU" sz="2000" dirty="0" smtClean="0"/>
              <a:t> </a:t>
            </a:r>
            <a:r>
              <a:rPr lang="ru-RU" sz="2000" dirty="0" err="1" smtClean="0"/>
              <a:t>арасындағы</a:t>
            </a:r>
            <a:r>
              <a:rPr lang="ru-RU" sz="2000" dirty="0" smtClean="0"/>
              <a:t> </a:t>
            </a:r>
            <a:r>
              <a:rPr lang="ru-RU" sz="2000" dirty="0"/>
              <a:t>ПДТ </a:t>
            </a:r>
            <a:r>
              <a:rPr lang="ru-RU" sz="2000" dirty="0" err="1" smtClean="0"/>
              <a:t>балалар</a:t>
            </a:r>
            <a:r>
              <a:rPr lang="ru-RU" sz="2000" dirty="0" smtClean="0"/>
              <a:t> </a:t>
            </a:r>
            <a:r>
              <a:rPr lang="ru-RU" sz="2000" dirty="0" err="1" smtClean="0"/>
              <a:t>үлесі</a:t>
            </a:r>
            <a:endParaRPr lang="ru-RU" sz="1867" dirty="0"/>
          </a:p>
        </p:txBody>
      </p:sp>
      <p:sp>
        <p:nvSpPr>
          <p:cNvPr id="6" name="Google Shape;209;p31"/>
          <p:cNvSpPr txBox="1">
            <a:spLocks/>
          </p:cNvSpPr>
          <p:nvPr/>
        </p:nvSpPr>
        <p:spPr>
          <a:xfrm>
            <a:off x="833120" y="4348478"/>
            <a:ext cx="9773847" cy="690882"/>
          </a:xfrm>
          <a:prstGeom prst="rect">
            <a:avLst/>
          </a:prstGeom>
        </p:spPr>
        <p:txBody>
          <a:bodyPr spcFirstLastPara="1" vert="horz" wrap="square" lIns="0" tIns="0" rIns="0" bIns="0" rtlCol="0" anchor="b" anchorCtr="0">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333" b="1" dirty="0" smtClean="0">
                <a:solidFill>
                  <a:schemeClr val="accent6"/>
                </a:solidFill>
                <a:effectLst>
                  <a:outerShdw blurRad="38100" dist="38100" dir="2700000" algn="tl">
                    <a:srgbClr val="000000">
                      <a:alpha val="43137"/>
                    </a:srgbClr>
                  </a:outerShdw>
                </a:effectLst>
              </a:rPr>
              <a:t>50</a:t>
            </a:r>
            <a:r>
              <a:rPr lang="kk-KZ" sz="5333" b="1" dirty="0" smtClean="0">
                <a:solidFill>
                  <a:schemeClr val="accent6"/>
                </a:solidFill>
                <a:effectLst>
                  <a:outerShdw blurRad="38100" dist="38100" dir="2700000" algn="tl">
                    <a:srgbClr val="000000">
                      <a:alpha val="43137"/>
                    </a:srgbClr>
                  </a:outerShdw>
                </a:effectLst>
              </a:rPr>
              <a:t> %</a:t>
            </a:r>
            <a:endParaRPr lang="kk-KZ" sz="5333" b="1" dirty="0">
              <a:solidFill>
                <a:schemeClr val="accent6"/>
              </a:solidFill>
              <a:effectLst>
                <a:outerShdw blurRad="38100" dist="38100" dir="2700000" algn="tl">
                  <a:srgbClr val="000000">
                    <a:alpha val="43137"/>
                  </a:srgbClr>
                </a:outerShdw>
              </a:effectLst>
            </a:endParaRPr>
          </a:p>
        </p:txBody>
      </p:sp>
      <p:sp>
        <p:nvSpPr>
          <p:cNvPr id="7" name="Google Shape;210;p31"/>
          <p:cNvSpPr txBox="1">
            <a:spLocks/>
          </p:cNvSpPr>
          <p:nvPr/>
        </p:nvSpPr>
        <p:spPr>
          <a:xfrm>
            <a:off x="833120" y="5222237"/>
            <a:ext cx="9773847" cy="538483"/>
          </a:xfrm>
          <a:prstGeom prst="rect">
            <a:avLst/>
          </a:prstGeom>
        </p:spPr>
        <p:txBody>
          <a:bodyPr spcFirstLastPara="1" vert="horz" wrap="square" lIns="0" tIns="0" rIns="0" bIns="0"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kk-KZ" sz="1867" dirty="0" smtClean="0"/>
              <a:t>Нашар оқитын бастауыш</a:t>
            </a:r>
            <a:r>
              <a:rPr lang="en-US" sz="1867" dirty="0" smtClean="0"/>
              <a:t> </a:t>
            </a:r>
            <a:r>
              <a:rPr lang="ru-RU" sz="2000" dirty="0" err="1" smtClean="0"/>
              <a:t>мектеп</a:t>
            </a:r>
            <a:r>
              <a:rPr lang="ru-RU" sz="2000" dirty="0" smtClean="0"/>
              <a:t> </a:t>
            </a:r>
            <a:r>
              <a:rPr lang="ru-RU" sz="2000" dirty="0" err="1"/>
              <a:t>оқушыларының</a:t>
            </a:r>
            <a:r>
              <a:rPr lang="ru-RU" sz="2000" dirty="0"/>
              <a:t> </a:t>
            </a:r>
            <a:r>
              <a:rPr lang="ru-RU" sz="2000" dirty="0" smtClean="0"/>
              <a:t> </a:t>
            </a:r>
            <a:r>
              <a:rPr lang="ru-RU" sz="2000" dirty="0" err="1" smtClean="0"/>
              <a:t>арасындағы</a:t>
            </a:r>
            <a:r>
              <a:rPr lang="ru-RU" sz="2000" dirty="0" smtClean="0"/>
              <a:t> ПДТ </a:t>
            </a:r>
            <a:r>
              <a:rPr lang="ru-RU" sz="2000" dirty="0" err="1" smtClean="0"/>
              <a:t>балалар</a:t>
            </a:r>
            <a:r>
              <a:rPr lang="ru-RU" sz="2000" dirty="0" smtClean="0"/>
              <a:t> </a:t>
            </a:r>
            <a:r>
              <a:rPr lang="ru-RU" sz="2000" dirty="0" err="1" smtClean="0"/>
              <a:t>үлесі</a:t>
            </a:r>
            <a:endParaRPr lang="kk-KZ" sz="1867" dirty="0"/>
          </a:p>
        </p:txBody>
      </p:sp>
    </p:spTree>
    <p:extLst>
      <p:ext uri="{BB962C8B-B14F-4D97-AF65-F5344CB8AC3E}">
        <p14:creationId xmlns:p14="http://schemas.microsoft.com/office/powerpoint/2010/main" val="1393234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43280" y="619761"/>
            <a:ext cx="8430722" cy="5421602"/>
          </a:xfrm>
        </p:spPr>
        <p:txBody>
          <a:bodyPr>
            <a:normAutofit/>
          </a:bodyPr>
          <a:lstStyle/>
          <a:p>
            <a:pPr marL="0" indent="0">
              <a:buNone/>
            </a:pPr>
            <a:r>
              <a:rPr lang="ru-RU" sz="4800" b="1" dirty="0" err="1" smtClean="0"/>
              <a:t>Психикалық</a:t>
            </a:r>
            <a:r>
              <a:rPr lang="ru-RU" sz="4800" b="1" dirty="0" smtClean="0"/>
              <a:t> </a:t>
            </a:r>
            <a:r>
              <a:rPr lang="ru-RU" sz="4800" b="1" dirty="0" err="1" smtClean="0"/>
              <a:t>дамудың</a:t>
            </a:r>
            <a:r>
              <a:rPr lang="ru-RU" sz="4800" b="1" dirty="0" smtClean="0"/>
              <a:t> </a:t>
            </a:r>
            <a:r>
              <a:rPr lang="ru-RU" sz="4800" b="1" dirty="0" err="1" smtClean="0"/>
              <a:t>тежелуі</a:t>
            </a:r>
            <a:r>
              <a:rPr lang="ru-RU" sz="4800" b="1" dirty="0" smtClean="0"/>
              <a:t> (ПДТ)</a:t>
            </a:r>
            <a:r>
              <a:rPr lang="ru-RU" sz="4800" dirty="0" smtClean="0"/>
              <a:t> </a:t>
            </a:r>
            <a:r>
              <a:rPr lang="ru-RU" sz="4800" dirty="0"/>
              <a:t>– </a:t>
            </a:r>
            <a:r>
              <a:rPr lang="ru-RU" sz="4800" dirty="0" err="1" smtClean="0"/>
              <a:t>бұл</a:t>
            </a:r>
            <a:r>
              <a:rPr lang="ru-RU" sz="4800" dirty="0" smtClean="0"/>
              <a:t> </a:t>
            </a:r>
            <a:r>
              <a:rPr lang="ru-RU" sz="4800" dirty="0" err="1" smtClean="0"/>
              <a:t>қолайсыз</a:t>
            </a:r>
            <a:r>
              <a:rPr lang="ru-RU" sz="4800" dirty="0" smtClean="0"/>
              <a:t> </a:t>
            </a:r>
            <a:r>
              <a:rPr lang="ru-RU" sz="4800" dirty="0" err="1" smtClean="0"/>
              <a:t>факторлардың</a:t>
            </a:r>
            <a:r>
              <a:rPr lang="ru-RU" sz="4800" dirty="0" smtClean="0"/>
              <a:t> </a:t>
            </a:r>
            <a:r>
              <a:rPr lang="ru-RU" sz="4800" dirty="0" err="1" smtClean="0"/>
              <a:t>әсерінен</a:t>
            </a:r>
            <a:r>
              <a:rPr lang="ru-RU" sz="4800" dirty="0" smtClean="0"/>
              <a:t> бас </a:t>
            </a:r>
            <a:r>
              <a:rPr lang="ru-RU" sz="4800" dirty="0" err="1" smtClean="0"/>
              <a:t>миының</a:t>
            </a:r>
            <a:r>
              <a:rPr lang="ru-RU" sz="4800" dirty="0" smtClean="0"/>
              <a:t> </a:t>
            </a:r>
            <a:r>
              <a:rPr lang="ru-RU" sz="4800" dirty="0" err="1" smtClean="0"/>
              <a:t>баяу</a:t>
            </a:r>
            <a:r>
              <a:rPr lang="ru-RU" sz="4800" dirty="0" smtClean="0"/>
              <a:t> </a:t>
            </a:r>
            <a:r>
              <a:rPr lang="ru-RU" sz="4800" dirty="0" err="1" smtClean="0"/>
              <a:t>жетілуінен</a:t>
            </a:r>
            <a:r>
              <a:rPr lang="ru-RU" sz="4800" dirty="0" smtClean="0"/>
              <a:t> </a:t>
            </a:r>
            <a:r>
              <a:rPr lang="ru-RU" sz="4800" dirty="0" err="1" smtClean="0"/>
              <a:t>туындаған</a:t>
            </a:r>
            <a:r>
              <a:rPr lang="ru-RU" sz="4800" dirty="0" smtClean="0"/>
              <a:t>, </a:t>
            </a:r>
            <a:r>
              <a:rPr lang="ru-RU" sz="4800" dirty="0" err="1" smtClean="0"/>
              <a:t>психикалық</a:t>
            </a:r>
            <a:r>
              <a:rPr lang="ru-RU" sz="4800" dirty="0" smtClean="0"/>
              <a:t> </a:t>
            </a:r>
            <a:r>
              <a:rPr lang="ru-RU" sz="4800" dirty="0" err="1" smtClean="0"/>
              <a:t>функциялардың</a:t>
            </a:r>
            <a:r>
              <a:rPr lang="ru-RU" sz="4800" dirty="0" smtClean="0"/>
              <a:t> </a:t>
            </a:r>
            <a:r>
              <a:rPr lang="ru-RU" sz="4800" err="1" smtClean="0"/>
              <a:t>толық</a:t>
            </a:r>
            <a:r>
              <a:rPr lang="ru-RU" sz="4800" smtClean="0"/>
              <a:t> жетілмеуі</a:t>
            </a:r>
            <a:endParaRPr lang="ru-RU" sz="4800" dirty="0" smtClean="0"/>
          </a:p>
        </p:txBody>
      </p:sp>
    </p:spTree>
    <p:extLst>
      <p:ext uri="{BB962C8B-B14F-4D97-AF65-F5344CB8AC3E}">
        <p14:creationId xmlns:p14="http://schemas.microsoft.com/office/powerpoint/2010/main" val="1321478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8960" y="670560"/>
            <a:ext cx="8981440" cy="5598159"/>
          </a:xfrm>
        </p:spPr>
        <p:txBody>
          <a:bodyPr>
            <a:noAutofit/>
          </a:bodyPr>
          <a:lstStyle/>
          <a:p>
            <a:pPr marL="0" indent="0" algn="ctr">
              <a:buNone/>
            </a:pPr>
            <a:r>
              <a:rPr lang="kk-KZ" sz="4000" dirty="0" smtClean="0"/>
              <a:t>ПДТ </a:t>
            </a:r>
            <a:r>
              <a:rPr lang="ru-RU" sz="4000" dirty="0" smtClean="0"/>
              <a:t>– </a:t>
            </a:r>
            <a:r>
              <a:rPr lang="ru-RU" sz="4000" dirty="0" err="1" smtClean="0"/>
              <a:t>бұл</a:t>
            </a:r>
            <a:r>
              <a:rPr lang="ru-RU" sz="4000" dirty="0" smtClean="0"/>
              <a:t> бала </a:t>
            </a:r>
            <a:r>
              <a:rPr lang="ru-RU" sz="4000" dirty="0" err="1" smtClean="0"/>
              <a:t>психикасы</a:t>
            </a:r>
            <a:r>
              <a:rPr lang="ru-RU" sz="4000" dirty="0" smtClean="0"/>
              <a:t> </a:t>
            </a:r>
            <a:r>
              <a:rPr lang="ru-RU" sz="4000" dirty="0" err="1" smtClean="0"/>
              <a:t>қалыптасуының</a:t>
            </a:r>
            <a:r>
              <a:rPr lang="ru-RU" sz="4000" dirty="0" smtClean="0"/>
              <a:t> </a:t>
            </a:r>
            <a:r>
              <a:rPr lang="ru-RU" sz="4000" dirty="0" err="1" smtClean="0"/>
              <a:t>қалыпты</a:t>
            </a:r>
            <a:r>
              <a:rPr lang="ru-RU" sz="4000" dirty="0" smtClean="0"/>
              <a:t> </a:t>
            </a:r>
            <a:r>
              <a:rPr lang="ru-RU" sz="4000" dirty="0" err="1" smtClean="0"/>
              <a:t>қарқынының</a:t>
            </a:r>
            <a:r>
              <a:rPr lang="ru-RU" sz="4000" dirty="0" smtClean="0"/>
              <a:t> </a:t>
            </a:r>
            <a:r>
              <a:rPr lang="ru-RU" sz="4000" dirty="0" err="1" smtClean="0"/>
              <a:t>бұзылысы</a:t>
            </a:r>
            <a:r>
              <a:rPr lang="ru-RU" sz="4000" dirty="0" smtClean="0"/>
              <a:t>. </a:t>
            </a:r>
            <a:r>
              <a:rPr lang="ru-RU" sz="4000" dirty="0" err="1" smtClean="0"/>
              <a:t>Ол</a:t>
            </a:r>
            <a:r>
              <a:rPr lang="ru-RU" sz="4000" dirty="0" smtClean="0"/>
              <a:t> </a:t>
            </a:r>
            <a:r>
              <a:rPr lang="ru-RU" sz="4000" dirty="0" err="1" smtClean="0"/>
              <a:t>ойлау</a:t>
            </a:r>
            <a:r>
              <a:rPr lang="ru-RU" sz="4000" dirty="0" smtClean="0"/>
              <a:t>, </a:t>
            </a:r>
            <a:r>
              <a:rPr lang="ru-RU" sz="4000" dirty="0" err="1" smtClean="0"/>
              <a:t>эмоциялық</a:t>
            </a:r>
            <a:r>
              <a:rPr lang="ru-RU" sz="4000" dirty="0" smtClean="0"/>
              <a:t> </a:t>
            </a:r>
            <a:r>
              <a:rPr lang="ru-RU" sz="4000" dirty="0" err="1" smtClean="0"/>
              <a:t>сфераның</a:t>
            </a:r>
            <a:r>
              <a:rPr lang="ru-RU" sz="4000" dirty="0" smtClean="0"/>
              <a:t> </a:t>
            </a:r>
            <a:r>
              <a:rPr lang="ru-RU" sz="4000" dirty="0" err="1" smtClean="0"/>
              <a:t>толық</a:t>
            </a:r>
            <a:r>
              <a:rPr lang="ru-RU" sz="4000" dirty="0" smtClean="0"/>
              <a:t> </a:t>
            </a:r>
            <a:r>
              <a:rPr lang="ru-RU" sz="4000" dirty="0" err="1" smtClean="0"/>
              <a:t>дамымауында</a:t>
            </a:r>
            <a:r>
              <a:rPr lang="ru-RU" sz="4000" dirty="0" smtClean="0"/>
              <a:t>, </a:t>
            </a:r>
            <a:r>
              <a:rPr lang="ru-RU" sz="4000" dirty="0" err="1" smtClean="0"/>
              <a:t>есте</a:t>
            </a:r>
            <a:r>
              <a:rPr lang="ru-RU" sz="4000" dirty="0" smtClean="0"/>
              <a:t> </a:t>
            </a:r>
            <a:r>
              <a:rPr lang="ru-RU" sz="4000" dirty="0" err="1" smtClean="0"/>
              <a:t>сақтау</a:t>
            </a:r>
            <a:r>
              <a:rPr lang="ru-RU" sz="4000" dirty="0" smtClean="0"/>
              <a:t> мен </a:t>
            </a:r>
            <a:r>
              <a:rPr lang="ru-RU" sz="4000" dirty="0" err="1" smtClean="0"/>
              <a:t>зейін</a:t>
            </a:r>
            <a:r>
              <a:rPr lang="ru-RU" sz="4000" dirty="0" smtClean="0"/>
              <a:t> </a:t>
            </a:r>
            <a:r>
              <a:rPr lang="ru-RU" sz="4000" dirty="0" err="1" smtClean="0"/>
              <a:t>деңгейінің</a:t>
            </a:r>
            <a:r>
              <a:rPr lang="ru-RU" sz="4000" dirty="0" smtClean="0"/>
              <a:t> </a:t>
            </a:r>
            <a:r>
              <a:rPr lang="ru-RU" sz="4000" dirty="0" err="1" smtClean="0"/>
              <a:t>белгілі</a:t>
            </a:r>
            <a:r>
              <a:rPr lang="en-US" sz="4000" dirty="0" smtClean="0"/>
              <a:t>-</a:t>
            </a:r>
            <a:r>
              <a:rPr lang="kk-KZ" sz="4000" dirty="0" smtClean="0"/>
              <a:t>бір жастық категориядағы нормативті көрсеткіштерден артта қалуында көрінеді</a:t>
            </a:r>
            <a:endParaRPr lang="ru-RU" sz="4000" dirty="0"/>
          </a:p>
        </p:txBody>
      </p:sp>
    </p:spTree>
    <p:extLst>
      <p:ext uri="{BB962C8B-B14F-4D97-AF65-F5344CB8AC3E}">
        <p14:creationId xmlns:p14="http://schemas.microsoft.com/office/powerpoint/2010/main" val="194225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2291" y="182798"/>
            <a:ext cx="9421949" cy="6293568"/>
          </a:xfrm>
        </p:spPr>
      </p:pic>
    </p:spTree>
    <p:extLst>
      <p:ext uri="{BB962C8B-B14F-4D97-AF65-F5344CB8AC3E}">
        <p14:creationId xmlns:p14="http://schemas.microsoft.com/office/powerpoint/2010/main" val="813730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ПДТ себептері. Даму қарқынының бұзылуы көбінесе мыналармен шарттанған:</a:t>
            </a:r>
            <a:endParaRPr lang="ru-RU" dirty="0"/>
          </a:p>
        </p:txBody>
      </p:sp>
      <p:sp>
        <p:nvSpPr>
          <p:cNvPr id="3" name="Объект 2"/>
          <p:cNvSpPr>
            <a:spLocks noGrp="1"/>
          </p:cNvSpPr>
          <p:nvPr>
            <p:ph idx="1"/>
          </p:nvPr>
        </p:nvSpPr>
        <p:spPr/>
        <p:txBody>
          <a:bodyPr>
            <a:normAutofit/>
          </a:bodyPr>
          <a:lstStyle/>
          <a:p>
            <a:pPr marL="514350" indent="-514350">
              <a:buFont typeface="+mj-lt"/>
              <a:buAutoNum type="arabicPeriod"/>
            </a:pPr>
            <a:r>
              <a:rPr lang="kk-KZ" dirty="0" smtClean="0"/>
              <a:t>Ерте кезде ауырған дизентерия, ұзақ диспепсия мен дистрофия (өмірдің ерте кезеңдеріндегі ауыр асқазан</a:t>
            </a:r>
            <a:r>
              <a:rPr lang="ru-RU" dirty="0" smtClean="0"/>
              <a:t>-</a:t>
            </a:r>
            <a:r>
              <a:rPr lang="ru-RU" dirty="0" err="1" smtClean="0"/>
              <a:t>ішек</a:t>
            </a:r>
            <a:r>
              <a:rPr lang="ru-RU" dirty="0" smtClean="0"/>
              <a:t> </a:t>
            </a:r>
            <a:r>
              <a:rPr lang="ru-RU" dirty="0" err="1" smtClean="0"/>
              <a:t>аурулары</a:t>
            </a:r>
            <a:r>
              <a:rPr lang="kk-KZ" dirty="0" smtClean="0"/>
              <a:t>) болғандағы тамақтанудың бұзылуы;</a:t>
            </a:r>
          </a:p>
          <a:p>
            <a:pPr marL="514350" indent="-514350">
              <a:buFont typeface="+mj-lt"/>
              <a:buAutoNum type="arabicPeriod"/>
            </a:pPr>
            <a:r>
              <a:rPr lang="kk-KZ" dirty="0" smtClean="0"/>
              <a:t>Құрсақ ішілік патология;</a:t>
            </a:r>
          </a:p>
          <a:p>
            <a:pPr marL="514350" indent="-514350">
              <a:buFont typeface="+mj-lt"/>
              <a:buAutoNum type="arabicPeriod"/>
            </a:pPr>
            <a:r>
              <a:rPr lang="kk-KZ" dirty="0" smtClean="0"/>
              <a:t>Егізділік (көп ұрықтылық);</a:t>
            </a:r>
          </a:p>
          <a:p>
            <a:pPr marL="514350" indent="-514350">
              <a:buFont typeface="+mj-lt"/>
              <a:buAutoNum type="arabicPeriod"/>
            </a:pPr>
            <a:r>
              <a:rPr lang="kk-KZ" dirty="0" smtClean="0"/>
              <a:t>Туылған кездегі патология (асфиксия, жеңіл туылу кезіндегі зақымданулар);</a:t>
            </a:r>
          </a:p>
          <a:p>
            <a:pPr marL="514350" indent="-514350">
              <a:buFont typeface="+mj-lt"/>
              <a:buAutoNum type="arabicPeriod"/>
            </a:pPr>
            <a:r>
              <a:rPr lang="kk-KZ" dirty="0" smtClean="0"/>
              <a:t>Шала туылу;</a:t>
            </a:r>
          </a:p>
          <a:p>
            <a:pPr marL="514350" indent="-514350">
              <a:buFont typeface="+mj-lt"/>
              <a:buAutoNum type="arabicPeriod"/>
            </a:pPr>
            <a:r>
              <a:rPr lang="kk-KZ" dirty="0" smtClean="0"/>
              <a:t>Эндокринді, хромосомалық бұзылыстар.</a:t>
            </a:r>
            <a:endParaRPr lang="ru-RU" dirty="0"/>
          </a:p>
        </p:txBody>
      </p:sp>
    </p:spTree>
    <p:extLst>
      <p:ext uri="{BB962C8B-B14F-4D97-AF65-F5344CB8AC3E}">
        <p14:creationId xmlns:p14="http://schemas.microsoft.com/office/powerpoint/2010/main" val="2223199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162243"/>
            <a:ext cx="4947920" cy="3292157"/>
          </a:xfrm>
          <a:prstGeom prst="rect">
            <a:avLst/>
          </a:prstGeom>
        </p:spPr>
      </p:pic>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2721" y="233364"/>
            <a:ext cx="5110480" cy="3119436"/>
          </a:xfrm>
          <a:prstGeom prst="rect">
            <a:avLst/>
          </a:prstGeom>
        </p:spPr>
      </p:pic>
      <p:pic>
        <p:nvPicPr>
          <p:cNvPr id="4" name="Рисунок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0560" y="3230880"/>
            <a:ext cx="5780115" cy="3228736"/>
          </a:xfrm>
          <a:prstGeom prst="rect">
            <a:avLst/>
          </a:prstGeom>
        </p:spPr>
      </p:pic>
      <p:pic>
        <p:nvPicPr>
          <p:cNvPr id="5" name="Рисунок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09360" y="2946400"/>
            <a:ext cx="5659120" cy="3728720"/>
          </a:xfrm>
          <a:prstGeom prst="rect">
            <a:avLst/>
          </a:prstGeom>
        </p:spPr>
      </p:pic>
    </p:spTree>
    <p:extLst>
      <p:ext uri="{BB962C8B-B14F-4D97-AF65-F5344CB8AC3E}">
        <p14:creationId xmlns:p14="http://schemas.microsoft.com/office/powerpoint/2010/main" val="95571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9760" y="426721"/>
            <a:ext cx="10556240" cy="1849119"/>
          </a:xfrm>
        </p:spPr>
        <p:txBody>
          <a:bodyPr/>
          <a:lstStyle/>
          <a:p>
            <a:r>
              <a:rPr lang="kk-KZ" dirty="0" smtClean="0"/>
              <a:t>Физикалық және моторлық ерекшеліктер</a:t>
            </a:r>
            <a:endParaRPr lang="ru-RU" dirty="0"/>
          </a:p>
        </p:txBody>
      </p:sp>
      <p:sp>
        <p:nvSpPr>
          <p:cNvPr id="3" name="Подзаголовок 2"/>
          <p:cNvSpPr>
            <a:spLocks noGrp="1"/>
          </p:cNvSpPr>
          <p:nvPr>
            <p:ph type="subTitle" idx="1"/>
          </p:nvPr>
        </p:nvSpPr>
        <p:spPr>
          <a:xfrm>
            <a:off x="538480" y="2648989"/>
            <a:ext cx="11094720" cy="3805382"/>
          </a:xfrm>
        </p:spPr>
        <p:txBody>
          <a:bodyPr>
            <a:normAutofit lnSpcReduction="10000"/>
          </a:bodyPr>
          <a:lstStyle/>
          <a:p>
            <a:pPr marL="342900" lvl="0" indent="-342900" algn="just">
              <a:buFont typeface="Arial" panose="020B0604020202020204" pitchFamily="34" charset="0"/>
              <a:buChar char="•"/>
            </a:pPr>
            <a:r>
              <a:rPr lang="kk-KZ" sz="2800" dirty="0" smtClean="0"/>
              <a:t>ПДТ балалардың бойлары қысқа;</a:t>
            </a:r>
          </a:p>
          <a:p>
            <a:pPr marL="342900" lvl="0" indent="-342900" algn="just">
              <a:buFont typeface="Arial" panose="020B0604020202020204" pitchFamily="34" charset="0"/>
              <a:buChar char="•"/>
            </a:pPr>
            <a:r>
              <a:rPr lang="kk-KZ" sz="2800" dirty="0" smtClean="0"/>
              <a:t>салмақтары аз;</a:t>
            </a:r>
          </a:p>
          <a:p>
            <a:pPr marL="342900" lvl="0" indent="-342900" algn="just">
              <a:buFont typeface="Arial" panose="020B0604020202020204" pitchFamily="34" charset="0"/>
              <a:buChar char="•"/>
            </a:pPr>
            <a:r>
              <a:rPr lang="kk-KZ" sz="2800" dirty="0" smtClean="0"/>
              <a:t>физикалық ерекшеліктері жасы кіші балаларға ұқсайды;</a:t>
            </a:r>
          </a:p>
          <a:p>
            <a:pPr marL="342900" lvl="0" indent="-342900" algn="just">
              <a:buFont typeface="Arial" panose="020B0604020202020204" pitchFamily="34" charset="0"/>
              <a:buChar char="•"/>
            </a:pPr>
            <a:r>
              <a:rPr lang="kk-KZ" sz="2800" dirty="0" smtClean="0"/>
              <a:t>кеш жүре бастайды;</a:t>
            </a:r>
          </a:p>
          <a:p>
            <a:pPr marL="342900" lvl="0" indent="-342900" algn="just">
              <a:buFont typeface="Arial" panose="020B0604020202020204" pitchFamily="34" charset="0"/>
              <a:buChar char="•"/>
            </a:pPr>
            <a:r>
              <a:rPr lang="kk-KZ" sz="2800" dirty="0" smtClean="0"/>
              <a:t>Моториканың, әсіресе ұсақ моториканың кемшіліктері;</a:t>
            </a:r>
          </a:p>
          <a:p>
            <a:pPr marL="342900" lvl="0" indent="-342900" algn="just">
              <a:buFont typeface="Arial" panose="020B0604020202020204" pitchFamily="34" charset="0"/>
              <a:buChar char="•"/>
            </a:pPr>
            <a:r>
              <a:rPr lang="kk-KZ" sz="2800" dirty="0" smtClean="0"/>
              <a:t>Қозғалыс координациясындағы қиындықтар;</a:t>
            </a:r>
          </a:p>
          <a:p>
            <a:pPr marL="342900" lvl="0" indent="-342900" algn="just">
              <a:buFont typeface="Arial" panose="020B0604020202020204" pitchFamily="34" charset="0"/>
              <a:buChar char="•"/>
            </a:pPr>
            <a:r>
              <a:rPr lang="kk-KZ" sz="2800" dirty="0" smtClean="0"/>
              <a:t>Гиперактивтіліктің көрінуі.</a:t>
            </a:r>
            <a:endParaRPr lang="ru-RU" sz="2800" dirty="0"/>
          </a:p>
        </p:txBody>
      </p:sp>
    </p:spTree>
    <p:extLst>
      <p:ext uri="{BB962C8B-B14F-4D97-AF65-F5344CB8AC3E}">
        <p14:creationId xmlns:p14="http://schemas.microsoft.com/office/powerpoint/2010/main" val="721807361"/>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857</TotalTime>
  <Words>1137</Words>
  <Application>Microsoft Office PowerPoint</Application>
  <PresentationFormat>Широкоэкранный</PresentationFormat>
  <Paragraphs>62</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Calibri</vt:lpstr>
      <vt:lpstr>Trebuchet MS</vt:lpstr>
      <vt:lpstr>Wingdings 3</vt:lpstr>
      <vt:lpstr>Аспект</vt:lpstr>
      <vt:lpstr>7-дәріс. Психикалық дамуы тежелген балалар (ПДТ)</vt:lpstr>
      <vt:lpstr>Презентация PowerPoint</vt:lpstr>
      <vt:lpstr>Презентация PowerPoint</vt:lpstr>
      <vt:lpstr>Презентация PowerPoint</vt:lpstr>
      <vt:lpstr>Презентация PowerPoint</vt:lpstr>
      <vt:lpstr>Презентация PowerPoint</vt:lpstr>
      <vt:lpstr>ПДТ себептері. Даму қарқынының бұзылуы көбінесе мыналармен шарттанған:</vt:lpstr>
      <vt:lpstr>Презентация PowerPoint</vt:lpstr>
      <vt:lpstr>Физикалық және моторлық ерекшеліктер</vt:lpstr>
      <vt:lpstr>Инфантильді психикалық ерекшеліктер:</vt:lpstr>
      <vt:lpstr>Инфантилизмге алғашқы клиникалық жіктеу жасаған Г.Е. Сухарева, ол оны екі топқа бөлген:</vt:lpstr>
      <vt:lpstr>М.А. Певзнер инфантилизмді маңдай-диэнцефальды жүйелердің дамымауымен байланыстырады. Оның жіктеуі:</vt:lpstr>
      <vt:lpstr>К.С. Лебединская этиологиялық қағиданы басшылыққа ала отырып, ПДТ төрт негізгі нұсқасын бөлген:</vt:lpstr>
      <vt:lpstr>Презентация PowerPoint</vt:lpstr>
      <vt:lpstr>Танымдық процесстердің ерекшелігі</vt:lpstr>
      <vt:lpstr>Презентация PowerPoint</vt:lpstr>
      <vt:lpstr>Т.А.  Власова мен М.С. Певзнер ПДТ-ны жүйелеуде оның екі негізгі формасын бөледі:</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7-дәріс. Психикалық дамуы тежелген балалар</dc:title>
  <dc:creator>Пользователь Windows</dc:creator>
  <cp:lastModifiedBy>Пользователь Windows</cp:lastModifiedBy>
  <cp:revision>34</cp:revision>
  <dcterms:created xsi:type="dcterms:W3CDTF">2022-10-07T15:07:08Z</dcterms:created>
  <dcterms:modified xsi:type="dcterms:W3CDTF">2022-10-14T09:00:17Z</dcterms:modified>
</cp:coreProperties>
</file>