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6" r:id="rId8"/>
    <p:sldId id="267" r:id="rId9"/>
    <p:sldId id="275" r:id="rId10"/>
    <p:sldId id="273" r:id="rId11"/>
    <p:sldId id="274" r:id="rId12"/>
    <p:sldId id="271" r:id="rId13"/>
    <p:sldId id="272"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84" y="5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07.09.2024</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07.09.2024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07.09.2024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07.09.2024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07.09.2024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07.09.2024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07.09.2024</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07.09.2024</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B106E36-FD25-4E2D-B0AA-010F637433A0}" type="datetimeFigureOut">
              <a:rPr lang="ru-RU" smtClean="0"/>
              <a:pPr/>
              <a:t>07.09.2024</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07.09.2024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07.09.2024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B106E36-FD25-4E2D-B0AA-010F637433A0}" type="datetimeFigureOut">
              <a:rPr lang="ru-RU" smtClean="0"/>
              <a:pPr/>
              <a:t>07.09.2024</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25C68B6-61C2-468F-89AB-4B9F7531AA68}"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500043"/>
            <a:ext cx="7772400" cy="928693"/>
          </a:xfrm>
        </p:spPr>
        <p:txBody>
          <a:bodyPr>
            <a:normAutofit/>
          </a:bodyPr>
          <a:lstStyle/>
          <a:p>
            <a:r>
              <a:rPr lang="ru-RU" sz="2400" b="1" dirty="0" smtClean="0">
                <a:latin typeface="Times New Roman" pitchFamily="18" charset="0"/>
                <a:cs typeface="Times New Roman" pitchFamily="18" charset="0"/>
              </a:rPr>
              <a:t>10 </a:t>
            </a:r>
            <a:r>
              <a:rPr lang="ru-RU" sz="2400" b="1" dirty="0">
                <a:latin typeface="Times New Roman" pitchFamily="18" charset="0"/>
                <a:cs typeface="Times New Roman" pitchFamily="18" charset="0"/>
              </a:rPr>
              <a:t>Экономическая безопасность личности</a:t>
            </a:r>
            <a:endParaRPr lang="ru-RU" sz="2400" b="1"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428596" y="1714488"/>
            <a:ext cx="8429684" cy="1428760"/>
          </a:xfrm>
        </p:spPr>
        <p:txBody>
          <a:bodyPr>
            <a:noAutofit/>
          </a:bodyPr>
          <a:lstStyle/>
          <a:p>
            <a:pPr marL="457200" lvl="0" indent="-457200" algn="l">
              <a:buFont typeface="+mj-lt"/>
              <a:buAutoNum type="arabicPeriod"/>
            </a:pPr>
            <a:r>
              <a:rPr lang="ru-RU" sz="2000" dirty="0" smtClean="0">
                <a:solidFill>
                  <a:schemeClr val="tx1"/>
                </a:solidFill>
                <a:latin typeface="Times New Roman" pitchFamily="18" charset="0"/>
                <a:cs typeface="Times New Roman" pitchFamily="18" charset="0"/>
              </a:rPr>
              <a:t>Понятие, принципы экономической безопасности личности </a:t>
            </a:r>
          </a:p>
          <a:p>
            <a:pPr marL="457200" lvl="0" indent="-457200" algn="l">
              <a:buFont typeface="+mj-lt"/>
              <a:buAutoNum type="arabicPeriod"/>
            </a:pPr>
            <a:r>
              <a:rPr lang="ru-RU" sz="2000" dirty="0" smtClean="0">
                <a:solidFill>
                  <a:schemeClr val="tx1"/>
                </a:solidFill>
                <a:latin typeface="Times New Roman" pitchFamily="18" charset="0"/>
                <a:cs typeface="Times New Roman" pitchFamily="18" charset="0"/>
              </a:rPr>
              <a:t>Угрозы экономической безопасности в социальной сфере</a:t>
            </a:r>
          </a:p>
          <a:p>
            <a:pPr marL="457200" lvl="0" indent="-457200" algn="l">
              <a:buFont typeface="+mj-lt"/>
              <a:buAutoNum type="arabicPeriod"/>
            </a:pPr>
            <a:r>
              <a:rPr lang="ru-RU" sz="2000" dirty="0" smtClean="0">
                <a:solidFill>
                  <a:schemeClr val="tx1"/>
                </a:solidFill>
                <a:latin typeface="Times New Roman" pitchFamily="18" charset="0"/>
                <a:cs typeface="Times New Roman" pitchFamily="18" charset="0"/>
              </a:rPr>
              <a:t>Угрозы финансово-экономической безопасности личности</a:t>
            </a:r>
            <a:endParaRPr lang="ru-RU" sz="2000" dirty="0">
              <a:solidFill>
                <a:schemeClr val="tx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57158" y="214291"/>
          <a:ext cx="8429684" cy="6262595"/>
        </p:xfrm>
        <a:graphic>
          <a:graphicData uri="http://schemas.openxmlformats.org/drawingml/2006/table">
            <a:tbl>
              <a:tblPr firstRow="1" bandRow="1">
                <a:tableStyleId>{5C22544A-7EE6-4342-B048-85BDC9FD1C3A}</a:tableStyleId>
              </a:tblPr>
              <a:tblGrid>
                <a:gridCol w="4214842"/>
                <a:gridCol w="4214842"/>
              </a:tblGrid>
              <a:tr h="707067">
                <a:tc>
                  <a:txBody>
                    <a:bodyPr/>
                    <a:lstStyle/>
                    <a:p>
                      <a:r>
                        <a:rPr lang="ru-RU" dirty="0" smtClean="0"/>
                        <a:t>Компоненты экономической безопасности личности </a:t>
                      </a:r>
                      <a:endParaRPr lang="ru-RU" dirty="0"/>
                    </a:p>
                  </a:txBody>
                  <a:tcPr/>
                </a:tc>
                <a:tc>
                  <a:txBody>
                    <a:bodyPr/>
                    <a:lstStyle/>
                    <a:p>
                      <a:r>
                        <a:rPr lang="ru-RU" dirty="0" smtClean="0"/>
                        <a:t>Угрозы экономической безопасности личности </a:t>
                      </a:r>
                      <a:endParaRPr lang="ru-RU" dirty="0"/>
                    </a:p>
                  </a:txBody>
                  <a:tcPr/>
                </a:tc>
              </a:tr>
              <a:tr h="1616154">
                <a:tc>
                  <a:txBody>
                    <a:bodyPr/>
                    <a:lstStyle/>
                    <a:p>
                      <a:r>
                        <a:rPr lang="ru-RU" dirty="0" smtClean="0"/>
                        <a:t>Экономическая безопасность личности в обеспеченности продовольствием </a:t>
                      </a:r>
                      <a:endParaRPr lang="ru-RU" dirty="0"/>
                    </a:p>
                  </a:txBody>
                  <a:tcPr/>
                </a:tc>
                <a:tc>
                  <a:txBody>
                    <a:bodyPr/>
                    <a:lstStyle/>
                    <a:p>
                      <a:pPr marL="342900" indent="-342900">
                        <a:buAutoNum type="arabicParenR"/>
                      </a:pPr>
                      <a:r>
                        <a:rPr lang="ru-RU" dirty="0" smtClean="0"/>
                        <a:t>Угроза несоответствия фактического и нормативного потребления по основным продуктам питания</a:t>
                      </a:r>
                    </a:p>
                    <a:p>
                      <a:pPr marL="342900" indent="-342900">
                        <a:buAutoNum type="arabicParenR"/>
                      </a:pPr>
                      <a:r>
                        <a:rPr lang="ru-RU" dirty="0" smtClean="0"/>
                        <a:t> Угроза голода (экономической недоступности продовольствия) </a:t>
                      </a:r>
                      <a:endParaRPr lang="ru-RU" dirty="0"/>
                    </a:p>
                  </a:txBody>
                  <a:tcPr/>
                </a:tc>
              </a:tr>
              <a:tr h="1010096">
                <a:tc>
                  <a:txBody>
                    <a:bodyPr/>
                    <a:lstStyle/>
                    <a:p>
                      <a:r>
                        <a:rPr lang="ru-RU" dirty="0" smtClean="0"/>
                        <a:t>Экономическая безопасность личности в обеспеченности жильем и комфортностью проживания в нем </a:t>
                      </a:r>
                      <a:endParaRPr lang="ru-RU" dirty="0"/>
                    </a:p>
                  </a:txBody>
                  <a:tcPr/>
                </a:tc>
                <a:tc>
                  <a:txBody>
                    <a:bodyPr/>
                    <a:lstStyle/>
                    <a:p>
                      <a:pPr marL="342900" indent="-342900">
                        <a:buAutoNum type="arabicParenR"/>
                      </a:pPr>
                      <a:r>
                        <a:rPr lang="ru-RU" dirty="0" smtClean="0"/>
                        <a:t>Угроза недоступности жилья; </a:t>
                      </a:r>
                    </a:p>
                    <a:p>
                      <a:pPr marL="342900" indent="-342900">
                        <a:buAutoNum type="arabicParenR"/>
                      </a:pPr>
                      <a:r>
                        <a:rPr lang="ru-RU" dirty="0" smtClean="0"/>
                        <a:t> Угроза увеличения доли ветхого жилья</a:t>
                      </a:r>
                      <a:endParaRPr lang="ru-RU" dirty="0"/>
                    </a:p>
                  </a:txBody>
                  <a:tcPr/>
                </a:tc>
              </a:tr>
              <a:tr h="2222211">
                <a:tc>
                  <a:txBody>
                    <a:bodyPr/>
                    <a:lstStyle/>
                    <a:p>
                      <a:r>
                        <a:rPr lang="ru-RU" dirty="0" smtClean="0"/>
                        <a:t>Экономическая безопасность личности в процессе воспроизводства населения </a:t>
                      </a:r>
                      <a:endParaRPr lang="ru-RU" dirty="0"/>
                    </a:p>
                  </a:txBody>
                  <a:tcPr/>
                </a:tc>
                <a:tc>
                  <a:txBody>
                    <a:bodyPr/>
                    <a:lstStyle/>
                    <a:p>
                      <a:r>
                        <a:rPr lang="ru-RU" dirty="0" smtClean="0"/>
                        <a:t>1) Угроза снижения численности населения; 2) Угроза увеличения доли непроизводительного населения в общей структуре населения; 4) Угроза роста числа разводов; 5) Угроза увеличения количества абортов; 6) Угроза алкоголизма населения </a:t>
                      </a:r>
                      <a:endParaRPr lang="ru-RU" dirty="0"/>
                    </a:p>
                  </a:txBody>
                  <a:tcPr/>
                </a:tc>
              </a:tr>
              <a:tr h="707067">
                <a:tc>
                  <a:txBody>
                    <a:bodyPr/>
                    <a:lstStyle/>
                    <a:p>
                      <a:r>
                        <a:rPr lang="ru-RU" dirty="0" smtClean="0"/>
                        <a:t>Экономическая безопасность личности в сфере правонарушений</a:t>
                      </a:r>
                      <a:endParaRPr lang="ru-RU" dirty="0"/>
                    </a:p>
                  </a:txBody>
                  <a:tcPr/>
                </a:tc>
                <a:tc>
                  <a:txBody>
                    <a:bodyPr/>
                    <a:lstStyle/>
                    <a:p>
                      <a:r>
                        <a:rPr lang="ru-RU" dirty="0" smtClean="0"/>
                        <a:t>1) Угроза массового </a:t>
                      </a:r>
                      <a:r>
                        <a:rPr lang="ru-RU" smtClean="0"/>
                        <a:t>распространения преступности</a:t>
                      </a:r>
                      <a:endParaRPr lang="ru-RU" dirty="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42844" y="71414"/>
          <a:ext cx="8858312" cy="5235425"/>
        </p:xfrm>
        <a:graphic>
          <a:graphicData uri="http://schemas.openxmlformats.org/drawingml/2006/table">
            <a:tbl>
              <a:tblPr firstRow="1" bandRow="1">
                <a:tableStyleId>{5C22544A-7EE6-4342-B048-85BDC9FD1C3A}</a:tableStyleId>
              </a:tblPr>
              <a:tblGrid>
                <a:gridCol w="4429156"/>
                <a:gridCol w="4429156"/>
              </a:tblGrid>
              <a:tr h="1663525">
                <a:tc>
                  <a:txBody>
                    <a:bodyPr/>
                    <a:lstStyle/>
                    <a:p>
                      <a:r>
                        <a:rPr lang="ru-RU" dirty="0" smtClean="0"/>
                        <a:t>Экономическая безопасность личности в сфере здравоохранения</a:t>
                      </a:r>
                      <a:endParaRPr lang="ru-RU" dirty="0"/>
                    </a:p>
                  </a:txBody>
                  <a:tcPr/>
                </a:tc>
                <a:tc>
                  <a:txBody>
                    <a:bodyPr/>
                    <a:lstStyle/>
                    <a:p>
                      <a:pPr marL="342900" indent="-342900">
                        <a:buAutoNum type="arabicParenR"/>
                      </a:pPr>
                      <a:r>
                        <a:rPr lang="ru-RU" sz="1600" dirty="0" smtClean="0"/>
                        <a:t>Угроза сокращения численности и снижения уровня квалификации врачей; </a:t>
                      </a:r>
                    </a:p>
                    <a:p>
                      <a:pPr marL="342900" indent="-342900">
                        <a:buAutoNum type="arabicParenR"/>
                      </a:pPr>
                      <a:r>
                        <a:rPr lang="ru-RU" sz="1600" dirty="0" smtClean="0"/>
                        <a:t> Угроза роста заболеваемости населения</a:t>
                      </a:r>
                      <a:endParaRPr lang="ru-RU" sz="1600" dirty="0"/>
                    </a:p>
                  </a:txBody>
                  <a:tcPr/>
                </a:tc>
              </a:tr>
              <a:tr h="893501">
                <a:tc>
                  <a:txBody>
                    <a:bodyPr/>
                    <a:lstStyle/>
                    <a:p>
                      <a:r>
                        <a:rPr lang="ru-RU" dirty="0" smtClean="0"/>
                        <a:t>Экономическая безопасность личности в экологической сфере</a:t>
                      </a:r>
                      <a:endParaRPr lang="ru-RU" dirty="0"/>
                    </a:p>
                  </a:txBody>
                  <a:tcPr/>
                </a:tc>
                <a:tc>
                  <a:txBody>
                    <a:bodyPr/>
                    <a:lstStyle/>
                    <a:p>
                      <a:r>
                        <a:rPr lang="ru-RU" dirty="0" smtClean="0"/>
                        <a:t>1) Угроза загрязнения воздуха выбросами в атмосферу </a:t>
                      </a:r>
                      <a:endParaRPr lang="ru-RU" dirty="0"/>
                    </a:p>
                  </a:txBody>
                  <a:tcPr/>
                </a:tc>
              </a:tr>
              <a:tr h="1014874">
                <a:tc>
                  <a:txBody>
                    <a:bodyPr/>
                    <a:lstStyle/>
                    <a:p>
                      <a:r>
                        <a:rPr lang="ru-RU" dirty="0" smtClean="0"/>
                        <a:t>Экономическая безопасность личности в сфере трудовых отношений</a:t>
                      </a:r>
                      <a:endParaRPr lang="ru-RU" dirty="0"/>
                    </a:p>
                  </a:txBody>
                  <a:tcPr/>
                </a:tc>
                <a:tc>
                  <a:txBody>
                    <a:bodyPr/>
                    <a:lstStyle/>
                    <a:p>
                      <a:r>
                        <a:rPr lang="ru-RU" dirty="0" smtClean="0"/>
                        <a:t>1) Угроза сокращения числа экономической активности населения; 2) Угроза распространения безработицы</a:t>
                      </a:r>
                      <a:endParaRPr lang="ru-RU" dirty="0"/>
                    </a:p>
                  </a:txBody>
                  <a:tcPr/>
                </a:tc>
              </a:tr>
              <a:tr h="1663525">
                <a:tc>
                  <a:txBody>
                    <a:bodyPr/>
                    <a:lstStyle/>
                    <a:p>
                      <a:r>
                        <a:rPr lang="ru-RU" dirty="0" smtClean="0"/>
                        <a:t>Экономической безопасность личности в сфере дифференциации доходов и </a:t>
                      </a:r>
                      <a:r>
                        <a:rPr lang="ru-RU" dirty="0" err="1" smtClean="0"/>
                        <a:t>финан</a:t>
                      </a:r>
                      <a:r>
                        <a:rPr lang="ru-RU" dirty="0" smtClean="0"/>
                        <a:t>совой безопасности</a:t>
                      </a:r>
                      <a:endParaRPr lang="ru-RU" dirty="0"/>
                    </a:p>
                  </a:txBody>
                  <a:tcPr/>
                </a:tc>
                <a:tc>
                  <a:txBody>
                    <a:bodyPr/>
                    <a:lstStyle/>
                    <a:p>
                      <a:r>
                        <a:rPr lang="ru-RU" dirty="0" smtClean="0"/>
                        <a:t>1) Угроза сокращения ВВП; 2) Угроза усиления дифференциации общества по доходам; 3) Угроза бедности населения; 6) Угроза кредитной зависимости населения</a:t>
                      </a:r>
                      <a:endParaRPr lang="ru-RU" dirty="0"/>
                    </a:p>
                  </a:txBody>
                  <a:tcPr/>
                </a:tc>
              </a:tr>
            </a:tbl>
          </a:graphicData>
        </a:graphic>
      </p:graphicFrame>
      <p:graphicFrame>
        <p:nvGraphicFramePr>
          <p:cNvPr id="3" name="Таблица 2"/>
          <p:cNvGraphicFramePr>
            <a:graphicFrameLocks noGrp="1"/>
          </p:cNvGraphicFramePr>
          <p:nvPr/>
        </p:nvGraphicFramePr>
        <p:xfrm>
          <a:off x="357126" y="1357298"/>
          <a:ext cx="8786874" cy="365760"/>
        </p:xfrm>
        <a:graphic>
          <a:graphicData uri="http://schemas.openxmlformats.org/drawingml/2006/table">
            <a:tbl>
              <a:tblPr firstRow="1" bandRow="1">
                <a:tableStyleId>{5C22544A-7EE6-4342-B048-85BDC9FD1C3A}</a:tableStyleId>
              </a:tblPr>
              <a:tblGrid>
                <a:gridCol w="4393437"/>
                <a:gridCol w="4393437"/>
              </a:tblGrid>
              <a:tr h="294322">
                <a:tc>
                  <a:txBody>
                    <a:bodyPr/>
                    <a:lstStyle/>
                    <a:p>
                      <a:endParaRPr lang="ru-RU" dirty="0"/>
                    </a:p>
                  </a:txBody>
                  <a:tcPr/>
                </a:tc>
                <a:tc>
                  <a:txBody>
                    <a:bodyPr/>
                    <a:lstStyle/>
                    <a:p>
                      <a:endParaRPr lang="ru-RU" dirty="0"/>
                    </a:p>
                  </a:txBody>
                  <a:tcPr/>
                </a:tc>
              </a:tr>
            </a:tbl>
          </a:graphicData>
        </a:graphic>
      </p:graphicFrame>
      <p:graphicFrame>
        <p:nvGraphicFramePr>
          <p:cNvPr id="4" name="Таблица 3"/>
          <p:cNvGraphicFramePr>
            <a:graphicFrameLocks noGrp="1"/>
          </p:cNvGraphicFramePr>
          <p:nvPr/>
        </p:nvGraphicFramePr>
        <p:xfrm>
          <a:off x="214282" y="4857760"/>
          <a:ext cx="8786874" cy="2054546"/>
        </p:xfrm>
        <a:graphic>
          <a:graphicData uri="http://schemas.openxmlformats.org/drawingml/2006/table">
            <a:tbl>
              <a:tblPr firstRow="1" bandRow="1">
                <a:tableStyleId>{5C22544A-7EE6-4342-B048-85BDC9FD1C3A}</a:tableStyleId>
              </a:tblPr>
              <a:tblGrid>
                <a:gridCol w="4464875"/>
                <a:gridCol w="4321999"/>
              </a:tblGrid>
              <a:tr h="845990">
                <a:tc>
                  <a:txBody>
                    <a:bodyPr/>
                    <a:lstStyle/>
                    <a:p>
                      <a:r>
                        <a:rPr lang="ru-RU" dirty="0" smtClean="0"/>
                        <a:t>Экономическая безопасность личности в сфере информационной обеспеченности</a:t>
                      </a:r>
                      <a:endParaRPr lang="ru-RU" dirty="0"/>
                    </a:p>
                  </a:txBody>
                  <a:tcPr/>
                </a:tc>
                <a:tc>
                  <a:txBody>
                    <a:bodyPr/>
                    <a:lstStyle/>
                    <a:p>
                      <a:r>
                        <a:rPr lang="ru-RU" dirty="0" smtClean="0"/>
                        <a:t>1) Угроза «информационного голода</a:t>
                      </a:r>
                      <a:r>
                        <a:rPr lang="ru-RU" baseline="0" dirty="0" smtClean="0"/>
                        <a:t> </a:t>
                      </a:r>
                      <a:r>
                        <a:rPr lang="ru-RU" dirty="0" smtClean="0"/>
                        <a:t>населения</a:t>
                      </a:r>
                      <a:endParaRPr lang="ru-RU" dirty="0"/>
                    </a:p>
                  </a:txBody>
                  <a:tcPr/>
                </a:tc>
              </a:tr>
              <a:tr h="1208556">
                <a:tc>
                  <a:txBody>
                    <a:bodyPr/>
                    <a:lstStyle/>
                    <a:p>
                      <a:r>
                        <a:rPr lang="ru-RU" dirty="0" smtClean="0"/>
                        <a:t>Экономическая безопасность личности в сфере культуры и образования</a:t>
                      </a:r>
                      <a:endParaRPr lang="ru-RU" dirty="0"/>
                    </a:p>
                  </a:txBody>
                  <a:tcPr/>
                </a:tc>
                <a:tc>
                  <a:txBody>
                    <a:bodyPr/>
                    <a:lstStyle/>
                    <a:p>
                      <a:r>
                        <a:rPr lang="ru-RU" dirty="0" smtClean="0"/>
                        <a:t>1) Угроза снижения доступности образования; 2) Угроза снижения доступности культурных благ населению</a:t>
                      </a:r>
                      <a:endParaRPr lang="ru-RU" dirty="0"/>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142852"/>
            <a:ext cx="8786842" cy="6524863"/>
          </a:xfrm>
          <a:prstGeom prst="rect">
            <a:avLst/>
          </a:prstGeom>
        </p:spPr>
        <p:txBody>
          <a:bodyPr wrap="square">
            <a:spAutoFit/>
          </a:bodyPr>
          <a:lstStyle/>
          <a:p>
            <a:r>
              <a:rPr lang="ru-RU" dirty="0" smtClean="0">
                <a:latin typeface="Times New Roman" pitchFamily="18" charset="0"/>
                <a:cs typeface="Times New Roman" pitchFamily="18" charset="0"/>
              </a:rPr>
              <a:t>4. Угрозы финансово-экономической безопасности личности</a:t>
            </a:r>
          </a:p>
          <a:p>
            <a:r>
              <a:rPr lang="ru-RU" sz="2000" dirty="0" smtClean="0">
                <a:latin typeface="Times New Roman" pitchFamily="18" charset="0"/>
                <a:cs typeface="Times New Roman" pitchFamily="18" charset="0"/>
              </a:rPr>
              <a:t>Достижение финансово-экономической безопасности личности зависит от множества факторов, которые можно классифицировать, в том числе, по признаку влияния личности на формирование угроз и рисков. Это факторы и угрозы, вызванные общеэкономическими процессами, а также угрозы, реализация которых в значительной степени зависит от действий самого человека.</a:t>
            </a:r>
          </a:p>
          <a:p>
            <a:r>
              <a:rPr lang="ru-RU" sz="2000" dirty="0" smtClean="0">
                <a:latin typeface="Times New Roman" pitchFamily="18" charset="0"/>
                <a:cs typeface="Times New Roman" pitchFamily="18" charset="0"/>
              </a:rPr>
              <a:t>К первой группе относятся такие угрозы, как:</a:t>
            </a:r>
          </a:p>
          <a:p>
            <a:pPr lvl="0"/>
            <a:r>
              <a:rPr lang="ru-RU" sz="2000" dirty="0" smtClean="0">
                <a:latin typeface="Times New Roman" pitchFamily="18" charset="0"/>
                <a:cs typeface="Times New Roman" pitchFamily="18" charset="0"/>
              </a:rPr>
              <a:t>инфляция;</a:t>
            </a:r>
          </a:p>
          <a:p>
            <a:pPr lvl="0"/>
            <a:r>
              <a:rPr lang="ru-RU" sz="2000" dirty="0" smtClean="0">
                <a:latin typeface="Times New Roman" pitchFamily="18" charset="0"/>
                <a:cs typeface="Times New Roman" pitchFamily="18" charset="0"/>
              </a:rPr>
              <a:t>проблемы пенсионного обеспечения;</a:t>
            </a:r>
          </a:p>
          <a:p>
            <a:pPr lvl="0"/>
            <a:r>
              <a:rPr lang="ru-RU" sz="2000" dirty="0" err="1" smtClean="0">
                <a:latin typeface="Times New Roman" pitchFamily="18" charset="0"/>
                <a:cs typeface="Times New Roman" pitchFamily="18" charset="0"/>
              </a:rPr>
              <a:t>долларизация</a:t>
            </a:r>
            <a:r>
              <a:rPr lang="ru-RU" sz="2000" dirty="0" smtClean="0">
                <a:latin typeface="Times New Roman" pitchFamily="18" charset="0"/>
                <a:cs typeface="Times New Roman" pitchFamily="18" charset="0"/>
              </a:rPr>
              <a:t> экономики;</a:t>
            </a:r>
          </a:p>
          <a:p>
            <a:pPr lvl="0"/>
            <a:r>
              <a:rPr lang="ru-RU" sz="2000" dirty="0" smtClean="0">
                <a:latin typeface="Times New Roman" pitchFamily="18" charset="0"/>
                <a:cs typeface="Times New Roman" pitchFamily="18" charset="0"/>
              </a:rPr>
              <a:t>угроза дестабилизации банковской системы;</a:t>
            </a:r>
          </a:p>
          <a:p>
            <a:r>
              <a:rPr lang="ru-RU" sz="2000" dirty="0" err="1" smtClean="0">
                <a:latin typeface="Times New Roman" pitchFamily="18" charset="0"/>
                <a:cs typeface="Times New Roman" pitchFamily="18" charset="0"/>
              </a:rPr>
              <a:t>перекредитованность</a:t>
            </a:r>
            <a:r>
              <a:rPr lang="ru-RU" sz="2000" dirty="0" smtClean="0">
                <a:latin typeface="Times New Roman" pitchFamily="18" charset="0"/>
                <a:cs typeface="Times New Roman" pitchFamily="18" charset="0"/>
              </a:rPr>
              <a:t> населения и др.</a:t>
            </a:r>
            <a:r>
              <a:rPr lang="ru-RU" sz="2000" dirty="0" smtClean="0"/>
              <a:t> Инфляция вызывает крайне негативные социальные последствия и дестабилизирующая материальное производство. </a:t>
            </a:r>
          </a:p>
          <a:p>
            <a:r>
              <a:rPr lang="ru-RU" sz="2000" dirty="0" smtClean="0"/>
              <a:t>      Проблемы пенсионного обеспечения вызывают недостаточную финансовую обеспеченность граждан, гарантирующим им удовлетворение стандартных потребностей. Общая </a:t>
            </a:r>
            <a:r>
              <a:rPr lang="ru-RU" sz="2000" b="1" dirty="0" smtClean="0"/>
              <a:t>задолженность</a:t>
            </a:r>
            <a:r>
              <a:rPr lang="ru-RU" sz="2000" dirty="0" smtClean="0"/>
              <a:t> </a:t>
            </a:r>
            <a:r>
              <a:rPr lang="ru-RU" sz="2000" dirty="0" err="1" smtClean="0"/>
              <a:t>казахстанцев</a:t>
            </a:r>
            <a:r>
              <a:rPr lang="ru-RU" sz="2000" dirty="0" smtClean="0"/>
              <a:t> по потребительским </a:t>
            </a:r>
            <a:r>
              <a:rPr lang="ru-RU" sz="2000" b="1" dirty="0" smtClean="0"/>
              <a:t>кредитам</a:t>
            </a:r>
            <a:r>
              <a:rPr lang="ru-RU" sz="2000" dirty="0" smtClean="0"/>
              <a:t> превышает 4 </a:t>
            </a:r>
            <a:r>
              <a:rPr lang="ru-RU" sz="2000" dirty="0" err="1" smtClean="0"/>
              <a:t>трлн</a:t>
            </a:r>
            <a:r>
              <a:rPr lang="ru-RU" sz="2000" dirty="0" smtClean="0"/>
              <a:t> тенге. Должниками являются свыше 27 % </a:t>
            </a:r>
            <a:r>
              <a:rPr lang="ru-RU" sz="2000" b="1" dirty="0" smtClean="0"/>
              <a:t>населения</a:t>
            </a:r>
            <a:r>
              <a:rPr lang="ru-RU" sz="2000" dirty="0" smtClean="0"/>
              <a:t>. </a:t>
            </a:r>
            <a:r>
              <a:rPr lang="ru-RU" sz="2000" dirty="0" err="1" smtClean="0"/>
              <a:t>Долларизация</a:t>
            </a:r>
            <a:r>
              <a:rPr lang="ru-RU" sz="2000" dirty="0" smtClean="0"/>
              <a:t> экономики и высокая </a:t>
            </a:r>
            <a:r>
              <a:rPr lang="ru-RU" sz="2000" dirty="0" err="1" smtClean="0"/>
              <a:t>волатильность</a:t>
            </a:r>
            <a:r>
              <a:rPr lang="ru-RU" sz="2000" dirty="0" smtClean="0"/>
              <a:t> валюты и фондовых рынков вызывает риски потери наколенных сбережений граждан. </a:t>
            </a:r>
            <a:endParaRPr lang="ru-RU" sz="20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285720" y="357166"/>
            <a:ext cx="8643998"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7675" defTabSz="914400" rtl="0" eaLnBrk="1" fontAlgn="base" latinLnBrk="0" hangingPunct="1">
              <a:lnSpc>
                <a:spcPct val="100000"/>
              </a:lnSpc>
              <a:spcBef>
                <a:spcPct val="0"/>
              </a:spcBef>
              <a:spcAft>
                <a:spcPct val="0"/>
              </a:spcAft>
              <a:buClrTx/>
              <a:buSzTx/>
              <a:buFontTx/>
              <a:buNone/>
              <a:tabLst>
                <a:tab pos="625475"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Ко	второй	группе	относятся</a:t>
            </a:r>
            <a:r>
              <a:rPr kumimoji="0" lang="ru-RU" sz="20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угрозы,</a:t>
            </a:r>
            <a:r>
              <a:rPr kumimoji="0" lang="ru-RU" sz="20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повлиять</a:t>
            </a:r>
            <a:r>
              <a:rPr lang="ru-RU" sz="2000" dirty="0" smtClean="0">
                <a:latin typeface="Times New Roman" pitchFamily="18" charset="0"/>
                <a:ea typeface="Times New Roman" pitchFamily="18" charset="0"/>
                <a:cs typeface="Times New Roman" pitchFamily="18" charset="0"/>
              </a:rPr>
              <a:t>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a:t>
            </a:r>
            <a:r>
              <a:rPr kumimoji="0" lang="ru-RU" sz="20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которые</a:t>
            </a:r>
            <a:r>
              <a:rPr lang="ru-RU" sz="2000" dirty="0" smtClean="0">
                <a:latin typeface="Times New Roman" pitchFamily="18" charset="0"/>
                <a:ea typeface="Times New Roman" pitchFamily="18" charset="0"/>
                <a:cs typeface="Times New Roman" pitchFamily="18" charset="0"/>
              </a:rPr>
              <a:t> в</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определенной степени может человек, среди них:</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7675" algn="just" defTabSz="914400" rtl="0" eaLnBrk="0" fontAlgn="base" latinLnBrk="0" hangingPunct="0">
              <a:lnSpc>
                <a:spcPct val="100000"/>
              </a:lnSpc>
              <a:spcBef>
                <a:spcPct val="0"/>
              </a:spcBef>
              <a:spcAft>
                <a:spcPct val="0"/>
              </a:spcAft>
              <a:buClrTx/>
              <a:buSzTx/>
              <a:buFontTx/>
              <a:buChar char="•"/>
              <a:tabLst>
                <a:tab pos="625475"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недостаточная финансовая грамотность и неэффективные меры по защите личных сбережений;</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7675" algn="just" defTabSz="914400" rtl="0" eaLnBrk="0" fontAlgn="base" latinLnBrk="0" hangingPunct="0">
              <a:lnSpc>
                <a:spcPct val="100000"/>
              </a:lnSpc>
              <a:spcBef>
                <a:spcPct val="0"/>
              </a:spcBef>
              <a:spcAft>
                <a:spcPct val="0"/>
              </a:spcAft>
              <a:buClrTx/>
              <a:buSzTx/>
              <a:buFontTx/>
              <a:buChar char="•"/>
              <a:tabLst>
                <a:tab pos="625475"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непродуманная политика заимствований;</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7675" algn="just" defTabSz="914400" rtl="0" eaLnBrk="0" fontAlgn="base" latinLnBrk="0" hangingPunct="0">
              <a:lnSpc>
                <a:spcPct val="100000"/>
              </a:lnSpc>
              <a:spcBef>
                <a:spcPct val="0"/>
              </a:spcBef>
              <a:spcAft>
                <a:spcPct val="0"/>
              </a:spcAft>
              <a:buClrTx/>
              <a:buSzTx/>
              <a:buFontTx/>
              <a:buChar char="•"/>
              <a:tabLst>
                <a:tab pos="625475"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неэффективные инвестиции;</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7675" algn="just" defTabSz="914400" rtl="0" eaLnBrk="0" fontAlgn="base" latinLnBrk="0" hangingPunct="0">
              <a:lnSpc>
                <a:spcPct val="100000"/>
              </a:lnSpc>
              <a:spcBef>
                <a:spcPct val="0"/>
              </a:spcBef>
              <a:spcAft>
                <a:spcPct val="0"/>
              </a:spcAft>
              <a:buClrTx/>
              <a:buSzTx/>
              <a:buFontTx/>
              <a:buChar char="•"/>
              <a:tabLst>
                <a:tab pos="625475"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неосмотрительное поведение при совершении финансовых операций;</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7675" algn="just" defTabSz="914400" rtl="0" eaLnBrk="0" fontAlgn="base" latinLnBrk="0" hangingPunct="0">
              <a:lnSpc>
                <a:spcPct val="100000"/>
              </a:lnSpc>
              <a:spcBef>
                <a:spcPct val="0"/>
              </a:spcBef>
              <a:spcAft>
                <a:spcPct val="0"/>
              </a:spcAft>
              <a:buClrTx/>
              <a:buSzTx/>
              <a:buFontTx/>
              <a:buChar char="•"/>
              <a:tabLst>
                <a:tab pos="625475"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незнание законов и др.</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7675" algn="just" defTabSz="914400" rtl="0" eaLnBrk="0" fontAlgn="base" latinLnBrk="0" hangingPunct="0">
              <a:lnSpc>
                <a:spcPct val="100000"/>
              </a:lnSpc>
              <a:spcBef>
                <a:spcPct val="0"/>
              </a:spcBef>
              <a:spcAft>
                <a:spcPct val="0"/>
              </a:spcAft>
              <a:buClrTx/>
              <a:buSzTx/>
              <a:buFontTx/>
              <a:buNone/>
              <a:tabLst>
                <a:tab pos="625475"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Финансовая грамотность и инвестиционная политика личности формируют финансово-экономический фундамент, который может обеспечить удовлетворение потребностей личности и ее развитие. Финансовая грамотность может помочь в достижении финансовой независимости, что так необходимо в настоящее время. Для этого необходимо планировать и вести учет личных финансов, изучать услуги банков и иных финансовых институтов, применять принцип диверсификации в инвестициях, изучать экономическую информацию, аналитические статьи и обзоры.</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214290"/>
            <a:ext cx="8715436" cy="5632311"/>
          </a:xfrm>
          <a:prstGeom prst="rect">
            <a:avLst/>
          </a:prstGeom>
        </p:spPr>
        <p:txBody>
          <a:bodyPr wrap="square">
            <a:spAutoFit/>
          </a:bodyPr>
          <a:lstStyle/>
          <a:p>
            <a:r>
              <a:rPr lang="ru-RU" sz="2000" b="1" dirty="0" smtClean="0">
                <a:latin typeface="Times New Roman" pitchFamily="18" charset="0"/>
                <a:cs typeface="Times New Roman" pitchFamily="18" charset="0"/>
              </a:rPr>
              <a:t>     Экономическая безопасность личности</a:t>
            </a:r>
            <a:r>
              <a:rPr lang="ru-RU" sz="2000" dirty="0" smtClean="0">
                <a:latin typeface="Times New Roman" pitchFamily="18" charset="0"/>
                <a:cs typeface="Times New Roman" pitchFamily="18" charset="0"/>
              </a:rPr>
              <a:t> выступает важнейшей составной частью жизнедеятельности любого человека, несмотря на уровень его личного благосостояния либо даже богатства и места в обществе и государственной системы. </a:t>
            </a:r>
          </a:p>
          <a:p>
            <a:r>
              <a:rPr lang="ru-RU" sz="2000" b="1" dirty="0" smtClean="0">
                <a:latin typeface="Times New Roman" pitchFamily="18" charset="0"/>
                <a:cs typeface="Times New Roman" pitchFamily="18" charset="0"/>
              </a:rPr>
              <a:t>      Экономическая безопасность личности</a:t>
            </a:r>
            <a:r>
              <a:rPr lang="ru-RU" sz="2000" dirty="0" smtClean="0">
                <a:latin typeface="Times New Roman" pitchFamily="18" charset="0"/>
                <a:cs typeface="Times New Roman" pitchFamily="18" charset="0"/>
              </a:rPr>
              <a:t> – это такое состояние, при котором гарантированы условия для защиты жизненных интересов, обеспечиваются социальное развитие и социальная защищенность индивида.</a:t>
            </a:r>
          </a:p>
          <a:p>
            <a:r>
              <a:rPr lang="ru-RU" sz="2000" b="1" dirty="0" smtClean="0">
                <a:latin typeface="Times New Roman" pitchFamily="18" charset="0"/>
                <a:cs typeface="Times New Roman" pitchFamily="18" charset="0"/>
              </a:rPr>
              <a:t>     Экономическая безопасность личности</a:t>
            </a:r>
            <a:r>
              <a:rPr lang="ru-RU" sz="2000" dirty="0" smtClean="0">
                <a:latin typeface="Times New Roman" pitchFamily="18" charset="0"/>
                <a:cs typeface="Times New Roman" pitchFamily="18" charset="0"/>
              </a:rPr>
              <a:t> для каждого человека выступает ключевым показателем успеха, индикатором благосостояния и стабильности в обществе.</a:t>
            </a:r>
          </a:p>
          <a:p>
            <a:r>
              <a:rPr lang="ru-RU" sz="2000" dirty="0" smtClean="0">
                <a:latin typeface="Times New Roman" pitchFamily="18" charset="0"/>
                <a:cs typeface="Times New Roman" pitchFamily="18" charset="0"/>
              </a:rPr>
              <a:t>     К основным принципам обеспечения </a:t>
            </a:r>
            <a:r>
              <a:rPr lang="ru-RU" sz="2000" b="1" dirty="0" smtClean="0">
                <a:latin typeface="Times New Roman" pitchFamily="18" charset="0"/>
                <a:cs typeface="Times New Roman" pitchFamily="18" charset="0"/>
              </a:rPr>
              <a:t>экономической безопасности личности</a:t>
            </a:r>
            <a:r>
              <a:rPr lang="ru-RU" sz="2000" dirty="0" smtClean="0">
                <a:latin typeface="Times New Roman" pitchFamily="18" charset="0"/>
                <a:cs typeface="Times New Roman" pitchFamily="18" charset="0"/>
              </a:rPr>
              <a:t> относят:</a:t>
            </a:r>
          </a:p>
          <a:p>
            <a:r>
              <a:rPr lang="ru-RU" sz="2000" dirty="0" smtClean="0">
                <a:latin typeface="Times New Roman" pitchFamily="18" charset="0"/>
                <a:cs typeface="Times New Roman" pitchFamily="18" charset="0"/>
              </a:rPr>
              <a:t>– законность;</a:t>
            </a:r>
          </a:p>
          <a:p>
            <a:r>
              <a:rPr lang="ru-RU" sz="2000" dirty="0" smtClean="0">
                <a:latin typeface="Times New Roman" pitchFamily="18" charset="0"/>
                <a:cs typeface="Times New Roman" pitchFamily="18" charset="0"/>
              </a:rPr>
              <a:t>– соблюдение баланса жизненно важных интересов личности, общества и государства;</a:t>
            </a:r>
          </a:p>
          <a:p>
            <a:r>
              <a:rPr lang="ru-RU" sz="2000" dirty="0" smtClean="0">
                <a:latin typeface="Times New Roman" pitchFamily="18" charset="0"/>
                <a:cs typeface="Times New Roman" pitchFamily="18" charset="0"/>
              </a:rPr>
              <a:t>– взаимная ответственность личности, общества и государства в обеспечении безопасности;</a:t>
            </a:r>
          </a:p>
          <a:p>
            <a:r>
              <a:rPr lang="ru-RU" sz="2000" dirty="0" smtClean="0">
                <a:latin typeface="Times New Roman" pitchFamily="18" charset="0"/>
                <a:cs typeface="Times New Roman" pitchFamily="18" charset="0"/>
              </a:rPr>
              <a:t>– интеграция с международными системами безопасности.</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285728"/>
            <a:ext cx="8358246" cy="6247864"/>
          </a:xfrm>
          <a:prstGeom prst="rect">
            <a:avLst/>
          </a:prstGeom>
        </p:spPr>
        <p:txBody>
          <a:bodyPr wrap="square">
            <a:spAutoFit/>
          </a:bodyPr>
          <a:lstStyle/>
          <a:p>
            <a:r>
              <a:rPr lang="ru-RU"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Объектами </a:t>
            </a:r>
            <a:r>
              <a:rPr lang="ru-RU" sz="2000" b="1" dirty="0" smtClean="0">
                <a:latin typeface="Times New Roman" pitchFamily="18" charset="0"/>
                <a:cs typeface="Times New Roman" pitchFamily="18" charset="0"/>
              </a:rPr>
              <a:t>экономической безопасности личности</a:t>
            </a:r>
            <a:r>
              <a:rPr lang="ru-RU" sz="2000" dirty="0" smtClean="0">
                <a:latin typeface="Times New Roman" pitchFamily="18" charset="0"/>
                <a:cs typeface="Times New Roman" pitchFamily="18" charset="0"/>
              </a:rPr>
              <a:t> выступают: сама личность, её права и обязанности, в особенности в сфере экономических интересов.</a:t>
            </a:r>
          </a:p>
          <a:p>
            <a:r>
              <a:rPr lang="ru-RU" sz="2000" dirty="0" smtClean="0">
                <a:latin typeface="Times New Roman" pitchFamily="18" charset="0"/>
                <a:cs typeface="Times New Roman" pitchFamily="18" charset="0"/>
              </a:rPr>
              <a:t>    Субъектами </a:t>
            </a:r>
            <a:r>
              <a:rPr lang="ru-RU" sz="2000" b="1" dirty="0" smtClean="0">
                <a:latin typeface="Times New Roman" pitchFamily="18" charset="0"/>
                <a:cs typeface="Times New Roman" pitchFamily="18" charset="0"/>
              </a:rPr>
              <a:t>экономической безопасности личности</a:t>
            </a:r>
            <a:r>
              <a:rPr lang="ru-RU" sz="2000" dirty="0" smtClean="0">
                <a:latin typeface="Times New Roman" pitchFamily="18" charset="0"/>
                <a:cs typeface="Times New Roman" pitchFamily="18" charset="0"/>
              </a:rPr>
              <a:t> выступают:</a:t>
            </a:r>
          </a:p>
          <a:p>
            <a:r>
              <a:rPr lang="ru-RU" sz="2000" dirty="0" smtClean="0">
                <a:latin typeface="Times New Roman" pitchFamily="18" charset="0"/>
                <a:cs typeface="Times New Roman" pitchFamily="18" charset="0"/>
              </a:rPr>
              <a:t>– личность (значительная доля угроз имеет субъективный характер и может быть устранена самим человеком);</a:t>
            </a:r>
          </a:p>
          <a:p>
            <a:r>
              <a:rPr lang="ru-RU" sz="2000" dirty="0" smtClean="0">
                <a:latin typeface="Times New Roman" pitchFamily="18" charset="0"/>
                <a:cs typeface="Times New Roman" pitchFamily="18" charset="0"/>
              </a:rPr>
              <a:t>– общество (социальные институты обеспечивают гарантии соблюдения отдельных прав личности без применения мер государственного принуждения);</a:t>
            </a:r>
          </a:p>
          <a:p>
            <a:r>
              <a:rPr lang="ru-RU" sz="2000" dirty="0" smtClean="0">
                <a:latin typeface="Times New Roman" pitchFamily="18" charset="0"/>
                <a:cs typeface="Times New Roman" pitchFamily="18" charset="0"/>
              </a:rPr>
              <a:t>– государство (действующее законодательство обеспечивает безопасность каждого гражданина на территории страны и находящимся за её пределами, государством гарантируется защита и покровительство).</a:t>
            </a:r>
            <a:r>
              <a:rPr lang="ru-RU" sz="2000" dirty="0" smtClean="0"/>
              <a:t>  </a:t>
            </a:r>
          </a:p>
          <a:p>
            <a:r>
              <a:rPr lang="ru-RU" sz="2000" dirty="0" smtClean="0"/>
              <a:t>     Выделяют два основных типа </a:t>
            </a:r>
            <a:r>
              <a:rPr lang="ru-RU" sz="2000" b="1" dirty="0" smtClean="0"/>
              <a:t>экономической безопасности личности</a:t>
            </a:r>
            <a:r>
              <a:rPr lang="ru-RU" sz="2000" dirty="0" smtClean="0"/>
              <a:t>:</a:t>
            </a:r>
          </a:p>
          <a:p>
            <a:r>
              <a:rPr lang="ru-RU" sz="2000" dirty="0" smtClean="0"/>
              <a:t>– тип </a:t>
            </a:r>
            <a:r>
              <a:rPr lang="ru-RU" sz="2000" b="1" dirty="0" smtClean="0"/>
              <a:t>экономической безопасности личности</a:t>
            </a:r>
            <a:r>
              <a:rPr lang="ru-RU" sz="2000" dirty="0" smtClean="0"/>
              <a:t>, основанный на </a:t>
            </a:r>
            <a:r>
              <a:rPr lang="ru-RU" sz="2000" dirty="0" err="1" smtClean="0"/>
              <a:t>самоактивности</a:t>
            </a:r>
            <a:r>
              <a:rPr lang="ru-RU" sz="2000" dirty="0" smtClean="0"/>
              <a:t> личности, её усилиях, целеустремленной деятельности в сфере самосовершенствования и самообразования, профессионального и карьерного роста и т.п.;</a:t>
            </a:r>
          </a:p>
          <a:p>
            <a:r>
              <a:rPr lang="ru-RU" sz="2000" dirty="0" smtClean="0"/>
              <a:t>– тип </a:t>
            </a:r>
            <a:r>
              <a:rPr lang="ru-RU" sz="2000" b="1" dirty="0" smtClean="0"/>
              <a:t>экономической безопасности личности</a:t>
            </a:r>
            <a:r>
              <a:rPr lang="ru-RU" sz="2000" dirty="0" smtClean="0"/>
              <a:t>, основанный на её социальной поддержке со стороны семьи, общества и государства.</a:t>
            </a:r>
          </a:p>
          <a:p>
            <a:endParaRPr lang="ru-RU" sz="20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357166"/>
            <a:ext cx="8572560" cy="5016758"/>
          </a:xfrm>
          <a:prstGeom prst="rect">
            <a:avLst/>
          </a:prstGeom>
        </p:spPr>
        <p:txBody>
          <a:bodyPr wrap="square">
            <a:spAutoFit/>
          </a:bodyPr>
          <a:lstStyle/>
          <a:p>
            <a:r>
              <a:rPr lang="ru-RU" sz="2000" b="1" dirty="0" smtClean="0">
                <a:latin typeface="Times New Roman" pitchFamily="18" charset="0"/>
                <a:cs typeface="Times New Roman" pitchFamily="18" charset="0"/>
              </a:rPr>
              <a:t>     Экономическая безопасность личности</a:t>
            </a:r>
            <a:r>
              <a:rPr lang="ru-RU" sz="2000" dirty="0" smtClean="0">
                <a:latin typeface="Times New Roman" pitchFamily="18" charset="0"/>
                <a:cs typeface="Times New Roman" pitchFamily="18" charset="0"/>
              </a:rPr>
              <a:t> реализуется в следующих сферах: продовольственной, информационной, экологической, трудовой занятости, образования и культуры, медицинского обслуживания и т.д.</a:t>
            </a:r>
          </a:p>
          <a:p>
            <a:r>
              <a:rPr lang="ru-RU" sz="2000" dirty="0" smtClean="0">
                <a:latin typeface="Times New Roman" pitchFamily="18" charset="0"/>
                <a:cs typeface="Times New Roman" pitchFamily="18" charset="0"/>
              </a:rPr>
              <a:t>Механизм обеспечения </a:t>
            </a:r>
            <a:r>
              <a:rPr lang="ru-RU" sz="2000" b="1" dirty="0" smtClean="0">
                <a:latin typeface="Times New Roman" pitchFamily="18" charset="0"/>
                <a:cs typeface="Times New Roman" pitchFamily="18" charset="0"/>
              </a:rPr>
              <a:t>экономической безопасности личности</a:t>
            </a:r>
            <a:r>
              <a:rPr lang="ru-RU" sz="2000" dirty="0" smtClean="0">
                <a:latin typeface="Times New Roman" pitchFamily="18" charset="0"/>
                <a:cs typeface="Times New Roman" pitchFamily="18" charset="0"/>
              </a:rPr>
              <a:t> представляет неразрывную взаимосвязь между системой органов государственной власти, негосударственных организаций и институтов и правовой средой, задающей цели, задачи, принципы, методы и ограничения их деятельности. Он включает элементы механизма государства и механизма правового регламентирования.</a:t>
            </a:r>
          </a:p>
          <a:p>
            <a:r>
              <a:rPr lang="ru-RU" sz="2000" dirty="0" smtClean="0">
                <a:latin typeface="Times New Roman" pitchFamily="18" charset="0"/>
                <a:cs typeface="Times New Roman" pitchFamily="18" charset="0"/>
              </a:rPr>
              <a:t>      Ключевая роль в механизме обеспечения </a:t>
            </a:r>
            <a:r>
              <a:rPr lang="ru-RU" sz="2000" b="1" dirty="0" smtClean="0">
                <a:latin typeface="Times New Roman" pitchFamily="18" charset="0"/>
                <a:cs typeface="Times New Roman" pitchFamily="18" charset="0"/>
              </a:rPr>
              <a:t>экономической безопасности личности</a:t>
            </a:r>
            <a:r>
              <a:rPr lang="ru-RU" sz="2000" dirty="0" smtClean="0">
                <a:latin typeface="Times New Roman" pitchFamily="18" charset="0"/>
                <a:cs typeface="Times New Roman" pitchFamily="18" charset="0"/>
              </a:rPr>
              <a:t> отводится государству, которое дополняет усилия граждан и общественных организаций, защищает всех индивидуумов, все социальные группы и общество в целом.</a:t>
            </a:r>
          </a:p>
          <a:p>
            <a:r>
              <a:rPr lang="ru-RU" sz="2000" b="1" dirty="0" smtClean="0">
                <a:latin typeface="Times New Roman" pitchFamily="18" charset="0"/>
                <a:cs typeface="Times New Roman" pitchFamily="18" charset="0"/>
              </a:rPr>
              <a:t>      Экономическая безопасность личности</a:t>
            </a:r>
            <a:r>
              <a:rPr lang="ru-RU" sz="2000" dirty="0" smtClean="0">
                <a:latin typeface="Times New Roman" pitchFamily="18" charset="0"/>
                <a:cs typeface="Times New Roman" pitchFamily="18" charset="0"/>
              </a:rPr>
              <a:t> реализуется при наличии устойчивой системы </a:t>
            </a:r>
            <a:r>
              <a:rPr lang="ru-RU" sz="2000" i="1" dirty="0" smtClean="0">
                <a:latin typeface="Times New Roman" pitchFamily="18" charset="0"/>
                <a:cs typeface="Times New Roman" pitchFamily="18" charset="0"/>
              </a:rPr>
              <a:t>экономической безопасности</a:t>
            </a:r>
            <a:r>
              <a:rPr lang="ru-RU" sz="2000" dirty="0" smtClean="0">
                <a:latin typeface="Times New Roman" pitchFamily="18" charset="0"/>
                <a:cs typeface="Times New Roman" pitchFamily="18" charset="0"/>
              </a:rPr>
              <a:t>, которая предполагает построение эффективной социально-экономической политики государства.</a:t>
            </a:r>
            <a:endParaRPr lang="ru-RU" sz="20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844" y="357166"/>
            <a:ext cx="9001156" cy="5632311"/>
          </a:xfrm>
          <a:prstGeom prst="rect">
            <a:avLst/>
          </a:prstGeom>
        </p:spPr>
        <p:txBody>
          <a:bodyPr wrap="square">
            <a:spAutoFit/>
          </a:bodyPr>
          <a:lstStyle/>
          <a:p>
            <a:r>
              <a:rPr lang="ru-RU" sz="2000" dirty="0" smtClean="0">
                <a:latin typeface="Times New Roman" pitchFamily="18" charset="0"/>
                <a:cs typeface="Times New Roman" pitchFamily="18" charset="0"/>
              </a:rPr>
              <a:t>Угрозы безопасности личности, прежде всего, кроются в экономической среде. Характерными </a:t>
            </a:r>
            <a:r>
              <a:rPr lang="ru-RU" sz="2000" dirty="0" err="1" smtClean="0">
                <a:latin typeface="Times New Roman" pitchFamily="18" charset="0"/>
                <a:cs typeface="Times New Roman" pitchFamily="18" charset="0"/>
              </a:rPr>
              <a:t>уг</a:t>
            </a:r>
            <a:r>
              <a:rPr lang="ru-RU" sz="2000" dirty="0" smtClean="0">
                <a:latin typeface="Times New Roman" pitchFamily="18" charset="0"/>
                <a:cs typeface="Times New Roman" pitchFamily="18" charset="0"/>
              </a:rPr>
              <a:t>розами являются: усиление социальной и имущественной дифференциации населения; неравномерность социально-экономического развития регионов, что порождает социальную напряженность среди разных групп населения; бедность и нищета; низкий уровень занятости; безработица среди экономически активного населения; криминализация экономических отношений. К основным показателям этих угроз необходимо отнести:</a:t>
            </a:r>
          </a:p>
          <a:p>
            <a:r>
              <a:rPr lang="ru-RU" sz="2000" dirty="0" smtClean="0">
                <a:latin typeface="Times New Roman" pitchFamily="18" charset="0"/>
                <a:cs typeface="Times New Roman" pitchFamily="18" charset="0"/>
              </a:rPr>
              <a:t>о развития регионов, что порождает социальную напряженность среди разных групп населения; низкий уровень ВВП на душу населения; уровень минимального размера оплаты труда по различным отраслям народно-хозяйственного комплекса, особенно в социальной сфере; разрыв в доходах населения</a:t>
            </a:r>
            <a:r>
              <a:rPr lang="ru-RU" sz="2000" b="1" dirty="0" smtClean="0"/>
              <a:t> Казахстане</a:t>
            </a:r>
            <a:r>
              <a:rPr lang="ru-RU" sz="2000" dirty="0" smtClean="0"/>
              <a:t> все больше увеличивается:. По итогам 1 квартала текущего года совокупная сумма </a:t>
            </a:r>
            <a:r>
              <a:rPr lang="ru-RU" sz="2000" b="1" dirty="0" smtClean="0"/>
              <a:t>доходов</a:t>
            </a:r>
            <a:r>
              <a:rPr lang="ru-RU" sz="2000" dirty="0" smtClean="0"/>
              <a:t> 10% наиболее обеспеченного </a:t>
            </a:r>
            <a:r>
              <a:rPr lang="ru-RU" sz="2000" b="1" dirty="0" smtClean="0"/>
              <a:t>населения</a:t>
            </a:r>
            <a:r>
              <a:rPr lang="ru-RU" sz="2000" dirty="0" smtClean="0"/>
              <a:t> </a:t>
            </a:r>
            <a:r>
              <a:rPr lang="ru-RU" sz="2000" b="1" dirty="0" smtClean="0"/>
              <a:t>в</a:t>
            </a:r>
            <a:r>
              <a:rPr lang="ru-RU" sz="2000" dirty="0" smtClean="0"/>
              <a:t> 5,9 раза превышает размер </a:t>
            </a:r>
            <a:r>
              <a:rPr lang="ru-RU" sz="2000" b="1" dirty="0" smtClean="0"/>
              <a:t>доходов</a:t>
            </a:r>
            <a:r>
              <a:rPr lang="ru-RU" sz="2000" dirty="0" smtClean="0"/>
              <a:t> 10% наименее обеспеченного </a:t>
            </a:r>
            <a:r>
              <a:rPr lang="ru-RU" sz="2000" b="1" dirty="0" smtClean="0"/>
              <a:t>населения</a:t>
            </a:r>
            <a:r>
              <a:rPr lang="ru-RU" sz="2000" dirty="0" smtClean="0"/>
              <a:t>. Годом ранее, в 1 квартале 2016 года, </a:t>
            </a:r>
            <a:r>
              <a:rPr lang="ru-RU" sz="2000" b="1" dirty="0" smtClean="0"/>
              <a:t>разрыв</a:t>
            </a:r>
            <a:r>
              <a:rPr lang="ru-RU" sz="2000" dirty="0" smtClean="0"/>
              <a:t> составлял 5,7 раза.</a:t>
            </a:r>
            <a:r>
              <a:rPr lang="ru-RU" sz="2000" dirty="0" smtClean="0">
                <a:latin typeface="Times New Roman" pitchFamily="18" charset="0"/>
                <a:cs typeface="Times New Roman" pitchFamily="18" charset="0"/>
              </a:rPr>
              <a:t> (доходит до 40- 50 раз). Особенно он показателен для таких регионов, как </a:t>
            </a:r>
            <a:r>
              <a:rPr lang="ru-RU" sz="2000" dirty="0" err="1" smtClean="0">
                <a:latin typeface="Times New Roman" pitchFamily="18" charset="0"/>
                <a:cs typeface="Times New Roman" pitchFamily="18" charset="0"/>
              </a:rPr>
              <a:t>Нур-Султан</a:t>
            </a:r>
            <a:r>
              <a:rPr lang="ru-RU" sz="2000" dirty="0" smtClean="0">
                <a:latin typeface="Times New Roman" pitchFamily="18" charset="0"/>
                <a:cs typeface="Times New Roman" pitchFamily="18" charset="0"/>
              </a:rPr>
              <a:t> и </a:t>
            </a:r>
            <a:r>
              <a:rPr lang="ru-RU" sz="2000" dirty="0" err="1" smtClean="0">
                <a:latin typeface="Times New Roman" pitchFamily="18" charset="0"/>
                <a:cs typeface="Times New Roman" pitchFamily="18" charset="0"/>
              </a:rPr>
              <a:t>Алматы</a:t>
            </a:r>
            <a:r>
              <a:rPr lang="ru-RU" sz="2000" dirty="0" smtClean="0">
                <a:latin typeface="Times New Roman" pitchFamily="18" charset="0"/>
                <a:cs typeface="Times New Roman" pitchFamily="18" charset="0"/>
              </a:rPr>
              <a:t> по сравнению с провинциальными регионами; </a:t>
            </a:r>
            <a:endParaRPr lang="ru-RU" sz="20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844" y="642919"/>
            <a:ext cx="8786874" cy="2554545"/>
          </a:xfrm>
          <a:prstGeom prst="rect">
            <a:avLst/>
          </a:prstGeom>
        </p:spPr>
        <p:txBody>
          <a:bodyPr wrap="square">
            <a:spAutoFit/>
          </a:bodyPr>
          <a:lstStyle/>
          <a:p>
            <a:r>
              <a:rPr lang="ru-RU" sz="2000" dirty="0" smtClean="0">
                <a:latin typeface="Times New Roman" pitchFamily="18" charset="0"/>
                <a:cs typeface="Times New Roman" pitchFamily="18" charset="0"/>
              </a:rPr>
              <a:t>дифференциация в доходах 10 % самых богатых к 10 % самых бедных не должна превышать 7,8 раз, а у России более 15 раз; уровень скрытой безработицы превышает 13 раз; продолжительность жизни населения по данным статистики не более 72 лет, а в Европе этот показатель составляет 80,6 лет; уровень преступности на 1000 чел., превышающий 1 %-</a:t>
            </a:r>
            <a:r>
              <a:rPr lang="ru-RU" sz="2000" dirty="0" err="1" smtClean="0">
                <a:latin typeface="Times New Roman" pitchFamily="18" charset="0"/>
                <a:cs typeface="Times New Roman" pitchFamily="18" charset="0"/>
              </a:rPr>
              <a:t>й</a:t>
            </a:r>
            <a:r>
              <a:rPr lang="ru-RU" sz="2000" dirty="0" smtClean="0">
                <a:latin typeface="Times New Roman" pitchFamily="18" charset="0"/>
                <a:cs typeface="Times New Roman" pitchFamily="18" charset="0"/>
              </a:rPr>
              <a:t> барьер.</a:t>
            </a:r>
            <a:r>
              <a:rPr lang="ru-RU" sz="2000" b="1"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В рейтинге </a:t>
            </a:r>
            <a:r>
              <a:rPr lang="ru-RU" sz="2000" dirty="0" err="1" smtClean="0">
                <a:latin typeface="Times New Roman" pitchFamily="18" charset="0"/>
                <a:cs typeface="Times New Roman" pitchFamily="18" charset="0"/>
              </a:rPr>
              <a:t>Давосского</a:t>
            </a:r>
            <a:r>
              <a:rPr lang="ru-RU" sz="2000" dirty="0" smtClean="0">
                <a:latin typeface="Times New Roman" pitchFamily="18" charset="0"/>
                <a:cs typeface="Times New Roman" pitchFamily="18" charset="0"/>
              </a:rPr>
              <a:t> форума Казахстан находится на 83 месте по разрыву доходов между мужчинами и женщинами. По неравенству мужчин и женщин в образовании Казахстан – на 30 месте, в здравоохранении – на 42 месте.</a:t>
            </a:r>
            <a:endParaRPr lang="ru-RU" sz="20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285727"/>
            <a:ext cx="8643998" cy="5940088"/>
          </a:xfrm>
          <a:prstGeom prst="rect">
            <a:avLst/>
          </a:prstGeom>
        </p:spPr>
        <p:txBody>
          <a:bodyPr wrap="square">
            <a:spAutoFit/>
          </a:bodyPr>
          <a:lstStyle/>
          <a:p>
            <a:r>
              <a:rPr lang="ru-RU" dirty="0" smtClean="0"/>
              <a:t>     </a:t>
            </a:r>
            <a:r>
              <a:rPr lang="ru-RU" sz="2000" dirty="0" smtClean="0">
                <a:latin typeface="Times New Roman" pitchFamily="18" charset="0"/>
                <a:cs typeface="Times New Roman" pitchFamily="18" charset="0"/>
              </a:rPr>
              <a:t>В  нейтрализации  экономических  угроз  личности  государство  должно  вырабатывать  систему взглядов на ее обеспечение, иметь концептуальную модель,  которая  на  практике  реально  служила  бы нормальному функционированию личности. </a:t>
            </a:r>
          </a:p>
          <a:p>
            <a:r>
              <a:rPr lang="ru-RU" sz="2000" dirty="0" smtClean="0">
                <a:latin typeface="Times New Roman" pitchFamily="18" charset="0"/>
                <a:cs typeface="Times New Roman" pitchFamily="18" charset="0"/>
              </a:rPr>
              <a:t>     В 1978 г. ООН была разработана Система показателей уровня жизни, включающая 12 групп показателей.  Вместе  с  тем  возникла  потребность  в  построении единого интегрального показателя уровня жизни, объединяющего разные аспекты социально-экономического  развития.  Для  измерения  общественного  развития  страны  предлагались  синтетические  индексы  «качества  жизни»  населения,  включающие  демографические,  социально-экономические и культурные компоненты.</a:t>
            </a:r>
          </a:p>
          <a:p>
            <a:r>
              <a:rPr lang="ru-RU" sz="2000" dirty="0" smtClean="0">
                <a:latin typeface="Times New Roman" pitchFamily="18" charset="0"/>
                <a:cs typeface="Times New Roman" pitchFamily="18" charset="0"/>
              </a:rPr>
              <a:t>     В  последние  годы  интегральным  показателем, обобщающим  уровень  развития  и  используемым при международных и региональных сопоставлениях,  является  индекс  развития  человеческого  потенциала – ИРЧП (англ. </a:t>
            </a:r>
            <a:r>
              <a:rPr lang="ru-RU" sz="2000" dirty="0" err="1" smtClean="0">
                <a:latin typeface="Times New Roman" pitchFamily="18" charset="0"/>
                <a:cs typeface="Times New Roman" pitchFamily="18" charset="0"/>
              </a:rPr>
              <a:t>The</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Human</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Development</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Index</a:t>
            </a:r>
            <a:r>
              <a:rPr lang="ru-RU" sz="2000" dirty="0" smtClean="0">
                <a:latin typeface="Times New Roman" pitchFamily="18" charset="0"/>
                <a:cs typeface="Times New Roman" pitchFamily="18" charset="0"/>
              </a:rPr>
              <a:t> –HDI),  предложенный  в  качестве  основного  показателя,  по  которому  ранжируются  страны  мирового сообщества и определяется рейтинг каждой страны. </a:t>
            </a:r>
          </a:p>
          <a:p>
            <a:r>
              <a:rPr lang="ru-RU" sz="2000" dirty="0" smtClean="0">
                <a:latin typeface="Times New Roman" pitchFamily="18" charset="0"/>
                <a:cs typeface="Times New Roman" pitchFamily="18" charset="0"/>
              </a:rPr>
              <a:t>Этот  индекс  определяет  ООН  с  1990  г.  Он  представляет собой среднюю арифметическую трех индексов: долголетие, образованность, доход.</a:t>
            </a:r>
            <a:endParaRPr lang="ru-RU" sz="20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844" y="214290"/>
            <a:ext cx="8786874" cy="6247864"/>
          </a:xfrm>
          <a:prstGeom prst="rect">
            <a:avLst/>
          </a:prstGeom>
        </p:spPr>
        <p:txBody>
          <a:bodyPr wrap="square">
            <a:spAutoFit/>
          </a:bodyPr>
          <a:lstStyle/>
          <a:p>
            <a:r>
              <a:rPr lang="ru-RU" sz="2000" dirty="0" smtClean="0">
                <a:latin typeface="Times New Roman" pitchFamily="18" charset="0"/>
                <a:cs typeface="Times New Roman" pitchFamily="18" charset="0"/>
              </a:rPr>
              <a:t>     Помимо  этого  в  рамках  ООН,  а  также  Совета Европы  широко  используются  и  другие  индексы качества жизни, например:</a:t>
            </a:r>
          </a:p>
          <a:p>
            <a:r>
              <a:rPr lang="ru-RU" sz="2000" dirty="0" smtClean="0">
                <a:latin typeface="Times New Roman" pitchFamily="18" charset="0"/>
                <a:cs typeface="Times New Roman" pitchFamily="18" charset="0"/>
              </a:rPr>
              <a:t>а) индекс интеллектуального потенциала </a:t>
            </a:r>
            <a:r>
              <a:rPr lang="ru-RU" sz="2000" dirty="0" err="1" smtClean="0">
                <a:latin typeface="Times New Roman" pitchFamily="18" charset="0"/>
                <a:cs typeface="Times New Roman" pitchFamily="18" charset="0"/>
              </a:rPr>
              <a:t>обще-ства</a:t>
            </a:r>
            <a:r>
              <a:rPr lang="ru-RU" sz="2000" dirty="0" smtClean="0">
                <a:latin typeface="Times New Roman" pitchFamily="18" charset="0"/>
                <a:cs typeface="Times New Roman" pitchFamily="18" charset="0"/>
              </a:rPr>
              <a:t> отражает  уровни образования населения и состояние науки в стране;</a:t>
            </a:r>
          </a:p>
          <a:p>
            <a:r>
              <a:rPr lang="ru-RU" sz="2000" dirty="0" smtClean="0">
                <a:latin typeface="Times New Roman" pitchFamily="18" charset="0"/>
                <a:cs typeface="Times New Roman" pitchFamily="18" charset="0"/>
              </a:rPr>
              <a:t>б) человеческий капитал на душу населения </a:t>
            </a:r>
            <a:r>
              <a:rPr lang="ru-RU" sz="2000" dirty="0" err="1" smtClean="0">
                <a:latin typeface="Times New Roman" pitchFamily="18" charset="0"/>
                <a:cs typeface="Times New Roman" pitchFamily="18" charset="0"/>
              </a:rPr>
              <a:t>от-ражает</a:t>
            </a:r>
            <a:r>
              <a:rPr lang="ru-RU" sz="2000" dirty="0" smtClean="0">
                <a:latin typeface="Times New Roman" pitchFamily="18" charset="0"/>
                <a:cs typeface="Times New Roman" pitchFamily="18" charset="0"/>
              </a:rPr>
              <a:t> уровень затрат государства, фирм и граждан на образование, здравоохранение и другие социальные  сферы  на  душу  населения.  Чем  выше  уровень экономического  развития  страны,  тем  больше  уровень человеческого капитала и его доля в структуре всего капитала;</a:t>
            </a:r>
          </a:p>
          <a:p>
            <a:r>
              <a:rPr lang="ru-RU" sz="2000" dirty="0" smtClean="0">
                <a:latin typeface="Times New Roman" pitchFamily="18" charset="0"/>
                <a:cs typeface="Times New Roman" pitchFamily="18" charset="0"/>
              </a:rPr>
              <a:t>в)  коэффициент  жизнеспособности  населения. Характеризует возможности сохранения генофонда, интеллектуального  развития  населения  в  условиях проведения  конкретной  социально-экономической политики.  Этот  показатель  измеряется  по  </a:t>
            </a:r>
            <a:r>
              <a:rPr lang="ru-RU" sz="2000" dirty="0" err="1" smtClean="0">
                <a:latin typeface="Times New Roman" pitchFamily="18" charset="0"/>
                <a:cs typeface="Times New Roman" pitchFamily="18" charset="0"/>
              </a:rPr>
              <a:t>пяти-балльной</a:t>
            </a:r>
            <a:r>
              <a:rPr lang="ru-RU" sz="2000" dirty="0" smtClean="0">
                <a:latin typeface="Times New Roman" pitchFamily="18" charset="0"/>
                <a:cs typeface="Times New Roman" pitchFamily="18" charset="0"/>
              </a:rPr>
              <a:t>  шкале.  Установление  балла  ниже  1,5  означает  кризисное  положение,  падение  качества жизни населения до предела, за которым начинается вымирание населения.</a:t>
            </a:r>
          </a:p>
          <a:p>
            <a:r>
              <a:rPr lang="ru-RU" sz="2000" dirty="0" smtClean="0">
                <a:latin typeface="Times New Roman" pitchFamily="18" charset="0"/>
                <a:cs typeface="Times New Roman" pitchFamily="18" charset="0"/>
              </a:rPr>
              <a:t>      Кроме  интегральных  показателей  в  мировой  практике не забыты и частные показатели, характеризующие  отдельные  стороны  качества  жизни. </a:t>
            </a:r>
          </a:p>
          <a:p>
            <a:r>
              <a:rPr lang="ru-RU" sz="2000" dirty="0" smtClean="0">
                <a:latin typeface="Times New Roman" pitchFamily="18" charset="0"/>
                <a:cs typeface="Times New Roman" pitchFamily="18" charset="0"/>
              </a:rPr>
              <a:t>       К ним относятся: социально- демографические показатели; экономическая активность населения; социальная напряженность; развитие социальной сферы; экологические показатели.</a:t>
            </a:r>
            <a:endParaRPr lang="ru-RU" sz="20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214290"/>
            <a:ext cx="8643998" cy="4401205"/>
          </a:xfrm>
          <a:prstGeom prst="rect">
            <a:avLst/>
          </a:prstGeom>
        </p:spPr>
        <p:txBody>
          <a:bodyPr wrap="square">
            <a:spAutoFit/>
          </a:bodyPr>
          <a:lstStyle/>
          <a:p>
            <a:r>
              <a:rPr lang="ru-RU" sz="2000" dirty="0" smtClean="0">
                <a:latin typeface="Times New Roman" pitchFamily="18" charset="0"/>
                <a:cs typeface="Times New Roman" pitchFamily="18" charset="0"/>
              </a:rPr>
              <a:t>Экономическая  безопасность  личности  может быть  обеспечена  только  при  наличии  устойчивой системы  экономической  безопасности,  которая </a:t>
            </a:r>
          </a:p>
          <a:p>
            <a:r>
              <a:rPr lang="ru-RU" sz="2000" dirty="0" smtClean="0">
                <a:latin typeface="Times New Roman" pitchFamily="18" charset="0"/>
                <a:cs typeface="Times New Roman" pitchFamily="18" charset="0"/>
              </a:rPr>
              <a:t>предполагает формирование эффективной социально-экономической  политики,  призванной  укрепить производственные отношения, изменить политику в области  труда  и  занятости,  реформировать  собственность на средства производства, изменить социальную  структуру,  ее  политическую  систему.  Лишь  только  комплексная  реализация  данных направлений  позволяет  обеспечить  приемлемый уровень  экономической  безопасности  граждан  государства.  Проведение  политики  государства  по компонентам  экономической  безопасности  личности  должно  быть  связано  с  нивелированием  соответствующих  угроз,  присущих  каждой  из  них. В связи  с  этим,  на  основании  выделенных  10  компонент  экономической  безопасности  личности можно представить следующую классификацию ее угроз (табл. 1):</a:t>
            </a:r>
            <a:endParaRPr lang="ru-RU" sz="20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1317</TotalTime>
  <Words>997</Words>
  <Application>Microsoft Office PowerPoint</Application>
  <PresentationFormat>Экран (4:3)</PresentationFormat>
  <Paragraphs>80</Paragraphs>
  <Slides>13</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13</vt:i4>
      </vt:variant>
    </vt:vector>
  </HeadingPairs>
  <TitlesOfParts>
    <vt:vector size="19" baseType="lpstr">
      <vt:lpstr>Corbel</vt:lpstr>
      <vt:lpstr>Gill Sans MT</vt:lpstr>
      <vt:lpstr>Times New Roman</vt:lpstr>
      <vt:lpstr>Verdana</vt:lpstr>
      <vt:lpstr>Wingdings 2</vt:lpstr>
      <vt:lpstr>Солнцестояние</vt:lpstr>
      <vt:lpstr>10 Экономическая безопасность личности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Lenovo</dc:creator>
  <cp:lastModifiedBy>Pchelp</cp:lastModifiedBy>
  <cp:revision>59</cp:revision>
  <dcterms:created xsi:type="dcterms:W3CDTF">2021-03-14T03:58:01Z</dcterms:created>
  <dcterms:modified xsi:type="dcterms:W3CDTF">2024-09-07T07:09:03Z</dcterms:modified>
</cp:coreProperties>
</file>