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349" r:id="rId2"/>
    <p:sldId id="356" r:id="rId3"/>
    <p:sldId id="357" r:id="rId4"/>
    <p:sldId id="323" r:id="rId5"/>
    <p:sldId id="358" r:id="rId6"/>
    <p:sldId id="299" r:id="rId7"/>
    <p:sldId id="258" r:id="rId8"/>
    <p:sldId id="359" r:id="rId9"/>
    <p:sldId id="360" r:id="rId10"/>
    <p:sldId id="264" r:id="rId11"/>
    <p:sldId id="291" r:id="rId12"/>
    <p:sldId id="310" r:id="rId13"/>
    <p:sldId id="311" r:id="rId14"/>
    <p:sldId id="312" r:id="rId15"/>
    <p:sldId id="313" r:id="rId16"/>
    <p:sldId id="324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39" r:id="rId25"/>
    <p:sldId id="354" r:id="rId26"/>
    <p:sldId id="362" r:id="rId27"/>
    <p:sldId id="326" r:id="rId28"/>
    <p:sldId id="338" r:id="rId29"/>
    <p:sldId id="340" r:id="rId30"/>
    <p:sldId id="335" r:id="rId31"/>
    <p:sldId id="327" r:id="rId32"/>
    <p:sldId id="336" r:id="rId33"/>
    <p:sldId id="361" r:id="rId34"/>
    <p:sldId id="376" r:id="rId35"/>
    <p:sldId id="269" r:id="rId36"/>
    <p:sldId id="347" r:id="rId37"/>
    <p:sldId id="379" r:id="rId38"/>
    <p:sldId id="377" r:id="rId39"/>
    <p:sldId id="363" r:id="rId40"/>
    <p:sldId id="308" r:id="rId41"/>
    <p:sldId id="355" r:id="rId42"/>
    <p:sldId id="364" r:id="rId43"/>
    <p:sldId id="383" r:id="rId44"/>
    <p:sldId id="388" r:id="rId45"/>
    <p:sldId id="384" r:id="rId46"/>
    <p:sldId id="385" r:id="rId47"/>
    <p:sldId id="386" r:id="rId48"/>
    <p:sldId id="378" r:id="rId49"/>
    <p:sldId id="387" r:id="rId50"/>
    <p:sldId id="381" r:id="rId51"/>
    <p:sldId id="380" r:id="rId52"/>
    <p:sldId id="382" r:id="rId53"/>
    <p:sldId id="294" r:id="rId54"/>
    <p:sldId id="295" r:id="rId55"/>
    <p:sldId id="365" r:id="rId56"/>
    <p:sldId id="366" r:id="rId57"/>
    <p:sldId id="368" r:id="rId58"/>
    <p:sldId id="350" r:id="rId59"/>
    <p:sldId id="322" r:id="rId60"/>
    <p:sldId id="345" r:id="rId61"/>
    <p:sldId id="369" r:id="rId62"/>
    <p:sldId id="321" r:id="rId63"/>
    <p:sldId id="344" r:id="rId64"/>
    <p:sldId id="309" r:id="rId65"/>
    <p:sldId id="370" r:id="rId66"/>
    <p:sldId id="371" r:id="rId67"/>
    <p:sldId id="372" r:id="rId68"/>
    <p:sldId id="331" r:id="rId69"/>
    <p:sldId id="332" r:id="rId70"/>
    <p:sldId id="373" r:id="rId71"/>
    <p:sldId id="374" r:id="rId72"/>
    <p:sldId id="375" r:id="rId73"/>
    <p:sldId id="306" r:id="rId74"/>
    <p:sldId id="307" r:id="rId75"/>
    <p:sldId id="304" r:id="rId76"/>
    <p:sldId id="305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FF"/>
    <a:srgbClr val="FF3300"/>
    <a:srgbClr val="0000CC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0577" autoAdjust="0"/>
  </p:normalViewPr>
  <p:slideViewPr>
    <p:cSldViewPr>
      <p:cViewPr varScale="1">
        <p:scale>
          <a:sx n="69" d="100"/>
          <a:sy n="69" d="100"/>
        </p:scale>
        <p:origin x="-140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3ABE-8A25-41C1-82BB-70525AC8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2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E2C-E57B-4914-B71C-888113DA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9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16F2-DF4C-488C-8B92-B6C4C1C9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9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4907-C7C5-4756-A7D9-7867C54ED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44FD-8F0F-4829-BECC-9740F9E10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CCCB-98FF-45AC-961C-E2462B78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0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C312-8DAF-49E0-A82B-5FE39B4CD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8025-DAF9-4381-8C97-B1A73558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6D54-D298-49C2-B9D1-0A0F19CA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8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7263-FA67-4553-B751-57E68AD43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2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F127-F0EB-464B-B71D-92F94D3A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26103-6EEF-46D4-AE42-D66EEC867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0.png"/><Relationship Id="rId18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4.gif" TargetMode="External"/><Relationship Id="rId26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6.gif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12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1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2.bin"/><Relationship Id="rId10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2.gif" TargetMode="External"/><Relationship Id="rId19" Type="http://schemas.openxmlformats.org/officeDocument/2006/relationships/oleObject" Target="../embeddings/oleObject17.bin"/><Relationship Id="rId4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1.gif" TargetMode="External"/><Relationship Id="rId9" Type="http://schemas.openxmlformats.org/officeDocument/2006/relationships/image" Target="../media/image9.png"/><Relationship Id="rId14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3.gif" TargetMode="External"/><Relationship Id="rId22" Type="http://schemas.openxmlformats.org/officeDocument/2006/relationships/image" Target="mhtml:file://C:\&#1042;&#1059;&#1047;\&#1051;&#1077;&#1082;&#1094;&#1080;&#1080;\&#1050;&#1086;&#1079;&#1080;&#1085;\&#1056;&#1056;&#1051;\&#1056;&#1072;&#1079;&#1076;3&#1042;&#1099;&#1089;&#1086;&#1090;&#1099;.mht!http://vlobatch.narod.ru/Book/Pic45.gif" TargetMode="External"/><Relationship Id="rId27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mhtml:file://C:\&#1042;&#1059;&#1047;\&#1051;&#1077;&#1082;&#1094;&#1080;&#1080;\&#1050;&#1086;&#1079;&#1080;&#1085;\&#1056;&#1056;&#1051;\&#1056;&#1072;&#1079;&#1076;7&#1040;&#1090;&#1084;&#1044;&#1086;&#1078;&#1076;&#1100;.mht!http://vlobatch.narod.ru/Book/kd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7848600" cy="5340350"/>
          </a:xfrm>
        </p:spPr>
        <p:txBody>
          <a:bodyPr/>
          <a:lstStyle/>
          <a:p>
            <a:r>
              <a:rPr lang="ru-RU" sz="5400" b="1" smtClean="0">
                <a:solidFill>
                  <a:srgbClr val="0000FF"/>
                </a:solidFill>
              </a:rPr>
              <a:t>ПРИНЦИПЫ И ТЕХНОЛОГИИ РАДИОРЕЛЕЙНОЙ СИСТЕМЫ ПЕРЕДАЧИ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918450" cy="1595438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Радиорелейные линии прямой видимости</a:t>
            </a:r>
          </a:p>
        </p:txBody>
      </p:sp>
      <p:sp>
        <p:nvSpPr>
          <p:cNvPr id="10244" name="Line 96"/>
          <p:cNvSpPr>
            <a:spLocks noChangeShapeType="1"/>
          </p:cNvSpPr>
          <p:nvPr/>
        </p:nvSpPr>
        <p:spPr bwMode="auto">
          <a:xfrm>
            <a:off x="971550" y="4868863"/>
            <a:ext cx="187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Rectangle 67"/>
          <p:cNvSpPr>
            <a:spLocks noChangeArrowheads="1"/>
          </p:cNvSpPr>
          <p:nvPr/>
        </p:nvSpPr>
        <p:spPr bwMode="auto">
          <a:xfrm>
            <a:off x="5743575" y="5846763"/>
            <a:ext cx="1912938" cy="727075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0246" name="Rectangle 68"/>
          <p:cNvSpPr>
            <a:spLocks noChangeArrowheads="1"/>
          </p:cNvSpPr>
          <p:nvPr/>
        </p:nvSpPr>
        <p:spPr bwMode="auto">
          <a:xfrm rot="478607">
            <a:off x="5430838" y="3783013"/>
            <a:ext cx="3179762" cy="725487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0247" name="Rectangle 69"/>
          <p:cNvSpPr>
            <a:spLocks noChangeArrowheads="1"/>
          </p:cNvSpPr>
          <p:nvPr/>
        </p:nvSpPr>
        <p:spPr bwMode="auto">
          <a:xfrm rot="-637768">
            <a:off x="2808288" y="3802063"/>
            <a:ext cx="2781300" cy="725487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0248" name="Rectangle 70"/>
          <p:cNvSpPr>
            <a:spLocks noChangeArrowheads="1"/>
          </p:cNvSpPr>
          <p:nvPr/>
        </p:nvSpPr>
        <p:spPr bwMode="auto">
          <a:xfrm rot="624463">
            <a:off x="323850" y="3805238"/>
            <a:ext cx="2781300" cy="727075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10249" name="Object 71"/>
          <p:cNvGraphicFramePr>
            <a:graphicFrameLocks noChangeAspect="1"/>
          </p:cNvGraphicFramePr>
          <p:nvPr/>
        </p:nvGraphicFramePr>
        <p:xfrm>
          <a:off x="7821613" y="2571750"/>
          <a:ext cx="110648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" r:id="rId3" imgW="1016508" imgH="1127760" progId="">
                  <p:embed/>
                </p:oleObj>
              </mc:Choice>
              <mc:Fallback>
                <p:oleObj r:id="rId3" imgW="1016508" imgH="1127760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2571750"/>
                        <a:ext cx="110648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2"/>
          <p:cNvGraphicFramePr>
            <a:graphicFrameLocks noChangeAspect="1"/>
          </p:cNvGraphicFramePr>
          <p:nvPr/>
        </p:nvGraphicFramePr>
        <p:xfrm>
          <a:off x="2330450" y="2905125"/>
          <a:ext cx="11080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r:id="rId5" imgW="1016508" imgH="1127760" progId="">
                  <p:embed/>
                </p:oleObj>
              </mc:Choice>
              <mc:Fallback>
                <p:oleObj r:id="rId5" imgW="1016508" imgH="112776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905125"/>
                        <a:ext cx="110807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73"/>
          <p:cNvGraphicFramePr>
            <a:graphicFrameLocks noChangeAspect="1"/>
          </p:cNvGraphicFramePr>
          <p:nvPr/>
        </p:nvGraphicFramePr>
        <p:xfrm>
          <a:off x="2339975" y="2916238"/>
          <a:ext cx="11080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r:id="rId6" imgW="1016508" imgH="1127760" progId="">
                  <p:embed/>
                </p:oleObj>
              </mc:Choice>
              <mc:Fallback>
                <p:oleObj r:id="rId6" imgW="1016508" imgH="112776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16238"/>
                        <a:ext cx="110807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74"/>
          <p:cNvGraphicFramePr>
            <a:graphicFrameLocks noChangeAspect="1"/>
          </p:cNvGraphicFramePr>
          <p:nvPr/>
        </p:nvGraphicFramePr>
        <p:xfrm>
          <a:off x="422275" y="2249488"/>
          <a:ext cx="11080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" r:id="rId8" imgW="1016508" imgH="1127760" progId="">
                  <p:embed/>
                </p:oleObj>
              </mc:Choice>
              <mc:Fallback>
                <p:oleObj r:id="rId8" imgW="1016508" imgH="1127760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249488"/>
                        <a:ext cx="110807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5"/>
          <p:cNvGraphicFramePr>
            <a:graphicFrameLocks noChangeAspect="1"/>
          </p:cNvGraphicFramePr>
          <p:nvPr/>
        </p:nvGraphicFramePr>
        <p:xfrm>
          <a:off x="4473575" y="2117725"/>
          <a:ext cx="110648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r:id="rId9" imgW="1016508" imgH="1127760" progId="">
                  <p:embed/>
                </p:oleObj>
              </mc:Choice>
              <mc:Fallback>
                <p:oleObj r:id="rId9" imgW="1016508" imgH="1127760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2117725"/>
                        <a:ext cx="110648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76"/>
          <p:cNvGraphicFramePr>
            <a:graphicFrameLocks noChangeAspect="1"/>
          </p:cNvGraphicFramePr>
          <p:nvPr/>
        </p:nvGraphicFramePr>
        <p:xfrm>
          <a:off x="4473575" y="2133600"/>
          <a:ext cx="110648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r:id="rId10" imgW="1016508" imgH="1127760" progId="">
                  <p:embed/>
                </p:oleObj>
              </mc:Choice>
              <mc:Fallback>
                <p:oleObj r:id="rId10" imgW="1016508" imgH="1127760" progId="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2133600"/>
                        <a:ext cx="110648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6200775" y="4476750"/>
          <a:ext cx="11080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r:id="rId11" imgW="1016508" imgH="1127760" progId="">
                  <p:embed/>
                </p:oleObj>
              </mc:Choice>
              <mc:Fallback>
                <p:oleObj r:id="rId11" imgW="1016508" imgH="1127760" progId="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4476750"/>
                        <a:ext cx="110807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78"/>
          <p:cNvGraphicFramePr>
            <a:graphicFrameLocks noChangeAspect="1"/>
          </p:cNvGraphicFramePr>
          <p:nvPr/>
        </p:nvGraphicFramePr>
        <p:xfrm>
          <a:off x="6200775" y="4476750"/>
          <a:ext cx="11080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r:id="rId12" imgW="1016508" imgH="1127760" progId="">
                  <p:embed/>
                </p:oleObj>
              </mc:Choice>
              <mc:Fallback>
                <p:oleObj r:id="rId12" imgW="1016508" imgH="1127760" progId="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4476750"/>
                        <a:ext cx="1108075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Line 79"/>
          <p:cNvSpPr>
            <a:spLocks noChangeShapeType="1"/>
          </p:cNvSpPr>
          <p:nvPr/>
        </p:nvSpPr>
        <p:spPr bwMode="auto">
          <a:xfrm>
            <a:off x="1217613" y="2617788"/>
            <a:ext cx="1409700" cy="595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80"/>
          <p:cNvSpPr>
            <a:spLocks noChangeShapeType="1"/>
          </p:cNvSpPr>
          <p:nvPr/>
        </p:nvSpPr>
        <p:spPr bwMode="auto">
          <a:xfrm flipV="1">
            <a:off x="3132138" y="2427288"/>
            <a:ext cx="1695450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82"/>
          <p:cNvSpPr>
            <a:spLocks noChangeShapeType="1"/>
          </p:cNvSpPr>
          <p:nvPr/>
        </p:nvSpPr>
        <p:spPr bwMode="auto">
          <a:xfrm flipH="1" flipV="1">
            <a:off x="5272088" y="2420938"/>
            <a:ext cx="2860675" cy="523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86"/>
          <p:cNvSpPr>
            <a:spLocks noChangeShapeType="1"/>
          </p:cNvSpPr>
          <p:nvPr/>
        </p:nvSpPr>
        <p:spPr bwMode="auto">
          <a:xfrm flipH="1" flipV="1">
            <a:off x="5272088" y="2571750"/>
            <a:ext cx="1244600" cy="2225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88"/>
          <p:cNvSpPr>
            <a:spLocks noChangeShapeType="1"/>
          </p:cNvSpPr>
          <p:nvPr/>
        </p:nvSpPr>
        <p:spPr bwMode="auto">
          <a:xfrm flipH="1" flipV="1">
            <a:off x="7019925" y="4797425"/>
            <a:ext cx="865188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Text Box 89"/>
          <p:cNvSpPr txBox="1">
            <a:spLocks noChangeArrowheads="1"/>
          </p:cNvSpPr>
          <p:nvPr/>
        </p:nvSpPr>
        <p:spPr bwMode="auto">
          <a:xfrm>
            <a:off x="422275" y="2133600"/>
            <a:ext cx="765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ОРС</a:t>
            </a:r>
            <a:endParaRPr lang="ru-RU" sz="1800"/>
          </a:p>
        </p:txBody>
      </p:sp>
      <p:sp>
        <p:nvSpPr>
          <p:cNvPr id="10263" name="Text Box 90"/>
          <p:cNvSpPr txBox="1">
            <a:spLocks noChangeArrowheads="1"/>
          </p:cNvSpPr>
          <p:nvPr/>
        </p:nvSpPr>
        <p:spPr bwMode="auto">
          <a:xfrm>
            <a:off x="8031163" y="2203450"/>
            <a:ext cx="717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ОРС</a:t>
            </a:r>
            <a:endParaRPr lang="ru-RU" sz="1800"/>
          </a:p>
        </p:txBody>
      </p:sp>
      <p:sp>
        <p:nvSpPr>
          <p:cNvPr id="10264" name="Text Box 91"/>
          <p:cNvSpPr txBox="1">
            <a:spLocks noChangeArrowheads="1"/>
          </p:cNvSpPr>
          <p:nvPr/>
        </p:nvSpPr>
        <p:spPr bwMode="auto">
          <a:xfrm>
            <a:off x="2601913" y="2439988"/>
            <a:ext cx="6746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ПРС</a:t>
            </a:r>
            <a:endParaRPr lang="ru-RU" sz="1800" b="1"/>
          </a:p>
        </p:txBody>
      </p:sp>
      <p:sp>
        <p:nvSpPr>
          <p:cNvPr id="10265" name="Text Box 92"/>
          <p:cNvSpPr txBox="1">
            <a:spLocks noChangeArrowheads="1"/>
          </p:cNvSpPr>
          <p:nvPr/>
        </p:nvSpPr>
        <p:spPr bwMode="auto">
          <a:xfrm>
            <a:off x="4699000" y="3822700"/>
            <a:ext cx="736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УРС</a:t>
            </a:r>
            <a:endParaRPr lang="ru-RU" sz="1800"/>
          </a:p>
        </p:txBody>
      </p:sp>
      <p:sp>
        <p:nvSpPr>
          <p:cNvPr id="10266" name="Line 93"/>
          <p:cNvSpPr>
            <a:spLocks noChangeShapeType="1"/>
          </p:cNvSpPr>
          <p:nvPr/>
        </p:nvSpPr>
        <p:spPr bwMode="auto">
          <a:xfrm flipH="1">
            <a:off x="971550" y="3881438"/>
            <a:ext cx="7938" cy="120332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94"/>
          <p:cNvSpPr>
            <a:spLocks noChangeShapeType="1"/>
          </p:cNvSpPr>
          <p:nvPr/>
        </p:nvSpPr>
        <p:spPr bwMode="auto">
          <a:xfrm>
            <a:off x="2887663" y="4405313"/>
            <a:ext cx="0" cy="6794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8" name="Text Box 95"/>
          <p:cNvSpPr txBox="1">
            <a:spLocks noChangeArrowheads="1"/>
          </p:cNvSpPr>
          <p:nvPr/>
        </p:nvSpPr>
        <p:spPr bwMode="auto">
          <a:xfrm>
            <a:off x="1354138" y="4652963"/>
            <a:ext cx="113030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ru-RU" sz="1800" b="1" baseline="0" dirty="0"/>
              <a:t>1</a:t>
            </a:r>
            <a:r>
              <a:rPr lang="en-US" sz="1800" b="1" baseline="0" dirty="0">
                <a:sym typeface="Symbol" pitchFamily="18" charset="2"/>
              </a:rPr>
              <a:t></a:t>
            </a:r>
            <a:r>
              <a:rPr lang="ru-RU" sz="1800" b="1" baseline="0" dirty="0"/>
              <a:t>5</a:t>
            </a:r>
            <a:r>
              <a:rPr lang="en-US" sz="1800" b="1" baseline="0" dirty="0"/>
              <a:t>0 </a:t>
            </a:r>
            <a:r>
              <a:rPr lang="ru-RU" sz="1800" b="1" baseline="0" dirty="0"/>
              <a:t>км</a:t>
            </a:r>
            <a:endParaRPr lang="ru-RU" sz="1800" dirty="0"/>
          </a:p>
        </p:txBody>
      </p:sp>
      <p:sp>
        <p:nvSpPr>
          <p:cNvPr id="10269" name="Text Box 99"/>
          <p:cNvSpPr txBox="1">
            <a:spLocks noChangeArrowheads="1"/>
          </p:cNvSpPr>
          <p:nvPr/>
        </p:nvSpPr>
        <p:spPr bwMode="auto">
          <a:xfrm>
            <a:off x="5651500" y="4724400"/>
            <a:ext cx="674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ПРС</a:t>
            </a:r>
            <a:endParaRPr 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 animBg="1"/>
      <p:bldP spid="10246" grpId="0" animBg="1"/>
      <p:bldP spid="10247" grpId="0" animBg="1"/>
      <p:bldP spid="10248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/>
      <p:bldP spid="10263" grpId="0"/>
      <p:bldP spid="10264" grpId="0"/>
      <p:bldP spid="10265" grpId="0"/>
      <p:bldP spid="10266" grpId="0" animBg="1"/>
      <p:bldP spid="10267" grpId="0" animBg="1"/>
      <p:bldP spid="10268" grpId="0" animBg="1"/>
      <p:bldP spid="10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95400"/>
            <a:ext cx="8713787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Для работы РРЛ в соответствии с рекомендациями ITU-R серии F выделены полосы частот в диапазонах: </a:t>
            </a:r>
          </a:p>
          <a:p>
            <a:pPr algn="ctr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1,4;  2;  4;  5;  6;  7;  8;  10;  11;  12; 13;  14;  15;  18;  23;  27;  31;  38;  55 ГГц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1438" y="450850"/>
            <a:ext cx="8964612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2 ГГц (1.7-2.1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2800" b="1" baseline="0"/>
              <a:t> </a:t>
            </a:r>
            <a:r>
              <a:rPr lang="ru-RU" sz="3200" b="1" baseline="0"/>
              <a:t>характеризуется возможностью распростра-нения сигналов до </a:t>
            </a:r>
            <a:r>
              <a:rPr lang="ru-RU" sz="3200" b="1" baseline="0">
                <a:solidFill>
                  <a:srgbClr val="FF0000"/>
                </a:solidFill>
              </a:rPr>
              <a:t>50-80</a:t>
            </a:r>
            <a:r>
              <a:rPr lang="ru-RU" sz="3200" b="1" baseline="0"/>
              <a:t> км. Устойчивость распространения радиоволн зависит от экранирующего действия препятствий при атмосферной рефракции. Параболические антенны до </a:t>
            </a:r>
            <a:r>
              <a:rPr lang="ru-RU" sz="3200" b="1" baseline="0">
                <a:solidFill>
                  <a:srgbClr val="FF0000"/>
                </a:solidFill>
              </a:rPr>
              <a:t>5</a:t>
            </a:r>
            <a:r>
              <a:rPr lang="ru-RU" sz="3200" b="1" baseline="0"/>
              <a:t> м в диаметре, а коэффициенты усиления не превышают </a:t>
            </a:r>
            <a:r>
              <a:rPr lang="ru-RU" sz="3200" b="1" baseline="0">
                <a:solidFill>
                  <a:srgbClr val="FF0000"/>
                </a:solidFill>
              </a:rPr>
              <a:t>35-38 </a:t>
            </a:r>
            <a:r>
              <a:rPr lang="ru-RU" sz="3200" b="1" baseline="0"/>
              <a:t>дБ.  </a:t>
            </a:r>
          </a:p>
          <a:p>
            <a:pPr eaLnBrk="0" hangingPunct="0"/>
            <a:r>
              <a:rPr lang="ru-RU" sz="3200" b="1" baseline="0"/>
              <a:t>С уменьшением размеров антенн эффективность системы связи резко падает.  Диапазон подвержен влиянию помех от других радиотехнических средств.</a:t>
            </a:r>
            <a:r>
              <a:rPr lang="ru-RU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1438" y="176213"/>
            <a:ext cx="8964612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4 ГГц (3.4-3.9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3200" b="1" baseline="0"/>
              <a:t>характеризуется пролётами (</a:t>
            </a:r>
            <a:r>
              <a:rPr lang="ru-RU" sz="3200" b="1" baseline="0">
                <a:solidFill>
                  <a:srgbClr val="FF0000"/>
                </a:solidFill>
              </a:rPr>
              <a:t>40-55 </a:t>
            </a:r>
            <a:r>
              <a:rPr lang="ru-RU" sz="3200" b="1" baseline="0"/>
              <a:t>км) при  хороших качественных показателях. Остронаправленные антенны (с коэффициентами усиления порядка </a:t>
            </a:r>
            <a:r>
              <a:rPr lang="ru-RU" sz="3200" b="1" baseline="0">
                <a:solidFill>
                  <a:srgbClr val="FF0000"/>
                </a:solidFill>
              </a:rPr>
              <a:t>40 </a:t>
            </a:r>
            <a:r>
              <a:rPr lang="ru-RU" sz="3200" b="1" baseline="0"/>
              <a:t>дБ) обладают значительными габаритами и весом и, следовательно, требуют весьма дорогостоящих антенных опор. </a:t>
            </a:r>
            <a:br>
              <a:rPr lang="ru-RU" sz="3200" b="1" baseline="0"/>
            </a:br>
            <a:r>
              <a:rPr lang="ru-RU" sz="3200" b="1" baseline="0"/>
              <a:t>    Существенное воздействие оказывают атмосферная рефракция и интерференция прямых и отражённых волн. Диапазон сложен с точки зрения ЭМС, так как в нём работает множество радиотехнических средств.</a:t>
            </a:r>
            <a:r>
              <a:rPr lang="ru-RU" sz="32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360363"/>
            <a:ext cx="8713788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6 ГГц (5.6-6.2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3600" b="1" baseline="0"/>
              <a:t>предназначен для </a:t>
            </a:r>
            <a:r>
              <a:rPr lang="ru-RU" sz="3600" b="1" baseline="0">
                <a:solidFill>
                  <a:srgbClr val="0000FF"/>
                </a:solidFill>
              </a:rPr>
              <a:t>магистральных</a:t>
            </a:r>
            <a:r>
              <a:rPr lang="ru-RU" sz="3600" b="1" baseline="0"/>
              <a:t> систем связи, передающих большие объёмы информации. Средняя протяжённость пролёта - </a:t>
            </a:r>
            <a:r>
              <a:rPr lang="ru-RU" sz="3600" b="1" baseline="0">
                <a:solidFill>
                  <a:srgbClr val="FF0000"/>
                </a:solidFill>
              </a:rPr>
              <a:t>40-45 </a:t>
            </a:r>
            <a:r>
              <a:rPr lang="ru-RU" sz="3600" b="1" baseline="0"/>
              <a:t>км. Размеры антенн около </a:t>
            </a:r>
            <a:r>
              <a:rPr lang="ru-RU" sz="3600" b="1" baseline="0">
                <a:solidFill>
                  <a:srgbClr val="FF0000"/>
                </a:solidFill>
              </a:rPr>
              <a:t>3.5</a:t>
            </a:r>
            <a:r>
              <a:rPr lang="ru-RU" sz="3600" b="1" baseline="0"/>
              <a:t> м, коэффициент усиления </a:t>
            </a:r>
            <a:r>
              <a:rPr lang="ru-RU" sz="3600" b="1" baseline="0">
                <a:solidFill>
                  <a:srgbClr val="FF0000"/>
                </a:solidFill>
              </a:rPr>
              <a:t>43</a:t>
            </a:r>
            <a:r>
              <a:rPr lang="ru-RU" sz="3600" b="1" baseline="0"/>
              <a:t> дБ. На распространение сигналов оказывает существенное воздействие атмосферная рефракция и интерференция прямых и отражённых волн.</a:t>
            </a:r>
            <a:r>
              <a:rPr lang="ru-RU" sz="36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50825" y="450850"/>
            <a:ext cx="8713788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8 ГГц (7.9-8.4 ГГц)</a:t>
            </a:r>
          </a:p>
          <a:p>
            <a:pPr eaLnBrk="0" hangingPunct="0"/>
            <a:r>
              <a:rPr lang="ru-RU" sz="3200" b="1" baseline="0"/>
              <a:t> </a:t>
            </a:r>
            <a:r>
              <a:rPr lang="ru-RU" sz="3600" b="1" baseline="0"/>
              <a:t>освоен достаточно хорошо РРС средней ёмкости (порядка </a:t>
            </a:r>
            <a:r>
              <a:rPr lang="ru-RU" sz="3600" b="1" baseline="0">
                <a:solidFill>
                  <a:srgbClr val="FF0000"/>
                </a:solidFill>
              </a:rPr>
              <a:t>300-700</a:t>
            </a:r>
            <a:r>
              <a:rPr lang="ru-RU" sz="3600" b="1" baseline="0"/>
              <a:t> ТЛФ каналов в стволе для аналоговых систем). Существует и аппаратура большей ёмкости,  предназначен-ная для передачи потоков STM-1.  </a:t>
            </a:r>
          </a:p>
          <a:p>
            <a:pPr eaLnBrk="0" hangingPunct="0"/>
            <a:r>
              <a:rPr lang="ru-RU" sz="3600" b="1" baseline="0"/>
              <a:t>В этом диапазоне на распространение сигнала начинают оказывать влияние гидрометеоры (дождь, снег, туман и пр.).</a:t>
            </a:r>
            <a:r>
              <a:rPr lang="ru-RU" sz="3600" baseline="0"/>
              <a:t> </a:t>
            </a:r>
            <a:r>
              <a:rPr lang="ru-RU" baseline="0"/>
              <a:t/>
            </a:r>
            <a:br>
              <a:rPr lang="ru-RU" baseline="0"/>
            </a:br>
            <a:r>
              <a:rPr lang="ru-RU" baseline="0"/>
              <a:t>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236538"/>
            <a:ext cx="8713788" cy="638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8 ГГц (7.9-8.4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baseline="0"/>
              <a:t>  </a:t>
            </a:r>
            <a:r>
              <a:rPr lang="ru-RU" sz="2800" b="1" baseline="0"/>
              <a:t>  </a:t>
            </a:r>
            <a:r>
              <a:rPr lang="ru-RU" sz="3200" b="1" baseline="0"/>
              <a:t>Влияет атмосферная рефракция и интерференция волн.  Средняя протяжённость пролёта РРЛ составляет </a:t>
            </a:r>
            <a:r>
              <a:rPr lang="ru-RU" sz="3200" b="1" baseline="0">
                <a:solidFill>
                  <a:srgbClr val="FF0000"/>
                </a:solidFill>
              </a:rPr>
              <a:t>30-40</a:t>
            </a:r>
            <a:r>
              <a:rPr lang="ru-RU" sz="3200" b="1" baseline="0"/>
              <a:t> км. Антенны имеют высокий коэффициент усиления при диаметрах порядка </a:t>
            </a:r>
            <a:r>
              <a:rPr lang="ru-RU" sz="3200" b="1" baseline="0">
                <a:solidFill>
                  <a:srgbClr val="FF0000"/>
                </a:solidFill>
              </a:rPr>
              <a:t>1.5</a:t>
            </a:r>
            <a:r>
              <a:rPr lang="ru-RU" sz="3200" b="1" baseline="0"/>
              <a:t> - </a:t>
            </a:r>
            <a:r>
              <a:rPr lang="ru-RU" sz="3200" b="1" baseline="0">
                <a:solidFill>
                  <a:srgbClr val="FF0000"/>
                </a:solidFill>
              </a:rPr>
              <a:t>2.5 </a:t>
            </a:r>
            <a:r>
              <a:rPr lang="ru-RU" sz="3200" b="1" baseline="0"/>
              <a:t>м.  </a:t>
            </a:r>
          </a:p>
          <a:p>
            <a:pPr eaLnBrk="0" hangingPunct="0"/>
            <a:r>
              <a:rPr lang="ru-RU" sz="3200" b="1" baseline="0"/>
              <a:t>Число радиосредств, использующих этот диапазон, пока относительно невелико, и, следовательно, электромагнитная обстановка благополучна. Однако необходимо учитывать помехи от соседних радиорелейных линий, работающих в данном диапазоне частот.</a:t>
            </a:r>
            <a:r>
              <a:rPr lang="ru-RU" sz="3200" baseline="0"/>
              <a:t> </a:t>
            </a:r>
            <a:r>
              <a:rPr lang="ru-RU" baseline="0"/>
              <a:t/>
            </a:r>
            <a:br>
              <a:rPr lang="ru-RU" baseline="0"/>
            </a:br>
            <a:r>
              <a:rPr lang="ru-RU" baseline="0"/>
              <a:t>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0825" y="295275"/>
            <a:ext cx="8569325" cy="626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Диапазоны 11 и 13 ГГц  (10.7-11.7, 12.7-13.2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baseline="0"/>
              <a:t> </a:t>
            </a:r>
            <a:r>
              <a:rPr lang="ru-RU" sz="2800" b="1" baseline="0"/>
              <a:t>перспективны с точки зрения эффективности систем РРЛ. При протяжённости пролёта </a:t>
            </a:r>
            <a:r>
              <a:rPr lang="ru-RU" sz="2800" b="1" baseline="0">
                <a:solidFill>
                  <a:srgbClr val="FF0000"/>
                </a:solidFill>
              </a:rPr>
              <a:t>15-30</a:t>
            </a:r>
            <a:r>
              <a:rPr lang="ru-RU" sz="2800" b="1" baseline="0"/>
              <a:t> км, высокоэффективные антенны имеют небольшие габариты и вес, что обеспечивает относительную дешевизну антенных опор.</a:t>
            </a:r>
          </a:p>
          <a:p>
            <a:pPr eaLnBrk="0" hangingPunct="0"/>
            <a:r>
              <a:rPr lang="ru-RU" sz="2800" b="1" baseline="0"/>
              <a:t>    Рефракция на устойчивость работы уменьшается, но увеличивается влияние гидрометеоров.   В  основном, строятся цифровые радиорелейные системы связи на скорости до </a:t>
            </a:r>
            <a:r>
              <a:rPr lang="ru-RU" sz="2800" b="1" baseline="0">
                <a:solidFill>
                  <a:srgbClr val="FF0000"/>
                </a:solidFill>
              </a:rPr>
              <a:t>155</a:t>
            </a:r>
            <a:r>
              <a:rPr lang="ru-RU" sz="2800" b="1" baseline="0"/>
              <a:t> Мбит/с.  </a:t>
            </a:r>
          </a:p>
          <a:p>
            <a:pPr eaLnBrk="0" hangingPunct="0"/>
            <a:r>
              <a:rPr lang="ru-RU" sz="2800" b="1" baseline="0"/>
              <a:t>Приёмопередатчики объединены с антенной и располагаются на вершине антенной опоры.</a:t>
            </a:r>
            <a:r>
              <a:rPr lang="ru-RU" baseline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23850" y="506413"/>
            <a:ext cx="8640763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Диапазоны 15 и 18 ГГц (14.5-15.35, 17.7-19.7 ГГц)</a:t>
            </a:r>
            <a:r>
              <a:rPr lang="ru-RU" baseline="0"/>
              <a:t> </a:t>
            </a:r>
            <a:r>
              <a:rPr lang="ru-RU" sz="2800" b="1" baseline="0"/>
              <a:t> </a:t>
            </a:r>
          </a:p>
          <a:p>
            <a:pPr eaLnBrk="0" hangingPunct="0"/>
            <a:r>
              <a:rPr lang="ru-RU" sz="2800" b="1" baseline="0"/>
              <a:t>бурно осваиваются. Протяжённость пролётов </a:t>
            </a:r>
            <a:r>
              <a:rPr lang="ru-RU" sz="2800" b="1" baseline="0">
                <a:solidFill>
                  <a:srgbClr val="FF0000"/>
                </a:solidFill>
              </a:rPr>
              <a:t>20</a:t>
            </a:r>
            <a:r>
              <a:rPr lang="ru-RU" sz="2800" b="1" baseline="0"/>
              <a:t> км. Антенны имеют диаметры </a:t>
            </a:r>
            <a:r>
              <a:rPr lang="ru-RU" sz="2800" b="1" baseline="0">
                <a:solidFill>
                  <a:srgbClr val="FF0000"/>
                </a:solidFill>
              </a:rPr>
              <a:t>0.6, 1.2</a:t>
            </a:r>
            <a:r>
              <a:rPr lang="ru-RU" sz="2800" b="1" baseline="0"/>
              <a:t> или </a:t>
            </a:r>
            <a:r>
              <a:rPr lang="ru-RU" sz="2800" b="1" baseline="0">
                <a:solidFill>
                  <a:srgbClr val="FF0000"/>
                </a:solidFill>
              </a:rPr>
              <a:t>1.8</a:t>
            </a:r>
            <a:r>
              <a:rPr lang="ru-RU" sz="2800" b="1" baseline="0"/>
              <a:t> м при коэффициентах усиления от 38 до </a:t>
            </a:r>
            <a:r>
              <a:rPr lang="ru-RU" sz="2800" b="1" baseline="0">
                <a:solidFill>
                  <a:srgbClr val="FF0000"/>
                </a:solidFill>
              </a:rPr>
              <a:t>46</a:t>
            </a:r>
            <a:r>
              <a:rPr lang="ru-RU" sz="2800" b="1" baseline="0"/>
              <a:t> дБ. В ряде регионов СНГ диапазон 15 ГГц уже перегружен радиосредствами. Диапазон 18 ГГц пока более  свободен.  Сильное влияние оказывают гидрометеоры и интерференция  волн. Ослабление в дожде до </a:t>
            </a:r>
            <a:r>
              <a:rPr lang="ru-RU" sz="2800" b="1" baseline="0">
                <a:solidFill>
                  <a:srgbClr val="FF0000"/>
                </a:solidFill>
              </a:rPr>
              <a:t>12 </a:t>
            </a:r>
            <a:r>
              <a:rPr lang="ru-RU" sz="2800" b="1" baseline="0"/>
              <a:t>дБ/км (при интенсивности дождей 20-160 мм/час). Некоторое влияние оказывает и сама атмосфера (атомы кислорода и молекулы воды), ослабление в которой достигает 0.1 дБ/км.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0825" y="538163"/>
            <a:ext cx="8569325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23 ГГц (21.2-23.6 ГГц)</a:t>
            </a:r>
            <a:endParaRPr lang="ru-RU" sz="36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3200" b="1" baseline="0"/>
              <a:t> используют системы аналоговой и цифровой связи любой ёмкости. </a:t>
            </a:r>
            <a:br>
              <a:rPr lang="ru-RU" sz="3200" b="1" baseline="0"/>
            </a:br>
            <a:r>
              <a:rPr lang="ru-RU" sz="3200" b="1" baseline="0"/>
              <a:t>    Средняя протяжённость пролётов меньше 20 км, так как на распространение сигналов сильное влияние оказывают гидрометеоры и ослабления в атмосфере. Параболические антенны имеют диаметры </a:t>
            </a:r>
            <a:r>
              <a:rPr lang="ru-RU" sz="3200" b="1" baseline="0">
                <a:solidFill>
                  <a:srgbClr val="FF0000"/>
                </a:solidFill>
              </a:rPr>
              <a:t>0.3</a:t>
            </a:r>
            <a:r>
              <a:rPr lang="ru-RU" sz="3200" b="1" baseline="0"/>
              <a:t>, </a:t>
            </a:r>
            <a:r>
              <a:rPr lang="ru-RU" sz="3200" b="1" baseline="0">
                <a:solidFill>
                  <a:srgbClr val="FF0000"/>
                </a:solidFill>
              </a:rPr>
              <a:t>0.6 </a:t>
            </a:r>
            <a:r>
              <a:rPr lang="ru-RU" sz="3200" b="1" baseline="0"/>
              <a:t>и </a:t>
            </a:r>
            <a:r>
              <a:rPr lang="ru-RU" sz="3200" b="1" baseline="0">
                <a:solidFill>
                  <a:srgbClr val="FF0000"/>
                </a:solidFill>
              </a:rPr>
              <a:t>1.2</a:t>
            </a:r>
            <a:r>
              <a:rPr lang="ru-RU" sz="3200" b="1" baseline="0"/>
              <a:t> м. </a:t>
            </a:r>
            <a:br>
              <a:rPr lang="ru-RU" sz="3200" b="1" baseline="0"/>
            </a:br>
            <a:r>
              <a:rPr lang="ru-RU" sz="3200" b="1" baseline="0"/>
              <a:t>    Ослабление в дождях может быть </a:t>
            </a:r>
            <a:r>
              <a:rPr lang="ru-RU" sz="3200" b="1" baseline="0">
                <a:solidFill>
                  <a:srgbClr val="FF0000"/>
                </a:solidFill>
              </a:rPr>
              <a:t>18 </a:t>
            </a:r>
            <a:r>
              <a:rPr lang="ru-RU" sz="3200" b="1" baseline="0"/>
              <a:t>дБ/км, а в атмосфере достигает </a:t>
            </a:r>
            <a:r>
              <a:rPr lang="ru-RU" sz="3200" b="1" baseline="0">
                <a:solidFill>
                  <a:srgbClr val="FF0000"/>
                </a:solidFill>
              </a:rPr>
              <a:t>0.2</a:t>
            </a:r>
            <a:r>
              <a:rPr lang="ru-RU" sz="3200" b="1" baseline="0"/>
              <a:t> дБ/км. </a:t>
            </a:r>
            <a:r>
              <a:rPr lang="ru-RU" sz="2800" b="1" baseline="0"/>
              <a:t/>
            </a:r>
            <a:br>
              <a:rPr lang="ru-RU" sz="2800" b="1" baseline="0"/>
            </a:br>
            <a:endParaRPr lang="ru-RU" sz="2800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44450"/>
            <a:ext cx="8928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b="1" baseline="0" dirty="0">
                <a:solidFill>
                  <a:srgbClr val="0000FF"/>
                </a:solidFill>
              </a:rPr>
              <a:t>Радиосвязь –</a:t>
            </a:r>
            <a:r>
              <a:rPr lang="ru-RU" sz="3600" b="1" baseline="0" dirty="0"/>
              <a:t> телекоммуникация, осуществляемая посредством радиоволн и радиосигналов.</a:t>
            </a:r>
            <a:r>
              <a:rPr lang="ru-RU" sz="3600" baseline="0" dirty="0"/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950" y="1916113"/>
            <a:ext cx="89281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b="1" baseline="0" dirty="0">
                <a:solidFill>
                  <a:srgbClr val="0000FF"/>
                </a:solidFill>
              </a:rPr>
              <a:t>Коммуникация</a:t>
            </a:r>
            <a:r>
              <a:rPr lang="ru-RU" sz="3600" baseline="0" dirty="0">
                <a:solidFill>
                  <a:srgbClr val="0000FF"/>
                </a:solidFill>
              </a:rPr>
              <a:t> - </a:t>
            </a:r>
            <a:r>
              <a:rPr lang="ru-RU" sz="3600" b="1" baseline="0" dirty="0">
                <a:solidFill>
                  <a:srgbClr val="002060"/>
                </a:solidFill>
              </a:rPr>
              <a:t>это процесс установления связи между двумя точками пространства и передачи информации между ними. </a:t>
            </a:r>
            <a:endParaRPr lang="ru-RU" sz="3600" baseline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4292600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600" b="1" baseline="0">
                <a:solidFill>
                  <a:srgbClr val="0000FF"/>
                </a:solidFill>
              </a:rPr>
              <a:t>Регламент радиосвязи -</a:t>
            </a:r>
            <a:r>
              <a:rPr lang="ru-RU" sz="3600" b="1" baseline="0"/>
              <a:t> основной международный документ, регулирующий все вопросы радиосвязи.</a:t>
            </a:r>
            <a:endParaRPr lang="ru-RU" sz="36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0825" y="906463"/>
            <a:ext cx="86423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4000" b="1" baseline="0">
                <a:solidFill>
                  <a:srgbClr val="0000CC"/>
                </a:solidFill>
              </a:rPr>
              <a:t>Диапазон 27 ГГц (25.25-27.5 ГГц)</a:t>
            </a:r>
            <a:endParaRPr lang="ru-RU" sz="40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3600" baseline="0"/>
              <a:t> </a:t>
            </a:r>
            <a:r>
              <a:rPr lang="ru-RU" sz="3600" b="1" baseline="0"/>
              <a:t>предназначен для построения фиксиро-ванных систем радиообслуживания. Характеризуется несколько меньшим ослаблением (меньше </a:t>
            </a:r>
            <a:r>
              <a:rPr lang="ru-RU" sz="3600" b="1" baseline="0">
                <a:solidFill>
                  <a:srgbClr val="FF0000"/>
                </a:solidFill>
              </a:rPr>
              <a:t>0.1</a:t>
            </a:r>
            <a:r>
              <a:rPr lang="ru-RU" sz="3600" b="1" baseline="0"/>
              <a:t> дБ/км) сигнала в атмосфере. Средняя протяжённость пролёта </a:t>
            </a:r>
            <a:r>
              <a:rPr lang="ru-RU" sz="3600" b="1" baseline="0">
                <a:solidFill>
                  <a:srgbClr val="FF0000"/>
                </a:solidFill>
              </a:rPr>
              <a:t>12 </a:t>
            </a:r>
            <a:r>
              <a:rPr lang="ru-RU" sz="3600" b="1" baseline="0"/>
              <a:t>км. Ослабление в дождях  </a:t>
            </a:r>
            <a:r>
              <a:rPr lang="ru-RU" sz="3600" b="1" baseline="0">
                <a:solidFill>
                  <a:srgbClr val="FF0000"/>
                </a:solidFill>
              </a:rPr>
              <a:t>3-24 </a:t>
            </a:r>
            <a:r>
              <a:rPr lang="ru-RU" sz="3600" b="1" baseline="0"/>
              <a:t>дБ/км. Антенны имеют диаметр </a:t>
            </a:r>
            <a:r>
              <a:rPr lang="ru-RU" sz="3600" b="1" baseline="0">
                <a:solidFill>
                  <a:srgbClr val="FF0000"/>
                </a:solidFill>
              </a:rPr>
              <a:t>0.3</a:t>
            </a:r>
            <a:r>
              <a:rPr lang="ru-RU" sz="3600" b="1" baseline="0"/>
              <a:t>,  </a:t>
            </a:r>
            <a:r>
              <a:rPr lang="ru-RU" sz="3600" b="1" baseline="0">
                <a:solidFill>
                  <a:srgbClr val="FF0000"/>
                </a:solidFill>
              </a:rPr>
              <a:t>0.6</a:t>
            </a:r>
            <a:r>
              <a:rPr lang="ru-RU" sz="3600" b="1" baseline="0"/>
              <a:t> м.</a:t>
            </a:r>
            <a:r>
              <a:rPr lang="ru-RU" b="1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0825" y="450850"/>
            <a:ext cx="86423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38 ГГц (37-39.5, 38.6-40 ГГц)</a:t>
            </a:r>
          </a:p>
          <a:p>
            <a:pPr eaLnBrk="0" hangingPunct="0"/>
            <a:r>
              <a:rPr lang="ru-RU" b="1" baseline="0"/>
              <a:t>    </a:t>
            </a:r>
            <a:r>
              <a:rPr lang="ru-RU" sz="3200" b="1" baseline="0"/>
              <a:t>Разрешено строить  системы аналоговой и цифровой связи любой ёмкости. Протяжённость пролёта </a:t>
            </a:r>
            <a:r>
              <a:rPr lang="ru-RU" sz="3200" b="1" baseline="0">
                <a:solidFill>
                  <a:srgbClr val="FF0000"/>
                </a:solidFill>
              </a:rPr>
              <a:t>8 - 15</a:t>
            </a:r>
            <a:r>
              <a:rPr lang="ru-RU" sz="3200" b="1" baseline="0"/>
              <a:t> км.  Аппара-тура - это моноблок с антенной диаметром </a:t>
            </a:r>
            <a:r>
              <a:rPr lang="ru-RU" sz="3200" b="1" baseline="0">
                <a:solidFill>
                  <a:srgbClr val="FF0000"/>
                </a:solidFill>
              </a:rPr>
              <a:t>0.3</a:t>
            </a:r>
            <a:r>
              <a:rPr lang="ru-RU" sz="3200" b="1" baseline="0"/>
              <a:t> м. Используется только вертикальная поляризация, при которой получается лучшая устойчивость при наличии дождей.</a:t>
            </a:r>
            <a:r>
              <a:rPr lang="ru-RU" sz="3200" baseline="0"/>
              <a:t>     </a:t>
            </a:r>
            <a:r>
              <a:rPr lang="ru-RU" sz="3200" b="1" baseline="0"/>
              <a:t>Ослабление в атмосфере составляет порядка </a:t>
            </a:r>
            <a:r>
              <a:rPr lang="ru-RU" sz="3200" b="1" baseline="0">
                <a:solidFill>
                  <a:srgbClr val="FF0000"/>
                </a:solidFill>
              </a:rPr>
              <a:t>0.12</a:t>
            </a:r>
            <a:r>
              <a:rPr lang="ru-RU" sz="3200" b="1" baseline="0"/>
              <a:t> дБ/км, а в гидрометеорах - от </a:t>
            </a:r>
            <a:r>
              <a:rPr lang="ru-RU" sz="3200" b="1" baseline="0">
                <a:solidFill>
                  <a:srgbClr val="FF0000"/>
                </a:solidFill>
              </a:rPr>
              <a:t>5</a:t>
            </a:r>
            <a:r>
              <a:rPr lang="ru-RU" sz="3200" b="1" baseline="0"/>
              <a:t> до </a:t>
            </a:r>
            <a:r>
              <a:rPr lang="ru-RU" sz="3200" b="1" baseline="0">
                <a:solidFill>
                  <a:srgbClr val="FF0000"/>
                </a:solidFill>
              </a:rPr>
              <a:t>32</a:t>
            </a:r>
            <a:r>
              <a:rPr lang="ru-RU" sz="3200" b="1" baseline="0"/>
              <a:t> дБ/км (при интенсивности дождей от </a:t>
            </a:r>
            <a:r>
              <a:rPr lang="ru-RU" sz="3200" b="1" baseline="0">
                <a:solidFill>
                  <a:srgbClr val="FF0000"/>
                </a:solidFill>
              </a:rPr>
              <a:t>20</a:t>
            </a:r>
            <a:r>
              <a:rPr lang="ru-RU" sz="3200" b="1" baseline="0"/>
              <a:t> до </a:t>
            </a:r>
            <a:r>
              <a:rPr lang="ru-RU" sz="3200" b="1" baseline="0">
                <a:solidFill>
                  <a:srgbClr val="FF0000"/>
                </a:solidFill>
              </a:rPr>
              <a:t>160</a:t>
            </a:r>
            <a:r>
              <a:rPr lang="ru-RU" sz="3200" b="1" baseline="0"/>
              <a:t> мм/час).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50825" y="700088"/>
            <a:ext cx="8569325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4400" b="1" baseline="0">
                <a:solidFill>
                  <a:srgbClr val="0000CC"/>
                </a:solidFill>
              </a:rPr>
              <a:t>Диапазон 55 ГГц (54.25-57.2 ГГц)</a:t>
            </a:r>
          </a:p>
          <a:p>
            <a:pPr algn="ctr" eaLnBrk="0" hangingPunct="0"/>
            <a:endParaRPr lang="ru-RU" sz="4400" baseline="0">
              <a:solidFill>
                <a:srgbClr val="0000CC"/>
              </a:solidFill>
            </a:endParaRPr>
          </a:p>
          <a:p>
            <a:pPr eaLnBrk="0" hangingPunct="0"/>
            <a:r>
              <a:rPr lang="ru-RU" sz="4400" b="1" baseline="0"/>
              <a:t>    Протяжённость пролёта составляет несколько километров при антеннах диаметром </a:t>
            </a:r>
            <a:r>
              <a:rPr lang="ru-RU" sz="4400" b="1" baseline="0">
                <a:solidFill>
                  <a:srgbClr val="FF0000"/>
                </a:solidFill>
              </a:rPr>
              <a:t>15</a:t>
            </a:r>
            <a:r>
              <a:rPr lang="ru-RU" sz="4400" b="1" baseline="0"/>
              <a:t> см. Ослабление сигнала в атмосфере до </a:t>
            </a:r>
            <a:r>
              <a:rPr lang="ru-RU" sz="4400" b="1" baseline="0">
                <a:solidFill>
                  <a:srgbClr val="FF0000"/>
                </a:solidFill>
              </a:rPr>
              <a:t>5</a:t>
            </a:r>
            <a:r>
              <a:rPr lang="ru-RU" sz="4400" b="1" baseline="0"/>
              <a:t> дБ/км, а в дождях - от </a:t>
            </a:r>
            <a:r>
              <a:rPr lang="ru-RU" sz="4400" b="1" baseline="0">
                <a:solidFill>
                  <a:srgbClr val="FF0000"/>
                </a:solidFill>
              </a:rPr>
              <a:t>7</a:t>
            </a:r>
            <a:r>
              <a:rPr lang="ru-RU" sz="4400" b="1" baseline="0"/>
              <a:t> до </a:t>
            </a:r>
            <a:r>
              <a:rPr lang="ru-RU" sz="4400" b="1" baseline="0">
                <a:solidFill>
                  <a:srgbClr val="FF0000"/>
                </a:solidFill>
              </a:rPr>
              <a:t>40 </a:t>
            </a:r>
            <a:r>
              <a:rPr lang="ru-RU" sz="4400" b="1" baseline="0"/>
              <a:t>дБ/км.</a:t>
            </a:r>
            <a:r>
              <a:rPr lang="ru-RU" sz="44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50825" y="357188"/>
            <a:ext cx="8424863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indent="450850" algn="ctr" eaLnBrk="0" hangingPunct="0"/>
            <a:r>
              <a:rPr lang="ru-RU" sz="3600" b="1" baseline="0">
                <a:solidFill>
                  <a:srgbClr val="0000CC"/>
                </a:solidFill>
              </a:rPr>
              <a:t>Диапазон 58 ГГц (57.2-58.2 ГГц)</a:t>
            </a:r>
            <a:endParaRPr lang="ru-RU" sz="3600" baseline="0">
              <a:solidFill>
                <a:srgbClr val="0000CC"/>
              </a:solidFill>
            </a:endParaRPr>
          </a:p>
          <a:p>
            <a:pPr indent="450850" eaLnBrk="0" hangingPunct="0"/>
            <a:r>
              <a:rPr lang="ru-RU" sz="4000" b="1" baseline="0"/>
              <a:t>Разрешено строить  системы аналоговой и цифровой связи любой ёмкости. Пролёт РРЛ  </a:t>
            </a:r>
            <a:r>
              <a:rPr lang="ru-RU" sz="4000" b="1" baseline="0">
                <a:solidFill>
                  <a:srgbClr val="FF0000"/>
                </a:solidFill>
              </a:rPr>
              <a:t>1</a:t>
            </a:r>
            <a:r>
              <a:rPr lang="ru-RU" sz="4000" b="1" baseline="0"/>
              <a:t>-</a:t>
            </a:r>
            <a:r>
              <a:rPr lang="ru-RU" sz="4000" b="1" baseline="0">
                <a:solidFill>
                  <a:srgbClr val="FF0000"/>
                </a:solidFill>
              </a:rPr>
              <a:t>2</a:t>
            </a:r>
            <a:r>
              <a:rPr lang="ru-RU" sz="4000" b="1" baseline="0"/>
              <a:t> км, антенны диаметром меньше </a:t>
            </a:r>
            <a:r>
              <a:rPr lang="ru-RU" sz="4000" b="1" baseline="0">
                <a:solidFill>
                  <a:srgbClr val="FF0000"/>
                </a:solidFill>
              </a:rPr>
              <a:t>15</a:t>
            </a:r>
            <a:r>
              <a:rPr lang="ru-RU" sz="4000" b="1" baseline="0"/>
              <a:t> см. Ослабление сигнала в атмосфере до 12 дБ/км, а в дождях - от </a:t>
            </a:r>
            <a:r>
              <a:rPr lang="ru-RU" sz="4000" b="1" baseline="0">
                <a:solidFill>
                  <a:srgbClr val="FF0000"/>
                </a:solidFill>
              </a:rPr>
              <a:t>9</a:t>
            </a:r>
            <a:r>
              <a:rPr lang="ru-RU" sz="4000" b="1" baseline="0"/>
              <a:t> до </a:t>
            </a:r>
            <a:r>
              <a:rPr lang="ru-RU" sz="4000" b="1" baseline="0">
                <a:solidFill>
                  <a:srgbClr val="FF0000"/>
                </a:solidFill>
              </a:rPr>
              <a:t>45</a:t>
            </a:r>
            <a:r>
              <a:rPr lang="ru-RU" sz="4000" b="1" baseline="0"/>
              <a:t> дБ/км. Сильное влияние дождей приводит к неустойчивости работы системы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4925" y="528638"/>
            <a:ext cx="52562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 baseline="0">
                <a:solidFill>
                  <a:srgbClr val="0000FF"/>
                </a:solidFill>
              </a:rPr>
              <a:t>Частотное планирование</a:t>
            </a:r>
            <a:endParaRPr lang="en-US" sz="3200" b="1" baseline="0">
              <a:solidFill>
                <a:srgbClr val="0000FF"/>
              </a:solidFill>
            </a:endParaRPr>
          </a:p>
          <a:p>
            <a:pPr algn="just" eaLnBrk="0" hangingPunct="0"/>
            <a:r>
              <a:rPr lang="ru-RU" sz="3200" b="1" baseline="0">
                <a:solidFill>
                  <a:srgbClr val="0000FF"/>
                </a:solidFill>
              </a:rPr>
              <a:t>включает каналы приёма и передачи, частотный сдвиг между каналами, частотный сдвиг между стволами и</a:t>
            </a:r>
            <a:r>
              <a:rPr lang="en-US" sz="3200" b="1" baseline="0">
                <a:solidFill>
                  <a:srgbClr val="0000FF"/>
                </a:solidFill>
              </a:rPr>
              <a:t> </a:t>
            </a:r>
            <a:r>
              <a:rPr lang="ru-RU" sz="3200" b="1" baseline="0">
                <a:solidFill>
                  <a:srgbClr val="0000FF"/>
                </a:solidFill>
              </a:rPr>
              <a:t>диапазонами.</a:t>
            </a:r>
          </a:p>
        </p:txBody>
      </p:sp>
      <p:graphicFrame>
        <p:nvGraphicFramePr>
          <p:cNvPr id="94391" name="Group 183"/>
          <p:cNvGraphicFramePr>
            <a:graphicFrameLocks noGrp="1"/>
          </p:cNvGraphicFramePr>
          <p:nvPr/>
        </p:nvGraphicFramePr>
        <p:xfrm>
          <a:off x="5292725" y="476250"/>
          <a:ext cx="3743325" cy="3627440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152525"/>
              </a:tblGrid>
              <a:tr h="457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МГц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МГц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7428          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7589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7596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7603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7554 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7715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669" name="Группа 4"/>
          <p:cNvGrpSpPr>
            <a:grpSpLocks/>
          </p:cNvGrpSpPr>
          <p:nvPr/>
        </p:nvGrpSpPr>
        <p:grpSpPr bwMode="auto">
          <a:xfrm>
            <a:off x="250825" y="4149725"/>
            <a:ext cx="8713788" cy="2303463"/>
            <a:chOff x="0" y="0"/>
            <a:chExt cx="6034712" cy="1468443"/>
          </a:xfrm>
        </p:grpSpPr>
        <p:sp>
          <p:nvSpPr>
            <p:cNvPr id="26670" name="Надпись 2"/>
            <p:cNvSpPr txBox="1">
              <a:spLocks noChangeArrowheads="1"/>
            </p:cNvSpPr>
            <p:nvPr/>
          </p:nvSpPr>
          <p:spPr bwMode="auto">
            <a:xfrm>
              <a:off x="1038287" y="0"/>
              <a:ext cx="330364" cy="241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2800" b="1" i="1" dirty="0">
                  <a:solidFill>
                    <a:srgbClr val="FF0000"/>
                  </a:solidFill>
                  <a:cs typeface="Times New Roman" pitchFamily="18" charset="0"/>
                </a:rPr>
                <a:t>В</a:t>
              </a:r>
              <a:endParaRPr lang="ru-RU" sz="28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grpSp>
          <p:nvGrpSpPr>
            <p:cNvPr id="26671" name="Группа 6"/>
            <p:cNvGrpSpPr>
              <a:grpSpLocks/>
            </p:cNvGrpSpPr>
            <p:nvPr/>
          </p:nvGrpSpPr>
          <p:grpSpPr bwMode="auto">
            <a:xfrm>
              <a:off x="0" y="0"/>
              <a:ext cx="6034712" cy="1468443"/>
              <a:chOff x="0" y="0"/>
              <a:chExt cx="6034712" cy="1468443"/>
            </a:xfrm>
          </p:grpSpPr>
          <p:grpSp>
            <p:nvGrpSpPr>
              <p:cNvPr id="26672" name="Группа 7"/>
              <p:cNvGrpSpPr>
                <a:grpSpLocks/>
              </p:cNvGrpSpPr>
              <p:nvPr/>
            </p:nvGrpSpPr>
            <p:grpSpPr bwMode="auto">
              <a:xfrm>
                <a:off x="0" y="0"/>
                <a:ext cx="6034712" cy="1468443"/>
                <a:chOff x="0" y="0"/>
                <a:chExt cx="6034712" cy="1468443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5710383" y="778245"/>
                  <a:ext cx="5497" cy="2003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406785" y="147755"/>
                  <a:ext cx="0" cy="7063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566201" y="147755"/>
                  <a:ext cx="0" cy="1022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683839" y="147755"/>
                  <a:ext cx="0" cy="1113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678" name="Группа 1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034712" cy="1468443"/>
                  <a:chOff x="0" y="0"/>
                  <a:chExt cx="6034712" cy="1468443"/>
                </a:xfrm>
              </p:grpSpPr>
              <p:grpSp>
                <p:nvGrpSpPr>
                  <p:cNvPr id="26679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034712" cy="1468443"/>
                    <a:chOff x="0" y="-29491"/>
                    <a:chExt cx="6034712" cy="1468443"/>
                  </a:xfrm>
                </p:grpSpPr>
                <p:sp>
                  <p:nvSpPr>
                    <p:cNvPr id="26683" name="Прямоугольник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6467" y="1144312"/>
                      <a:ext cx="955648" cy="294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4F81BD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2F4D71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228600" bIns="0"/>
                    <a:lstStyle/>
                    <a:p>
                      <a:pPr algn="ctr" eaLnBrk="0" hangingPunct="0"/>
                      <a:r>
                        <a:rPr lang="ru-RU" sz="1800" b="1" dirty="0">
                          <a:cs typeface="Times New Roman" pitchFamily="18" charset="0"/>
                        </a:rPr>
                        <a:t>Передача-Приём</a:t>
                      </a:r>
                      <a:endParaRPr lang="ru-RU" sz="1800" dirty="0"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6684" name="Группа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9491"/>
                      <a:ext cx="6034712" cy="1468443"/>
                      <a:chOff x="0" y="-29491"/>
                      <a:chExt cx="6034712" cy="1468443"/>
                    </a:xfrm>
                  </p:grpSpPr>
                  <p:grpSp>
                    <p:nvGrpSpPr>
                      <p:cNvPr id="26685" name="Группа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674" y="-29491"/>
                        <a:ext cx="1433535" cy="967488"/>
                        <a:chOff x="-135677" y="-94384"/>
                        <a:chExt cx="1433535" cy="967488"/>
                      </a:xfrm>
                    </p:grpSpPr>
                    <p:sp>
                      <p:nvSpPr>
                        <p:cNvPr id="94" name="Прямоугольник 93"/>
                        <p:cNvSpPr/>
                        <p:nvPr/>
                      </p:nvSpPr>
                      <p:spPr>
                        <a:xfrm>
                          <a:off x="1179889" y="265895"/>
                          <a:ext cx="117637" cy="607212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eaLnBrk="0" hangingPunct="0"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59" name="Прямоугольник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35677" y="-94384"/>
                          <a:ext cx="701675" cy="204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2F4D7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228600" bIns="0"/>
                        <a:lstStyle/>
                        <a:p>
                          <a:pPr eaLnBrk="0" hangingPunct="0"/>
                          <a:r>
                            <a:rPr lang="ru-RU" sz="1200" b="1" dirty="0">
                              <a:solidFill>
                                <a:srgbClr val="4F81BD"/>
                              </a:solidFill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>
                              <a:cs typeface="Times New Roman" pitchFamily="18" charset="0"/>
                            </a:rPr>
                            <a:t>40 МГц</a:t>
                          </a:r>
                          <a:endParaRPr lang="ru-RU" sz="1800" dirty="0"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6686" name="Группа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6034712" cy="1438952"/>
                        <a:chOff x="0" y="0"/>
                        <a:chExt cx="6034712" cy="1438952"/>
                      </a:xfrm>
                    </p:grpSpPr>
                    <p:sp>
                      <p:nvSpPr>
                        <p:cNvPr id="26687" name="Прямоугольник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80738" y="106188"/>
                          <a:ext cx="837565" cy="204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2F4D71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228600" bIns="0"/>
                        <a:lstStyle/>
                        <a:p>
                          <a:pPr eaLnBrk="0" hangingPunct="0"/>
                          <a:r>
                            <a:rPr lang="ru-RU" sz="1200" b="1" dirty="0">
                              <a:solidFill>
                                <a:srgbClr val="4F81BD"/>
                              </a:solidFill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>
                              <a:cs typeface="Times New Roman" pitchFamily="18" charset="0"/>
                            </a:rPr>
                            <a:t>530 МГц</a:t>
                          </a:r>
                          <a:endParaRPr lang="ru-RU" sz="1800" dirty="0"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6688" name="Группа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6034712" cy="1438952"/>
                          <a:chOff x="0" y="0"/>
                          <a:chExt cx="6034712" cy="1438952"/>
                        </a:xfrm>
                      </p:grpSpPr>
                      <p:sp>
                        <p:nvSpPr>
                          <p:cNvPr id="26689" name="Прямоугольник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5716" y="0"/>
                            <a:ext cx="772160" cy="204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4F81BD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2700000" algn="ctr" rotWithShape="0">
                                    <a:srgbClr val="2F4D71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lIns="0" tIns="0" rIns="228600" bIns="0"/>
                          <a:lstStyle/>
                          <a:p>
                            <a:pPr eaLnBrk="0" hangingPunct="0"/>
                            <a:r>
                              <a:rPr lang="ru-RU" sz="1200" b="1" dirty="0">
                                <a:solidFill>
                                  <a:srgbClr val="4F81BD"/>
                                </a:solidFill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lang="ru-RU" sz="1800" b="1" dirty="0">
                                <a:cs typeface="Times New Roman" pitchFamily="18" charset="0"/>
                              </a:rPr>
                              <a:t>130 МГц</a:t>
                            </a:r>
                            <a:endParaRPr lang="ru-RU" sz="1800" dirty="0"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6690" name="Группа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5903"/>
                            <a:ext cx="6034712" cy="1433049"/>
                            <a:chOff x="0" y="-58990"/>
                            <a:chExt cx="6034712" cy="1433049"/>
                          </a:xfrm>
                        </p:grpSpPr>
                        <p:sp>
                          <p:nvSpPr>
                            <p:cNvPr id="26691" name="Прямоугольник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74312" y="1044188"/>
                              <a:ext cx="660400" cy="32950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4F81BD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7961" dir="2700000" algn="ctr" rotWithShape="0">
                                      <a:srgbClr val="2F4D71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lIns="0" tIns="0" rIns="228600" bIns="0"/>
                            <a:lstStyle/>
                            <a:p>
                              <a:pPr algn="ctr" eaLnBrk="0" hangingPunct="0"/>
                              <a:r>
                                <a:rPr lang="ru-RU" sz="1800" b="1" dirty="0">
                                  <a:cs typeface="Times New Roman" pitchFamily="18" charset="0"/>
                                </a:rPr>
                                <a:t>11700</a:t>
                              </a:r>
                              <a:endParaRPr lang="ru-RU" sz="1800" dirty="0">
                                <a:cs typeface="Times New Roman" pitchFamily="18" charset="0"/>
                              </a:endParaRPr>
                            </a:p>
                            <a:p>
                              <a:pPr algn="ctr" eaLnBrk="0" hangingPunct="0"/>
                              <a:r>
                                <a:rPr lang="ru-RU" sz="1800" b="1" dirty="0">
                                  <a:cs typeface="Times New Roman" pitchFamily="18" charset="0"/>
                                </a:rPr>
                                <a:t>МГц</a:t>
                              </a:r>
                              <a:endParaRPr lang="ru-RU" sz="1800" dirty="0">
                                <a:cs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6692" name="Группа 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-58990"/>
                              <a:ext cx="5892534" cy="1433049"/>
                              <a:chOff x="0" y="-58990"/>
                              <a:chExt cx="5892534" cy="1433049"/>
                            </a:xfrm>
                          </p:grpSpPr>
                          <p:sp>
                            <p:nvSpPr>
                              <p:cNvPr id="26693" name="Прямоугольник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0" y="1103179"/>
                                <a:ext cx="631190" cy="27051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4F81BD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17961" dir="2700000" algn="ctr" rotWithShape="0">
                                        <a:srgbClr val="2F4D71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lIns="0" tIns="0" rIns="228600" bIns="0"/>
                              <a:lstStyle/>
                              <a:p>
                                <a:pPr algn="ctr" eaLnBrk="0" hangingPunct="0"/>
                                <a:r>
                                  <a:rPr lang="ru-RU" sz="1800" b="1" dirty="0">
                                    <a:cs typeface="Times New Roman" pitchFamily="18" charset="0"/>
                                  </a:rPr>
                                  <a:t>10700</a:t>
                                </a:r>
                                <a:endParaRPr lang="ru-RU" sz="1800" dirty="0">
                                  <a:cs typeface="Times New Roman" pitchFamily="18" charset="0"/>
                                </a:endParaRPr>
                              </a:p>
                              <a:p>
                                <a:pPr algn="ctr" eaLnBrk="0" hangingPunct="0"/>
                                <a:r>
                                  <a:rPr lang="ru-RU" sz="1800" b="1" dirty="0">
                                    <a:cs typeface="Times New Roman" pitchFamily="18" charset="0"/>
                                  </a:rPr>
                                  <a:t>МГц</a:t>
                                </a:r>
                                <a:endParaRPr lang="ru-RU" sz="1800" dirty="0"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6694" name="Группа 2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6980" y="-58990"/>
                                <a:ext cx="5715554" cy="1433049"/>
                                <a:chOff x="0" y="-58990"/>
                                <a:chExt cx="5715554" cy="1433049"/>
                              </a:xfrm>
                            </p:grpSpPr>
                            <p:sp>
                              <p:nvSpPr>
                                <p:cNvPr id="26695" name="Прямоугольник 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43897" y="1055984"/>
                                  <a:ext cx="783590" cy="31807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4F81BD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17961" dir="2700000" algn="ctr" rotWithShape="0">
                                          <a:srgbClr val="2F4D71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lIns="0" tIns="0" rIns="228600" bIns="0"/>
                                <a:lstStyle/>
                                <a:p>
                                  <a:pPr algn="ctr" eaLnBrk="0" hangingPunct="0"/>
                                  <a:r>
                                    <a:rPr lang="ru-RU" sz="1800" b="1" dirty="0">
                                      <a:cs typeface="Times New Roman" pitchFamily="18" charset="0"/>
                                    </a:rPr>
                                    <a:t>Приём-</a:t>
                                  </a:r>
                                  <a:endParaRPr lang="ru-RU" sz="1800" dirty="0">
                                    <a:cs typeface="Times New Roman" pitchFamily="18" charset="0"/>
                                  </a:endParaRPr>
                                </a:p>
                                <a:p>
                                  <a:pPr algn="ctr" eaLnBrk="0" hangingPunct="0"/>
                                  <a:r>
                                    <a:rPr lang="ru-RU" sz="1800" b="1" dirty="0">
                                      <a:cs typeface="Times New Roman" pitchFamily="18" charset="0"/>
                                    </a:rPr>
                                    <a:t>Передача</a:t>
                                  </a:r>
                                  <a:endParaRPr lang="ru-RU" sz="1800" dirty="0"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6696" name="Группа 3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0" y="-58990"/>
                                  <a:ext cx="5715554" cy="1154262"/>
                                  <a:chOff x="0" y="-58990"/>
                                  <a:chExt cx="5715554" cy="1154262"/>
                                </a:xfrm>
                              </p:grpSpPr>
                              <p:sp>
                                <p:nvSpPr>
                                  <p:cNvPr id="26697" name="Прямоугольник 3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943779" y="890802"/>
                                    <a:ext cx="2771775" cy="204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4F81BD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17961" dir="2700000" algn="ctr" rotWithShape="0">
                                            <a:srgbClr val="2F4D71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lIns="0" tIns="0" rIns="228600" bIns="0"/>
                                  <a:lstStyle/>
                                  <a:p>
                                    <a:pPr eaLnBrk="0" hangingPunct="0"/>
                                    <a:r>
                                      <a:rPr lang="ru-RU" sz="1800" b="1" dirty="0">
                                        <a:solidFill>
                                          <a:srgbClr val="4F81BD"/>
                                        </a:solidFill>
                                        <a:cs typeface="Times New Roman" pitchFamily="18" charset="0"/>
                                      </a:rPr>
                                      <a:t>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 1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 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2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3     4 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5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6 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7 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   </a:t>
                                    </a:r>
                                    <a:r>
                                      <a:rPr lang="ru-RU" sz="1800" b="1" dirty="0">
                                        <a:cs typeface="Times New Roman" pitchFamily="18" charset="0"/>
                                      </a:rPr>
                                      <a:t>8     9    10    </a:t>
                                    </a:r>
                                    <a:r>
                                      <a:rPr lang="ru-RU" sz="1800" b="1" dirty="0" smtClean="0">
                                        <a:cs typeface="Times New Roman" pitchFamily="18" charset="0"/>
                                      </a:rPr>
                                      <a:t> 11    12</a:t>
                                    </a:r>
                                    <a:endParaRPr lang="ru-RU" sz="1800" dirty="0">
                                      <a:cs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6698" name="Группа 3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0" y="-58990"/>
                                    <a:ext cx="5657215" cy="1154262"/>
                                    <a:chOff x="0" y="-58990"/>
                                    <a:chExt cx="5657215" cy="1154262"/>
                                  </a:xfrm>
                                </p:grpSpPr>
                                <p:cxnSp>
                                  <p:nvCxnSpPr>
                                    <p:cNvPr id="35" name="Прямая со стрелкой 3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47396" y="201126"/>
                                      <a:ext cx="2878279" cy="0"/>
                                    </a:xfrm>
                                    <a:prstGeom prst="straightConnector1">
                                      <a:avLst/>
                                    </a:prstGeom>
                                    <a:ln>
                                      <a:solidFill>
                                        <a:schemeClr val="tx1"/>
                                      </a:solidFill>
                                      <a:headEnd type="triangle" w="med" len="med"/>
                                      <a:tailEnd type="triangle" w="med" len="med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grpSp>
                                  <p:nvGrpSpPr>
                                    <p:cNvPr id="26700" name="Группа 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0" y="-58990"/>
                                      <a:ext cx="5657215" cy="1154262"/>
                                      <a:chOff x="0" y="-58990"/>
                                      <a:chExt cx="5657215" cy="1154262"/>
                                    </a:xfrm>
                                  </p:grpSpPr>
                                  <p:cxnSp>
                                    <p:nvCxnSpPr>
                                      <p:cNvPr id="37" name="Прямая со стрелкой 3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2341790" y="118140"/>
                                        <a:ext cx="790482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solidFill>
                                          <a:schemeClr val="tx1"/>
                                        </a:solidFill>
                                        <a:headEnd type="triangle" w="med" len="med"/>
                                        <a:tailEnd type="triangle" w="med" len="med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grpSp>
                                    <p:nvGrpSpPr>
                                      <p:cNvPr id="26702" name="Группа 3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0" y="-58990"/>
                                        <a:ext cx="5657215" cy="1154262"/>
                                        <a:chOff x="0" y="-58990"/>
                                        <a:chExt cx="5657215" cy="1154262"/>
                                      </a:xfrm>
                                    </p:grpSpPr>
                                    <p:sp>
                                      <p:nvSpPr>
                                        <p:cNvPr id="26703" name="Прямоугольник 3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14853" y="-58990"/>
                                          <a:ext cx="589728" cy="20447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  <a:effectLst/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4F81BD"/>
                                              </a:solidFill>
                                            </a14:hiddenFill>
                                          </a:ex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14:hiddenLine>
                                          </a:ext>
                                          <a:ext uri="{AF507438-7753-43E0-B8FC-AC1667EBCBE1}">
                                            <a14:hiddenEffects xmlns:a14="http://schemas.microsoft.com/office/drawing/2010/main">
                                              <a:effectLst>
                                                <a:outerShdw dist="17961" dir="2700000" algn="ctr" rotWithShape="0">
                                                  <a:srgbClr val="2F4D71"/>
                                                </a:outerShdw>
                                              </a:effectLst>
                                            </a14:hiddenEffects>
                                          </a:ext>
                                        </a:extLst>
                                      </p:spPr>
                                      <p:txBody>
                                        <a:bodyPr lIns="0" tIns="0" rIns="228600" bIns="0"/>
                                        <a:lstStyle/>
                                        <a:p>
                                          <a:pPr eaLnBrk="0" hangingPunct="0"/>
                                          <a:r>
                                            <a:rPr lang="ru-RU" sz="1200" b="1" dirty="0">
                                              <a:solidFill>
                                                <a:srgbClr val="4F81BD"/>
                                              </a:solidFill>
                                              <a:cs typeface="Times New Roman" pitchFamily="18" charset="0"/>
                                            </a:rPr>
                                            <a:t> </a:t>
                                          </a:r>
                                          <a:r>
                                            <a:rPr lang="ru-RU" sz="1800" b="1" dirty="0">
                                              <a:cs typeface="Times New Roman" pitchFamily="18" charset="0"/>
                                            </a:rPr>
                                            <a:t>80 МГц</a:t>
                                          </a:r>
                                          <a:endParaRPr lang="ru-RU" sz="1800" dirty="0">
                                            <a:cs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6704" name="Группа 3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0" y="253672"/>
                                          <a:ext cx="5657215" cy="841600"/>
                                          <a:chOff x="0" y="0"/>
                                          <a:chExt cx="5657215" cy="841600"/>
                                        </a:xfrm>
                                      </p:grpSpPr>
                                      <p:grpSp>
                                        <p:nvGrpSpPr>
                                          <p:cNvPr id="26706" name="Группа 4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0" y="0"/>
                                            <a:ext cx="5657215" cy="841600"/>
                                            <a:chOff x="0" y="0"/>
                                            <a:chExt cx="5657215" cy="841600"/>
                                          </a:xfrm>
                                        </p:grpSpPr>
                                        <p:sp>
                                          <p:nvSpPr>
                                            <p:cNvPr id="44" name="Прямоугольник 4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350899" y="12223"/>
                                              <a:ext cx="118737" cy="607213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0070C0"/>
                                            </a:solidFill>
                                            <a:ln>
                                              <a:solidFill>
                                                <a:srgbClr val="0070C0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anchor="ctr"/>
                                            <a:lstStyle/>
                                            <a:p>
                                              <a:pPr eaLnBrk="0" hangingPunct="0">
                                                <a:defRPr/>
                                              </a:pPr>
                                              <a:endParaRPr lang="ru-R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6709" name="Группа 44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0" y="0"/>
                                              <a:ext cx="5657215" cy="841600"/>
                                              <a:chOff x="0" y="0"/>
                                              <a:chExt cx="5657215" cy="841600"/>
                                            </a:xfrm>
                                          </p:grpSpPr>
                                          <p:sp>
                                            <p:nvSpPr>
                                              <p:cNvPr id="46" name="Прямоугольник 4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144208" y="79"/>
                                                <a:ext cx="118737" cy="608225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0070C0"/>
                                              </a:solidFill>
                                              <a:ln>
                                                <a:solidFill>
                                                  <a:srgbClr val="0070C0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anchor="ctr"/>
                                              <a:lstStyle/>
                                              <a:p>
                                                <a:pPr eaLnBrk="0" hangingPunct="0">
                                                  <a:defRPr/>
                                                </a:pPr>
                                                <a:endParaRPr lang="ru-RU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6711" name="Группа 4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0" y="0"/>
                                                <a:ext cx="5657215" cy="841600"/>
                                                <a:chOff x="0" y="0"/>
                                                <a:chExt cx="5657215" cy="841600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48" name="Прямоугольник 4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938617" y="12223"/>
                                                  <a:ext cx="117637" cy="607213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0070C0"/>
                                                </a:solidFill>
                                                <a:ln>
                                                  <a:solidFill>
                                                    <a:srgbClr val="0070C0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eaLnBrk="0" hangingPunct="0">
                                                    <a:defRPr/>
                                                  </a:pPr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6713" name="Группа 48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0" y="0"/>
                                                  <a:ext cx="5657215" cy="841600"/>
                                                  <a:chOff x="0" y="0"/>
                                                  <a:chExt cx="5657215" cy="841600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0" name="Прямоугольник 4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4725330" y="79"/>
                                                    <a:ext cx="118737" cy="60822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0070C0"/>
                                                  </a:solidFill>
                                                  <a:ln>
                                                    <a:solidFill>
                                                      <a:srgbClr val="0070C0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anchor="ctr"/>
                                                  <a:lstStyle/>
                                                  <a:p>
                                                    <a:pPr eaLnBrk="0" hangingPunct="0">
                                                      <a:defRPr/>
                                                    </a:pPr>
                                                    <a:endParaRPr lang="ru-RU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6715" name="Группа 50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0" y="0"/>
                                                    <a:ext cx="5657215" cy="841600"/>
                                                    <a:chOff x="0" y="0"/>
                                                    <a:chExt cx="5657215" cy="841600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52" name="Прямоугольник 5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519738" y="79"/>
                                                      <a:ext cx="117638" cy="60822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rgbClr val="0070C0"/>
                                                    </a:solidFill>
                                                    <a:ln>
                                                      <a:solidFill>
                                                        <a:srgbClr val="0070C0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anchor="ctr"/>
                                                    <a:lstStyle/>
                                                    <a:p>
                                                      <a:pPr eaLnBrk="0" hangingPunct="0">
                                                        <a:defRPr/>
                                                      </a:pPr>
                                                      <a:endParaRPr lang="ru-RU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6717" name="Группа 52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0" y="0"/>
                                                      <a:ext cx="5657215" cy="841600"/>
                                                      <a:chOff x="0" y="0"/>
                                                      <a:chExt cx="5657215" cy="841600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54" name="Прямоугольник 5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95457" y="12223"/>
                                                        <a:ext cx="117638" cy="607213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0070C0"/>
                                                      </a:solidFill>
                                                      <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eaLnBrk="0" hangingPunct="0">
                                                          <a:defRPr/>
                                                        </a:pPr>
                                                        <a:endParaRPr lang="ru-RU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6719" name="Группа 54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0" y="0"/>
                                                        <a:ext cx="5657215" cy="841600"/>
                                                        <a:chOff x="0" y="0"/>
                                                        <a:chExt cx="5657215" cy="84160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56" name="Прямоугольник 5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106357" y="12223"/>
                                                          <a:ext cx="117638" cy="607213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ln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anchor="ctr"/>
                                                        <a:lstStyle/>
                                                        <a:p>
                                                          <a:pPr eaLnBrk="0" hangingPunct="0">
                                                            <a:defRPr/>
                                                          </a:pPr>
                                                          <a:endParaRPr lang="ru-RU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6721" name="Группа 56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0" y="0"/>
                                                          <a:ext cx="5657215" cy="841600"/>
                                                          <a:chOff x="0" y="0"/>
                                                          <a:chExt cx="5657215" cy="841600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58" name="Прямоугольник 57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3894169" y="79"/>
                                                            <a:ext cx="117637" cy="608225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n>
                                                            <a:solidFill>
                                                              <a:srgbClr val="0070C0"/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eaLnBrk="0" hangingPunct="0">
                                                              <a:defRPr/>
                                                            </a:pPr>
                                                            <a:endParaRPr lang="ru-RU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26723" name="Группа 58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0" y="0"/>
                                                            <a:ext cx="5657215" cy="841600"/>
                                                            <a:chOff x="0" y="0"/>
                                                            <a:chExt cx="5657215" cy="841600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60" name="Прямоугольник 5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3669888" y="6151"/>
                                                              <a:ext cx="117637" cy="608225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0070C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eaLnBrk="0" hangingPunct="0">
                                                                <a:defRPr/>
                                                              </a:pPr>
                                                              <a:endParaRPr lang="ru-RU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26725" name="Группа 60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0" y="0"/>
                                                              <a:ext cx="5657215" cy="841600"/>
                                                              <a:chOff x="0" y="0"/>
                                                              <a:chExt cx="5657215" cy="841600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62" name="Прямоугольник 61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3463197" y="12223"/>
                                                                <a:ext cx="117637" cy="607213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rgbClr val="0070C0"/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anchor="ctr"/>
                                                              <a:lstStyle/>
                                                              <a:p>
                                                                <a:pPr eaLnBrk="0" hangingPunct="0">
                                                                  <a:defRPr/>
                                                                </a:pPr>
                                                                <a:endParaRPr lang="ru-RU"/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26727" name="Группа 62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0" y="0"/>
                                                                <a:ext cx="5657215" cy="841600"/>
                                                                <a:chOff x="0" y="0"/>
                                                                <a:chExt cx="5657215" cy="841600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64" name="Прямоугольник 6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263103" y="12223"/>
                                                                  <a:ext cx="117637" cy="607213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0070C0"/>
                                                                </a:solidFill>
                                                                <a:ln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anchor="ctr"/>
                                                                <a:lstStyle/>
                                                                <a:p>
                                                                  <a:pPr eaLnBrk="0" hangingPunct="0">
                                                                    <a:defRPr/>
                                                                  </a:pPr>
                                                                  <a:endParaRPr lang="ru-R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26729" name="Группа 64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0" y="0"/>
                                                                  <a:ext cx="5657215" cy="841600"/>
                                                                  <a:chOff x="0" y="0"/>
                                                                  <a:chExt cx="5657215" cy="841600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66" name="Прямоугольник 6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049815" y="12223"/>
                                                                    <a:ext cx="118737" cy="607213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ln>
                                                                    <a:solidFill>
                                                                      <a:srgbClr val="0070C0"/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anchor="ctr"/>
                                                                  <a:lstStyle/>
                                                                  <a:p>
                                                                    <a:pPr eaLnBrk="0" hangingPunct="0">
                                                                      <a:defRPr/>
                                                                    </a:pPr>
                                                                    <a:endParaRPr lang="ru-R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26731" name="Группа 66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0" y="0"/>
                                                                    <a:ext cx="5657215" cy="841600"/>
                                                                    <a:chOff x="0" y="0"/>
                                                                    <a:chExt cx="5657215" cy="841600"/>
                                                                  </a:xfrm>
                                                                </p:grpSpPr>
                                                                <p:cxnSp>
                                                                  <p:nvCxnSpPr>
                                                                    <p:cNvPr id="68" name="Прямая соединительная линия 67"/>
                                                                    <p:cNvCxnSpPr/>
                                                                    <p:nvPr/>
                                                                  </p:nvCxnSpPr>
                                                                  <p:spPr>
                                                                    <a:xfrm>
                                                                      <a:off x="27" y="619436"/>
                                                                      <a:ext cx="5657610" cy="0"/>
                                                                    </a:xfrm>
                                                                    <a:prstGeom prst="line">
                                                                      <a:avLst/>
                                                                    </a:prstGeom>
                                                                    <a:ln w="19050"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1">
                                                                      <a:schemeClr val="accent1"/>
                                                                    </a:lnRef>
                                                                    <a:fillRef idx="0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</p:cxnSp>
                                                                <p:grpSp>
                                                                  <p:nvGrpSpPr>
                                                                    <p:cNvPr id="26733" name="Группа 68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82591" y="0"/>
                                                                      <a:ext cx="2801620" cy="841600"/>
                                                                      <a:chOff x="0" y="0"/>
                                                                      <a:chExt cx="2801620" cy="841600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70" name="Прямоугольник 6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24127" y="6151"/>
                                                                        <a:ext cx="117637" cy="607213"/>
                                                                      </a:xfrm>
                                                                      <a:prstGeom prst="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FF000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rgbClr val="FF0000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eaLnBrk="0" hangingPunct="0">
                                                                          <a:defRPr/>
                                                                        </a:pPr>
                                                                        <a:endParaRPr lang="ru-R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26735" name="Группа 70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0" y="0"/>
                                                                        <a:ext cx="2801620" cy="841600"/>
                                                                        <a:chOff x="0" y="0"/>
                                                                        <a:chExt cx="2801620" cy="841600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72" name="Прямоугольник 7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30817" y="12223"/>
                                                                          <a:ext cx="116538" cy="607213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FF0000"/>
                                                                        </a:solidFill>
                                                                        <a:ln>
                                                                          <a:solidFill>
                                                                            <a:srgbClr val="FF0000"/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anchor="ctr"/>
                                                                        <a:lstStyle/>
                                                                        <a:p>
                                                                          <a:pPr eaLnBrk="0" hangingPunct="0">
                                                                            <a:defRPr/>
                                                                          </a:pPr>
                                                                          <a:endParaRPr lang="ru-R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26737" name="Группа 72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0" y="0"/>
                                                                          <a:ext cx="2801620" cy="841600"/>
                                                                          <a:chOff x="0" y="0"/>
                                                                          <a:chExt cx="2801620" cy="841600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74" name="Прямоугольник 7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536408" y="12223"/>
                                                                            <a:ext cx="117638" cy="607213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FF0000"/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rgbClr val="FF0000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eaLnBrk="0" hangingPunct="0">
                                                                              <a:defRPr/>
                                                                            </a:pPr>
                                                                            <a:endParaRPr lang="ru-R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26739" name="Группа 74"/>
                                                                          <p:cNvGrpSpPr>
                                                                            <a:grpSpLocks/>
                                                                          </p:cNvGrpSpPr>
                                                                          <p:nvPr/>
                                                                        </p:nvGrpSpPr>
                                                                        <p:grpSpPr bwMode="auto">
                                                                          <a:xfrm>
                                                                            <a:off x="0" y="0"/>
                                                                            <a:ext cx="2801620" cy="841600"/>
                                                                            <a:chOff x="0" y="0"/>
                                                                            <a:chExt cx="2801620" cy="841600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76" name="Прямоугольник 7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743099" y="6151"/>
                                                                              <a:ext cx="117638" cy="607213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FF0000"/>
                                                                            </a:solidFill>
                                                                            <a:ln>
                                                                              <a:solidFill>
                                                                                <a:srgbClr val="FF0000"/>
                                                                              </a:solidFill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eaLnBrk="0" hangingPunct="0">
                                                                                <a:defRPr/>
                                                                              </a:pPr>
                                                                              <a:endParaRPr lang="ru-R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26741" name="Группа 76"/>
                                                                            <p:cNvGrpSpPr>
                                                                              <a:grpSpLocks/>
                                                                            </p:cNvGrpSpPr>
                                                                            <p:nvPr/>
                                                                          </p:nvGrpSpPr>
                                                                          <p:grpSpPr bwMode="auto">
                                                                            <a:xfrm>
                                                                              <a:off x="0" y="0"/>
                                                                              <a:ext cx="2801620" cy="841600"/>
                                                                              <a:chOff x="0" y="0"/>
                                                                              <a:chExt cx="2801620" cy="841600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78" name="Прямоугольник 7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961884" y="12223"/>
                                                                                <a:ext cx="117637" cy="607213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FF0000"/>
                                                                              </a:solidFill>
                                                                              <a:ln>
                                                                                <a:solidFill>
                                                                                  <a:srgbClr val="FF0000"/>
                                                                                </a:solidFill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eaLnBrk="0" hangingPunct="0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ru-R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26743" name="Группа 78"/>
                                                                              <p:cNvGrpSpPr>
                                                                                <a:grpSpLocks/>
                                                                              </p:cNvGrpSpPr>
                                                                              <p:nvPr/>
                                                                            </p:nvGrpSpPr>
                                                                            <p:grpSpPr bwMode="auto">
                                                                              <a:xfrm>
                                                                                <a:off x="0" y="0"/>
                                                                                <a:ext cx="2801620" cy="841600"/>
                                                                                <a:chOff x="0" y="0"/>
                                                                                <a:chExt cx="2801620" cy="841600"/>
                                                                              </a:xfrm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80" name="Прямоугольник 79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1156481" y="12223"/>
                                                                                  <a:ext cx="117638" cy="607213"/>
                                                                                </a:xfrm>
                                                                                <a:prstGeom prst="rect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FF0000"/>
                                                                                </a:solidFill>
                                                                                <a:ln>
                                                                                  <a:solidFill>
                                                                                    <a:srgbClr val="FF0000"/>
                                                                                  </a:solidFill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eaLnBrk="0" hangingPunct="0"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lang="ru-R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grpSp>
                                                                              <p:nvGrpSpPr>
                                                                                <p:cNvPr id="26745" name="Группа 80"/>
                                                                                <p:cNvGrpSpPr>
                                                                                  <a:grpSpLocks/>
                                                                                </p:cNvGrpSpPr>
                                                                                <p:nvPr/>
                                                                              </p:nvGrpSpPr>
                                                                              <p:grpSpPr bwMode="auto">
                                                                                <a:xfrm>
                                                                                  <a:off x="0" y="0"/>
                                                                                  <a:ext cx="2801620" cy="841600"/>
                                                                                  <a:chOff x="0" y="0"/>
                                                                                  <a:chExt cx="2801620" cy="841600"/>
                                                                                </a:xfrm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82" name="Прямоугольник 81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1580856" y="12223"/>
                                                                                    <a:ext cx="118737" cy="607213"/>
                                                                                  </a:xfrm>
                                                                                  <a:prstGeom prst="rect">
                                                                                    <a:avLst/>
                                                                                  </a:prstGeom>
                                                                                  <a:solidFill>
                                                                                    <a:srgbClr val="FF0000"/>
                                                                                  </a:solidFill>
                                                                                  <a:ln>
                                                                                    <a:solidFill>
                                                                                      <a:srgbClr val="FF0000"/>
                                                                                    </a:solidFill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eaLnBrk="0" hangingPunct="0"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lang="ru-R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6747" name="Группа 82"/>
                                                                                  <p:cNvGrpSpPr>
                                                                                    <a:grpSpLocks/>
                                                                                  </p:cNvGrpSpPr>
                                                                                  <p:nvPr/>
                                                                                </p:nvGrpSpPr>
                                                                                <p:grpSpPr bwMode="auto">
                                                                                  <a:xfrm>
                                                                                    <a:off x="0" y="0"/>
                                                                                    <a:ext cx="2801620" cy="841600"/>
                                                                                    <a:chOff x="0" y="0"/>
                                                                                    <a:chExt cx="2801620" cy="841600"/>
                                                                                  </a:xfrm>
                                                                                </p:grpSpPr>
                                                                                <p:sp>
                                                                                  <p:nvSpPr>
                                                                                    <p:cNvPr id="84" name="Прямоугольник 83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1794144" y="79"/>
                                                                                      <a:ext cx="117638" cy="608225"/>
                                                                                    </a:xfrm>
                                                                                    <a:prstGeom prst="rect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FF0000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solidFill>
                                                                                        <a:srgbClr val="FF0000"/>
                                                                                      </a:solidFill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eaLnBrk="0" hangingPunct="0"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lang="ru-R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6749" name="Группа 84"/>
                                                                                    <p:cNvGrpSpPr>
                                                                                      <a:grpSpLocks/>
                                                                                    </p:cNvGrpSpPr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 bwMode="auto">
                                                                                    <a:xfrm>
                                                                                      <a:off x="0" y="5899"/>
                                                                                      <a:ext cx="2801620" cy="835701"/>
                                                                                      <a:chOff x="0" y="0"/>
                                                                                      <a:chExt cx="2801620" cy="835701"/>
                                                                                    </a:xfrm>
                                                                                  </p:grpSpPr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86" name="Прямоугольник 85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1994238" y="252"/>
                                                                                        <a:ext cx="117638" cy="607213"/>
                                                                                      </a:xfrm>
                                                                                      <a:prstGeom prst="rect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FF000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solidFill>
                                                                                          <a:srgbClr val="FF0000"/>
                                                                                        </a:solidFill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eaLnBrk="0" hangingPunct="0"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lang="ru-R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6751" name="Группа 86"/>
                                                                                      <p:cNvGrpSpPr>
                                                                                        <a:grpSpLocks/>
                                                                                      </p:cNvGrpSpPr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 bwMode="auto">
                                                                                      <a:xfrm>
                                                                                        <a:off x="0" y="5900"/>
                                                                                        <a:ext cx="2801620" cy="829801"/>
                                                                                        <a:chOff x="0" y="0"/>
                                                                                        <a:chExt cx="2801620" cy="829801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88" name="Прямоугольник 87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2200929" y="425"/>
                                                                                          <a:ext cx="117638" cy="607213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solidFill>
                                                                                          <a:srgbClr val="FF000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solidFill>
                                                                                            <a:srgbClr val="FF0000"/>
                                                                                          </a:solidFill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eaLnBrk="0" hangingPunct="0"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lang="ru-R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6753" name="Группа 88"/>
                                                                                        <p:cNvGrpSpPr>
                                                                                          <a:grpSpLocks/>
                                                                                        </p:cNvGrpSpPr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 bwMode="auto">
                                                                                        <a:xfrm>
                                                                                          <a:off x="0" y="5899"/>
                                                                                          <a:ext cx="2801620" cy="823902"/>
                                                                                          <a:chOff x="0" y="0"/>
                                                                                          <a:chExt cx="2801620" cy="823902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90" name="Прямоугольник 89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2419713" y="598"/>
                                                                                            <a:ext cx="117637" cy="607212"/>
                                                                                          </a:xfrm>
                                                                                          <a:prstGeom prst="rect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solidFill>
                                                                                            <a:srgbClr val="FF0000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solidFill>
                                                                                              <a:srgbClr val="FF0000"/>
                                                                                            </a:solidFill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eaLnBrk="0" hangingPunct="0"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lang="ru-RU"/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26755" name="Группа 90"/>
                                                                                          <p:cNvGrpSpPr>
                                                                                            <a:grpSpLocks/>
                                                                                          </p:cNvGrpSpPr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 bwMode="auto">
                                                                                          <a:xfrm>
                                                                                            <a:off x="0" y="489647"/>
                                                                                            <a:ext cx="2801620" cy="334255"/>
                                                                                            <a:chOff x="0" y="0"/>
                                                                                            <a:chExt cx="2801620" cy="33425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26756" name="Прямоугольник 91"/>
                                                                                            <p:cNvSpPr>
                                                                                              <a:spLocks noChangeArrowheads="1"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>
                                                                                              <a:off x="0" y="129785"/>
                                                                                              <a:ext cx="2801620" cy="204470"/>
                                                                                            </a:xfrm>
                                                                                            <a:prstGeom prst="rect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noFill/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effectLst/>
                                                                                            <a:extLst>
                                                                                              <a:ext uri="{909E8E84-426E-40DD-AFC4-6F175D3DCCD1}">
                                                                                                <a14:hiddenFill xmlns:a14="http://schemas.microsoft.com/office/drawing/2010/main">
                                                                                                  <a:solidFill>
                                                                                                    <a:srgbClr val="4F81BD"/>
                                                                                                  </a:solidFill>
                                                                                                </a14:hiddenFill>
                                                                                              </a:ext>
                                                                                              <a:ext uri="{91240B29-F687-4F45-9708-019B960494DF}">
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<a:solidFill>
                                                                                                    <a:srgbClr val="000000"/>
                                                                                                  </a:solidFill>
                                                                                                  <a:miter lim="800000"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14:hiddenLine>
                                                                                              </a:ext>
                                                                                              <a:ext uri="{AF507438-7753-43E0-B8FC-AC1667EBCBE1}">
                                                                                                <a14:hiddenEffects xmlns:a14="http://schemas.microsoft.com/office/drawing/2010/main">
                                                                                                  <a:effectLst>
                                                                                                    <a:outerShdw dist="17961" dir="2700000" algn="ctr" rotWithShape="0">
                                                                                                      <a:srgbClr val="2F4D71"/>
                                                                                                    </a:outerShdw>
                                                                                                  </a:effectLst>
                                                                                                </a14:hiddenEffects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 lIns="0" tIns="0" rIns="228600" bIns="0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eaLnBrk="0" hangingPunct="0"/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solidFill>
                                                                                                    <a:srgbClr val="4F81BD"/>
                                                                                                  </a:solidFill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solidFill>
                                                                                                    <a:srgbClr val="4F81BD"/>
                                                                                                  </a:solidFill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1 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2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3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4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5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6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7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 8  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9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10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 smtClean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    11   </a:t>
                                                                                              </a:r>
                                                                                              <a:r>
                                                                                                <a:rPr lang="ru-RU" sz="1800" b="1" dirty="0">
                                                                                                  <a:cs typeface="Times New Roman" pitchFamily="18" charset="0"/>
                                                                                                </a:rPr>
                                                                                                <a:t>12</a:t>
                                                                                              </a:r>
                                                                                              <a:endParaRPr lang="ru-RU" sz="1800" dirty="0">
                                                                                                <a:cs typeface="Times New Roman" pitchFamily="18" charset="0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cxnSp>
                                                                                          <p:nvCxnSpPr>
                                                                                            <p:cNvPr id="93" name="Прямая соединительная линия 92"/>
                                                                                            <p:cNvCxnSpPr/>
                                                                                            <p:nvPr/>
                                                                                          </p:nvCxnSpPr>
                                                                                          <p:spPr>
                                                                                            <a:xfrm flipV="1">
                                                                                              <a:off x="2761632" y="769"/>
                                                                                              <a:ext cx="5497" cy="200380"/>
                                                                                            </a:xfrm>
                                                                                            <a:prstGeom prst="lin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ln w="19050">
                                                                                              <a:solidFill>
                                                                                                <a:schemeClr val="tx1"/>
                                                                                              </a:solidFill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1">
                                                                                              <a:schemeClr val="accent1"/>
                                                                                            </a:lnRef>
                                                                                            <a:fillRef idx="0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tx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</p:cxnSp>
                                                                                      </p:grpSp>
                                                                                    </p:grpSp>
                                                                                  </p:grpSp>
                                                                                </p:grpSp>
                                                                              </p:grpSp>
                                                                            </p:grpSp>
                                                                          </p:grpSp>
                                                                        </p:grp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  <p:cxnSp>
                                        <p:nvCxnSpPr>
                                          <p:cNvPr id="43" name="Прямая соединительная линия 42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100074" y="619436"/>
                                            <a:ext cx="5497" cy="20038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905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cxnSp>
                                      <p:nvCxnSpPr>
                                        <p:cNvPr id="41" name="Прямая соединительная линия 40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3522566" y="99924"/>
                                          <a:ext cx="0" cy="159899"/>
                                        </a:xfrm>
                                        <a:prstGeom prst="line">
                                          <a:avLst/>
                                        </a:prstGeom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flipV="1">
                    <a:off x="2518770" y="135611"/>
                    <a:ext cx="0" cy="2044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единительная линия 16"/>
                  <p:cNvCxnSpPr/>
                  <p:nvPr/>
                </p:nvCxnSpPr>
                <p:spPr>
                  <a:xfrm flipV="1">
                    <a:off x="643161" y="147755"/>
                    <a:ext cx="0" cy="2034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flipV="1">
                    <a:off x="3303755" y="158888"/>
                    <a:ext cx="0" cy="2044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673" name="Надпись 2"/>
              <p:cNvSpPr txBox="1">
                <a:spLocks noChangeArrowheads="1"/>
              </p:cNvSpPr>
              <p:nvPr/>
            </p:nvSpPr>
            <p:spPr bwMode="auto">
              <a:xfrm>
                <a:off x="4100052" y="35397"/>
                <a:ext cx="330364" cy="241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2800" b="1" i="1" dirty="0">
                    <a:solidFill>
                      <a:srgbClr val="0000FF"/>
                    </a:solidFill>
                    <a:cs typeface="Times New Roman" pitchFamily="18" charset="0"/>
                  </a:rPr>
                  <a:t>Н</a:t>
                </a:r>
                <a:endParaRPr lang="ru-RU" sz="2800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412875"/>
          <a:ext cx="8507413" cy="42672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3021013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Планы размещения частот стволов (примеры)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Полоса частот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частот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 между стволами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1,35-1,53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0,25;  0,5;  1;  2; 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 – 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3,5;  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– 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10;  40; 60 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5,85 – 6,435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60;  80;  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 – 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40; 60;  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 – 31,3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25; 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025" y="482600"/>
            <a:ext cx="90376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 eaLnBrk="0" hangingPunct="0"/>
            <a:r>
              <a:rPr lang="ru-RU" sz="4000" b="1" baseline="0">
                <a:solidFill>
                  <a:srgbClr val="0000FF"/>
                </a:solidFill>
              </a:rPr>
              <a:t>РРС </a:t>
            </a:r>
            <a:r>
              <a:rPr lang="ru-RU" sz="4000" b="1" baseline="0"/>
              <a:t>подразделяются на промежуточные (ПРС), оконечные (ОРС) и узловые (УРС).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3025" y="3211513"/>
            <a:ext cx="88915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 eaLnBrk="0" hangingPunct="0"/>
            <a:r>
              <a:rPr lang="ru-RU" sz="4000" b="1" baseline="0"/>
              <a:t>Промежуток между ближайшими станциями называется </a:t>
            </a:r>
            <a:r>
              <a:rPr lang="ru-RU" sz="4000" b="1" baseline="0">
                <a:solidFill>
                  <a:srgbClr val="0000FF"/>
                </a:solidFill>
              </a:rPr>
              <a:t>секцией</a:t>
            </a:r>
            <a:r>
              <a:rPr lang="ru-RU" sz="4000" b="1" baseline="0"/>
              <a:t> или </a:t>
            </a:r>
            <a:r>
              <a:rPr lang="ru-RU" sz="4000" b="1" baseline="0">
                <a:solidFill>
                  <a:srgbClr val="0000FF"/>
                </a:solidFill>
              </a:rPr>
              <a:t>пролётом</a:t>
            </a:r>
            <a:r>
              <a:rPr lang="ru-RU" sz="4000" b="1" baseline="0"/>
              <a:t> РРЛ, а совокупность приёмопередающего оборудования образует  </a:t>
            </a:r>
            <a:r>
              <a:rPr lang="ru-RU" sz="4000" b="1" baseline="0">
                <a:solidFill>
                  <a:srgbClr val="0000FF"/>
                </a:solidFill>
              </a:rPr>
              <a:t>ствол</a:t>
            </a:r>
            <a:r>
              <a:rPr lang="ru-RU" sz="4000" b="1" baseline="0"/>
              <a:t> РРЛ.</a:t>
            </a:r>
            <a:r>
              <a:rPr lang="ru-RU" sz="4000" b="1"/>
              <a:t> </a:t>
            </a:r>
            <a:endParaRPr lang="ru-RU" sz="40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1057275"/>
            <a:ext cx="87852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4400" b="1" i="1" baseline="0">
                <a:solidFill>
                  <a:srgbClr val="0000CC"/>
                </a:solidFill>
              </a:rPr>
              <a:t>Оконечные радиорелейные станции</a:t>
            </a:r>
            <a:r>
              <a:rPr lang="ru-RU" sz="4400" b="1" i="1" baseline="0"/>
              <a:t> </a:t>
            </a:r>
            <a:r>
              <a:rPr lang="ru-RU" sz="4400" b="1" baseline="0"/>
              <a:t>(ОРС) – расположены в начале и конце магистральной линии или на конце линий, ответвляемых от магистральной.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0"/>
          <p:cNvSpPr txBox="1">
            <a:spLocks noChangeArrowheads="1"/>
          </p:cNvSpPr>
          <p:nvPr/>
        </p:nvSpPr>
        <p:spPr bwMode="auto">
          <a:xfrm>
            <a:off x="1619250" y="506413"/>
            <a:ext cx="60483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4000" b="1" baseline="0">
                <a:solidFill>
                  <a:srgbClr val="0000FF"/>
                </a:solidFill>
              </a:rPr>
              <a:t>Оконечная станция РРЛ</a:t>
            </a:r>
            <a:endParaRPr lang="ru-RU" sz="4000">
              <a:solidFill>
                <a:srgbClr val="0000FF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389188" y="4138613"/>
            <a:ext cx="947737" cy="9826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b="1" i="1" baseline="0" dirty="0"/>
          </a:p>
          <a:p>
            <a:pPr algn="ctr"/>
            <a:r>
              <a:rPr lang="ru-RU" sz="3200" b="1" i="1" baseline="0" dirty="0">
                <a:solidFill>
                  <a:srgbClr val="0000FF"/>
                </a:solidFill>
              </a:rPr>
              <a:t>Д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09825" y="2455863"/>
            <a:ext cx="927100" cy="9525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b="1" i="1" baseline="0" dirty="0"/>
          </a:p>
          <a:p>
            <a:pPr algn="ctr"/>
            <a:r>
              <a:rPr lang="ru-RU" sz="3200" b="1" i="1" baseline="0" dirty="0">
                <a:solidFill>
                  <a:srgbClr val="FF0000"/>
                </a:solidFill>
              </a:rPr>
              <a:t>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92563" y="4168775"/>
            <a:ext cx="927100" cy="9525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b="1" i="1" baseline="0" dirty="0"/>
          </a:p>
          <a:p>
            <a:pPr algn="ctr"/>
            <a:r>
              <a:rPr lang="en-US" sz="3200" b="1" i="1" baseline="0" dirty="0">
                <a:solidFill>
                  <a:srgbClr val="0000FF"/>
                </a:solidFill>
              </a:rPr>
              <a:t>R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70338" y="2455863"/>
            <a:ext cx="949325" cy="9826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b="1" i="1" baseline="0" dirty="0"/>
          </a:p>
          <a:p>
            <a:pPr algn="ctr"/>
            <a:r>
              <a:rPr lang="ru-RU" sz="3200" b="1" i="1" baseline="0" dirty="0">
                <a:solidFill>
                  <a:srgbClr val="FF0000"/>
                </a:solidFill>
              </a:rPr>
              <a:t>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6078538" y="2314575"/>
            <a:ext cx="14636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336925" y="2851150"/>
            <a:ext cx="6556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733550" y="2876550"/>
            <a:ext cx="6556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4919663" y="2876550"/>
            <a:ext cx="105410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4919663" y="4168775"/>
            <a:ext cx="1054100" cy="531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235575" y="3438525"/>
            <a:ext cx="1265238" cy="8413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baseline="0"/>
              <a:t>РФ</a:t>
            </a:r>
            <a:endParaRPr lang="ru-RU" sz="3200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3336925" y="4700588"/>
            <a:ext cx="6334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 flipV="1">
            <a:off x="1733550" y="4700588"/>
            <a:ext cx="65563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7308850" y="2740025"/>
            <a:ext cx="1265238" cy="328613"/>
          </a:xfrm>
          <a:prstGeom prst="leftRightArrow">
            <a:avLst>
              <a:gd name="adj1" fmla="val 50000"/>
              <a:gd name="adj2" fmla="val 77005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3492500" y="350202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/>
              <a:t>f</a:t>
            </a:r>
            <a:r>
              <a:rPr lang="ru-RU" sz="1800" b="1" i="1"/>
              <a:t>см</a:t>
            </a:r>
            <a:endParaRPr lang="ru-RU" sz="1800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6500813" y="3998913"/>
            <a:ext cx="3159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 rot="-5400000">
            <a:off x="-188912" y="3221038"/>
            <a:ext cx="3168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b="1" i="1" baseline="0"/>
              <a:t>Информационный</a:t>
            </a:r>
          </a:p>
          <a:p>
            <a:pPr algn="ctr"/>
            <a:r>
              <a:rPr lang="ru-RU" sz="2800" b="1" i="1" baseline="0"/>
              <a:t>сигнал</a:t>
            </a:r>
            <a:endParaRPr lang="ru-RU" sz="2800"/>
          </a:p>
        </p:txBody>
      </p:sp>
      <p:pic>
        <p:nvPicPr>
          <p:cNvPr id="3074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65400"/>
            <a:ext cx="12620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 animBg="1"/>
      <p:bldP spid="30726" grpId="0" animBg="1"/>
      <p:bldP spid="30727" grpId="0" animBg="1"/>
      <p:bldP spid="30728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9" grpId="0" animBg="1"/>
      <p:bldP spid="307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7918450" cy="5483225"/>
          </a:xfrm>
        </p:spPr>
        <p:txBody>
          <a:bodyPr/>
          <a:lstStyle/>
          <a:p>
            <a:pPr algn="l"/>
            <a:r>
              <a:rPr lang="ru-RU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Промежуточные радиорелейные станции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(ПРС)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предназначены для приёма от предыдущей станции модулированных СВЧ сигналов, их усиления и передачи на последующую станцию.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123825"/>
            <a:ext cx="8640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ru-RU" sz="4000" b="1" baseline="0">
                <a:solidFill>
                  <a:srgbClr val="FF3300"/>
                </a:solidFill>
              </a:rPr>
              <a:t>РАДИОРЕЛЕЙНЫЕ СИСТЕМЫ</a:t>
            </a:r>
            <a:br>
              <a:rPr lang="ru-RU" sz="4000" b="1" baseline="0">
                <a:solidFill>
                  <a:srgbClr val="FF3300"/>
                </a:solidFill>
              </a:rPr>
            </a:br>
            <a:r>
              <a:rPr lang="ru-RU" sz="4000" b="1" baseline="0">
                <a:solidFill>
                  <a:srgbClr val="FF3300"/>
                </a:solidFill>
              </a:rPr>
              <a:t>СВЯЗИ – РРС -</a:t>
            </a:r>
            <a:r>
              <a:rPr lang="ru-RU" sz="4000" b="1" baseline="0">
                <a:solidFill>
                  <a:schemeClr val="accent2"/>
                </a:solidFill>
              </a:rPr>
              <a:t> </a:t>
            </a:r>
            <a:endParaRPr lang="en-US" sz="4000" b="1" baseline="0">
              <a:solidFill>
                <a:schemeClr val="accent2"/>
              </a:solidFill>
            </a:endParaRPr>
          </a:p>
          <a:p>
            <a:pPr marL="457200" indent="-457200" eaLnBrk="0" hangingPunct="0"/>
            <a:r>
              <a:rPr lang="ru-RU" sz="3200" b="1" baseline="0">
                <a:solidFill>
                  <a:srgbClr val="0000FF"/>
                </a:solidFill>
              </a:rPr>
              <a:t>относятся</a:t>
            </a:r>
            <a:r>
              <a:rPr lang="ru-RU" sz="3200" b="1" baseline="0">
                <a:solidFill>
                  <a:schemeClr val="accent2"/>
                </a:solidFill>
              </a:rPr>
              <a:t> к наземным, фиксированным беспроводным системам</a:t>
            </a:r>
            <a:r>
              <a:rPr lang="ru-RU" sz="3200" baseline="0"/>
              <a:t> </a:t>
            </a:r>
            <a:r>
              <a:rPr lang="ru-RU" sz="3200" b="1" baseline="0">
                <a:solidFill>
                  <a:schemeClr val="accent2"/>
                </a:solidFill>
              </a:rPr>
              <a:t>передачи информации и </a:t>
            </a:r>
            <a:r>
              <a:rPr lang="ru-RU" sz="3200" b="1" baseline="0"/>
              <a:t>характеризуются: </a:t>
            </a:r>
            <a:endParaRPr lang="en-US" sz="3200" b="1" baseline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2897188"/>
            <a:ext cx="5957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3200" b="1" baseline="0"/>
              <a:t>1. </a:t>
            </a:r>
            <a:r>
              <a:rPr lang="ru-RU" sz="3200" b="1" baseline="0"/>
              <a:t>Рабочим диапазоном частот.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3492500"/>
            <a:ext cx="705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200" b="1" baseline="0"/>
              <a:t>2. Скоростью передачи информации.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4140200"/>
            <a:ext cx="534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ru-RU" sz="3200" b="1" baseline="0"/>
              <a:t>3. Излучаемой мощностью.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4860925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200" b="1" baseline="0"/>
              <a:t>4. Диаграммой направленности антенн.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5549900"/>
            <a:ext cx="770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200" b="1" baseline="0"/>
              <a:t>5. Влиянием среды распространения.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1450975" y="1731963"/>
          <a:ext cx="1235075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r:id="rId3" imgW="1016508" imgH="1127760" progId="">
                  <p:embed/>
                </p:oleObj>
              </mc:Choice>
              <mc:Fallback>
                <p:oleObj r:id="rId3" imgW="1016508" imgH="1127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731963"/>
                        <a:ext cx="1235075" cy="245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601913" y="3070225"/>
            <a:ext cx="819150" cy="6461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baseline="0"/>
              <a:t>РФ</a:t>
            </a:r>
            <a:endParaRPr lang="ru-RU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770313" y="3821113"/>
            <a:ext cx="585787" cy="5445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Т</a:t>
            </a:r>
            <a:endParaRPr lang="ru-RU" b="1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787775" y="2030413"/>
            <a:ext cx="568325" cy="6064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/>
              <a:t>R</a:t>
            </a:r>
            <a:endParaRPr lang="ru-RU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038725" y="3852863"/>
            <a:ext cx="541338" cy="5127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/>
              <a:t>R</a:t>
            </a:r>
            <a:endParaRPr lang="ru-RU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021263" y="2030413"/>
            <a:ext cx="558800" cy="5349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Т</a:t>
            </a:r>
            <a:endParaRPr lang="ru-RU"/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688138" y="1881188"/>
            <a:ext cx="11572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 flipV="1">
            <a:off x="4356100" y="2328863"/>
            <a:ext cx="682625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 flipV="1">
            <a:off x="3060700" y="2478088"/>
            <a:ext cx="709613" cy="590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>
            <a:off x="5580063" y="2349500"/>
            <a:ext cx="863600" cy="935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 flipH="1">
            <a:off x="5580063" y="3716338"/>
            <a:ext cx="863600" cy="4333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6021388" y="3259138"/>
            <a:ext cx="782637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baseline="0"/>
              <a:t>РФ</a:t>
            </a:r>
            <a:endParaRPr lang="ru-RU"/>
          </a:p>
        </p:txBody>
      </p:sp>
      <p:sp>
        <p:nvSpPr>
          <p:cNvPr id="32783" name="Line 18"/>
          <p:cNvSpPr>
            <a:spLocks noChangeShapeType="1"/>
          </p:cNvSpPr>
          <p:nvPr/>
        </p:nvSpPr>
        <p:spPr bwMode="auto">
          <a:xfrm flipH="1">
            <a:off x="4356100" y="4149725"/>
            <a:ext cx="665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4" name="Line 19"/>
          <p:cNvSpPr>
            <a:spLocks noChangeShapeType="1"/>
          </p:cNvSpPr>
          <p:nvPr/>
        </p:nvSpPr>
        <p:spPr bwMode="auto">
          <a:xfrm flipH="1" flipV="1">
            <a:off x="2989263" y="3716338"/>
            <a:ext cx="790575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AutoShape 20"/>
          <p:cNvSpPr>
            <a:spLocks noChangeArrowheads="1"/>
          </p:cNvSpPr>
          <p:nvPr/>
        </p:nvSpPr>
        <p:spPr bwMode="auto">
          <a:xfrm>
            <a:off x="763588" y="1952625"/>
            <a:ext cx="1000125" cy="323850"/>
          </a:xfrm>
          <a:prstGeom prst="leftRightArrow">
            <a:avLst>
              <a:gd name="adj1" fmla="val 50000"/>
              <a:gd name="adj2" fmla="val 61765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2786" name="AutoShape 21"/>
          <p:cNvSpPr>
            <a:spLocks noChangeArrowheads="1"/>
          </p:cNvSpPr>
          <p:nvPr/>
        </p:nvSpPr>
        <p:spPr bwMode="auto">
          <a:xfrm>
            <a:off x="7856538" y="2060575"/>
            <a:ext cx="1000125" cy="288925"/>
          </a:xfrm>
          <a:prstGeom prst="leftRightArrow">
            <a:avLst>
              <a:gd name="adj1" fmla="val 50000"/>
              <a:gd name="adj2" fmla="val 69231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2787" name="Text Box 22"/>
          <p:cNvSpPr txBox="1">
            <a:spLocks noChangeArrowheads="1"/>
          </p:cNvSpPr>
          <p:nvPr/>
        </p:nvSpPr>
        <p:spPr bwMode="auto">
          <a:xfrm>
            <a:off x="3870325" y="1341438"/>
            <a:ext cx="17097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en-US" b="1" dirty="0"/>
              <a:t>2</a:t>
            </a:r>
            <a:r>
              <a:rPr lang="en-US" b="1" baseline="0" dirty="0"/>
              <a:t> = </a:t>
            </a:r>
            <a:r>
              <a:rPr lang="en-US" b="1" i="1" baseline="0" dirty="0"/>
              <a:t>f</a:t>
            </a:r>
            <a:r>
              <a:rPr lang="en-US" b="1" dirty="0"/>
              <a:t>1</a:t>
            </a:r>
            <a:r>
              <a:rPr lang="en-US" b="1" baseline="0" dirty="0">
                <a:sym typeface="Symbol" pitchFamily="18" charset="2"/>
              </a:rPr>
              <a:t></a:t>
            </a:r>
            <a:r>
              <a:rPr lang="en-US" b="1" i="1" baseline="0" dirty="0"/>
              <a:t>f</a:t>
            </a:r>
            <a:r>
              <a:rPr lang="ru-RU" b="1" i="1" dirty="0" err="1"/>
              <a:t>сдв</a:t>
            </a:r>
            <a:endParaRPr lang="ru-RU" dirty="0"/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2952750" y="2092325"/>
            <a:ext cx="4683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en-US" b="1" dirty="0"/>
              <a:t>1</a:t>
            </a:r>
            <a:endParaRPr lang="ru-RU" dirty="0"/>
          </a:p>
        </p:txBody>
      </p:sp>
      <p:sp>
        <p:nvSpPr>
          <p:cNvPr id="32789" name="Text Box 24"/>
          <p:cNvSpPr txBox="1">
            <a:spLocks noChangeArrowheads="1"/>
          </p:cNvSpPr>
          <p:nvPr/>
        </p:nvSpPr>
        <p:spPr bwMode="auto">
          <a:xfrm>
            <a:off x="6103938" y="4110038"/>
            <a:ext cx="8443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en-US" b="1" dirty="0"/>
              <a:t>1</a:t>
            </a:r>
            <a:r>
              <a:rPr lang="en-US" b="1" baseline="0" dirty="0"/>
              <a:t>(</a:t>
            </a:r>
            <a:r>
              <a:rPr lang="en-US" b="1" i="1" baseline="0" dirty="0"/>
              <a:t>f</a:t>
            </a:r>
            <a:r>
              <a:rPr lang="en-US" b="1" dirty="0"/>
              <a:t>3</a:t>
            </a:r>
            <a:r>
              <a:rPr lang="en-US" b="1" baseline="0" dirty="0"/>
              <a:t>)</a:t>
            </a:r>
            <a:endParaRPr lang="ru-RU" dirty="0"/>
          </a:p>
        </p:txBody>
      </p:sp>
      <p:sp>
        <p:nvSpPr>
          <p:cNvPr id="32790" name="Text Box 25"/>
          <p:cNvSpPr txBox="1">
            <a:spLocks noChangeArrowheads="1"/>
          </p:cNvSpPr>
          <p:nvPr/>
        </p:nvSpPr>
        <p:spPr bwMode="auto">
          <a:xfrm>
            <a:off x="2601913" y="4041775"/>
            <a:ext cx="890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en-US" b="1" dirty="0"/>
              <a:t>2</a:t>
            </a:r>
            <a:r>
              <a:rPr lang="en-US" b="1" baseline="0" dirty="0"/>
              <a:t>(</a:t>
            </a:r>
            <a:r>
              <a:rPr lang="en-US" b="1" i="1" baseline="0" dirty="0"/>
              <a:t>f</a:t>
            </a:r>
            <a:r>
              <a:rPr lang="en-US" b="1" dirty="0"/>
              <a:t>4</a:t>
            </a:r>
            <a:r>
              <a:rPr lang="en-US" b="1" baseline="0" dirty="0"/>
              <a:t>)</a:t>
            </a:r>
            <a:endParaRPr lang="ru-RU" dirty="0"/>
          </a:p>
        </p:txBody>
      </p:sp>
      <p:sp>
        <p:nvSpPr>
          <p:cNvPr id="32791" name="Text Box 26"/>
          <p:cNvSpPr txBox="1">
            <a:spLocks noChangeArrowheads="1"/>
          </p:cNvSpPr>
          <p:nvPr/>
        </p:nvSpPr>
        <p:spPr bwMode="auto">
          <a:xfrm>
            <a:off x="6103938" y="2314575"/>
            <a:ext cx="485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en-US" b="1" dirty="0"/>
              <a:t>2</a:t>
            </a:r>
            <a:endParaRPr lang="ru-RU" dirty="0"/>
          </a:p>
        </p:txBody>
      </p:sp>
      <p:sp>
        <p:nvSpPr>
          <p:cNvPr id="31767" name="Text Box 27"/>
          <p:cNvSpPr txBox="1">
            <a:spLocks noChangeArrowheads="1"/>
          </p:cNvSpPr>
          <p:nvPr/>
        </p:nvSpPr>
        <p:spPr bwMode="auto">
          <a:xfrm>
            <a:off x="4454525" y="3208338"/>
            <a:ext cx="62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 dirty="0"/>
              <a:t>f</a:t>
            </a:r>
            <a:r>
              <a:rPr lang="ru-RU" b="1" i="1" dirty="0"/>
              <a:t>см</a:t>
            </a:r>
            <a:endParaRPr lang="ru-RU" dirty="0"/>
          </a:p>
        </p:txBody>
      </p:sp>
      <p:sp>
        <p:nvSpPr>
          <p:cNvPr id="32793" name="Line 28"/>
          <p:cNvSpPr>
            <a:spLocks noChangeShapeType="1"/>
          </p:cNvSpPr>
          <p:nvPr/>
        </p:nvSpPr>
        <p:spPr bwMode="auto">
          <a:xfrm>
            <a:off x="2268538" y="3373438"/>
            <a:ext cx="333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4" name="Line 29"/>
          <p:cNvSpPr>
            <a:spLocks noChangeShapeType="1"/>
          </p:cNvSpPr>
          <p:nvPr/>
        </p:nvSpPr>
        <p:spPr bwMode="auto">
          <a:xfrm flipH="1" flipV="1">
            <a:off x="6804025" y="3644900"/>
            <a:ext cx="468313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5" name="Text Box 30"/>
          <p:cNvSpPr txBox="1">
            <a:spLocks noChangeArrowheads="1"/>
          </p:cNvSpPr>
          <p:nvPr/>
        </p:nvSpPr>
        <p:spPr bwMode="auto">
          <a:xfrm>
            <a:off x="684213" y="339725"/>
            <a:ext cx="74882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4000" b="1" baseline="0">
                <a:solidFill>
                  <a:srgbClr val="0000FF"/>
                </a:solidFill>
              </a:rPr>
              <a:t>Промежуточная станция РРЛ</a:t>
            </a:r>
            <a:endParaRPr lang="ru-RU" sz="4000" b="1">
              <a:solidFill>
                <a:srgbClr val="0000FF"/>
              </a:solidFill>
            </a:endParaRPr>
          </a:p>
        </p:txBody>
      </p:sp>
      <p:pic>
        <p:nvPicPr>
          <p:cNvPr id="32796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16113"/>
            <a:ext cx="1543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/>
      <p:bldP spid="32788" grpId="0"/>
      <p:bldP spid="32789" grpId="0"/>
      <p:bldP spid="32790" grpId="0"/>
      <p:bldP spid="32791" grpId="0"/>
      <p:bldP spid="32793" grpId="0" animBg="1"/>
      <p:bldP spid="32794" grpId="0" animBg="1"/>
      <p:bldP spid="327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0825" y="338138"/>
            <a:ext cx="856932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4400" b="1" baseline="0">
                <a:solidFill>
                  <a:srgbClr val="0000CC"/>
                </a:solidFill>
              </a:rPr>
              <a:t>Узловые радиорелейные станции</a:t>
            </a:r>
            <a:r>
              <a:rPr lang="ru-RU" sz="4400" b="1" i="1" baseline="0"/>
              <a:t> </a:t>
            </a:r>
            <a:r>
              <a:rPr lang="ru-RU" sz="4400" b="1" baseline="0"/>
              <a:t>(УРС) </a:t>
            </a:r>
            <a:r>
              <a:rPr lang="ru-RU" sz="4400" b="1" i="1" baseline="0"/>
              <a:t>– </a:t>
            </a:r>
            <a:r>
              <a:rPr lang="ru-RU" sz="4400" b="1" baseline="0"/>
              <a:t>так же как и ОРС, имеют обслуживающий технический персонал. Устанавливаются УРС в тех пунктах трассы РРЛ, где требуется производить выделение или замену программ телевидения.</a:t>
            </a:r>
            <a:r>
              <a:rPr lang="ru-RU" sz="44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370513" y="3975100"/>
            <a:ext cx="530225" cy="7175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Д</a:t>
            </a:r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383213" y="2746375"/>
            <a:ext cx="517525" cy="695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М</a:t>
            </a:r>
            <a:endParaRPr lang="ru-RU"/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267450" y="3997325"/>
            <a:ext cx="517525" cy="695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/>
              <a:t>R</a:t>
            </a:r>
            <a:endParaRPr lang="ru-RU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254750" y="2746375"/>
            <a:ext cx="530225" cy="7175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Т</a:t>
            </a:r>
            <a:endParaRPr lang="ru-RU"/>
          </a:p>
        </p:txBody>
      </p:sp>
      <p:sp>
        <p:nvSpPr>
          <p:cNvPr id="73734" name="Text Box 10"/>
          <p:cNvSpPr txBox="1">
            <a:spLocks noChangeArrowheads="1"/>
          </p:cNvSpPr>
          <p:nvPr/>
        </p:nvSpPr>
        <p:spPr bwMode="auto">
          <a:xfrm>
            <a:off x="7432675" y="2644775"/>
            <a:ext cx="8175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5900738" y="2951163"/>
            <a:ext cx="3667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4840288" y="3054350"/>
            <a:ext cx="53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6784975" y="3054350"/>
            <a:ext cx="588963" cy="387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 flipH="1">
            <a:off x="6784975" y="3997325"/>
            <a:ext cx="588963" cy="387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961188" y="3463925"/>
            <a:ext cx="708025" cy="6143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baseline="0"/>
              <a:t>РФ</a:t>
            </a:r>
            <a:endParaRPr lang="ru-RU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 flipH="1">
            <a:off x="5900738" y="4384675"/>
            <a:ext cx="3540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 flipH="1" flipV="1">
            <a:off x="5005388" y="4384675"/>
            <a:ext cx="365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1" name="AutoShape 18"/>
          <p:cNvSpPr>
            <a:spLocks noChangeArrowheads="1"/>
          </p:cNvSpPr>
          <p:nvPr/>
        </p:nvSpPr>
        <p:spPr bwMode="auto">
          <a:xfrm>
            <a:off x="8258175" y="2849563"/>
            <a:ext cx="706438" cy="409575"/>
          </a:xfrm>
          <a:prstGeom prst="leftRightArrow">
            <a:avLst>
              <a:gd name="adj1" fmla="val 50000"/>
              <a:gd name="adj2" fmla="val 34496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73743" name="Text Box 19"/>
          <p:cNvSpPr txBox="1">
            <a:spLocks noChangeArrowheads="1"/>
          </p:cNvSpPr>
          <p:nvPr/>
        </p:nvSpPr>
        <p:spPr bwMode="auto">
          <a:xfrm>
            <a:off x="5854700" y="3476625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/>
              <a:t>f</a:t>
            </a:r>
            <a:r>
              <a:rPr lang="ru-RU" sz="1800" b="1" i="1"/>
              <a:t>пч</a:t>
            </a:r>
            <a:endParaRPr lang="ru-RU" sz="1800"/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 flipH="1">
            <a:off x="7669213" y="3873500"/>
            <a:ext cx="234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2836863" y="3975100"/>
            <a:ext cx="530225" cy="7175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/>
              <a:t>T</a:t>
            </a:r>
            <a:endParaRPr lang="ru-RU"/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2836863" y="2746375"/>
            <a:ext cx="519112" cy="695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/>
              <a:t>R</a:t>
            </a:r>
            <a:endParaRPr lang="ru-RU"/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3779838" y="3997325"/>
            <a:ext cx="517525" cy="695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М</a:t>
            </a:r>
            <a:endParaRPr lang="ru-RU"/>
          </a:p>
        </p:txBody>
      </p:sp>
      <p:sp>
        <p:nvSpPr>
          <p:cNvPr id="34837" name="Text Box 24"/>
          <p:cNvSpPr txBox="1">
            <a:spLocks noChangeArrowheads="1"/>
          </p:cNvSpPr>
          <p:nvPr/>
        </p:nvSpPr>
        <p:spPr bwMode="auto">
          <a:xfrm>
            <a:off x="3721100" y="2746375"/>
            <a:ext cx="530225" cy="7175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/>
              <a:t>Д</a:t>
            </a:r>
            <a:endParaRPr lang="ru-RU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>
            <a:off x="3355975" y="3054350"/>
            <a:ext cx="365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H="1">
            <a:off x="2247900" y="3054350"/>
            <a:ext cx="588963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0" name="Text Box 27"/>
          <p:cNvSpPr txBox="1">
            <a:spLocks noChangeArrowheads="1"/>
          </p:cNvSpPr>
          <p:nvPr/>
        </p:nvSpPr>
        <p:spPr bwMode="auto">
          <a:xfrm>
            <a:off x="1895475" y="3360738"/>
            <a:ext cx="706438" cy="7175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baseline="0"/>
              <a:t>РФ</a:t>
            </a:r>
            <a:endParaRPr lang="ru-RU"/>
          </a:p>
        </p:txBody>
      </p:sp>
      <p:sp>
        <p:nvSpPr>
          <p:cNvPr id="34841" name="Line 28"/>
          <p:cNvSpPr>
            <a:spLocks noChangeShapeType="1"/>
          </p:cNvSpPr>
          <p:nvPr/>
        </p:nvSpPr>
        <p:spPr bwMode="auto">
          <a:xfrm flipH="1">
            <a:off x="3355975" y="4283075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2" name="Line 29"/>
          <p:cNvSpPr>
            <a:spLocks noChangeShapeType="1"/>
          </p:cNvSpPr>
          <p:nvPr/>
        </p:nvSpPr>
        <p:spPr bwMode="auto">
          <a:xfrm flipH="1" flipV="1">
            <a:off x="2354263" y="4065588"/>
            <a:ext cx="48260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3" name="AutoShape 30"/>
          <p:cNvSpPr>
            <a:spLocks noChangeArrowheads="1"/>
          </p:cNvSpPr>
          <p:nvPr/>
        </p:nvSpPr>
        <p:spPr bwMode="auto">
          <a:xfrm>
            <a:off x="539750" y="2849563"/>
            <a:ext cx="706438" cy="409575"/>
          </a:xfrm>
          <a:prstGeom prst="leftRightArrow">
            <a:avLst>
              <a:gd name="adj1" fmla="val 50000"/>
              <a:gd name="adj2" fmla="val 34496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4844" name="Text Box 31"/>
          <p:cNvSpPr txBox="1">
            <a:spLocks noChangeArrowheads="1"/>
          </p:cNvSpPr>
          <p:nvPr/>
        </p:nvSpPr>
        <p:spPr bwMode="auto">
          <a:xfrm>
            <a:off x="3289300" y="3475038"/>
            <a:ext cx="635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/>
              <a:t>f</a:t>
            </a:r>
            <a:r>
              <a:rPr lang="ru-RU" sz="1800" b="1" i="1"/>
              <a:t>пч</a:t>
            </a:r>
            <a:endParaRPr lang="ru-RU" sz="1800"/>
          </a:p>
        </p:txBody>
      </p:sp>
      <p:sp>
        <p:nvSpPr>
          <p:cNvPr id="34845" name="Line 32"/>
          <p:cNvSpPr>
            <a:spLocks noChangeShapeType="1"/>
          </p:cNvSpPr>
          <p:nvPr/>
        </p:nvSpPr>
        <p:spPr bwMode="auto">
          <a:xfrm>
            <a:off x="4840288" y="3054350"/>
            <a:ext cx="0" cy="2662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005388" y="4384675"/>
            <a:ext cx="0" cy="1331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>
            <a:off x="4664075" y="3054350"/>
            <a:ext cx="0" cy="2662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8" name="Line 35"/>
          <p:cNvSpPr>
            <a:spLocks noChangeShapeType="1"/>
          </p:cNvSpPr>
          <p:nvPr/>
        </p:nvSpPr>
        <p:spPr bwMode="auto">
          <a:xfrm flipH="1" flipV="1">
            <a:off x="4297363" y="4384675"/>
            <a:ext cx="249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9" name="Line 36"/>
          <p:cNvSpPr>
            <a:spLocks noChangeShapeType="1"/>
          </p:cNvSpPr>
          <p:nvPr/>
        </p:nvSpPr>
        <p:spPr bwMode="auto">
          <a:xfrm>
            <a:off x="4546600" y="4384675"/>
            <a:ext cx="0" cy="1331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50" name="Line 37"/>
          <p:cNvSpPr>
            <a:spLocks noChangeShapeType="1"/>
          </p:cNvSpPr>
          <p:nvPr/>
        </p:nvSpPr>
        <p:spPr bwMode="auto">
          <a:xfrm flipH="1">
            <a:off x="4251325" y="3054350"/>
            <a:ext cx="412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4851" name="Object 38"/>
          <p:cNvGraphicFramePr>
            <a:graphicFrameLocks noChangeAspect="1"/>
          </p:cNvGraphicFramePr>
          <p:nvPr/>
        </p:nvGraphicFramePr>
        <p:xfrm>
          <a:off x="1139825" y="2746375"/>
          <a:ext cx="8731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r:id="rId3" imgW="1016508" imgH="1127760" progId="">
                  <p:embed/>
                </p:oleObj>
              </mc:Choice>
              <mc:Fallback>
                <p:oleObj r:id="rId3" imgW="1016508" imgH="11277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746375"/>
                        <a:ext cx="87312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2" name="Line 39"/>
          <p:cNvSpPr>
            <a:spLocks noChangeShapeType="1"/>
          </p:cNvSpPr>
          <p:nvPr/>
        </p:nvSpPr>
        <p:spPr bwMode="auto">
          <a:xfrm>
            <a:off x="1717675" y="3873500"/>
            <a:ext cx="177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53" name="Text Box 40"/>
          <p:cNvSpPr txBox="1">
            <a:spLocks noChangeArrowheads="1"/>
          </p:cNvSpPr>
          <p:nvPr/>
        </p:nvSpPr>
        <p:spPr bwMode="auto">
          <a:xfrm>
            <a:off x="1835150" y="981075"/>
            <a:ext cx="53292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4000" b="1" baseline="0">
                <a:solidFill>
                  <a:srgbClr val="0000FF"/>
                </a:solidFill>
              </a:rPr>
              <a:t>Узловая станция РРЛ</a:t>
            </a:r>
            <a:endParaRPr lang="ru-RU" sz="4000">
              <a:solidFill>
                <a:srgbClr val="0000FF"/>
              </a:solidFill>
            </a:endParaRPr>
          </a:p>
        </p:txBody>
      </p:sp>
      <p:sp>
        <p:nvSpPr>
          <p:cNvPr id="34854" name="Text Box 41"/>
          <p:cNvSpPr txBox="1">
            <a:spLocks noChangeArrowheads="1"/>
          </p:cNvSpPr>
          <p:nvPr/>
        </p:nvSpPr>
        <p:spPr bwMode="auto">
          <a:xfrm>
            <a:off x="3563938" y="5653088"/>
            <a:ext cx="25209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baseline="0"/>
              <a:t>Аппаратура ввода и</a:t>
            </a:r>
          </a:p>
          <a:p>
            <a:r>
              <a:rPr lang="ru-RU" sz="1800" b="1" baseline="0"/>
              <a:t>вывода информации</a:t>
            </a:r>
            <a:endParaRPr lang="ru-RU" sz="1800"/>
          </a:p>
        </p:txBody>
      </p:sp>
      <p:pic>
        <p:nvPicPr>
          <p:cNvPr id="34855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81300"/>
            <a:ext cx="9001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34821" grpId="0" animBg="1"/>
      <p:bldP spid="34822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/>
      <p:bldP spid="34845" grpId="0" animBg="1"/>
      <p:bldP spid="34846" grpId="0" animBg="1"/>
      <p:bldP spid="34847" grpId="0" animBg="1"/>
      <p:bldP spid="34848" grpId="0" animBg="1"/>
      <p:bldP spid="34849" grpId="0" animBg="1"/>
      <p:bldP spid="34850" grpId="0" animBg="1"/>
      <p:bldP spid="34852" grpId="0" animBg="1"/>
      <p:bldP spid="34853" grpId="0"/>
      <p:bldP spid="348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988" y="115888"/>
            <a:ext cx="892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Различаются однонаправленные и двунаправленные (для дуплексной связи) </a:t>
            </a:r>
            <a:r>
              <a:rPr lang="ru-RU" sz="3600" b="1" baseline="0">
                <a:solidFill>
                  <a:srgbClr val="0000FF"/>
                </a:solidFill>
              </a:rPr>
              <a:t>стволы</a:t>
            </a:r>
            <a:r>
              <a:rPr lang="ru-RU" sz="3600" b="1" baseline="0"/>
              <a:t>. </a:t>
            </a:r>
            <a:endParaRPr lang="ru-RU" sz="3600" baseline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988" y="1862138"/>
            <a:ext cx="89281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Примерами </a:t>
            </a:r>
            <a:r>
              <a:rPr lang="ru-RU" sz="3600" b="1" baseline="0">
                <a:solidFill>
                  <a:srgbClr val="0000FF"/>
                </a:solidFill>
              </a:rPr>
              <a:t>однонаправленных</a:t>
            </a:r>
            <a:r>
              <a:rPr lang="ru-RU" sz="3600" b="1" baseline="0"/>
              <a:t> стволов являются линии теле- и радиовещания, передача изображений РЛС станций, передача скоростных потоков данных и т.п. </a:t>
            </a:r>
            <a:endParaRPr lang="ru-RU" sz="3600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4986338"/>
            <a:ext cx="88471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 dirty="0"/>
              <a:t>В РРЛ с большой нагрузкой </a:t>
            </a:r>
            <a:r>
              <a:rPr lang="ru-RU" sz="3600" b="1" baseline="0" dirty="0" smtClean="0"/>
              <a:t>образуют </a:t>
            </a:r>
            <a:r>
              <a:rPr lang="ru-RU" sz="3600" b="1" baseline="0" dirty="0"/>
              <a:t>многоствольные структуры с различным количеством используемых частот.</a:t>
            </a:r>
            <a:endParaRPr lang="ru-RU" sz="36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600" b="1" baseline="0">
                <a:solidFill>
                  <a:srgbClr val="A50021"/>
                </a:solidFill>
              </a:rPr>
              <a:t>ВЧ-ствол</a:t>
            </a:r>
            <a:r>
              <a:rPr lang="ru-RU" sz="3600" b="1" baseline="0"/>
              <a:t> - комплект приёмо-передающей аппаратуры на высокой частоте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916113"/>
            <a:ext cx="87852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600" b="1" baseline="0">
                <a:solidFill>
                  <a:srgbClr val="A50021"/>
                </a:solidFill>
              </a:rPr>
              <a:t>Телефонный ствол</a:t>
            </a:r>
            <a:r>
              <a:rPr lang="ru-RU" sz="3600" b="1" baseline="0"/>
              <a:t> - комплекс оборудования, предназначенный для передачи телефонных сообщений (модемы и т.п.)</a:t>
            </a:r>
            <a:endParaRPr lang="en-US" sz="3600" b="1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4360863"/>
            <a:ext cx="8856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600" b="1" baseline="0">
                <a:solidFill>
                  <a:srgbClr val="A50021"/>
                </a:solidFill>
              </a:rPr>
              <a:t>Телевизионный ствол</a:t>
            </a:r>
            <a:r>
              <a:rPr lang="ru-RU" sz="3600" b="1" baseline="0"/>
              <a:t> - комплекс оборудования, предназначенный для передачи полного телевизионного сигнала (со звуковым сопровождением)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30"/>
          <p:cNvGrpSpPr>
            <a:grpSpLocks/>
          </p:cNvGrpSpPr>
          <p:nvPr/>
        </p:nvGrpSpPr>
        <p:grpSpPr bwMode="auto">
          <a:xfrm>
            <a:off x="215900" y="333375"/>
            <a:ext cx="8928100" cy="6445250"/>
            <a:chOff x="136" y="210"/>
            <a:chExt cx="5624" cy="4060"/>
          </a:xfrm>
        </p:grpSpPr>
        <p:pic>
          <p:nvPicPr>
            <p:cNvPr id="36867" name="Picture 3" descr="usta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" y="210"/>
              <a:ext cx="3901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8" name="Picture 4" descr="Radian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46"/>
              <a:ext cx="1344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Rectangle 1028"/>
            <p:cNvSpPr>
              <a:spLocks noChangeArrowheads="1"/>
            </p:cNvSpPr>
            <p:nvPr/>
          </p:nvSpPr>
          <p:spPr bwMode="auto">
            <a:xfrm>
              <a:off x="204" y="3178"/>
              <a:ext cx="5443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4000" b="1" dirty="0"/>
                <a:t>Протяжённость пролёта зависит от многих причин и составляет от единиц до нескольких десятков км в зависимости от мощности, рабочей частоты и высоты подвеса антенн.</a:t>
              </a:r>
              <a:r>
                <a:rPr lang="ru-RU" sz="40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250825" y="1341438"/>
            <a:ext cx="3546475" cy="1470025"/>
            <a:chOff x="3525" y="11394"/>
            <a:chExt cx="5586" cy="2315"/>
          </a:xfrm>
        </p:grpSpPr>
        <p:grpSp>
          <p:nvGrpSpPr>
            <p:cNvPr id="40034" name="Group 5"/>
            <p:cNvGrpSpPr>
              <a:grpSpLocks/>
            </p:cNvGrpSpPr>
            <p:nvPr/>
          </p:nvGrpSpPr>
          <p:grpSpPr bwMode="auto">
            <a:xfrm>
              <a:off x="3525" y="11625"/>
              <a:ext cx="5586" cy="2084"/>
              <a:chOff x="3525" y="11625"/>
              <a:chExt cx="5586" cy="2084"/>
            </a:xfrm>
          </p:grpSpPr>
          <p:grpSp>
            <p:nvGrpSpPr>
              <p:cNvPr id="40037" name="Group 6"/>
              <p:cNvGrpSpPr>
                <a:grpSpLocks/>
              </p:cNvGrpSpPr>
              <p:nvPr/>
            </p:nvGrpSpPr>
            <p:grpSpPr bwMode="auto">
              <a:xfrm>
                <a:off x="3525" y="11625"/>
                <a:ext cx="5586" cy="2084"/>
                <a:chOff x="3525" y="2242"/>
                <a:chExt cx="5586" cy="2084"/>
              </a:xfrm>
            </p:grpSpPr>
            <p:pic>
              <p:nvPicPr>
                <p:cNvPr id="40043" name="Picture 7" descr="mhtml:file://C:\ВУЗ\Лекции\Козин\РРЛ\Разд3Высоты.mht!http://vlobatch.narod.ru/Book/Pic41.gif"/>
                <p:cNvPicPr>
                  <a:picLocks noChangeAspect="1" noChangeArrowheads="1"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1" y="2242"/>
                  <a:ext cx="4500" cy="2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0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25" y="2445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en-US" sz="1200" b="1"/>
                    <a:t>1</a:t>
                  </a:r>
                  <a:endParaRPr lang="ru-RU"/>
                </a:p>
              </p:txBody>
            </p:sp>
            <p:sp>
              <p:nvSpPr>
                <p:cNvPr id="400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142" y="2559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en-US" sz="1200" b="1"/>
                    <a:t>2</a:t>
                  </a:r>
                  <a:endParaRPr lang="ru-RU"/>
                </a:p>
              </p:txBody>
            </p:sp>
            <p:sp>
              <p:nvSpPr>
                <p:cNvPr id="400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142" y="3870"/>
                  <a:ext cx="969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ru-RU" sz="1200" b="1" baseline="0"/>
                    <a:t> </a:t>
                  </a:r>
                  <a:r>
                    <a:rPr lang="en-US" sz="1200" b="1" i="1" baseline="0"/>
                    <a:t>k</a:t>
                  </a:r>
                  <a:endParaRPr lang="ru-RU"/>
                </a:p>
              </p:txBody>
            </p:sp>
          </p:grpSp>
          <p:sp>
            <p:nvSpPr>
              <p:cNvPr id="40038" name="Rectangle 11"/>
              <p:cNvSpPr>
                <a:spLocks noChangeArrowheads="1"/>
              </p:cNvSpPr>
              <p:nvPr/>
            </p:nvSpPr>
            <p:spPr bwMode="auto">
              <a:xfrm rot="-859145">
                <a:off x="4162" y="12303"/>
                <a:ext cx="855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39" name="Rectangle 12"/>
              <p:cNvSpPr>
                <a:spLocks noChangeArrowheads="1"/>
              </p:cNvSpPr>
              <p:nvPr/>
            </p:nvSpPr>
            <p:spPr bwMode="auto">
              <a:xfrm rot="-460714">
                <a:off x="5007" y="12142"/>
                <a:ext cx="741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40" name="Rectangle 13"/>
              <p:cNvSpPr>
                <a:spLocks noChangeArrowheads="1"/>
              </p:cNvSpPr>
              <p:nvPr/>
            </p:nvSpPr>
            <p:spPr bwMode="auto">
              <a:xfrm>
                <a:off x="5747" y="12072"/>
                <a:ext cx="1083" cy="206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41" name="Rectangle 14"/>
              <p:cNvSpPr>
                <a:spLocks noChangeArrowheads="1"/>
              </p:cNvSpPr>
              <p:nvPr/>
            </p:nvSpPr>
            <p:spPr bwMode="auto">
              <a:xfrm rot="881569">
                <a:off x="6767" y="12174"/>
                <a:ext cx="741" cy="22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42" name="Rectangle 15"/>
              <p:cNvSpPr>
                <a:spLocks noChangeArrowheads="1"/>
              </p:cNvSpPr>
              <p:nvPr/>
            </p:nvSpPr>
            <p:spPr bwMode="auto">
              <a:xfrm rot="2280092">
                <a:off x="7458" y="12472"/>
                <a:ext cx="627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graphicFrame>
          <p:nvGraphicFramePr>
            <p:cNvPr id="40035" name="Object 16"/>
            <p:cNvGraphicFramePr>
              <a:graphicFrameLocks noChangeAspect="1"/>
            </p:cNvGraphicFramePr>
            <p:nvPr/>
          </p:nvGraphicFramePr>
          <p:xfrm>
            <a:off x="3753" y="11451"/>
            <a:ext cx="794" cy="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9" r:id="rId5" imgW="1016508" imgH="1127760" progId="">
                    <p:embed/>
                  </p:oleObj>
                </mc:Choice>
                <mc:Fallback>
                  <p:oleObj r:id="rId5" imgW="1016508" imgH="1127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3" y="11451"/>
                          <a:ext cx="794" cy="1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6" name="Object 17"/>
            <p:cNvGraphicFramePr>
              <a:graphicFrameLocks noChangeAspect="1"/>
            </p:cNvGraphicFramePr>
            <p:nvPr/>
          </p:nvGraphicFramePr>
          <p:xfrm>
            <a:off x="7629" y="11394"/>
            <a:ext cx="912" cy="1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0" r:id="rId7" imgW="1016508" imgH="1127760" progId="">
                    <p:embed/>
                  </p:oleObj>
                </mc:Choice>
                <mc:Fallback>
                  <p:oleObj r:id="rId7" imgW="1016508" imgH="112776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" y="11394"/>
                          <a:ext cx="912" cy="1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67" name="Group 18"/>
          <p:cNvGrpSpPr>
            <a:grpSpLocks/>
          </p:cNvGrpSpPr>
          <p:nvPr/>
        </p:nvGrpSpPr>
        <p:grpSpPr bwMode="auto">
          <a:xfrm>
            <a:off x="5219700" y="1412875"/>
            <a:ext cx="3257550" cy="1438275"/>
            <a:chOff x="3582" y="4260"/>
            <a:chExt cx="5130" cy="2265"/>
          </a:xfrm>
        </p:grpSpPr>
        <p:grpSp>
          <p:nvGrpSpPr>
            <p:cNvPr id="40021" name="Group 19"/>
            <p:cNvGrpSpPr>
              <a:grpSpLocks/>
            </p:cNvGrpSpPr>
            <p:nvPr/>
          </p:nvGrpSpPr>
          <p:grpSpPr bwMode="auto">
            <a:xfrm>
              <a:off x="3582" y="4464"/>
              <a:ext cx="5130" cy="2061"/>
              <a:chOff x="3582" y="4188"/>
              <a:chExt cx="5130" cy="2061"/>
            </a:xfrm>
          </p:grpSpPr>
          <p:pic>
            <p:nvPicPr>
              <p:cNvPr id="40024" name="Picture 20" descr="mhtml:file://C:\ВУЗ\Лекции\Козин\РРЛ\Разд3Высоты.mht!http://vlobatch.narod.ru/Book/Pic42.gif"/>
              <p:cNvPicPr>
                <a:picLocks noChangeAspect="1" noChangeArrowheads="1"/>
              </p:cNvPicPr>
              <p:nvPr/>
            </p:nvPicPr>
            <p:blipFill>
              <a:blip r:embed="rId9" r:link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4188"/>
                <a:ext cx="4500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25" name="Text Box 21"/>
              <p:cNvSpPr txBox="1">
                <a:spLocks noChangeArrowheads="1"/>
              </p:cNvSpPr>
              <p:nvPr/>
            </p:nvSpPr>
            <p:spPr bwMode="auto">
              <a:xfrm>
                <a:off x="8142" y="4482"/>
                <a:ext cx="570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h</a:t>
                </a:r>
                <a:r>
                  <a:rPr lang="en-US" sz="1200" b="1"/>
                  <a:t>2</a:t>
                </a:r>
                <a:endParaRPr lang="ru-RU"/>
              </a:p>
            </p:txBody>
          </p:sp>
          <p:sp>
            <p:nvSpPr>
              <p:cNvPr id="40026" name="Text Box 22"/>
              <p:cNvSpPr txBox="1">
                <a:spLocks noChangeArrowheads="1"/>
              </p:cNvSpPr>
              <p:nvPr/>
            </p:nvSpPr>
            <p:spPr bwMode="auto">
              <a:xfrm>
                <a:off x="3582" y="4269"/>
                <a:ext cx="513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h</a:t>
                </a:r>
                <a:r>
                  <a:rPr lang="ru-RU" sz="1200" b="1"/>
                  <a:t>1</a:t>
                </a:r>
                <a:endParaRPr lang="ru-RU"/>
              </a:p>
            </p:txBody>
          </p:sp>
          <p:sp>
            <p:nvSpPr>
              <p:cNvPr id="40027" name="Text Box 23"/>
              <p:cNvSpPr txBox="1">
                <a:spLocks noChangeArrowheads="1"/>
              </p:cNvSpPr>
              <p:nvPr/>
            </p:nvSpPr>
            <p:spPr bwMode="auto">
              <a:xfrm>
                <a:off x="8199" y="5793"/>
                <a:ext cx="456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k</a:t>
                </a:r>
                <a:endParaRPr lang="ru-RU"/>
              </a:p>
            </p:txBody>
          </p:sp>
          <p:sp>
            <p:nvSpPr>
              <p:cNvPr id="40028" name="Rectangle 24"/>
              <p:cNvSpPr>
                <a:spLocks noChangeArrowheads="1"/>
              </p:cNvSpPr>
              <p:nvPr/>
            </p:nvSpPr>
            <p:spPr bwMode="auto">
              <a:xfrm rot="669430">
                <a:off x="4150" y="5067"/>
                <a:ext cx="1026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29" name="Rectangle 25"/>
              <p:cNvSpPr>
                <a:spLocks noChangeArrowheads="1"/>
              </p:cNvSpPr>
              <p:nvPr/>
            </p:nvSpPr>
            <p:spPr bwMode="auto">
              <a:xfrm rot="-1934405">
                <a:off x="5134" y="4953"/>
                <a:ext cx="684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30" name="Rectangle 26"/>
              <p:cNvSpPr>
                <a:spLocks noChangeArrowheads="1"/>
              </p:cNvSpPr>
              <p:nvPr/>
            </p:nvSpPr>
            <p:spPr bwMode="auto">
              <a:xfrm rot="-859145">
                <a:off x="5695" y="4703"/>
                <a:ext cx="570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31" name="Rectangle 27"/>
              <p:cNvSpPr>
                <a:spLocks noChangeArrowheads="1"/>
              </p:cNvSpPr>
              <p:nvPr/>
            </p:nvSpPr>
            <p:spPr bwMode="auto">
              <a:xfrm rot="1254987">
                <a:off x="6136" y="4728"/>
                <a:ext cx="578" cy="156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32" name="Rectangle 28"/>
              <p:cNvSpPr>
                <a:spLocks noChangeArrowheads="1"/>
              </p:cNvSpPr>
              <p:nvPr/>
            </p:nvSpPr>
            <p:spPr bwMode="auto">
              <a:xfrm rot="1373679">
                <a:off x="6649" y="5004"/>
                <a:ext cx="912" cy="130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33" name="Rectangle 29"/>
              <p:cNvSpPr>
                <a:spLocks noChangeArrowheads="1"/>
              </p:cNvSpPr>
              <p:nvPr/>
            </p:nvSpPr>
            <p:spPr bwMode="auto">
              <a:xfrm rot="1024957">
                <a:off x="7463" y="5261"/>
                <a:ext cx="627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graphicFrame>
          <p:nvGraphicFramePr>
            <p:cNvPr id="40022" name="Object 30"/>
            <p:cNvGraphicFramePr>
              <a:graphicFrameLocks noChangeAspect="1"/>
            </p:cNvGraphicFramePr>
            <p:nvPr/>
          </p:nvGraphicFramePr>
          <p:xfrm>
            <a:off x="3700" y="4317"/>
            <a:ext cx="794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1" r:id="rId11" imgW="1016508" imgH="1127760" progId="">
                    <p:embed/>
                  </p:oleObj>
                </mc:Choice>
                <mc:Fallback>
                  <p:oleObj r:id="rId11" imgW="1016508" imgH="112776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" y="4317"/>
                          <a:ext cx="794" cy="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23" name="Object 31"/>
            <p:cNvGraphicFramePr>
              <a:graphicFrameLocks noChangeAspect="1"/>
            </p:cNvGraphicFramePr>
            <p:nvPr/>
          </p:nvGraphicFramePr>
          <p:xfrm>
            <a:off x="7690" y="4260"/>
            <a:ext cx="794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2" r:id="rId12" imgW="1016508" imgH="1127760" progId="">
                    <p:embed/>
                  </p:oleObj>
                </mc:Choice>
                <mc:Fallback>
                  <p:oleObj r:id="rId12" imgW="1016508" imgH="112776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0" y="4260"/>
                          <a:ext cx="794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68" name="Group 32"/>
          <p:cNvGrpSpPr>
            <a:grpSpLocks/>
          </p:cNvGrpSpPr>
          <p:nvPr/>
        </p:nvGrpSpPr>
        <p:grpSpPr bwMode="auto">
          <a:xfrm>
            <a:off x="468313" y="3068638"/>
            <a:ext cx="3294062" cy="1358900"/>
            <a:chOff x="3525" y="9079"/>
            <a:chExt cx="5187" cy="2140"/>
          </a:xfrm>
        </p:grpSpPr>
        <p:grpSp>
          <p:nvGrpSpPr>
            <p:cNvPr id="40003" name="Group 33"/>
            <p:cNvGrpSpPr>
              <a:grpSpLocks/>
            </p:cNvGrpSpPr>
            <p:nvPr/>
          </p:nvGrpSpPr>
          <p:grpSpPr bwMode="auto">
            <a:xfrm>
              <a:off x="3525" y="9159"/>
              <a:ext cx="5187" cy="2060"/>
              <a:chOff x="3525" y="8883"/>
              <a:chExt cx="5187" cy="2060"/>
            </a:xfrm>
          </p:grpSpPr>
          <p:pic>
            <p:nvPicPr>
              <p:cNvPr id="40006" name="Picture 34" descr="mhtml:file://C:\ВУЗ\Лекции\Козин\РРЛ\Разд3Высоты.mht!http://vlobatch.narod.ru/Book/Pic43.gif"/>
              <p:cNvPicPr>
                <a:picLocks noChangeAspect="1" noChangeArrowheads="1"/>
              </p:cNvPicPr>
              <p:nvPr/>
            </p:nvPicPr>
            <p:blipFill>
              <a:blip r:embed="rId13" r:link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8883"/>
                <a:ext cx="4500" cy="2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07" name="Text Box 35"/>
              <p:cNvSpPr txBox="1">
                <a:spLocks noChangeArrowheads="1"/>
              </p:cNvSpPr>
              <p:nvPr/>
            </p:nvSpPr>
            <p:spPr bwMode="auto">
              <a:xfrm>
                <a:off x="8142" y="9024"/>
                <a:ext cx="570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h</a:t>
                </a:r>
                <a:r>
                  <a:rPr lang="en-US" sz="1200" b="1"/>
                  <a:t>2</a:t>
                </a:r>
                <a:endParaRPr lang="ru-RU"/>
              </a:p>
            </p:txBody>
          </p:sp>
          <p:sp>
            <p:nvSpPr>
              <p:cNvPr id="40008" name="Text Box 36"/>
              <p:cNvSpPr txBox="1">
                <a:spLocks noChangeArrowheads="1"/>
              </p:cNvSpPr>
              <p:nvPr/>
            </p:nvSpPr>
            <p:spPr bwMode="auto">
              <a:xfrm>
                <a:off x="3525" y="8910"/>
                <a:ext cx="570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h</a:t>
                </a:r>
                <a:r>
                  <a:rPr lang="ru-RU" sz="1200" b="1"/>
                  <a:t>1</a:t>
                </a:r>
                <a:endParaRPr lang="ru-RU"/>
              </a:p>
            </p:txBody>
          </p:sp>
          <p:sp>
            <p:nvSpPr>
              <p:cNvPr id="40009" name="Text Box 37"/>
              <p:cNvSpPr txBox="1">
                <a:spLocks noChangeArrowheads="1"/>
              </p:cNvSpPr>
              <p:nvPr/>
            </p:nvSpPr>
            <p:spPr bwMode="auto">
              <a:xfrm>
                <a:off x="8199" y="10392"/>
                <a:ext cx="456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i="1" baseline="0"/>
                  <a:t>k</a:t>
                </a:r>
                <a:endParaRPr lang="ru-RU"/>
              </a:p>
            </p:txBody>
          </p:sp>
          <p:sp>
            <p:nvSpPr>
              <p:cNvPr id="40010" name="Line 38"/>
              <p:cNvSpPr>
                <a:spLocks noChangeShapeType="1"/>
              </p:cNvSpPr>
              <p:nvPr/>
            </p:nvSpPr>
            <p:spPr bwMode="auto">
              <a:xfrm>
                <a:off x="4152" y="9285"/>
                <a:ext cx="855" cy="4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1" name="Line 39"/>
              <p:cNvSpPr>
                <a:spLocks noChangeShapeType="1"/>
              </p:cNvSpPr>
              <p:nvPr/>
            </p:nvSpPr>
            <p:spPr bwMode="auto">
              <a:xfrm flipV="1">
                <a:off x="6831" y="9399"/>
                <a:ext cx="68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2" name="Line 40"/>
              <p:cNvSpPr>
                <a:spLocks noChangeShapeType="1"/>
              </p:cNvSpPr>
              <p:nvPr/>
            </p:nvSpPr>
            <p:spPr bwMode="auto">
              <a:xfrm flipV="1">
                <a:off x="7515" y="9399"/>
                <a:ext cx="5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3" name="Line 41"/>
              <p:cNvSpPr>
                <a:spLocks noChangeShapeType="1"/>
              </p:cNvSpPr>
              <p:nvPr/>
            </p:nvSpPr>
            <p:spPr bwMode="auto">
              <a:xfrm>
                <a:off x="4152" y="8910"/>
                <a:ext cx="3876" cy="9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4" name="Line 42"/>
              <p:cNvSpPr>
                <a:spLocks noChangeShapeType="1"/>
              </p:cNvSpPr>
              <p:nvPr/>
            </p:nvSpPr>
            <p:spPr bwMode="auto">
              <a:xfrm>
                <a:off x="4152" y="8910"/>
                <a:ext cx="2109" cy="7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5" name="Line 43"/>
              <p:cNvSpPr>
                <a:spLocks noChangeShapeType="1"/>
              </p:cNvSpPr>
              <p:nvPr/>
            </p:nvSpPr>
            <p:spPr bwMode="auto">
              <a:xfrm flipV="1">
                <a:off x="6261" y="9024"/>
                <a:ext cx="1767" cy="6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6" name="Rectangle 44"/>
              <p:cNvSpPr>
                <a:spLocks noChangeArrowheads="1"/>
              </p:cNvSpPr>
              <p:nvPr/>
            </p:nvSpPr>
            <p:spPr bwMode="auto">
              <a:xfrm rot="1569162">
                <a:off x="4086" y="9512"/>
                <a:ext cx="1026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17" name="Rectangle 45"/>
              <p:cNvSpPr>
                <a:spLocks noChangeArrowheads="1"/>
              </p:cNvSpPr>
              <p:nvPr/>
            </p:nvSpPr>
            <p:spPr bwMode="auto">
              <a:xfrm>
                <a:off x="5007" y="9741"/>
                <a:ext cx="684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18" name="Rectangle 46"/>
              <p:cNvSpPr>
                <a:spLocks noChangeArrowheads="1"/>
              </p:cNvSpPr>
              <p:nvPr/>
            </p:nvSpPr>
            <p:spPr bwMode="auto">
              <a:xfrm rot="-166675">
                <a:off x="5689" y="9676"/>
                <a:ext cx="1141" cy="172"/>
              </a:xfrm>
              <a:prstGeom prst="rect">
                <a:avLst/>
              </a:prstGeom>
              <a:gradFill rotWithShape="1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19" name="Rectangle 47"/>
              <p:cNvSpPr>
                <a:spLocks noChangeArrowheads="1"/>
              </p:cNvSpPr>
              <p:nvPr/>
            </p:nvSpPr>
            <p:spPr bwMode="auto">
              <a:xfrm rot="-1583890">
                <a:off x="6774" y="9569"/>
                <a:ext cx="855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40020" name="Rectangle 48"/>
              <p:cNvSpPr>
                <a:spLocks noChangeArrowheads="1"/>
              </p:cNvSpPr>
              <p:nvPr/>
            </p:nvSpPr>
            <p:spPr bwMode="auto">
              <a:xfrm>
                <a:off x="7572" y="9398"/>
                <a:ext cx="513" cy="171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graphicFrame>
          <p:nvGraphicFramePr>
            <p:cNvPr id="40004" name="Object 49"/>
            <p:cNvGraphicFramePr>
              <a:graphicFrameLocks noChangeAspect="1"/>
            </p:cNvGraphicFramePr>
            <p:nvPr/>
          </p:nvGraphicFramePr>
          <p:xfrm>
            <a:off x="3794" y="9079"/>
            <a:ext cx="639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3" r:id="rId15" imgW="1016508" imgH="1127760" progId="">
                    <p:embed/>
                  </p:oleObj>
                </mc:Choice>
                <mc:Fallback>
                  <p:oleObj r:id="rId15" imgW="1016508" imgH="1127760" progId="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9079"/>
                          <a:ext cx="639" cy="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05" name="Object 50"/>
            <p:cNvGraphicFramePr>
              <a:graphicFrameLocks noChangeAspect="1"/>
            </p:cNvGraphicFramePr>
            <p:nvPr/>
          </p:nvGraphicFramePr>
          <p:xfrm>
            <a:off x="7800" y="9159"/>
            <a:ext cx="730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4" r:id="rId16" imgW="1016508" imgH="1127760" progId="">
                    <p:embed/>
                  </p:oleObj>
                </mc:Choice>
                <mc:Fallback>
                  <p:oleObj r:id="rId16" imgW="1016508" imgH="1127760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0" y="9159"/>
                          <a:ext cx="730" cy="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69" name="Group 51"/>
          <p:cNvGrpSpPr>
            <a:grpSpLocks/>
          </p:cNvGrpSpPr>
          <p:nvPr/>
        </p:nvGrpSpPr>
        <p:grpSpPr bwMode="auto">
          <a:xfrm>
            <a:off x="5219700" y="3141663"/>
            <a:ext cx="3294063" cy="1500187"/>
            <a:chOff x="3696" y="4554"/>
            <a:chExt cx="5187" cy="2362"/>
          </a:xfrm>
        </p:grpSpPr>
        <p:grpSp>
          <p:nvGrpSpPr>
            <p:cNvPr id="39981" name="Group 52"/>
            <p:cNvGrpSpPr>
              <a:grpSpLocks/>
            </p:cNvGrpSpPr>
            <p:nvPr/>
          </p:nvGrpSpPr>
          <p:grpSpPr bwMode="auto">
            <a:xfrm>
              <a:off x="3696" y="4727"/>
              <a:ext cx="5187" cy="2189"/>
              <a:chOff x="3696" y="4451"/>
              <a:chExt cx="5187" cy="2189"/>
            </a:xfrm>
          </p:grpSpPr>
          <p:grpSp>
            <p:nvGrpSpPr>
              <p:cNvPr id="39984" name="Group 53"/>
              <p:cNvGrpSpPr>
                <a:grpSpLocks/>
              </p:cNvGrpSpPr>
              <p:nvPr/>
            </p:nvGrpSpPr>
            <p:grpSpPr bwMode="auto">
              <a:xfrm>
                <a:off x="3696" y="4451"/>
                <a:ext cx="5187" cy="2189"/>
                <a:chOff x="3696" y="7210"/>
                <a:chExt cx="5187" cy="2189"/>
              </a:xfrm>
            </p:grpSpPr>
            <p:pic>
              <p:nvPicPr>
                <p:cNvPr id="39999" name="Picture 54" descr="mhtml:file://C:\ВУЗ\Лекции\Козин\РРЛ\Разд3Высоты.mht!http://vlobatch.narod.ru/Book/Pic44.gif"/>
                <p:cNvPicPr>
                  <a:picLocks noChangeAspect="1" noChangeArrowheads="1"/>
                </p:cNvPicPr>
                <p:nvPr/>
              </p:nvPicPr>
              <p:blipFill>
                <a:blip r:embed="rId17" r:link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1" y="7210"/>
                  <a:ext cx="4490" cy="20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00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8313" y="7547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en-US" sz="1200" b="1"/>
                    <a:t>2</a:t>
                  </a:r>
                  <a:endParaRPr lang="ru-RU"/>
                </a:p>
              </p:txBody>
            </p:sp>
            <p:sp>
              <p:nvSpPr>
                <p:cNvPr id="4000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696" y="8003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ru-RU" sz="1200" b="1"/>
                    <a:t>1</a:t>
                  </a:r>
                  <a:endParaRPr lang="ru-RU"/>
                </a:p>
              </p:txBody>
            </p:sp>
            <p:sp>
              <p:nvSpPr>
                <p:cNvPr id="4000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8313" y="9000"/>
                  <a:ext cx="456" cy="3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k</a:t>
                  </a:r>
                  <a:endParaRPr lang="ru-RU"/>
                </a:p>
              </p:txBody>
            </p:sp>
          </p:grpSp>
          <p:sp>
            <p:nvSpPr>
              <p:cNvPr id="39985" name="Line 58"/>
              <p:cNvSpPr>
                <a:spLocks noChangeShapeType="1"/>
              </p:cNvSpPr>
              <p:nvPr/>
            </p:nvSpPr>
            <p:spPr bwMode="auto">
              <a:xfrm flipV="1">
                <a:off x="4380" y="5700"/>
                <a:ext cx="342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6" name="Line 59"/>
              <p:cNvSpPr>
                <a:spLocks noChangeShapeType="1"/>
              </p:cNvSpPr>
              <p:nvPr/>
            </p:nvSpPr>
            <p:spPr bwMode="auto">
              <a:xfrm flipV="1">
                <a:off x="4722" y="5580"/>
                <a:ext cx="456" cy="1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7" name="Line 60"/>
              <p:cNvSpPr>
                <a:spLocks noChangeShapeType="1"/>
              </p:cNvSpPr>
              <p:nvPr/>
            </p:nvSpPr>
            <p:spPr bwMode="auto">
              <a:xfrm>
                <a:off x="5178" y="5580"/>
                <a:ext cx="7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8" name="Line 61"/>
              <p:cNvSpPr>
                <a:spLocks noChangeShapeType="1"/>
              </p:cNvSpPr>
              <p:nvPr/>
            </p:nvSpPr>
            <p:spPr bwMode="auto">
              <a:xfrm flipV="1">
                <a:off x="6717" y="5352"/>
                <a:ext cx="285" cy="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9" name="Line 62"/>
              <p:cNvSpPr>
                <a:spLocks noChangeShapeType="1"/>
              </p:cNvSpPr>
              <p:nvPr/>
            </p:nvSpPr>
            <p:spPr bwMode="auto">
              <a:xfrm flipV="1">
                <a:off x="7002" y="4839"/>
                <a:ext cx="741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0" name="Line 63"/>
              <p:cNvSpPr>
                <a:spLocks noChangeShapeType="1"/>
              </p:cNvSpPr>
              <p:nvPr/>
            </p:nvSpPr>
            <p:spPr bwMode="auto">
              <a:xfrm>
                <a:off x="7743" y="4839"/>
                <a:ext cx="513" cy="4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1" name="Line 64"/>
              <p:cNvSpPr>
                <a:spLocks noChangeShapeType="1"/>
              </p:cNvSpPr>
              <p:nvPr/>
            </p:nvSpPr>
            <p:spPr bwMode="auto">
              <a:xfrm flipV="1">
                <a:off x="4380" y="4839"/>
                <a:ext cx="3363" cy="5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2" name="Line 65"/>
              <p:cNvSpPr>
                <a:spLocks noChangeShapeType="1"/>
              </p:cNvSpPr>
              <p:nvPr/>
            </p:nvSpPr>
            <p:spPr bwMode="auto">
              <a:xfrm flipV="1">
                <a:off x="7743" y="4497"/>
                <a:ext cx="456" cy="34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3" name="Line 66"/>
              <p:cNvSpPr>
                <a:spLocks noChangeShapeType="1"/>
              </p:cNvSpPr>
              <p:nvPr/>
            </p:nvSpPr>
            <p:spPr bwMode="auto">
              <a:xfrm flipV="1">
                <a:off x="4380" y="4451"/>
                <a:ext cx="3819" cy="8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4" name="Rectangle 67"/>
              <p:cNvSpPr>
                <a:spLocks noChangeArrowheads="1"/>
              </p:cNvSpPr>
              <p:nvPr/>
            </p:nvSpPr>
            <p:spPr bwMode="auto">
              <a:xfrm rot="-859145">
                <a:off x="4380" y="5637"/>
                <a:ext cx="855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995" name="Rectangle 68"/>
              <p:cNvSpPr>
                <a:spLocks noChangeArrowheads="1"/>
              </p:cNvSpPr>
              <p:nvPr/>
            </p:nvSpPr>
            <p:spPr bwMode="auto">
              <a:xfrm rot="-700215">
                <a:off x="5920" y="5431"/>
                <a:ext cx="1188" cy="229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996" name="Rectangle 69"/>
              <p:cNvSpPr>
                <a:spLocks noChangeArrowheads="1"/>
              </p:cNvSpPr>
              <p:nvPr/>
            </p:nvSpPr>
            <p:spPr bwMode="auto">
              <a:xfrm>
                <a:off x="5178" y="5523"/>
                <a:ext cx="855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997" name="Rectangle 70"/>
              <p:cNvSpPr>
                <a:spLocks noChangeArrowheads="1"/>
              </p:cNvSpPr>
              <p:nvPr/>
            </p:nvSpPr>
            <p:spPr bwMode="auto">
              <a:xfrm rot="-1976095">
                <a:off x="7002" y="5066"/>
                <a:ext cx="855" cy="172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39998" name="Rectangle 71"/>
              <p:cNvSpPr>
                <a:spLocks noChangeArrowheads="1"/>
              </p:cNvSpPr>
              <p:nvPr/>
            </p:nvSpPr>
            <p:spPr bwMode="auto">
              <a:xfrm rot="2391931">
                <a:off x="7650" y="5064"/>
                <a:ext cx="671" cy="171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/>
              </a:p>
            </p:txBody>
          </p:sp>
        </p:grpSp>
        <p:graphicFrame>
          <p:nvGraphicFramePr>
            <p:cNvPr id="39982" name="Object 72"/>
            <p:cNvGraphicFramePr>
              <a:graphicFrameLocks noChangeAspect="1"/>
            </p:cNvGraphicFramePr>
            <p:nvPr/>
          </p:nvGraphicFramePr>
          <p:xfrm>
            <a:off x="3981" y="5431"/>
            <a:ext cx="794" cy="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5" r:id="rId19" imgW="1016508" imgH="1127760" progId="">
                    <p:embed/>
                  </p:oleObj>
                </mc:Choice>
                <mc:Fallback>
                  <p:oleObj r:id="rId19" imgW="1016508" imgH="1127760" progId="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" y="5431"/>
                          <a:ext cx="794" cy="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83" name="Object 73"/>
            <p:cNvGraphicFramePr>
              <a:graphicFrameLocks noChangeAspect="1"/>
            </p:cNvGraphicFramePr>
            <p:nvPr/>
          </p:nvGraphicFramePr>
          <p:xfrm>
            <a:off x="7975" y="4554"/>
            <a:ext cx="794" cy="1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6" r:id="rId20" imgW="1016508" imgH="1127760" progId="">
                    <p:embed/>
                  </p:oleObj>
                </mc:Choice>
                <mc:Fallback>
                  <p:oleObj r:id="rId20" imgW="1016508" imgH="1127760" progId="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5" y="4554"/>
                          <a:ext cx="794" cy="1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70" name="Group 74"/>
          <p:cNvGrpSpPr>
            <a:grpSpLocks/>
          </p:cNvGrpSpPr>
          <p:nvPr/>
        </p:nvGrpSpPr>
        <p:grpSpPr bwMode="auto">
          <a:xfrm>
            <a:off x="323850" y="4797425"/>
            <a:ext cx="3656013" cy="1539875"/>
            <a:chOff x="3810" y="11394"/>
            <a:chExt cx="5757" cy="2425"/>
          </a:xfrm>
        </p:grpSpPr>
        <p:sp>
          <p:nvSpPr>
            <p:cNvPr id="39964" name="Text Box 75"/>
            <p:cNvSpPr txBox="1">
              <a:spLocks noChangeArrowheads="1"/>
            </p:cNvSpPr>
            <p:nvPr/>
          </p:nvSpPr>
          <p:spPr bwMode="auto">
            <a:xfrm>
              <a:off x="8485" y="13289"/>
              <a:ext cx="1082" cy="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/>
            </a:p>
          </p:txBody>
        </p:sp>
        <p:grpSp>
          <p:nvGrpSpPr>
            <p:cNvPr id="39965" name="Group 76"/>
            <p:cNvGrpSpPr>
              <a:grpSpLocks/>
            </p:cNvGrpSpPr>
            <p:nvPr/>
          </p:nvGrpSpPr>
          <p:grpSpPr bwMode="auto">
            <a:xfrm>
              <a:off x="3810" y="11394"/>
              <a:ext cx="5586" cy="2378"/>
              <a:chOff x="3810" y="11394"/>
              <a:chExt cx="5586" cy="2378"/>
            </a:xfrm>
          </p:grpSpPr>
          <p:grpSp>
            <p:nvGrpSpPr>
              <p:cNvPr id="39971" name="Group 77"/>
              <p:cNvGrpSpPr>
                <a:grpSpLocks/>
              </p:cNvGrpSpPr>
              <p:nvPr/>
            </p:nvGrpSpPr>
            <p:grpSpPr bwMode="auto">
              <a:xfrm>
                <a:off x="3810" y="11394"/>
                <a:ext cx="5586" cy="2378"/>
                <a:chOff x="3810" y="11436"/>
                <a:chExt cx="5586" cy="2378"/>
              </a:xfrm>
            </p:grpSpPr>
            <p:grpSp>
              <p:nvGrpSpPr>
                <p:cNvPr id="39973" name="Group 78"/>
                <p:cNvGrpSpPr>
                  <a:grpSpLocks/>
                </p:cNvGrpSpPr>
                <p:nvPr/>
              </p:nvGrpSpPr>
              <p:grpSpPr bwMode="auto">
                <a:xfrm>
                  <a:off x="3810" y="11436"/>
                  <a:ext cx="5586" cy="2378"/>
                  <a:chOff x="3810" y="1777"/>
                  <a:chExt cx="5586" cy="2378"/>
                </a:xfrm>
              </p:grpSpPr>
              <p:pic>
                <p:nvPicPr>
                  <p:cNvPr id="39977" name="Picture 79" descr="mhtml:file://C:\ВУЗ\Лекции\Козин\РРЛ\Разд3Высоты.mht!http://vlobatch.narod.ru/Book/Pic45.gif"/>
                  <p:cNvPicPr>
                    <a:picLocks noChangeAspect="1" noChangeArrowheads="1"/>
                  </p:cNvPicPr>
                  <p:nvPr/>
                </p:nvPicPr>
                <p:blipFill>
                  <a:blip r:embed="rId21" r:link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21" y="1777"/>
                    <a:ext cx="4500" cy="2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978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4" y="2206"/>
                    <a:ext cx="570" cy="4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en-US" sz="1200" b="1" i="1" baseline="0"/>
                      <a:t>h</a:t>
                    </a:r>
                    <a:r>
                      <a:rPr lang="en-US" sz="1200" b="1"/>
                      <a:t>2</a:t>
                    </a:r>
                    <a:endParaRPr lang="ru-RU"/>
                  </a:p>
                </p:txBody>
              </p:sp>
              <p:sp>
                <p:nvSpPr>
                  <p:cNvPr id="39979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" y="2662"/>
                    <a:ext cx="627" cy="45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en-US" sz="1200" b="1" i="1" baseline="0"/>
                      <a:t>h</a:t>
                    </a:r>
                    <a:r>
                      <a:rPr lang="ru-RU" sz="1200" b="1"/>
                      <a:t>1</a:t>
                    </a:r>
                    <a:endParaRPr lang="ru-RU"/>
                  </a:p>
                </p:txBody>
              </p:sp>
              <p:sp>
                <p:nvSpPr>
                  <p:cNvPr id="3998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4" y="3756"/>
                    <a:ext cx="912" cy="39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en-US" sz="1200" b="1" i="1" baseline="0"/>
                      <a:t>k</a:t>
                    </a:r>
                    <a:endParaRPr lang="ru-RU"/>
                  </a:p>
                </p:txBody>
              </p:sp>
            </p:grpSp>
            <p:sp>
              <p:nvSpPr>
                <p:cNvPr id="3997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551" y="12639"/>
                  <a:ext cx="2622" cy="4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5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173" y="12126"/>
                  <a:ext cx="741" cy="5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6" name="Line 85"/>
                <p:cNvSpPr>
                  <a:spLocks noChangeShapeType="1"/>
                </p:cNvSpPr>
                <p:nvPr/>
              </p:nvSpPr>
              <p:spPr bwMode="auto">
                <a:xfrm>
                  <a:off x="7914" y="12126"/>
                  <a:ext cx="513" cy="4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9972" name="Line 86"/>
              <p:cNvSpPr>
                <a:spLocks noChangeShapeType="1"/>
              </p:cNvSpPr>
              <p:nvPr/>
            </p:nvSpPr>
            <p:spPr bwMode="auto">
              <a:xfrm flipV="1">
                <a:off x="4551" y="11622"/>
                <a:ext cx="3876" cy="46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66" name="Rectangle 87"/>
            <p:cNvSpPr>
              <a:spLocks noChangeArrowheads="1"/>
            </p:cNvSpPr>
            <p:nvPr/>
          </p:nvSpPr>
          <p:spPr bwMode="auto">
            <a:xfrm rot="-638346">
              <a:off x="4543" y="12818"/>
              <a:ext cx="2622" cy="17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67" name="Rectangle 88"/>
            <p:cNvSpPr>
              <a:spLocks noChangeArrowheads="1"/>
            </p:cNvSpPr>
            <p:nvPr/>
          </p:nvSpPr>
          <p:spPr bwMode="auto">
            <a:xfrm rot="-2129243">
              <a:off x="7110" y="12289"/>
              <a:ext cx="912" cy="17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68" name="Rectangle 89"/>
            <p:cNvSpPr>
              <a:spLocks noChangeArrowheads="1"/>
            </p:cNvSpPr>
            <p:nvPr/>
          </p:nvSpPr>
          <p:spPr bwMode="auto">
            <a:xfrm rot="2192493">
              <a:off x="7807" y="12251"/>
              <a:ext cx="684" cy="201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graphicFrame>
          <p:nvGraphicFramePr>
            <p:cNvPr id="39969" name="Object 90"/>
            <p:cNvGraphicFramePr>
              <a:graphicFrameLocks noChangeAspect="1"/>
            </p:cNvGraphicFramePr>
            <p:nvPr/>
          </p:nvGraphicFramePr>
          <p:xfrm>
            <a:off x="4152" y="11850"/>
            <a:ext cx="794" cy="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7" r:id="rId23" imgW="1016508" imgH="1127760" progId="">
                    <p:embed/>
                  </p:oleObj>
                </mc:Choice>
                <mc:Fallback>
                  <p:oleObj r:id="rId23" imgW="1016508" imgH="1127760" progId="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2" y="11850"/>
                          <a:ext cx="794" cy="1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70" name="Object 91"/>
            <p:cNvGraphicFramePr>
              <a:graphicFrameLocks noChangeAspect="1"/>
            </p:cNvGraphicFramePr>
            <p:nvPr/>
          </p:nvGraphicFramePr>
          <p:xfrm>
            <a:off x="8146" y="11460"/>
            <a:ext cx="794" cy="1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8" r:id="rId24" imgW="1016508" imgH="1127760" progId="">
                    <p:embed/>
                  </p:oleObj>
                </mc:Choice>
                <mc:Fallback>
                  <p:oleObj r:id="rId24" imgW="1016508" imgH="1127760" progId="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6" y="11460"/>
                          <a:ext cx="794" cy="1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71" name="Group 92"/>
          <p:cNvGrpSpPr>
            <a:grpSpLocks/>
          </p:cNvGrpSpPr>
          <p:nvPr/>
        </p:nvGrpSpPr>
        <p:grpSpPr bwMode="auto">
          <a:xfrm>
            <a:off x="5148263" y="4941888"/>
            <a:ext cx="3511550" cy="1462087"/>
            <a:chOff x="3183" y="2238"/>
            <a:chExt cx="5529" cy="2303"/>
          </a:xfrm>
        </p:grpSpPr>
        <p:grpSp>
          <p:nvGrpSpPr>
            <p:cNvPr id="39945" name="Group 93"/>
            <p:cNvGrpSpPr>
              <a:grpSpLocks/>
            </p:cNvGrpSpPr>
            <p:nvPr/>
          </p:nvGrpSpPr>
          <p:grpSpPr bwMode="auto">
            <a:xfrm>
              <a:off x="3183" y="2238"/>
              <a:ext cx="5529" cy="2303"/>
              <a:chOff x="3183" y="1410"/>
              <a:chExt cx="5529" cy="2303"/>
            </a:xfrm>
          </p:grpSpPr>
          <p:grpSp>
            <p:nvGrpSpPr>
              <p:cNvPr id="39953" name="Group 94"/>
              <p:cNvGrpSpPr>
                <a:grpSpLocks/>
              </p:cNvGrpSpPr>
              <p:nvPr/>
            </p:nvGrpSpPr>
            <p:grpSpPr bwMode="auto">
              <a:xfrm>
                <a:off x="3183" y="1410"/>
                <a:ext cx="5529" cy="2303"/>
                <a:chOff x="3183" y="6102"/>
                <a:chExt cx="5529" cy="2303"/>
              </a:xfrm>
            </p:grpSpPr>
            <p:pic>
              <p:nvPicPr>
                <p:cNvPr id="39960" name="Picture 95" descr="mhtml:file://C:\ВУЗ\Лекции\Козин\РРЛ\Разд3Высоты.mht!http://vlobatch.narod.ru/Book/Pic46.gif"/>
                <p:cNvPicPr>
                  <a:picLocks noChangeAspect="1" noChangeArrowheads="1"/>
                </p:cNvPicPr>
                <p:nvPr/>
              </p:nvPicPr>
              <p:blipFill>
                <a:blip r:embed="rId25" r:link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1" y="6102"/>
                  <a:ext cx="4500" cy="2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961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7743" y="6240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en-US" sz="1200" b="1"/>
                    <a:t>2</a:t>
                  </a:r>
                  <a:endParaRPr lang="ru-RU"/>
                </a:p>
              </p:txBody>
            </p:sp>
            <p:sp>
              <p:nvSpPr>
                <p:cNvPr id="399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183" y="6753"/>
                  <a:ext cx="570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h</a:t>
                  </a:r>
                  <a:r>
                    <a:rPr lang="ru-RU" sz="1200" b="1"/>
                    <a:t>1</a:t>
                  </a:r>
                  <a:endParaRPr lang="ru-RU"/>
                </a:p>
              </p:txBody>
            </p:sp>
            <p:sp>
              <p:nvSpPr>
                <p:cNvPr id="39963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7743" y="7949"/>
                  <a:ext cx="969" cy="4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 b="1" i="1" baseline="0"/>
                    <a:t>k</a:t>
                  </a:r>
                  <a:endParaRPr lang="ru-RU"/>
                </a:p>
              </p:txBody>
            </p:sp>
          </p:grpSp>
          <p:sp>
            <p:nvSpPr>
              <p:cNvPr id="39954" name="Line 99"/>
              <p:cNvSpPr>
                <a:spLocks noChangeShapeType="1"/>
              </p:cNvSpPr>
              <p:nvPr/>
            </p:nvSpPr>
            <p:spPr bwMode="auto">
              <a:xfrm flipV="1">
                <a:off x="3810" y="2094"/>
                <a:ext cx="855" cy="7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5" name="Line 100"/>
              <p:cNvSpPr>
                <a:spLocks noChangeShapeType="1"/>
              </p:cNvSpPr>
              <p:nvPr/>
            </p:nvSpPr>
            <p:spPr bwMode="auto">
              <a:xfrm flipV="1">
                <a:off x="4665" y="2004"/>
                <a:ext cx="2166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Line 101"/>
              <p:cNvSpPr>
                <a:spLocks noChangeShapeType="1"/>
              </p:cNvSpPr>
              <p:nvPr/>
            </p:nvSpPr>
            <p:spPr bwMode="auto">
              <a:xfrm>
                <a:off x="6888" y="1923"/>
                <a:ext cx="798" cy="4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Line 102"/>
              <p:cNvSpPr>
                <a:spLocks noChangeShapeType="1"/>
              </p:cNvSpPr>
              <p:nvPr/>
            </p:nvSpPr>
            <p:spPr bwMode="auto">
              <a:xfrm>
                <a:off x="4665" y="2094"/>
                <a:ext cx="741" cy="3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Line 103"/>
              <p:cNvSpPr>
                <a:spLocks noChangeShapeType="1"/>
              </p:cNvSpPr>
              <p:nvPr/>
            </p:nvSpPr>
            <p:spPr bwMode="auto">
              <a:xfrm flipV="1">
                <a:off x="5406" y="2436"/>
                <a:ext cx="1026" cy="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Line 104"/>
              <p:cNvSpPr>
                <a:spLocks noChangeShapeType="1"/>
              </p:cNvSpPr>
              <p:nvPr/>
            </p:nvSpPr>
            <p:spPr bwMode="auto">
              <a:xfrm flipV="1">
                <a:off x="6432" y="1923"/>
                <a:ext cx="456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6" name="Rectangle 105"/>
            <p:cNvSpPr>
              <a:spLocks noChangeArrowheads="1"/>
            </p:cNvSpPr>
            <p:nvPr/>
          </p:nvSpPr>
          <p:spPr bwMode="auto">
            <a:xfrm rot="-2339087">
              <a:off x="3572" y="3300"/>
              <a:ext cx="1254" cy="15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47" name="Rectangle 106"/>
            <p:cNvSpPr>
              <a:spLocks noChangeArrowheads="1"/>
            </p:cNvSpPr>
            <p:nvPr/>
          </p:nvSpPr>
          <p:spPr bwMode="auto">
            <a:xfrm rot="1693721">
              <a:off x="4567" y="3119"/>
              <a:ext cx="912" cy="20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48" name="Rectangle 107"/>
            <p:cNvSpPr>
              <a:spLocks noChangeArrowheads="1"/>
            </p:cNvSpPr>
            <p:nvPr/>
          </p:nvSpPr>
          <p:spPr bwMode="auto">
            <a:xfrm rot="-319473">
              <a:off x="5353" y="3250"/>
              <a:ext cx="1136" cy="21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49" name="Rectangle 108"/>
            <p:cNvSpPr>
              <a:spLocks noChangeArrowheads="1"/>
            </p:cNvSpPr>
            <p:nvPr/>
          </p:nvSpPr>
          <p:spPr bwMode="auto">
            <a:xfrm rot="-2941115">
              <a:off x="6344" y="2990"/>
              <a:ext cx="730" cy="172"/>
            </a:xfrm>
            <a:prstGeom prst="rect">
              <a:avLst/>
            </a:prstGeom>
            <a:gradFill rotWithShape="1">
              <a:gsLst>
                <a:gs pos="0">
                  <a:srgbClr val="767676">
                    <a:alpha val="48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39950" name="Rectangle 109"/>
            <p:cNvSpPr>
              <a:spLocks noChangeArrowheads="1"/>
            </p:cNvSpPr>
            <p:nvPr/>
          </p:nvSpPr>
          <p:spPr bwMode="auto">
            <a:xfrm rot="1806424">
              <a:off x="6774" y="3014"/>
              <a:ext cx="1136" cy="17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graphicFrame>
          <p:nvGraphicFramePr>
            <p:cNvPr id="39951" name="Object 110"/>
            <p:cNvGraphicFramePr>
              <a:graphicFrameLocks noChangeAspect="1"/>
            </p:cNvGraphicFramePr>
            <p:nvPr/>
          </p:nvGraphicFramePr>
          <p:xfrm>
            <a:off x="3301" y="2532"/>
            <a:ext cx="794" cy="1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9" r:id="rId27" imgW="1016508" imgH="1127760" progId="">
                    <p:embed/>
                  </p:oleObj>
                </mc:Choice>
                <mc:Fallback>
                  <p:oleObj r:id="rId27" imgW="1016508" imgH="1127760" progId="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1" y="2532"/>
                          <a:ext cx="794" cy="15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2" name="Object 111"/>
            <p:cNvGraphicFramePr>
              <a:graphicFrameLocks noChangeAspect="1"/>
            </p:cNvGraphicFramePr>
            <p:nvPr/>
          </p:nvGraphicFramePr>
          <p:xfrm>
            <a:off x="7401" y="2502"/>
            <a:ext cx="794" cy="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0" r:id="rId28" imgW="1016508" imgH="1127760" progId="">
                    <p:embed/>
                  </p:oleObj>
                </mc:Choice>
                <mc:Fallback>
                  <p:oleObj r:id="rId28" imgW="1016508" imgH="1127760" progId="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1" y="2502"/>
                          <a:ext cx="794" cy="1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72" name="Rectangle 112"/>
          <p:cNvSpPr>
            <a:spLocks noChangeArrowheads="1"/>
          </p:cNvSpPr>
          <p:nvPr/>
        </p:nvSpPr>
        <p:spPr bwMode="auto">
          <a:xfrm>
            <a:off x="179388" y="74613"/>
            <a:ext cx="8640762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 eaLnBrk="0" hangingPunct="0"/>
            <a:r>
              <a:rPr lang="ru-RU" sz="4000" b="1"/>
              <a:t>Выбор мест расположения станций РРЛ, построение профилей пролётов и выбор высоты подвеса антенн</a:t>
            </a:r>
            <a:endParaRPr lang="ru-RU" sz="4000"/>
          </a:p>
          <a:p>
            <a:pPr algn="ctr" eaLnBrk="0" hangingPunct="0"/>
            <a:endParaRPr lang="ru-RU" sz="32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baseline="0" dirty="0"/>
              <a:t>На амплитуду отражённого сигнала могут оказать следующие факторы:</a:t>
            </a:r>
          </a:p>
          <a:p>
            <a:pPr eaLnBrk="0" hangingPunct="0"/>
            <a:r>
              <a:rPr lang="ru-RU" sz="2800" b="1" baseline="0" dirty="0"/>
              <a:t>- рабочая частота радиоволны;</a:t>
            </a:r>
          </a:p>
          <a:p>
            <a:pPr eaLnBrk="0" hangingPunct="0"/>
            <a:r>
              <a:rPr lang="ru-RU" sz="2800" b="1" baseline="0" dirty="0"/>
              <a:t>- диаграммы направленности антенн;</a:t>
            </a:r>
          </a:p>
          <a:p>
            <a:pPr eaLnBrk="0" hangingPunct="0"/>
            <a:r>
              <a:rPr lang="ru-RU" sz="2800" b="1" baseline="0" dirty="0"/>
              <a:t>- электрические свойства отражающей поверхности (морская вода, пресная вода, </a:t>
            </a:r>
            <a:r>
              <a:rPr lang="ru-RU" sz="2800" b="1" baseline="0" dirty="0" smtClean="0"/>
              <a:t>снег, </a:t>
            </a:r>
            <a:r>
              <a:rPr lang="ru-RU" sz="2800" b="1" baseline="0" dirty="0"/>
              <a:t>лёд, песок, тип грунта, лес, трава);</a:t>
            </a:r>
          </a:p>
          <a:p>
            <a:pPr eaLnBrk="0" hangingPunct="0"/>
            <a:r>
              <a:rPr lang="ru-RU" sz="2800" b="1" baseline="0" dirty="0"/>
              <a:t>- геометрические параметры отражающей поверхности (ровная  поверхность, возвышенности и углубления, волны на водной поверхности, шероховатость твёрдых грунтов);</a:t>
            </a:r>
          </a:p>
          <a:p>
            <a:pPr eaLnBrk="0" hangingPunct="0"/>
            <a:r>
              <a:rPr lang="ru-RU" sz="2800" b="1" baseline="0" dirty="0"/>
              <a:t>- угол падения (или зенитный угол) радиоволны на отражающую поверхность;</a:t>
            </a:r>
          </a:p>
          <a:p>
            <a:pPr eaLnBrk="0" hangingPunct="0"/>
            <a:r>
              <a:rPr lang="ru-RU" sz="2800" b="1" baseline="0" dirty="0"/>
              <a:t>- изменение формы диаграммы направленности приёмной и передающей антенн.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41987" name="Объект 2"/>
          <p:cNvGraphicFramePr>
            <a:graphicFrameLocks noChangeAspect="1"/>
          </p:cNvGraphicFramePr>
          <p:nvPr/>
        </p:nvGraphicFramePr>
        <p:xfrm>
          <a:off x="2232025" y="1628775"/>
          <a:ext cx="356393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Формула" r:id="rId3" imgW="1040948" imgH="418918" progId="Equation.3">
                  <p:embed/>
                </p:oleObj>
              </mc:Choice>
              <mc:Fallback>
                <p:oleObj name="Формула" r:id="rId3" imgW="1040948" imgH="418918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28775"/>
                        <a:ext cx="3563938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720975" y="115888"/>
            <a:ext cx="26431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ОТРАЖЕНИЕ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006475" y="981075"/>
            <a:ext cx="2141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400" b="1"/>
              <a:t>Зеркальное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5451475" y="981075"/>
            <a:ext cx="2078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400" b="1"/>
              <a:t>Диффузное</a:t>
            </a:r>
          </a:p>
        </p:txBody>
      </p:sp>
      <p:cxnSp>
        <p:nvCxnSpPr>
          <p:cNvPr id="41991" name="Прямая со стрелкой 7"/>
          <p:cNvCxnSpPr>
            <a:cxnSpLocks noChangeShapeType="1"/>
          </p:cNvCxnSpPr>
          <p:nvPr/>
        </p:nvCxnSpPr>
        <p:spPr bwMode="auto">
          <a:xfrm flipV="1">
            <a:off x="5724525" y="1557338"/>
            <a:ext cx="360363" cy="5032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4859338" y="692150"/>
            <a:ext cx="1368425" cy="504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3" name="Прямая со стрелкой 11"/>
          <p:cNvCxnSpPr>
            <a:cxnSpLocks noChangeShapeType="1"/>
          </p:cNvCxnSpPr>
          <p:nvPr/>
        </p:nvCxnSpPr>
        <p:spPr bwMode="auto">
          <a:xfrm flipH="1" flipV="1">
            <a:off x="1835150" y="1557338"/>
            <a:ext cx="504825" cy="5032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4" name="Прямая со стрелкой 13"/>
          <p:cNvCxnSpPr>
            <a:cxnSpLocks noChangeShapeType="1"/>
          </p:cNvCxnSpPr>
          <p:nvPr/>
        </p:nvCxnSpPr>
        <p:spPr bwMode="auto">
          <a:xfrm flipV="1">
            <a:off x="2195513" y="692150"/>
            <a:ext cx="1223962" cy="504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5" name="Прямоугольник 6"/>
          <p:cNvSpPr>
            <a:spLocks noChangeArrowheads="1"/>
          </p:cNvSpPr>
          <p:nvPr/>
        </p:nvSpPr>
        <p:spPr bwMode="auto">
          <a:xfrm>
            <a:off x="34925" y="3068638"/>
            <a:ext cx="90376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Когда линейные размеры объекта кратны нечётному числу полуволн, возникает </a:t>
            </a:r>
            <a:r>
              <a:rPr lang="ru-RU" sz="3200" b="1" baseline="0">
                <a:solidFill>
                  <a:schemeClr val="tx2"/>
                </a:solidFill>
              </a:rPr>
              <a:t>резонансное отражение</a:t>
            </a:r>
            <a:r>
              <a:rPr lang="ru-RU" sz="3200" b="1" baseline="0"/>
              <a:t>. При превышении длины волны вертикальных размеров неровности радиоволны огибают цель (</a:t>
            </a:r>
            <a:r>
              <a:rPr lang="ru-RU" sz="3200" b="1" baseline="0">
                <a:solidFill>
                  <a:schemeClr val="tx2"/>
                </a:solidFill>
              </a:rPr>
              <a:t>дифракция</a:t>
            </a:r>
            <a:r>
              <a:rPr lang="ru-RU" sz="3200" b="1" baseline="0"/>
              <a:t>),  и вторичное излучение пренебрежимо мало.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03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3200" b="1" baseline="0">
                <a:solidFill>
                  <a:srgbClr val="FF3300"/>
                </a:solidFill>
              </a:rPr>
              <a:t>РАСЧЁТ ВЫСОТ ПОДВЕСА АНТЕНН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2100" y="890588"/>
            <a:ext cx="871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ru-RU" sz="3200" b="1" baseline="0" dirty="0">
                <a:cs typeface="Times New Roman" pitchFamily="18" charset="0"/>
              </a:rPr>
              <a:t>При проектировании РРЛ важно обеспечить достаточный просвет трассы путём выбора высот подвеса антенн</a:t>
            </a:r>
            <a:r>
              <a:rPr lang="en-US" sz="3200" b="1" baseline="0" dirty="0">
                <a:cs typeface="Times New Roman" pitchFamily="18" charset="0"/>
              </a:rPr>
              <a:t>.</a:t>
            </a:r>
            <a:r>
              <a:rPr lang="en-US" sz="3200" baseline="0" dirty="0"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2614613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ru-RU" sz="3200" b="1" baseline="0" dirty="0">
                <a:cs typeface="Times New Roman" pitchFamily="18" charset="0"/>
              </a:rPr>
              <a:t>Основная часть энергии сосредоточена внутри первой зоны Френеля</a:t>
            </a:r>
            <a:r>
              <a:rPr lang="en-US" sz="3200" b="1" baseline="0" dirty="0">
                <a:cs typeface="Times New Roman" pitchFamily="18" charset="0"/>
              </a:rPr>
              <a:t>, </a:t>
            </a:r>
            <a:r>
              <a:rPr lang="ru-MO" sz="3200" b="1" baseline="0" dirty="0" smtClean="0">
                <a:cs typeface="Times New Roman" pitchFamily="18" charset="0"/>
              </a:rPr>
              <a:t>представляю-щей </a:t>
            </a:r>
            <a:r>
              <a:rPr lang="ru-MO" sz="3200" b="1" baseline="0" dirty="0">
                <a:cs typeface="Times New Roman" pitchFamily="18" charset="0"/>
              </a:rPr>
              <a:t>эллипсоид вращения, в фокусах большой оси которого устанавливаются приёмо-передающие антенны</a:t>
            </a:r>
            <a:r>
              <a:rPr lang="en-US" sz="3200" b="1" baseline="0" dirty="0">
                <a:cs typeface="Times New Roman" pitchFamily="18" charset="0"/>
              </a:rPr>
              <a:t>.</a:t>
            </a:r>
            <a:r>
              <a:rPr lang="en-US" sz="3200" baseline="0" dirty="0">
                <a:cs typeface="Times New Roman" pitchFamily="18" charset="0"/>
              </a:rPr>
              <a:t> </a:t>
            </a:r>
            <a:endParaRPr lang="ru-RU" sz="32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179388" y="476250"/>
            <a:ext cx="8424862" cy="6140450"/>
            <a:chOff x="113" y="300"/>
            <a:chExt cx="5307" cy="3868"/>
          </a:xfrm>
        </p:grpSpPr>
        <p:sp>
          <p:nvSpPr>
            <p:cNvPr id="5123" name="Rectangle 4"/>
            <p:cNvSpPr>
              <a:spLocks noChangeArrowheads="1"/>
            </p:cNvSpPr>
            <p:nvPr/>
          </p:nvSpPr>
          <p:spPr bwMode="auto">
            <a:xfrm>
              <a:off x="113" y="300"/>
              <a:ext cx="530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3200" b="1" baseline="0"/>
                <a:t>РРС  успешно конкурируют с волоконно-оптическими и спутниковыми системами</a:t>
              </a:r>
              <a:endParaRPr lang="ru-RU" sz="2800" baseline="0"/>
            </a:p>
          </p:txBody>
        </p:sp>
        <p:pic>
          <p:nvPicPr>
            <p:cNvPr id="5124" name="Picture 5" descr="PrimD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072"/>
              <a:ext cx="3720" cy="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ChangeArrowheads="1"/>
          </p:cNvSpPr>
          <p:nvPr/>
        </p:nvSpPr>
        <p:spPr bwMode="auto">
          <a:xfrm>
            <a:off x="-958850" y="2154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31800" eaLnBrk="0" hangingPunct="0">
              <a:tabLst>
                <a:tab pos="1714500" algn="l"/>
                <a:tab pos="3162300" algn="ctr"/>
              </a:tabLst>
            </a:pPr>
            <a:endParaRPr lang="ru-RU" baseline="0"/>
          </a:p>
        </p:txBody>
      </p:sp>
      <p:sp>
        <p:nvSpPr>
          <p:cNvPr id="45059" name="Rectangle 26"/>
          <p:cNvSpPr>
            <a:spLocks noChangeArrowheads="1"/>
          </p:cNvSpPr>
          <p:nvPr/>
        </p:nvSpPr>
        <p:spPr bwMode="auto">
          <a:xfrm>
            <a:off x="-958850" y="44291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aseline="0">
                <a:cs typeface="Times New Roman" pitchFamily="18" charset="0"/>
              </a:rPr>
              <a:t>,</a:t>
            </a:r>
            <a:r>
              <a:rPr lang="ru-RU" sz="900" baseline="0"/>
              <a:t> </a:t>
            </a:r>
            <a:endParaRPr lang="ru-RU" baseline="0"/>
          </a:p>
        </p:txBody>
      </p:sp>
      <p:sp>
        <p:nvSpPr>
          <p:cNvPr id="38916" name="Rectangle 25"/>
          <p:cNvSpPr>
            <a:spLocks noChangeArrowheads="1"/>
          </p:cNvSpPr>
          <p:nvPr/>
        </p:nvSpPr>
        <p:spPr bwMode="auto">
          <a:xfrm>
            <a:off x="539552" y="2768600"/>
            <a:ext cx="8425061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indent="457200" eaLnBrk="0" hangingPunct="0">
              <a:tabLst>
                <a:tab pos="1714500" algn="l"/>
                <a:tab pos="3162300" algn="ctr"/>
              </a:tabLst>
              <a:defRPr/>
            </a:pPr>
            <a:r>
              <a:rPr lang="ru-RU" sz="900" baseline="0" dirty="0"/>
              <a:t/>
            </a:r>
            <a:br>
              <a:rPr lang="ru-RU" sz="900" baseline="0" dirty="0"/>
            </a:br>
            <a:r>
              <a:rPr lang="en-US" b="1" i="1" baseline="0" dirty="0">
                <a:cs typeface="Times New Roman" pitchFamily="18" charset="0"/>
              </a:rPr>
              <a:t>h</a:t>
            </a:r>
            <a:r>
              <a:rPr lang="ru-RU" b="1" baseline="0" dirty="0">
                <a:cs typeface="Times New Roman" pitchFamily="18" charset="0"/>
              </a:rPr>
              <a:t> – высота подвеса антенны над поверхностью Земли;</a:t>
            </a:r>
            <a:endParaRPr lang="ru-RU" b="1" baseline="0" dirty="0"/>
          </a:p>
          <a:p>
            <a:pPr eaLnBrk="0" hangingPunct="0">
              <a:tabLst>
                <a:tab pos="1714500" algn="l"/>
                <a:tab pos="3162300" algn="ctr"/>
              </a:tabLst>
              <a:defRPr/>
            </a:pPr>
            <a:r>
              <a:rPr lang="en-US" b="1" i="1" baseline="0" dirty="0"/>
              <a:t>R</a:t>
            </a:r>
            <a:r>
              <a:rPr lang="ru-RU" b="1" dirty="0">
                <a:sym typeface="Symbol" pitchFamily="18" charset="2"/>
              </a:rPr>
              <a:t></a:t>
            </a:r>
            <a:r>
              <a:rPr lang="ru-RU" b="1" baseline="0" dirty="0">
                <a:cs typeface="Times New Roman" pitchFamily="18" charset="0"/>
              </a:rPr>
              <a:t>– радиус Земли;</a:t>
            </a:r>
            <a:r>
              <a:rPr lang="en-US" b="1" baseline="0" dirty="0">
                <a:cs typeface="Times New Roman" pitchFamily="18" charset="0"/>
              </a:rPr>
              <a:t> </a:t>
            </a:r>
            <a:r>
              <a:rPr lang="en-US" b="1" i="1" baseline="0" dirty="0">
                <a:cs typeface="Times New Roman" pitchFamily="18" charset="0"/>
              </a:rPr>
              <a:t>d</a:t>
            </a:r>
            <a:r>
              <a:rPr lang="ru-RU" b="1" baseline="0" dirty="0">
                <a:cs typeface="Times New Roman" pitchFamily="18" charset="0"/>
              </a:rPr>
              <a:t> – расстояние до горизонта.</a:t>
            </a:r>
            <a:endParaRPr lang="ru-RU" b="1" baseline="0" dirty="0"/>
          </a:p>
          <a:p>
            <a:pPr indent="457200" eaLnBrk="0" hangingPunct="0">
              <a:tabLst>
                <a:tab pos="1714500" algn="l"/>
                <a:tab pos="3162300" algn="ctr"/>
              </a:tabLst>
              <a:defRPr/>
            </a:pPr>
            <a:r>
              <a:rPr lang="ru-RU" b="1" baseline="0" dirty="0">
                <a:cs typeface="Times New Roman" pitchFamily="18" charset="0"/>
              </a:rPr>
              <a:t>Для реальных высот подвеса антенн </a:t>
            </a:r>
            <a:r>
              <a:rPr lang="ru-RU" b="1" i="1" baseline="0" dirty="0">
                <a:cs typeface="Times New Roman" pitchFamily="18" charset="0"/>
              </a:rPr>
              <a:t>h</a:t>
            </a:r>
            <a:r>
              <a:rPr lang="ru-RU" b="1" baseline="0" dirty="0">
                <a:cs typeface="Times New Roman" pitchFamily="18" charset="0"/>
              </a:rPr>
              <a:t>, много меньших радиуса Земли можно пренебречь значением </a:t>
            </a:r>
            <a:r>
              <a:rPr lang="en-US" b="1" i="1" baseline="0" dirty="0">
                <a:cs typeface="Times New Roman" pitchFamily="18" charset="0"/>
              </a:rPr>
              <a:t>h</a:t>
            </a:r>
            <a:r>
              <a:rPr lang="ru-RU" b="1" baseline="30000" dirty="0">
                <a:cs typeface="Times New Roman" pitchFamily="18" charset="0"/>
              </a:rPr>
              <a:t>2</a:t>
            </a:r>
            <a:r>
              <a:rPr lang="ru-RU" b="1" baseline="0" dirty="0">
                <a:cs typeface="Times New Roman" pitchFamily="18" charset="0"/>
              </a:rPr>
              <a:t> и, считая значение радиуса Земли постоянным, записать</a:t>
            </a:r>
            <a:endParaRPr lang="ru-RU" b="1" baseline="0" dirty="0"/>
          </a:p>
          <a:p>
            <a:pPr indent="457200" eaLnBrk="0" hangingPunct="0">
              <a:tabLst>
                <a:tab pos="1714500" algn="l"/>
                <a:tab pos="3162300" algn="ctr"/>
              </a:tabLst>
              <a:defRPr/>
            </a:pPr>
            <a:r>
              <a:rPr lang="ru-RU" sz="1200" baseline="0" dirty="0">
                <a:cs typeface="Times New Roman" pitchFamily="18" charset="0"/>
              </a:rPr>
              <a:t>                                   </a:t>
            </a: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2284413" y="5229225"/>
          <a:ext cx="34051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Формула" r:id="rId3" imgW="1345616" imgH="266584" progId="Equation.3">
                  <p:embed/>
                </p:oleObj>
              </mc:Choice>
              <mc:Fallback>
                <p:oleObj name="Формула" r:id="rId3" imgW="1345616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5229225"/>
                        <a:ext cx="34051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27088" y="381000"/>
            <a:ext cx="3457575" cy="2319338"/>
            <a:chOff x="827088" y="381000"/>
            <a:chExt cx="3457575" cy="2318743"/>
          </a:xfrm>
        </p:grpSpPr>
        <p:sp>
          <p:nvSpPr>
            <p:cNvPr id="45066" name="Oval 16"/>
            <p:cNvSpPr>
              <a:spLocks noChangeArrowheads="1"/>
            </p:cNvSpPr>
            <p:nvPr/>
          </p:nvSpPr>
          <p:spPr bwMode="auto">
            <a:xfrm>
              <a:off x="827088" y="548680"/>
              <a:ext cx="2128837" cy="21510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5067" name="Line 15"/>
            <p:cNvSpPr>
              <a:spLocks noChangeShapeType="1"/>
            </p:cNvSpPr>
            <p:nvPr/>
          </p:nvSpPr>
          <p:spPr bwMode="auto">
            <a:xfrm flipV="1">
              <a:off x="1893888" y="1536700"/>
              <a:ext cx="1795462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Line 14"/>
            <p:cNvSpPr>
              <a:spLocks noChangeShapeType="1"/>
            </p:cNvSpPr>
            <p:nvPr/>
          </p:nvSpPr>
          <p:spPr bwMode="auto">
            <a:xfrm flipH="1" flipV="1">
              <a:off x="2427288" y="698500"/>
              <a:ext cx="1262062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flipV="1">
              <a:off x="1893888" y="698500"/>
              <a:ext cx="658812" cy="9350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1720850" y="809625"/>
              <a:ext cx="595313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cs typeface="Times New Roman" pitchFamily="18" charset="0"/>
                </a:rPr>
                <a:t>R</a:t>
              </a:r>
              <a:r>
                <a:rPr lang="ru-RU" sz="1800" b="1" baseline="-30000">
                  <a:cs typeface="Times New Roman" pitchFamily="18" charset="0"/>
                  <a:sym typeface="Symbol" pitchFamily="18" charset="2"/>
                </a:rPr>
                <a:t></a:t>
              </a:r>
              <a:endParaRPr lang="ru-RU" sz="1800" b="1" baseline="0"/>
            </a:p>
          </p:txBody>
        </p:sp>
        <p:sp>
          <p:nvSpPr>
            <p:cNvPr id="45071" name="Text Box 11"/>
            <p:cNvSpPr txBox="1">
              <a:spLocks noChangeArrowheads="1"/>
            </p:cNvSpPr>
            <p:nvPr/>
          </p:nvSpPr>
          <p:spPr bwMode="auto">
            <a:xfrm>
              <a:off x="2166938" y="1606550"/>
              <a:ext cx="596900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cs typeface="Times New Roman" pitchFamily="18" charset="0"/>
                </a:rPr>
                <a:t>R</a:t>
              </a:r>
              <a:r>
                <a:rPr lang="ru-RU" sz="1800" b="1" baseline="-30000">
                  <a:cs typeface="Times New Roman" pitchFamily="18" charset="0"/>
                  <a:sym typeface="Symbol" pitchFamily="18" charset="2"/>
                </a:rPr>
                <a:t></a:t>
              </a:r>
              <a:endParaRPr lang="ru-RU" sz="1800" b="1" baseline="0"/>
            </a:p>
          </p:txBody>
        </p:sp>
        <p:sp>
          <p:nvSpPr>
            <p:cNvPr id="45072" name="Text Box 10"/>
            <p:cNvSpPr txBox="1">
              <a:spLocks noChangeArrowheads="1"/>
            </p:cNvSpPr>
            <p:nvPr/>
          </p:nvSpPr>
          <p:spPr bwMode="auto">
            <a:xfrm>
              <a:off x="2967038" y="1244600"/>
              <a:ext cx="5969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cs typeface="Times New Roman" pitchFamily="18" charset="0"/>
                </a:rPr>
                <a:t>h</a:t>
              </a:r>
              <a:endParaRPr lang="en-US" sz="1800" b="1" baseline="0"/>
            </a:p>
          </p:txBody>
        </p:sp>
        <p:sp>
          <p:nvSpPr>
            <p:cNvPr id="45073" name="Text Box 9"/>
            <p:cNvSpPr txBox="1">
              <a:spLocks noChangeArrowheads="1"/>
            </p:cNvSpPr>
            <p:nvPr/>
          </p:nvSpPr>
          <p:spPr bwMode="auto">
            <a:xfrm>
              <a:off x="1609725" y="1492250"/>
              <a:ext cx="4413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 baseline="0">
                  <a:cs typeface="Times New Roman" pitchFamily="18" charset="0"/>
                </a:rPr>
                <a:t>O</a:t>
              </a:r>
              <a:endParaRPr lang="en-US" sz="1400" b="1" baseline="0"/>
            </a:p>
          </p:txBody>
        </p:sp>
        <p:sp>
          <p:nvSpPr>
            <p:cNvPr id="45074" name="Text Box 8"/>
            <p:cNvSpPr txBox="1">
              <a:spLocks noChangeArrowheads="1"/>
            </p:cNvSpPr>
            <p:nvPr/>
          </p:nvSpPr>
          <p:spPr bwMode="auto">
            <a:xfrm>
              <a:off x="2957513" y="698500"/>
              <a:ext cx="5969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cs typeface="Times New Roman" pitchFamily="18" charset="0"/>
                </a:rPr>
                <a:t>d</a:t>
              </a:r>
              <a:endParaRPr lang="en-US" sz="1800" b="1" baseline="0"/>
            </a:p>
          </p:txBody>
        </p:sp>
        <p:sp>
          <p:nvSpPr>
            <p:cNvPr id="45075" name="Text Box 7"/>
            <p:cNvSpPr txBox="1">
              <a:spLocks noChangeArrowheads="1"/>
            </p:cNvSpPr>
            <p:nvPr/>
          </p:nvSpPr>
          <p:spPr bwMode="auto">
            <a:xfrm>
              <a:off x="2359025" y="381000"/>
              <a:ext cx="5969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 i="1" baseline="0">
                  <a:cs typeface="Times New Roman" pitchFamily="18" charset="0"/>
                </a:rPr>
                <a:t>А</a:t>
              </a:r>
              <a:endParaRPr lang="ru-RU" sz="1800" b="1" baseline="0"/>
            </a:p>
          </p:txBody>
        </p:sp>
        <p:sp>
          <p:nvSpPr>
            <p:cNvPr id="45076" name="Text Box 6"/>
            <p:cNvSpPr txBox="1">
              <a:spLocks noChangeArrowheads="1"/>
            </p:cNvSpPr>
            <p:nvPr/>
          </p:nvSpPr>
          <p:spPr bwMode="auto">
            <a:xfrm>
              <a:off x="3689350" y="1298575"/>
              <a:ext cx="59531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 i="1" baseline="0">
                  <a:cs typeface="Times New Roman" pitchFamily="18" charset="0"/>
                </a:rPr>
                <a:t>В</a:t>
              </a:r>
              <a:endParaRPr lang="ru-RU" sz="1800" b="1" baseline="0"/>
            </a:p>
          </p:txBody>
        </p:sp>
      </p:grpSp>
      <p:sp>
        <p:nvSpPr>
          <p:cNvPr id="38929" name="Rectangle 27"/>
          <p:cNvSpPr>
            <a:spLocks noChangeArrowheads="1"/>
          </p:cNvSpPr>
          <p:nvPr/>
        </p:nvSpPr>
        <p:spPr bwMode="auto">
          <a:xfrm>
            <a:off x="2733675" y="44450"/>
            <a:ext cx="637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000" b="1" baseline="0">
                <a:solidFill>
                  <a:srgbClr val="0000CC"/>
                </a:solidFill>
              </a:rPr>
              <a:t>К расчёту зоны видимости</a:t>
            </a:r>
          </a:p>
        </p:txBody>
      </p:sp>
      <p:sp>
        <p:nvSpPr>
          <p:cNvPr id="38930" name="Text Box 32"/>
          <p:cNvSpPr txBox="1">
            <a:spLocks noChangeArrowheads="1"/>
          </p:cNvSpPr>
          <p:nvPr/>
        </p:nvSpPr>
        <p:spPr bwMode="auto">
          <a:xfrm>
            <a:off x="3995738" y="954088"/>
            <a:ext cx="50768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baseline="0" dirty="0"/>
              <a:t>Для прямоугольного треугольника </a:t>
            </a:r>
            <a:r>
              <a:rPr lang="ru-RU" b="1" i="1" baseline="0" dirty="0"/>
              <a:t>ОАВ</a:t>
            </a:r>
            <a:r>
              <a:rPr lang="ru-RU" b="1" baseline="0" dirty="0"/>
              <a:t> можем записать уравнение</a:t>
            </a:r>
          </a:p>
          <a:p>
            <a:endParaRPr lang="ru-RU" b="1" baseline="0" dirty="0"/>
          </a:p>
          <a:p>
            <a:r>
              <a:rPr lang="ru-RU" i="1" baseline="0" dirty="0"/>
              <a:t> </a:t>
            </a:r>
            <a:r>
              <a:rPr lang="en-US" b="1" i="1" baseline="0" dirty="0"/>
              <a:t>d</a:t>
            </a:r>
            <a:r>
              <a:rPr lang="ru-RU" b="1" baseline="30000" dirty="0"/>
              <a:t>2</a:t>
            </a:r>
            <a:r>
              <a:rPr lang="ru-RU" b="1" baseline="0" dirty="0"/>
              <a:t>=(</a:t>
            </a:r>
            <a:r>
              <a:rPr lang="en-US" b="1" i="1" baseline="0" dirty="0"/>
              <a:t>R</a:t>
            </a:r>
            <a:r>
              <a:rPr lang="ru-RU" b="1" dirty="0">
                <a:sym typeface="Symbol" pitchFamily="18" charset="2"/>
              </a:rPr>
              <a:t></a:t>
            </a:r>
            <a:r>
              <a:rPr lang="ru-RU" b="1" i="1" baseline="0" dirty="0"/>
              <a:t>+</a:t>
            </a:r>
            <a:r>
              <a:rPr lang="en-US" b="1" i="1" baseline="0" dirty="0"/>
              <a:t>h</a:t>
            </a:r>
            <a:r>
              <a:rPr lang="ru-RU" b="1" baseline="0" dirty="0"/>
              <a:t>)</a:t>
            </a:r>
            <a:r>
              <a:rPr lang="ru-RU" b="1" baseline="30000" dirty="0"/>
              <a:t>2</a:t>
            </a:r>
            <a:r>
              <a:rPr lang="ru-RU" b="1" baseline="0" dirty="0"/>
              <a:t> –</a:t>
            </a:r>
            <a:r>
              <a:rPr lang="ru-RU" b="1" i="1" baseline="0" dirty="0"/>
              <a:t> </a:t>
            </a:r>
            <a:r>
              <a:rPr lang="en-US" b="1" i="1" baseline="0" dirty="0"/>
              <a:t>R</a:t>
            </a:r>
            <a:r>
              <a:rPr lang="ru-RU" b="1" dirty="0">
                <a:sym typeface="Symbol" pitchFamily="18" charset="2"/>
              </a:rPr>
              <a:t></a:t>
            </a:r>
            <a:r>
              <a:rPr lang="ru-RU" b="1" baseline="30000" dirty="0"/>
              <a:t>2</a:t>
            </a:r>
            <a:r>
              <a:rPr lang="ru-RU" b="1" i="1" baseline="30000" dirty="0"/>
              <a:t> </a:t>
            </a:r>
            <a:r>
              <a:rPr lang="ru-RU" b="1" baseline="0" dirty="0"/>
              <a:t>=</a:t>
            </a:r>
            <a:r>
              <a:rPr lang="ru-RU" b="1" i="1" baseline="0" dirty="0"/>
              <a:t> </a:t>
            </a:r>
            <a:r>
              <a:rPr lang="en-US" b="1" i="1" baseline="0" dirty="0"/>
              <a:t>h</a:t>
            </a:r>
            <a:r>
              <a:rPr lang="ru-RU" b="1" baseline="30000" dirty="0"/>
              <a:t>2</a:t>
            </a:r>
            <a:r>
              <a:rPr lang="ru-RU" b="1" i="1" baseline="0" dirty="0"/>
              <a:t>+</a:t>
            </a:r>
            <a:r>
              <a:rPr lang="ru-RU" b="1" baseline="0" dirty="0"/>
              <a:t>2 </a:t>
            </a:r>
            <a:r>
              <a:rPr lang="en-US" b="1" i="1" baseline="0" dirty="0"/>
              <a:t>R</a:t>
            </a:r>
            <a:r>
              <a:rPr lang="ru-RU" b="1" dirty="0">
                <a:sym typeface="Symbol" pitchFamily="18" charset="2"/>
              </a:rPr>
              <a:t></a:t>
            </a:r>
            <a:r>
              <a:rPr lang="ru-RU" baseline="0" dirty="0"/>
              <a:t> </a:t>
            </a:r>
            <a:r>
              <a:rPr lang="en-US" b="1" i="1" baseline="0" dirty="0"/>
              <a:t>h</a:t>
            </a:r>
            <a:r>
              <a:rPr lang="ru-RU" baseline="0" dirty="0"/>
              <a:t>, </a:t>
            </a:r>
            <a:r>
              <a:rPr lang="en-US" baseline="0" dirty="0"/>
              <a:t> </a:t>
            </a:r>
            <a:endParaRPr lang="ru-RU" baseline="0" dirty="0"/>
          </a:p>
        </p:txBody>
      </p:sp>
      <p:sp>
        <p:nvSpPr>
          <p:cNvPr id="45065" name="Прямоугольник 2"/>
          <p:cNvSpPr>
            <a:spLocks noChangeArrowheads="1"/>
          </p:cNvSpPr>
          <p:nvPr/>
        </p:nvSpPr>
        <p:spPr bwMode="auto">
          <a:xfrm>
            <a:off x="34925" y="2933700"/>
            <a:ext cx="60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baseline="0">
                <a:solidFill>
                  <a:srgbClr val="000000"/>
                </a:solidFill>
              </a:rPr>
              <a:t>где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29" grpId="0"/>
      <p:bldP spid="389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27000"/>
            <a:ext cx="89281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 </a:t>
            </a:r>
            <a:r>
              <a:rPr lang="ru-RU" sz="3600" b="1" baseline="0" dirty="0">
                <a:cs typeface="Times New Roman" pitchFamily="18" charset="0"/>
              </a:rPr>
              <a:t>Расстояние прямой видимости (длина пролёта) - это расстояние между соседними РРС, </a:t>
            </a:r>
            <a:r>
              <a:rPr lang="ru-RU" sz="3600" b="1" baseline="0" dirty="0" smtClean="0">
                <a:cs typeface="Times New Roman" pitchFamily="18" charset="0"/>
              </a:rPr>
              <a:t>которое для </a:t>
            </a:r>
            <a:r>
              <a:rPr lang="ru-RU" sz="3600" b="1" baseline="0" dirty="0">
                <a:cs typeface="Times New Roman" pitchFamily="18" charset="0"/>
              </a:rPr>
              <a:t>случая гладкой сферической земной поверхности можно определить по приближенной формуле </a:t>
            </a:r>
            <a:r>
              <a:rPr lang="ru-RU" sz="3600" b="1" baseline="0" dirty="0" smtClean="0">
                <a:cs typeface="Times New Roman" pitchFamily="18" charset="0"/>
              </a:rPr>
              <a:t>:</a:t>
            </a:r>
            <a:endParaRPr lang="ru-RU" sz="3600" b="1" baseline="0" dirty="0"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96975" y="3068638"/>
          <a:ext cx="711993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Формула" r:id="rId3" imgW="1497950" imgH="253890" progId="Equation.3">
                  <p:embed/>
                </p:oleObj>
              </mc:Choice>
              <mc:Fallback>
                <p:oleObj name="Формула" r:id="rId3" imgW="1497950" imgH="25389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68638"/>
                        <a:ext cx="7119938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488" y="4400550"/>
            <a:ext cx="88026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sz="3600" b="1" baseline="0" dirty="0">
                <a:cs typeface="Times New Roman" pitchFamily="18" charset="0"/>
              </a:rPr>
              <a:t>где </a:t>
            </a:r>
            <a:r>
              <a:rPr lang="en-US" sz="3600" b="1" i="1" baseline="0" dirty="0">
                <a:cs typeface="Times New Roman" pitchFamily="18" charset="0"/>
              </a:rPr>
              <a:t>h</a:t>
            </a:r>
            <a:r>
              <a:rPr lang="ru-RU" sz="3600" b="1" dirty="0">
                <a:cs typeface="Times New Roman" pitchFamily="18" charset="0"/>
              </a:rPr>
              <a:t>1</a:t>
            </a:r>
            <a:r>
              <a:rPr lang="ru-RU" sz="3600" b="1" baseline="0" dirty="0">
                <a:cs typeface="Times New Roman" pitchFamily="18" charset="0"/>
              </a:rPr>
              <a:t> и </a:t>
            </a:r>
            <a:r>
              <a:rPr lang="en-US" sz="3600" b="1" i="1" baseline="0" dirty="0">
                <a:cs typeface="Times New Roman" pitchFamily="18" charset="0"/>
              </a:rPr>
              <a:t>h</a:t>
            </a:r>
            <a:r>
              <a:rPr lang="ru-RU" sz="3600" b="1" dirty="0">
                <a:cs typeface="Times New Roman" pitchFamily="18" charset="0"/>
              </a:rPr>
              <a:t>2</a:t>
            </a:r>
            <a:r>
              <a:rPr lang="ru-RU" sz="3600" b="1" baseline="0" dirty="0">
                <a:cs typeface="Times New Roman" pitchFamily="18" charset="0"/>
              </a:rPr>
              <a:t> – высоты подвеса антенн в метрах.</a:t>
            </a:r>
            <a:endParaRPr lang="en-US" sz="3600" b="1" baseline="0" dirty="0"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ru-RU" sz="3600" b="1" baseline="0" dirty="0">
                <a:cs typeface="Times New Roman" pitchFamily="18" charset="0"/>
              </a:rPr>
              <a:t>Наиболее распространённые значения </a:t>
            </a:r>
            <a:r>
              <a:rPr lang="en-US" sz="3600" b="1" baseline="0" dirty="0">
                <a:cs typeface="Times New Roman" pitchFamily="18" charset="0"/>
              </a:rPr>
              <a:t>                           </a:t>
            </a:r>
            <a:r>
              <a:rPr lang="ru-RU" sz="3600" b="1" i="1" baseline="0" dirty="0">
                <a:cs typeface="Times New Roman" pitchFamily="18" charset="0"/>
              </a:rPr>
              <a:t>h</a:t>
            </a:r>
            <a:r>
              <a:rPr lang="ru-RU" sz="3600" b="1" baseline="0" dirty="0">
                <a:cs typeface="Times New Roman" pitchFamily="18" charset="0"/>
              </a:rPr>
              <a:t> </a:t>
            </a:r>
            <a:r>
              <a:rPr lang="en-US" sz="3600" b="1" baseline="0" dirty="0">
                <a:cs typeface="Times New Roman" pitchFamily="18" charset="0"/>
              </a:rPr>
              <a:t>= </a:t>
            </a:r>
            <a:r>
              <a:rPr lang="ru-RU" sz="3600" b="1" baseline="0" dirty="0">
                <a:cs typeface="Times New Roman" pitchFamily="18" charset="0"/>
              </a:rPr>
              <a:t>20…80 м</a:t>
            </a:r>
            <a:r>
              <a:rPr lang="ru-RU" sz="3600" baseline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504" y="44450"/>
            <a:ext cx="89646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baseline="0" dirty="0"/>
              <a:t>Если антенны подвешены высоко и разность  хода прямого и </a:t>
            </a:r>
            <a:r>
              <a:rPr lang="ru-RU" sz="4000" b="1" baseline="0" dirty="0" smtClean="0"/>
              <a:t>отражённо-</a:t>
            </a:r>
            <a:r>
              <a:rPr lang="ru-RU" sz="4000" b="1" baseline="0" dirty="0" err="1" smtClean="0"/>
              <a:t>го</a:t>
            </a:r>
            <a:r>
              <a:rPr lang="ru-RU" sz="4000" b="1" baseline="0" dirty="0" smtClean="0"/>
              <a:t> </a:t>
            </a:r>
            <a:r>
              <a:rPr lang="ru-RU" sz="4000" b="1" baseline="0" dirty="0"/>
              <a:t>лучей становится больше </a:t>
            </a:r>
            <a:r>
              <a:rPr lang="ru-RU" sz="4000" b="1" i="1" baseline="0" dirty="0">
                <a:sym typeface="Symbol" pitchFamily="18" charset="2"/>
              </a:rPr>
              <a:t></a:t>
            </a:r>
            <a:r>
              <a:rPr lang="ru-RU" sz="4000" b="1" baseline="0" dirty="0"/>
              <a:t>/6, то следует учитывать прямую и отражённую волны. </a:t>
            </a:r>
            <a:endParaRPr lang="ru-RU" sz="4000" baseline="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3427253"/>
            <a:ext cx="87137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4000" b="1" baseline="0" dirty="0"/>
              <a:t>Влияние земли на излучение </a:t>
            </a:r>
            <a:r>
              <a:rPr lang="ru-RU" sz="4000" b="1" baseline="0" dirty="0" smtClean="0"/>
              <a:t>и </a:t>
            </a:r>
            <a:r>
              <a:rPr lang="ru-RU" sz="4000" b="1" baseline="0" dirty="0"/>
              <a:t>диаграммы направленности антенн может быть существенным, если  антенна находится  на   расстоянии  от земли  порядка  </a:t>
            </a:r>
            <a:r>
              <a:rPr lang="ru-RU" sz="4000" b="1" i="1" baseline="0" dirty="0">
                <a:sym typeface="Symbol" pitchFamily="18" charset="2"/>
              </a:rPr>
              <a:t></a:t>
            </a:r>
            <a:r>
              <a:rPr lang="ru-RU" sz="4000" b="1" baseline="0" dirty="0"/>
              <a:t>/4 и менее.</a:t>
            </a:r>
            <a:r>
              <a:rPr lang="ru-RU" sz="4000" baseline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01000" cy="5616624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точки зрения волновой оптики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пространство между передатчиком и приёмником подразделяют на так называемые зоны Френеля.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Первой зоной называют набор точек пространства, запаздывание сигналов от которых относительно прямого луча составляет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/4.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Отражения от второй зоны отстают 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/2, от третьей – 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 3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 и так далее.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9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466730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Теория распространения радиоволн рассматривает два принципа передачи энергии излучателя: 1. Принцип Ферма, согласно которому распространение волны происходит по траектории, требующей наименьшего времени 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Гюйгенса-Френеля, согласно которому распространение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обеспечи-вается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синхронному и синфазному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переизлучению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поступающей энергии любой точкой пространства.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91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baseline="0" dirty="0">
                <a:solidFill>
                  <a:srgbClr val="0000FF"/>
                </a:solidFill>
              </a:rPr>
              <a:t>Роль зон Френеля на распространение </a:t>
            </a:r>
            <a:r>
              <a:rPr lang="ru-RU" sz="4400" b="1" baseline="0" dirty="0" smtClean="0">
                <a:solidFill>
                  <a:srgbClr val="0000FF"/>
                </a:solidFill>
              </a:rPr>
              <a:t>радиоволн</a:t>
            </a:r>
          </a:p>
          <a:p>
            <a:pPr algn="ctr"/>
            <a:endParaRPr lang="ru-RU" sz="4400" baseline="0" dirty="0">
              <a:solidFill>
                <a:srgbClr val="0000FF"/>
              </a:solidFill>
            </a:endParaRPr>
          </a:p>
          <a:p>
            <a:r>
              <a:rPr lang="ru-RU" sz="3200" b="1" baseline="0" dirty="0"/>
              <a:t>Принцип Гюйгенса-Френеля предполагает, что все точки пространства являются когерентными переизлучателями световых или радиоволн. Поскольку переизлучение происходит в пространство изотропно, затухание излученной энергии будет гораздо выше, чем при просто сферической расходимости. Этим эффектом также можно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3099393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36496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Рассмотрим, </a:t>
            </a:r>
            <a:r>
              <a:rPr lang="ru-RU" sz="4400" b="1" dirty="0" smtClean="0"/>
              <a:t>простейшую </a:t>
            </a:r>
            <a:r>
              <a:rPr lang="ru-RU" sz="4400" b="1" dirty="0"/>
              <a:t>линию радиосвязи, размещённую в свободном пространстве.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979712" y="1742372"/>
            <a:ext cx="5040559" cy="2910764"/>
            <a:chOff x="0" y="0"/>
            <a:chExt cx="2204638" cy="1277815"/>
          </a:xfrm>
        </p:grpSpPr>
        <p:sp>
          <p:nvSpPr>
            <p:cNvPr id="4" name="Овал 3"/>
            <p:cNvSpPr/>
            <p:nvPr/>
          </p:nvSpPr>
          <p:spPr>
            <a:xfrm>
              <a:off x="562707" y="533400"/>
              <a:ext cx="199292" cy="1931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668215" y="633046"/>
              <a:ext cx="126023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767861" y="539261"/>
              <a:ext cx="198755" cy="193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66446" y="533400"/>
              <a:ext cx="198755" cy="193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0" y="0"/>
              <a:ext cx="2009970" cy="1277815"/>
              <a:chOff x="0" y="0"/>
              <a:chExt cx="2009970" cy="1277815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811215" y="533400"/>
                <a:ext cx="198755" cy="1930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0" y="0"/>
                <a:ext cx="1916820" cy="1277815"/>
                <a:chOff x="0" y="0"/>
                <a:chExt cx="1916820" cy="1277815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199292" y="216877"/>
                  <a:ext cx="973016" cy="885092"/>
                  <a:chOff x="0" y="0"/>
                  <a:chExt cx="973016" cy="885092"/>
                </a:xfrm>
              </p:grpSpPr>
              <p:sp>
                <p:nvSpPr>
                  <p:cNvPr id="34" name="Овал 33"/>
                  <p:cNvSpPr/>
                  <p:nvPr/>
                </p:nvSpPr>
                <p:spPr>
                  <a:xfrm>
                    <a:off x="199292" y="158261"/>
                    <a:ext cx="568325" cy="51562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Овал 34"/>
                  <p:cNvSpPr/>
                  <p:nvPr/>
                </p:nvSpPr>
                <p:spPr>
                  <a:xfrm>
                    <a:off x="0" y="0"/>
                    <a:ext cx="973016" cy="885092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>
                  <a:off x="0" y="0"/>
                  <a:ext cx="1916820" cy="1277815"/>
                  <a:chOff x="0" y="0"/>
                  <a:chExt cx="1916820" cy="1277815"/>
                </a:xfrm>
              </p:grpSpPr>
              <p:sp>
                <p:nvSpPr>
                  <p:cNvPr id="30" name="Овал 29"/>
                  <p:cNvSpPr/>
                  <p:nvPr/>
                </p:nvSpPr>
                <p:spPr>
                  <a:xfrm>
                    <a:off x="967153" y="533400"/>
                    <a:ext cx="198755" cy="19304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31" name="Группа 30"/>
                  <p:cNvGrpSpPr/>
                  <p:nvPr/>
                </p:nvGrpSpPr>
                <p:grpSpPr>
                  <a:xfrm>
                    <a:off x="0" y="0"/>
                    <a:ext cx="1916820" cy="1277815"/>
                    <a:chOff x="0" y="0"/>
                    <a:chExt cx="1916820" cy="1277815"/>
                  </a:xfrm>
                </p:grpSpPr>
                <p:sp>
                  <p:nvSpPr>
                    <p:cNvPr id="32" name="Овал 31"/>
                    <p:cNvSpPr/>
                    <p:nvPr/>
                  </p:nvSpPr>
                  <p:spPr>
                    <a:xfrm>
                      <a:off x="0" y="23446"/>
                      <a:ext cx="1377462" cy="1254369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" name="Полилиния 32"/>
                    <p:cNvSpPr/>
                    <p:nvPr/>
                  </p:nvSpPr>
                  <p:spPr>
                    <a:xfrm>
                      <a:off x="1565030" y="0"/>
                      <a:ext cx="351790" cy="1254125"/>
                    </a:xfrm>
                    <a:custGeom>
                      <a:avLst/>
                      <a:gdLst>
                        <a:gd name="connsiteX0" fmla="*/ 0 w 351935"/>
                        <a:gd name="connsiteY0" fmla="*/ 0 h 1254369"/>
                        <a:gd name="connsiteX1" fmla="*/ 128954 w 351935"/>
                        <a:gd name="connsiteY1" fmla="*/ 134816 h 1254369"/>
                        <a:gd name="connsiteX2" fmla="*/ 269631 w 351935"/>
                        <a:gd name="connsiteY2" fmla="*/ 339969 h 1254369"/>
                        <a:gd name="connsiteX3" fmla="*/ 345831 w 351935"/>
                        <a:gd name="connsiteY3" fmla="*/ 609600 h 1254369"/>
                        <a:gd name="connsiteX4" fmla="*/ 345831 w 351935"/>
                        <a:gd name="connsiteY4" fmla="*/ 744416 h 1254369"/>
                        <a:gd name="connsiteX5" fmla="*/ 334108 w 351935"/>
                        <a:gd name="connsiteY5" fmla="*/ 890954 h 1254369"/>
                        <a:gd name="connsiteX6" fmla="*/ 263769 w 351935"/>
                        <a:gd name="connsiteY6" fmla="*/ 1060939 h 1254369"/>
                        <a:gd name="connsiteX7" fmla="*/ 146538 w 351935"/>
                        <a:gd name="connsiteY7" fmla="*/ 1254369 h 1254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1935" h="1254369">
                          <a:moveTo>
                            <a:pt x="0" y="0"/>
                          </a:moveTo>
                          <a:cubicBezTo>
                            <a:pt x="42008" y="39077"/>
                            <a:pt x="84016" y="78155"/>
                            <a:pt x="128954" y="134816"/>
                          </a:cubicBezTo>
                          <a:cubicBezTo>
                            <a:pt x="173892" y="191477"/>
                            <a:pt x="233485" y="260838"/>
                            <a:pt x="269631" y="339969"/>
                          </a:cubicBezTo>
                          <a:cubicBezTo>
                            <a:pt x="305777" y="419100"/>
                            <a:pt x="333131" y="542192"/>
                            <a:pt x="345831" y="609600"/>
                          </a:cubicBezTo>
                          <a:cubicBezTo>
                            <a:pt x="358531" y="677008"/>
                            <a:pt x="347785" y="697524"/>
                            <a:pt x="345831" y="744416"/>
                          </a:cubicBezTo>
                          <a:cubicBezTo>
                            <a:pt x="343877" y="791308"/>
                            <a:pt x="347785" y="838200"/>
                            <a:pt x="334108" y="890954"/>
                          </a:cubicBezTo>
                          <a:cubicBezTo>
                            <a:pt x="320431" y="943708"/>
                            <a:pt x="295031" y="1000370"/>
                            <a:pt x="263769" y="1060939"/>
                          </a:cubicBezTo>
                          <a:cubicBezTo>
                            <a:pt x="232507" y="1121508"/>
                            <a:pt x="189522" y="1187938"/>
                            <a:pt x="146538" y="1254369"/>
                          </a:cubicBez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9" name="Овал 8"/>
            <p:cNvSpPr/>
            <p:nvPr/>
          </p:nvSpPr>
          <p:spPr>
            <a:xfrm>
              <a:off x="1471246" y="603738"/>
              <a:ext cx="52754" cy="5822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47446" y="603738"/>
              <a:ext cx="52705" cy="5778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23646" y="603738"/>
              <a:ext cx="52754" cy="5822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451338" y="574430"/>
              <a:ext cx="275492" cy="184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 b="1" i="1">
                  <a:effectLst/>
                  <a:latin typeface="Times New Roman"/>
                  <a:ea typeface="Times New Roman"/>
                </a:rPr>
                <a:t>T</a:t>
              </a:r>
              <a:endParaRPr lang="ru-RU" sz="3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Надпись 2"/>
            <p:cNvSpPr txBox="1">
              <a:spLocks noChangeArrowheads="1"/>
            </p:cNvSpPr>
            <p:nvPr/>
          </p:nvSpPr>
          <p:spPr bwMode="auto">
            <a:xfrm>
              <a:off x="1929146" y="627981"/>
              <a:ext cx="275492" cy="20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i="1">
                  <a:effectLst/>
                  <a:latin typeface="Times New Roman"/>
                  <a:ea typeface="Times New Roman"/>
                </a:rPr>
                <a:t>R</a:t>
              </a:r>
              <a:endParaRPr lang="ru-RU" sz="3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887415" y="603738"/>
              <a:ext cx="52705" cy="5778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44769" y="603738"/>
              <a:ext cx="52705" cy="5778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49923" y="603738"/>
              <a:ext cx="52754" cy="5822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043353" y="603738"/>
              <a:ext cx="52754" cy="5822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254369" y="603738"/>
              <a:ext cx="52754" cy="58225"/>
            </a:xfrm>
            <a:prstGeom prst="ellipse">
              <a:avLst/>
            </a:prstGeom>
            <a:solidFill>
              <a:schemeClr val="tx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85092" y="633046"/>
              <a:ext cx="0" cy="6208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68215" y="633046"/>
              <a:ext cx="5715" cy="62039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916723" y="633046"/>
              <a:ext cx="5715" cy="49784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674077" y="978876"/>
              <a:ext cx="12485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79938" y="1131276"/>
              <a:ext cx="2227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700847" y="1051929"/>
              <a:ext cx="275493" cy="20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i="1">
                  <a:effectLst/>
                  <a:latin typeface="Times New Roman"/>
                  <a:ea typeface="Times New Roman"/>
                  <a:sym typeface="Symbol"/>
                </a:rPr>
                <a:t></a:t>
              </a:r>
              <a:endParaRPr lang="ru-RU" sz="3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Надпись 2"/>
            <p:cNvSpPr txBox="1">
              <a:spLocks noChangeArrowheads="1"/>
            </p:cNvSpPr>
            <p:nvPr/>
          </p:nvSpPr>
          <p:spPr bwMode="auto">
            <a:xfrm>
              <a:off x="1456724" y="799039"/>
              <a:ext cx="275492" cy="2206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4000" b="1" i="1" dirty="0" smtClean="0">
                  <a:effectLst/>
                  <a:latin typeface="Times New Roman"/>
                  <a:ea typeface="Times New Roman"/>
                </a:rPr>
                <a:t>d</a:t>
              </a:r>
              <a:endParaRPr lang="ru-RU" sz="4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57343"/>
              </p:ext>
            </p:extLst>
          </p:nvPr>
        </p:nvGraphicFramePr>
        <p:xfrm>
          <a:off x="539551" y="4862949"/>
          <a:ext cx="2079817" cy="144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Формула" r:id="rId3" imgW="622030" imgH="431613" progId="Equation.3">
                  <p:embed/>
                </p:oleObj>
              </mc:Choice>
              <mc:Fallback>
                <p:oleObj name="Формула" r:id="rId3" imgW="622030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4862949"/>
                        <a:ext cx="2079817" cy="144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04571"/>
              </p:ext>
            </p:extLst>
          </p:nvPr>
        </p:nvGraphicFramePr>
        <p:xfrm>
          <a:off x="4106637" y="4905062"/>
          <a:ext cx="2990461" cy="1188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Формула" r:id="rId5" imgW="1079500" imgH="419100" progId="Equation.3">
                  <p:embed/>
                </p:oleObj>
              </mc:Choice>
              <mc:Fallback>
                <p:oleObj name="Формула" r:id="rId5" imgW="10795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637" y="4905062"/>
                        <a:ext cx="2990461" cy="1188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533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8950" y="278646"/>
            <a:ext cx="89562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Выведем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формулы зависимости затухания мощности от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расстояния для принципов Ферма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Гюйгенса-Френеля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Выберем шаг удаления приёмника от передатчика,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равным длине волны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радиосигнала.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Нетрудно убедиться, что значения мощности радиоволны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 расстоянии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= 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будут одинаковы для обоих случаев. </a:t>
            </a:r>
            <a:endParaRPr kumimoji="0" lang="en-US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 есть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25423"/>
              </p:ext>
            </p:extLst>
          </p:nvPr>
        </p:nvGraphicFramePr>
        <p:xfrm>
          <a:off x="2600968" y="2708920"/>
          <a:ext cx="3527633" cy="1003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Формула" r:id="rId3" imgW="1498600" imgH="419100" progId="Equation.3">
                  <p:embed/>
                </p:oleObj>
              </mc:Choice>
              <mc:Fallback>
                <p:oleObj name="Формула" r:id="rId3" imgW="14986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968" y="2708920"/>
                        <a:ext cx="3527633" cy="1003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2361" y="3543399"/>
            <a:ext cx="7335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уже со второго шага (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= 2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ситуация меняется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9920"/>
              </p:ext>
            </p:extLst>
          </p:nvPr>
        </p:nvGraphicFramePr>
        <p:xfrm>
          <a:off x="466383" y="4025389"/>
          <a:ext cx="2593449" cy="55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Формула" r:id="rId5" imgW="1066800" imgH="228600" progId="Equation.3">
                  <p:embed/>
                </p:oleObj>
              </mc:Choice>
              <mc:Fallback>
                <p:oleObj name="Формула" r:id="rId5" imgW="1066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83" y="4025389"/>
                        <a:ext cx="2593449" cy="555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8841"/>
              </p:ext>
            </p:extLst>
          </p:nvPr>
        </p:nvGraphicFramePr>
        <p:xfrm>
          <a:off x="4911452" y="4032493"/>
          <a:ext cx="2468860" cy="54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Формула" r:id="rId7" imgW="1028700" imgH="228600" progId="Equation.3">
                  <p:embed/>
                </p:oleObj>
              </mc:Choice>
              <mc:Fallback>
                <p:oleObj name="Формула" r:id="rId7" imgW="1028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452" y="4032493"/>
                        <a:ext cx="2468860" cy="548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459083"/>
              </p:ext>
            </p:extLst>
          </p:nvPr>
        </p:nvGraphicFramePr>
        <p:xfrm>
          <a:off x="467544" y="4941168"/>
          <a:ext cx="266829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name="Формула" r:id="rId9" imgW="1054100" imgH="228600" progId="Equation.3">
                  <p:embed/>
                </p:oleObj>
              </mc:Choice>
              <mc:Fallback>
                <p:oleObj name="Формула" r:id="rId9" imgW="1054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941168"/>
                        <a:ext cx="266829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96533"/>
              </p:ext>
            </p:extLst>
          </p:nvPr>
        </p:nvGraphicFramePr>
        <p:xfrm>
          <a:off x="4906325" y="4870579"/>
          <a:ext cx="2545995" cy="57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Формула" r:id="rId11" imgW="1016000" imgH="228600" progId="Equation.3">
                  <p:embed/>
                </p:oleObj>
              </mc:Choice>
              <mc:Fallback>
                <p:oleObj name="Формула" r:id="rId11" imgW="1016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325" y="4870579"/>
                        <a:ext cx="2545995" cy="574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561641"/>
              </p:ext>
            </p:extLst>
          </p:nvPr>
        </p:nvGraphicFramePr>
        <p:xfrm>
          <a:off x="480863" y="5727159"/>
          <a:ext cx="2716751" cy="58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Формула" r:id="rId13" imgW="1066800" imgH="228600" progId="Equation.3">
                  <p:embed/>
                </p:oleObj>
              </mc:Choice>
              <mc:Fallback>
                <p:oleObj name="Формула" r:id="rId13" imgW="1066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3" y="5727159"/>
                        <a:ext cx="2716751" cy="582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20987"/>
              </p:ext>
            </p:extLst>
          </p:nvPr>
        </p:nvGraphicFramePr>
        <p:xfrm>
          <a:off x="4932040" y="5733256"/>
          <a:ext cx="259228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Формула" r:id="rId15" imgW="1028700" imgH="228600" progId="Equation.3">
                  <p:embed/>
                </p:oleObj>
              </mc:Choice>
              <mc:Fallback>
                <p:oleObj name="Формула" r:id="rId15" imgW="1028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733256"/>
                        <a:ext cx="259228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82869"/>
            <a:ext cx="1612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Далее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47864" y="5241394"/>
            <a:ext cx="1080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…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956386" y="6290156"/>
            <a:ext cx="2983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Здесь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.        </a:t>
            </a:r>
          </a:p>
        </p:txBody>
      </p:sp>
    </p:spTree>
    <p:extLst>
      <p:ext uri="{BB962C8B-B14F-4D97-AF65-F5344CB8AC3E}">
        <p14:creationId xmlns:p14="http://schemas.microsoft.com/office/powerpoint/2010/main" val="4194099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91547"/>
              </p:ext>
            </p:extLst>
          </p:nvPr>
        </p:nvGraphicFramePr>
        <p:xfrm>
          <a:off x="2162175" y="908050"/>
          <a:ext cx="3345929" cy="115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Формула" r:id="rId3" imgW="1333440" imgH="457200" progId="Equation.3">
                  <p:embed/>
                </p:oleObj>
              </mc:Choice>
              <mc:Fallback>
                <p:oleObj name="Формула" r:id="rId3" imgW="1333440" imgH="457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908050"/>
                        <a:ext cx="3345929" cy="1151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Объект 2"/>
          <p:cNvGraphicFramePr>
            <a:graphicFrameLocks noChangeAspect="1"/>
          </p:cNvGraphicFramePr>
          <p:nvPr/>
        </p:nvGraphicFramePr>
        <p:xfrm>
          <a:off x="1042988" y="2636838"/>
          <a:ext cx="648176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Формула" r:id="rId5" imgW="2286000" imgH="457200" progId="Equation.3">
                  <p:embed/>
                </p:oleObj>
              </mc:Choice>
              <mc:Fallback>
                <p:oleObj name="Формула" r:id="rId5" imgW="2286000" imgH="457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648176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Объект 3"/>
          <p:cNvGraphicFramePr>
            <a:graphicFrameLocks noChangeAspect="1"/>
          </p:cNvGraphicFramePr>
          <p:nvPr/>
        </p:nvGraphicFramePr>
        <p:xfrm>
          <a:off x="2771775" y="4724400"/>
          <a:ext cx="33845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Формула" r:id="rId7" imgW="1257120" imgH="457200" progId="Equation.3">
                  <p:embed/>
                </p:oleObj>
              </mc:Choice>
              <mc:Fallback>
                <p:oleObj name="Формула" r:id="rId7" imgW="1257120" imgH="457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724400"/>
                        <a:ext cx="338455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260648"/>
            <a:ext cx="861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baseline="0" dirty="0">
                <a:solidFill>
                  <a:srgbClr val="000000"/>
                </a:solidFill>
                <a:cs typeface="Times New Roman" pitchFamily="18" charset="0"/>
              </a:rPr>
              <a:t>Мощность сигнала, пришедшего по кратчайшему пути </a:t>
            </a:r>
            <a:r>
              <a:rPr lang="en-US" b="1" i="1" baseline="0" dirty="0">
                <a:solidFill>
                  <a:srgbClr val="000000"/>
                </a:solidFill>
                <a:cs typeface="Times New Roman" pitchFamily="18" charset="0"/>
              </a:rPr>
              <a:t>TR </a:t>
            </a:r>
            <a:endParaRPr lang="ru-RU" b="1" baseline="0" dirty="0">
              <a:cs typeface="Times New Roman" pitchFamily="18" charset="0"/>
            </a:endParaRPr>
          </a:p>
          <a:p>
            <a:pPr algn="just" eaLnBrk="0" hangingPunct="0"/>
            <a:r>
              <a:rPr lang="ru-RU" sz="1200" i="1" baseline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</a:t>
            </a:r>
            <a:endParaRPr lang="ru-RU" sz="1800" baseline="0" dirty="0">
              <a:latin typeface="Arial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54013" y="1968133"/>
            <a:ext cx="843597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b="1" baseline="0" dirty="0">
                <a:solidFill>
                  <a:srgbClr val="000000"/>
                </a:solidFill>
                <a:cs typeface="Times New Roman" pitchFamily="18" charset="0"/>
              </a:rPr>
              <a:t>Мощность же </a:t>
            </a:r>
            <a:r>
              <a:rPr lang="ru-RU" b="1" baseline="0" dirty="0" smtClean="0">
                <a:solidFill>
                  <a:srgbClr val="000000"/>
                </a:solidFill>
                <a:cs typeface="Times New Roman" pitchFamily="18" charset="0"/>
              </a:rPr>
              <a:t>переизлучённого </a:t>
            </a:r>
            <a:r>
              <a:rPr lang="ru-RU" b="1" baseline="0" dirty="0">
                <a:solidFill>
                  <a:srgbClr val="000000"/>
                </a:solidFill>
                <a:cs typeface="Times New Roman" pitchFamily="18" charset="0"/>
              </a:rPr>
              <a:t>сигнала </a:t>
            </a:r>
            <a:r>
              <a:rPr lang="ru-RU" b="1" baseline="0" dirty="0" smtClean="0">
                <a:solidFill>
                  <a:srgbClr val="000000"/>
                </a:solidFill>
                <a:cs typeface="Times New Roman" pitchFamily="18" charset="0"/>
              </a:rPr>
              <a:t>любой точкой пространства </a:t>
            </a:r>
            <a:r>
              <a:rPr lang="en-US" b="1" i="1" baseline="0" dirty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b="1" baseline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b="1" baseline="0" dirty="0" smtClean="0">
                <a:solidFill>
                  <a:srgbClr val="000000"/>
                </a:solidFill>
                <a:cs typeface="Times New Roman" pitchFamily="18" charset="0"/>
              </a:rPr>
              <a:t>равна</a:t>
            </a:r>
            <a:r>
              <a:rPr lang="ru-RU" sz="1200" baseline="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</a:t>
            </a:r>
            <a:endParaRPr lang="ru-RU" sz="1800" baseline="0" dirty="0">
              <a:latin typeface="Arial" charset="0"/>
            </a:endParaRPr>
          </a:p>
        </p:txBody>
      </p:sp>
      <p:sp>
        <p:nvSpPr>
          <p:cNvPr id="37895" name="Прямоугольник 8"/>
          <p:cNvSpPr>
            <a:spLocks noChangeArrowheads="1"/>
          </p:cNvSpPr>
          <p:nvPr/>
        </p:nvSpPr>
        <p:spPr bwMode="auto">
          <a:xfrm>
            <a:off x="246063" y="3860800"/>
            <a:ext cx="8789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 baseline="0" dirty="0"/>
              <a:t>Отношение мощностей </a:t>
            </a:r>
            <a:r>
              <a:rPr lang="ru-RU" b="1" baseline="0" dirty="0" smtClean="0"/>
              <a:t>переизлучённого </a:t>
            </a:r>
            <a:r>
              <a:rPr lang="ru-RU" b="1" baseline="0" dirty="0"/>
              <a:t>и прямого сигнала будет определяться выражением</a:t>
            </a:r>
          </a:p>
        </p:txBody>
      </p:sp>
      <p:sp>
        <p:nvSpPr>
          <p:cNvPr id="37896" name="Прямоугольник 9"/>
          <p:cNvSpPr>
            <a:spLocks noChangeArrowheads="1"/>
          </p:cNvSpPr>
          <p:nvPr/>
        </p:nvSpPr>
        <p:spPr bwMode="auto">
          <a:xfrm>
            <a:off x="569913" y="6054725"/>
            <a:ext cx="8250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 baseline="0" dirty="0">
                <a:solidFill>
                  <a:srgbClr val="FF0000"/>
                </a:solidFill>
                <a:cs typeface="Times New Roman" pitchFamily="18" charset="0"/>
              </a:rPr>
              <a:t>Мощностью </a:t>
            </a:r>
            <a:r>
              <a:rPr lang="ru-RU" b="1" baseline="0" dirty="0" smtClean="0">
                <a:solidFill>
                  <a:srgbClr val="FF0000"/>
                </a:solidFill>
                <a:cs typeface="Times New Roman" pitchFamily="18" charset="0"/>
              </a:rPr>
              <a:t>переизлучённого </a:t>
            </a:r>
            <a:r>
              <a:rPr lang="ru-RU" b="1" baseline="0" dirty="0">
                <a:solidFill>
                  <a:srgbClr val="FF0000"/>
                </a:solidFill>
                <a:cs typeface="Times New Roman" pitchFamily="18" charset="0"/>
              </a:rPr>
              <a:t>сигнала можно пренебречь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60648"/>
            <a:ext cx="8964488" cy="3888432"/>
          </a:xfrm>
        </p:spPr>
        <p:txBody>
          <a:bodyPr/>
          <a:lstStyle/>
          <a:p>
            <a:pPr algn="l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Таким образом, принцип Гюйгенса-Френеля является качественным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может использоваться при расчётах радиолиний. </a:t>
            </a:r>
          </a:p>
        </p:txBody>
      </p:sp>
    </p:spTree>
    <p:extLst>
      <p:ext uri="{BB962C8B-B14F-4D97-AF65-F5344CB8AC3E}">
        <p14:creationId xmlns:p14="http://schemas.microsoft.com/office/powerpoint/2010/main" val="294478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44450"/>
            <a:ext cx="87852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4000" b="1" baseline="0">
                <a:solidFill>
                  <a:schemeClr val="accent2"/>
                </a:solidFill>
                <a:cs typeface="Times New Roman" pitchFamily="18" charset="0"/>
              </a:rPr>
              <a:t>Р</a:t>
            </a:r>
            <a:r>
              <a:rPr lang="ru-RU" sz="4000" b="1" baseline="0">
                <a:solidFill>
                  <a:srgbClr val="0000CC"/>
                </a:solidFill>
                <a:cs typeface="Times New Roman" pitchFamily="18" charset="0"/>
              </a:rPr>
              <a:t>адиорелейная связь </a:t>
            </a:r>
            <a:r>
              <a:rPr lang="ru-RU" sz="4000" b="1" baseline="0">
                <a:cs typeface="Times New Roman" pitchFamily="18" charset="0"/>
              </a:rPr>
              <a:t>основана на многократной ретрансляции (переизлучении) радиосигналов дециметровых и более коротких волн станциями, расположенными на поверхности Земли</a:t>
            </a:r>
            <a:r>
              <a:rPr lang="ru-RU" sz="4000" baseline="0"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en-US" sz="4000" b="1" baseline="0">
                <a:cs typeface="Times New Roman" pitchFamily="18" charset="0"/>
              </a:rPr>
              <a:t>Relay – </a:t>
            </a:r>
            <a:r>
              <a:rPr lang="ru-RU" sz="4000" b="1" baseline="0">
                <a:cs typeface="Times New Roman" pitchFamily="18" charset="0"/>
              </a:rPr>
              <a:t>эстафета.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504" y="4259263"/>
            <a:ext cx="86407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4000" b="1" baseline="0" dirty="0">
                <a:cs typeface="Times New Roman" pitchFamily="18" charset="0"/>
              </a:rPr>
              <a:t>Технические средства и среда распространения радиоволн  образуют </a:t>
            </a:r>
            <a:r>
              <a:rPr lang="ru-RU" sz="4000" b="1" baseline="0" dirty="0">
                <a:solidFill>
                  <a:srgbClr val="0000CC"/>
                </a:solidFill>
                <a:cs typeface="Times New Roman" pitchFamily="18" charset="0"/>
              </a:rPr>
              <a:t>радиорелейную линию связи</a:t>
            </a:r>
            <a:r>
              <a:rPr lang="ru-RU" sz="4000" b="1" baseline="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5693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Отрицательный высотный градиент диэлектрической проницаемости </a:t>
            </a:r>
            <a:r>
              <a:rPr lang="ru-RU" sz="3200" b="1" i="1" baseline="0">
                <a:sym typeface="Symbol" pitchFamily="18" charset="2"/>
              </a:rPr>
              <a:t></a:t>
            </a:r>
            <a:r>
              <a:rPr lang="ru-RU" sz="3200" b="1" baseline="0"/>
              <a:t>, а значит и показателя преломления </a:t>
            </a:r>
            <a:r>
              <a:rPr lang="en-US" sz="3200" b="1" i="1" baseline="0"/>
              <a:t>n</a:t>
            </a:r>
            <a:r>
              <a:rPr lang="ru-RU" sz="3200" b="1" baseline="0"/>
              <a:t>, позволяет сделать следующее заключение. Рефракция волны, излучаемой под углом ниже линии, соединяющей антенны пролёта, не позволит ей попасть в приёмную антенну. </a:t>
            </a:r>
            <a:r>
              <a:rPr lang="ru-RU" sz="3200" b="1" baseline="0">
                <a:solidFill>
                  <a:srgbClr val="FF0000"/>
                </a:solidFill>
              </a:rPr>
              <a:t>Поэтому влиянием атмосферной рефракции на высоту подвеса антенн можно пренебречь</a:t>
            </a:r>
            <a:r>
              <a:rPr lang="ru-RU" sz="3200" b="1" baseline="0"/>
              <a:t>. </a:t>
            </a:r>
            <a:r>
              <a:rPr lang="ru-RU" sz="3200" b="1" baseline="0">
                <a:solidFill>
                  <a:schemeClr val="tx2"/>
                </a:solidFill>
              </a:rPr>
              <a:t>Единственной причиной возникновения интерференции будет эффект отражения радиоволны от земной поверхности.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/>
            <a:r>
              <a:rPr lang="ru-RU" sz="600" baseline="0">
                <a:latin typeface="Arial" charset="0"/>
              </a:rPr>
              <a:t/>
            </a:r>
            <a:br>
              <a:rPr lang="ru-RU" sz="600" baseline="0">
                <a:latin typeface="Arial" charset="0"/>
              </a:rPr>
            </a:br>
            <a:endParaRPr lang="ru-RU" sz="1800" baseline="0">
              <a:latin typeface="Arial" charset="0"/>
            </a:endParaRPr>
          </a:p>
          <a:p>
            <a:pPr indent="450850" eaLnBrk="0" hangingPunct="0"/>
            <a:endParaRPr lang="ru-RU" sz="1800" baseline="0">
              <a:latin typeface="Arial" charset="0"/>
            </a:endParaRPr>
          </a:p>
        </p:txBody>
      </p:sp>
      <p:sp>
        <p:nvSpPr>
          <p:cNvPr id="44035" name="Rectangle 9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200" i="1" baseline="0">
                <a:solidFill>
                  <a:srgbClr val="000000"/>
                </a:solidFill>
                <a:ea typeface="Arial" charset="0"/>
                <a:cs typeface="Times New Roman" pitchFamily="18" charset="0"/>
              </a:rPr>
              <a:t>                                          </a:t>
            </a:r>
            <a:endParaRPr lang="ru-RU" sz="1800" baseline="0">
              <a:latin typeface="Arial" charset="0"/>
              <a:ea typeface="Arial" charset="0"/>
              <a:cs typeface="Times New Roman" pitchFamily="18" charset="0"/>
            </a:endParaRPr>
          </a:p>
        </p:txBody>
      </p:sp>
      <p:sp>
        <p:nvSpPr>
          <p:cNvPr id="44036" name="Rectangle 1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pSp>
        <p:nvGrpSpPr>
          <p:cNvPr id="44037" name="Группа 60417"/>
          <p:cNvGrpSpPr>
            <a:grpSpLocks/>
          </p:cNvGrpSpPr>
          <p:nvPr/>
        </p:nvGrpSpPr>
        <p:grpSpPr bwMode="auto">
          <a:xfrm>
            <a:off x="171450" y="309563"/>
            <a:ext cx="8721725" cy="6235700"/>
            <a:chOff x="171889" y="309786"/>
            <a:chExt cx="8720592" cy="6235107"/>
          </a:xfrm>
        </p:grpSpPr>
        <p:grpSp>
          <p:nvGrpSpPr>
            <p:cNvPr id="44038" name="Группа 158"/>
            <p:cNvGrpSpPr>
              <a:grpSpLocks/>
            </p:cNvGrpSpPr>
            <p:nvPr/>
          </p:nvGrpSpPr>
          <p:grpSpPr bwMode="auto">
            <a:xfrm>
              <a:off x="171889" y="914400"/>
              <a:ext cx="8720592" cy="5630493"/>
              <a:chOff x="0" y="914400"/>
              <a:chExt cx="9036497" cy="5630493"/>
            </a:xfrm>
          </p:grpSpPr>
          <p:grpSp>
            <p:nvGrpSpPr>
              <p:cNvPr id="44040" name="Группа 157"/>
              <p:cNvGrpSpPr>
                <a:grpSpLocks/>
              </p:cNvGrpSpPr>
              <p:nvPr/>
            </p:nvGrpSpPr>
            <p:grpSpPr bwMode="auto">
              <a:xfrm>
                <a:off x="0" y="914400"/>
                <a:ext cx="8364314" cy="5630493"/>
                <a:chOff x="0" y="914400"/>
                <a:chExt cx="8364314" cy="5630493"/>
              </a:xfrm>
            </p:grpSpPr>
            <p:pic>
              <p:nvPicPr>
                <p:cNvPr id="44042" name="Рисунок 29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14400"/>
                  <a:ext cx="130175" cy="114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4043" name="Группа 156"/>
                <p:cNvGrpSpPr>
                  <a:grpSpLocks/>
                </p:cNvGrpSpPr>
                <p:nvPr/>
              </p:nvGrpSpPr>
              <p:grpSpPr bwMode="auto">
                <a:xfrm>
                  <a:off x="2077761" y="2401336"/>
                  <a:ext cx="6286553" cy="4143557"/>
                  <a:chOff x="2103162" y="5838588"/>
                  <a:chExt cx="3620812" cy="2276697"/>
                </a:xfrm>
              </p:grpSpPr>
              <p:cxnSp>
                <p:nvCxnSpPr>
                  <p:cNvPr id="63" name="Прямая со стрелкой 62"/>
                  <p:cNvCxnSpPr/>
                  <p:nvPr/>
                </p:nvCxnSpPr>
                <p:spPr>
                  <a:xfrm flipH="1" flipV="1">
                    <a:off x="2602186" y="6240106"/>
                    <a:ext cx="5684" cy="43172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 стрелкой 63"/>
                  <p:cNvCxnSpPr/>
                  <p:nvPr/>
                </p:nvCxnSpPr>
                <p:spPr>
                  <a:xfrm flipV="1">
                    <a:off x="4823694" y="6240106"/>
                    <a:ext cx="0" cy="43085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 стрелкой 64"/>
                  <p:cNvCxnSpPr/>
                  <p:nvPr/>
                </p:nvCxnSpPr>
                <p:spPr>
                  <a:xfrm flipV="1">
                    <a:off x="3746570" y="6240106"/>
                    <a:ext cx="0" cy="43085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 стрелкой 65"/>
                  <p:cNvCxnSpPr/>
                  <p:nvPr/>
                </p:nvCxnSpPr>
                <p:spPr>
                  <a:xfrm flipV="1">
                    <a:off x="2602186" y="6470360"/>
                    <a:ext cx="0" cy="201472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 стрелкой 66"/>
                  <p:cNvCxnSpPr/>
                  <p:nvPr/>
                </p:nvCxnSpPr>
                <p:spPr>
                  <a:xfrm flipH="1" flipV="1">
                    <a:off x="3471842" y="6522691"/>
                    <a:ext cx="274728" cy="144781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flipV="1">
                    <a:off x="3471842" y="6152888"/>
                    <a:ext cx="0" cy="36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flipH="1" flipV="1">
                    <a:off x="3500263" y="6132828"/>
                    <a:ext cx="229256" cy="1098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 стрелкой 69"/>
                  <p:cNvCxnSpPr/>
                  <p:nvPr/>
                </p:nvCxnSpPr>
                <p:spPr>
                  <a:xfrm flipH="1" flipV="1">
                    <a:off x="4571702" y="6640434"/>
                    <a:ext cx="251992" cy="6977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Стрелка вправо 70"/>
                  <p:cNvSpPr/>
                  <p:nvPr/>
                </p:nvSpPr>
                <p:spPr>
                  <a:xfrm rot="14408622">
                    <a:off x="3334501" y="6359324"/>
                    <a:ext cx="572148" cy="94734"/>
                  </a:xfrm>
                  <a:prstGeom prst="rightArrow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eaLnBrk="0" hangingPunct="0">
                      <a:defRPr/>
                    </a:pPr>
                    <a:endParaRPr lang="ru-RU"/>
                  </a:p>
                </p:txBody>
              </p: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flipV="1">
                    <a:off x="4571702" y="6270632"/>
                    <a:ext cx="0" cy="3968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flipV="1">
                    <a:off x="4581175" y="6237489"/>
                    <a:ext cx="224519" cy="5233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056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0121" y="6925310"/>
                    <a:ext cx="263525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 b="1"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44057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0120" y="7392237"/>
                    <a:ext cx="438208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 b="1" i="1" dirty="0" smtClean="0">
                        <a:cs typeface="Times New Roman" pitchFamily="18" charset="0"/>
                        <a:sym typeface="Symbol"/>
                      </a:rPr>
                      <a:t></a:t>
                    </a:r>
                    <a:r>
                      <a:rPr lang="ru-RU" sz="2800" b="1" i="1" dirty="0" smtClean="0">
                        <a:cs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ru-RU" sz="2800" b="1" i="1" dirty="0">
                        <a:cs typeface="Times New Roman" pitchFamily="18" charset="0"/>
                      </a:rPr>
                      <a:t>/</a:t>
                    </a:r>
                    <a:r>
                      <a:rPr lang="ru-RU" sz="2800" b="1" dirty="0">
                        <a:cs typeface="Times New Roman" pitchFamily="18" charset="0"/>
                      </a:rPr>
                      <a:t>2</a:t>
                    </a:r>
                    <a:endParaRPr lang="ru-RU" sz="2800" dirty="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058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375" y="6703060"/>
                    <a:ext cx="325120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 b="1"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4059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3815" y="6714490"/>
                    <a:ext cx="32512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>
                        <a:cs typeface="Times New Roman" pitchFamily="18" charset="0"/>
                      </a:rPr>
                      <a:t>2</a:t>
                    </a:r>
                    <a:r>
                      <a:rPr lang="ru-RU" sz="1200" b="1">
                        <a:cs typeface="Times New Roman" pitchFamily="18" charset="0"/>
                      </a:rPr>
                      <a:t> </a:t>
                    </a:r>
                    <a:endParaRPr lang="ru-RU" sz="12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060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7590" y="6725920"/>
                    <a:ext cx="325120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>
                        <a:cs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4061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9715" y="7617460"/>
                    <a:ext cx="325120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>
                        <a:cs typeface="Times New Roman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44062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620" y="7632700"/>
                    <a:ext cx="325120" cy="208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 b="1">
                        <a:cs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44063" name="Надпись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4911" y="7233991"/>
                    <a:ext cx="436834" cy="5241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ru-RU" sz="2800" b="1" dirty="0">
                        <a:cs typeface="Times New Roman" pitchFamily="18" charset="0"/>
                      </a:rPr>
                      <a:t>3</a:t>
                    </a:r>
                    <a:r>
                      <a:rPr lang="ru-RU" sz="2800" b="1" i="1" dirty="0">
                        <a:cs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ru-RU" sz="2800" b="1" i="1" dirty="0">
                        <a:cs typeface="Times New Roman" pitchFamily="18" charset="0"/>
                      </a:rPr>
                      <a:t>/</a:t>
                    </a:r>
                    <a:r>
                      <a:rPr lang="ru-RU" sz="2800" b="1" dirty="0" smtClean="0">
                        <a:cs typeface="Times New Roman" pitchFamily="18" charset="0"/>
                      </a:rPr>
                      <a:t>2</a:t>
                    </a:r>
                  </a:p>
                  <a:p>
                    <a:r>
                      <a:rPr lang="ru-RU" sz="2800" b="1" dirty="0" smtClean="0">
                        <a:cs typeface="Times New Roman" pitchFamily="18" charset="0"/>
                      </a:rPr>
                      <a:t>или </a:t>
                    </a:r>
                  </a:p>
                  <a:p>
                    <a:r>
                      <a:rPr lang="ru-RU" sz="2800" b="1" i="1" dirty="0">
                        <a:cs typeface="Times New Roman" pitchFamily="18" charset="0"/>
                        <a:sym typeface="Symbol"/>
                      </a:rPr>
                      <a:t></a:t>
                    </a:r>
                    <a:r>
                      <a:rPr lang="ru-RU" sz="2800" b="1" dirty="0" smtClean="0">
                        <a:cs typeface="Times New Roman" pitchFamily="18" charset="0"/>
                        <a:sym typeface="Symbol"/>
                      </a:rPr>
                      <a:t>/2</a:t>
                    </a:r>
                    <a:endParaRPr lang="ru-RU" sz="2800" dirty="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5" name="Дуга 144"/>
                  <p:cNvSpPr/>
                  <p:nvPr/>
                </p:nvSpPr>
                <p:spPr>
                  <a:xfrm rot="15572055">
                    <a:off x="3666111" y="6433530"/>
                    <a:ext cx="243338" cy="290833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eaLnBrk="0" hangingPunct="0">
                      <a:defRPr/>
                    </a:pPr>
                    <a:endParaRPr lang="ru-RU"/>
                  </a:p>
                </p:txBody>
              </p:sp>
              <p:grpSp>
                <p:nvGrpSpPr>
                  <p:cNvPr id="44065" name="Группа 155"/>
                  <p:cNvGrpSpPr>
                    <a:grpSpLocks/>
                  </p:cNvGrpSpPr>
                  <p:nvPr/>
                </p:nvGrpSpPr>
                <p:grpSpPr bwMode="auto">
                  <a:xfrm>
                    <a:off x="2103162" y="5838588"/>
                    <a:ext cx="3620812" cy="2276697"/>
                    <a:chOff x="2103162" y="5838588"/>
                    <a:chExt cx="3620812" cy="2276697"/>
                  </a:xfrm>
                </p:grpSpPr>
                <p:sp>
                  <p:nvSpPr>
                    <p:cNvPr id="74" name="Стрелка вправо 73"/>
                    <p:cNvSpPr/>
                    <p:nvPr/>
                  </p:nvSpPr>
                  <p:spPr>
                    <a:xfrm rot="14372195">
                      <a:off x="4445188" y="6417986"/>
                      <a:ext cx="493652" cy="89050"/>
                    </a:xfrm>
                    <a:prstGeom prst="rightArrow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eaLnBrk="0" hangingPunct="0"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4069" name="Группа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3162" y="5838588"/>
                      <a:ext cx="3620812" cy="2276697"/>
                      <a:chOff x="2103162" y="5838588"/>
                      <a:chExt cx="3620812" cy="2276697"/>
                    </a:xfrm>
                  </p:grpSpPr>
                  <p:grpSp>
                    <p:nvGrpSpPr>
                      <p:cNvPr id="44070" name="Группа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3162" y="5838588"/>
                        <a:ext cx="3620812" cy="2276697"/>
                        <a:chOff x="2103162" y="5834684"/>
                        <a:chExt cx="3620812" cy="2276697"/>
                      </a:xfrm>
                    </p:grpSpPr>
                    <p:sp>
                      <p:nvSpPr>
                        <p:cNvPr id="84" name="Стрелка вправо 83"/>
                        <p:cNvSpPr/>
                        <p:nvPr/>
                      </p:nvSpPr>
                      <p:spPr>
                        <a:xfrm rot="16200000">
                          <a:off x="2285225" y="6279075"/>
                          <a:ext cx="635816" cy="117470"/>
                        </a:xfrm>
                        <a:prstGeom prst="rightArrow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eaLnBrk="0" hangingPunct="0"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44073" name="Группа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03162" y="5834684"/>
                          <a:ext cx="3620812" cy="2276697"/>
                          <a:chOff x="471225" y="29427"/>
                          <a:chExt cx="3620924" cy="2277265"/>
                        </a:xfrm>
                      </p:grpSpPr>
                      <p:sp>
                        <p:nvSpPr>
                          <p:cNvPr id="44074" name="Надпись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0825" y="2098072"/>
                            <a:ext cx="403907" cy="2086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1pPr>
                            <a:lvl2pPr marL="742950" indent="-285750" eaLnBrk="0" hangingPunct="0"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2pPr>
                            <a:lvl3pPr marL="1143000" indent="-228600" eaLnBrk="0" hangingPunct="0"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3pPr>
                            <a:lvl4pPr marL="1600200" indent="-228600" eaLnBrk="0" hangingPunct="0"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4pPr>
                            <a:lvl5pPr marL="2057400" indent="-228600" eaLnBrk="0" hangingPunct="0"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baseline="-2500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defRPr>
                            </a:lvl9pPr>
                          </a:lstStyle>
                          <a:p>
                            <a:r>
                              <a:rPr lang="ru-RU" sz="2800" b="1" i="1"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lang="ru-RU" sz="2800"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4075" name="Группа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1225" y="29427"/>
                            <a:ext cx="3620924" cy="2266521"/>
                            <a:chOff x="471225" y="29427"/>
                            <a:chExt cx="3620924" cy="2266521"/>
                          </a:xfrm>
                        </p:grpSpPr>
                        <p:sp>
                          <p:nvSpPr>
                            <p:cNvPr id="44076" name="Надпись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0153" y="2087328"/>
                              <a:ext cx="403907" cy="2086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1pPr>
                              <a:lvl2pPr marL="742950" indent="-285750" eaLnBrk="0" hangingPunct="0"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2pPr>
                              <a:lvl3pPr marL="1143000" indent="-228600" eaLnBrk="0" hangingPunct="0"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3pPr>
                              <a:lvl4pPr marL="1600200" indent="-228600" eaLnBrk="0" hangingPunct="0"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4pPr>
                              <a:lvl5pPr marL="2057400" indent="-228600" eaLnBrk="0" hangingPunct="0"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400" baseline="-250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defRPr>
                              </a:lvl9pPr>
                            </a:lstStyle>
                            <a:p>
                              <a:r>
                                <a:rPr lang="ru-RU" sz="2800" b="1" i="1">
                                  <a:cs typeface="Times New Roman" pitchFamily="18" charset="0"/>
                                  <a:sym typeface="Symbol" pitchFamily="18" charset="2"/>
                                </a:rPr>
                                <a:t></a:t>
                              </a:r>
                              <a:endParaRPr lang="ru-RU" sz="2800">
                                <a:cs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44078" name="Группа 8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71225" y="29427"/>
                              <a:ext cx="3620924" cy="2157455"/>
                              <a:chOff x="0" y="29427"/>
                              <a:chExt cx="3620924" cy="2157455"/>
                            </a:xfrm>
                          </p:grpSpPr>
                          <p:sp>
                            <p:nvSpPr>
                              <p:cNvPr id="44080" name="Надпись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24598" y="187727"/>
                                <a:ext cx="263661" cy="2086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>
                                <a:spAutoFit/>
                              </a:bodyPr>
                              <a:lstStyle>
                                <a:lvl1pPr eaLnBrk="0" hangingPunct="0"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1pPr>
                                <a:lvl2pPr marL="742950" indent="-285750" eaLnBrk="0" hangingPunct="0"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2pPr>
                                <a:lvl3pPr marL="1143000" indent="-228600" eaLnBrk="0" hangingPunct="0"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3pPr>
                                <a:lvl4pPr marL="1600200" indent="-228600" eaLnBrk="0" hangingPunct="0"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4pPr>
                                <a:lvl5pPr marL="2057400" indent="-228600" eaLnBrk="0" hangingPunct="0"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2400" baseline="-250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defRPr>
                                </a:lvl9pPr>
                              </a:lstStyle>
                              <a:p>
                                <a:r>
                                  <a:rPr lang="ru-RU" sz="2800" b="1">
                                    <a:cs typeface="Times New Roman" pitchFamily="18" charset="0"/>
                                  </a:rPr>
                                  <a:t>0</a:t>
                                </a:r>
                              </a:p>
                            </p:txBody>
                          </p:sp>
                          <p:grpSp>
                            <p:nvGrpSpPr>
                              <p:cNvPr id="44081" name="Группа 9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0" y="29427"/>
                                <a:ext cx="3620924" cy="2157455"/>
                                <a:chOff x="0" y="29427"/>
                                <a:chExt cx="3620924" cy="2157455"/>
                              </a:xfrm>
                            </p:grpSpPr>
                            <p:sp>
                              <p:nvSpPr>
                                <p:cNvPr id="44082" name="Надпись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546244" y="187727"/>
                                  <a:ext cx="263662" cy="20862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1pPr>
                                  <a:lvl2pPr marL="742950" indent="-285750" eaLnBrk="0" hangingPunct="0"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2pPr>
                                  <a:lvl3pPr marL="1143000" indent="-228600" eaLnBrk="0" hangingPunct="0"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3pPr>
                                  <a:lvl4pPr marL="1600200" indent="-228600" eaLnBrk="0" hangingPunct="0"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4pPr>
                                  <a:lvl5pPr marL="2057400" indent="-228600" eaLnBrk="0" hangingPunct="0"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400" baseline="-2500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</a:defRPr>
                                  </a:lvl9pPr>
                                </a:lstStyle>
                                <a:p>
                                  <a:r>
                                    <a:rPr lang="ru-RU" sz="2800" b="1">
                                      <a:cs typeface="Times New Roman" pitchFamily="18" charset="0"/>
                                    </a:rPr>
                                    <a:t>0</a:t>
                                  </a:r>
                                </a:p>
                              </p:txBody>
                            </p:sp>
                            <p:grpSp>
                              <p:nvGrpSpPr>
                                <p:cNvPr id="44083" name="Группа 9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0" y="29427"/>
                                  <a:ext cx="3620924" cy="2157455"/>
                                  <a:chOff x="0" y="29427"/>
                                  <a:chExt cx="3620924" cy="2157455"/>
                                </a:xfrm>
                              </p:grpSpPr>
                              <p:sp>
                                <p:nvSpPr>
                                  <p:cNvPr id="44084" name="Надпись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26417" y="29427"/>
                                    <a:ext cx="263661" cy="2086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>
                                    <a:spAutoFit/>
                                  </a:bodyPr>
                                  <a:lstStyle>
                                    <a:lvl1pPr eaLnBrk="0" hangingPunct="0"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1pPr>
                                    <a:lvl2pPr marL="742950" indent="-285750" eaLnBrk="0" hangingPunct="0"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2pPr>
                                    <a:lvl3pPr marL="1143000" indent="-228600" eaLnBrk="0" hangingPunct="0"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3pPr>
                                    <a:lvl4pPr marL="1600200" indent="-228600" eaLnBrk="0" hangingPunct="0"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4pPr>
                                    <a:lvl5pPr marL="2057400" indent="-228600" eaLnBrk="0" hangingPunct="0"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400" baseline="-2500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</a:defRPr>
                                    </a:lvl9pPr>
                                  </a:lstStyle>
                                  <a:p>
                                    <a:r>
                                      <a:rPr lang="ru-RU" sz="2800" b="1">
                                        <a:cs typeface="Times New Roman" pitchFamily="18" charset="0"/>
                                      </a:rPr>
                                      <a:t>0</a:t>
                                    </a:r>
                                  </a:p>
                                </p:txBody>
                              </p:sp>
                              <p:grpSp>
                                <p:nvGrpSpPr>
                                  <p:cNvPr id="44085" name="Группа 9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0" y="409517"/>
                                    <a:ext cx="3620924" cy="1777365"/>
                                    <a:chOff x="0" y="0"/>
                                    <a:chExt cx="3621343" cy="1777895"/>
                                  </a:xfrm>
                                </p:grpSpPr>
                                <p:sp>
                                  <p:nvSpPr>
                                    <p:cNvPr id="44086" name="Надпись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65841" y="690007"/>
                                      <a:ext cx="263555" cy="20868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1pPr>
                                      <a:lvl2pPr marL="742950" indent="-285750" eaLnBrk="0" hangingPunct="0"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2pPr>
                                      <a:lvl3pPr marL="1143000" indent="-228600" eaLnBrk="0" hangingPunct="0"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3pPr>
                                      <a:lvl4pPr marL="1600200" indent="-228600" eaLnBrk="0" hangingPunct="0"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4pPr>
                                      <a:lvl5pPr marL="2057400" indent="-228600" eaLnBrk="0" hangingPunct="0"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 sz="2400" baseline="-25000">
                                          <a:solidFill>
                                            <a:schemeClr val="tx1"/>
                                          </a:solidFill>
                                          <a:latin typeface="Times New Roman" pitchFamily="18" charset="0"/>
                                        </a:defRPr>
                                      </a:lvl9pPr>
                                    </a:lstStyle>
                                    <a:p>
                                      <a:r>
                                        <a:rPr lang="ru-RU" sz="2800" b="1">
                                          <a:cs typeface="Times New Roman" pitchFamily="18" charset="0"/>
                                        </a:rPr>
                                        <a:t>0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44087" name="Группа 9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0" y="0"/>
                                      <a:ext cx="3621343" cy="1777895"/>
                                      <a:chOff x="0" y="0"/>
                                      <a:chExt cx="3621343" cy="1777895"/>
                                    </a:xfrm>
                                  </p:grpSpPr>
                                  <p:grpSp>
                                    <p:nvGrpSpPr>
                                      <p:cNvPr id="44088" name="Группа 9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0" y="0"/>
                                        <a:ext cx="3214424" cy="1777895"/>
                                        <a:chOff x="0" y="0"/>
                                        <a:chExt cx="3214424" cy="1777895"/>
                                      </a:xfrm>
                                    </p:grpSpPr>
                                    <p:grpSp>
                                      <p:nvGrpSpPr>
                                        <p:cNvPr id="44090" name="Группа 101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0" y="0"/>
                                          <a:ext cx="3214424" cy="1777895"/>
                                          <a:chOff x="0" y="0"/>
                                          <a:chExt cx="3214424" cy="1777895"/>
                                        </a:xfrm>
                                      </p:grpSpPr>
                                      <p:grpSp>
                                        <p:nvGrpSpPr>
                                          <p:cNvPr id="44106" name="Группа 11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221487" y="0"/>
                                            <a:ext cx="992937" cy="858302"/>
                                            <a:chOff x="0" y="0"/>
                                            <a:chExt cx="992937" cy="858302"/>
                                          </a:xfrm>
                                        </p:grpSpPr>
                                        <p:cxnSp>
                                          <p:nvCxnSpPr>
                                            <p:cNvPr id="141" name="Прямая соединительная линия 140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-824" y="432554"/>
                                              <a:ext cx="992956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grpSp>
                                          <p:nvGrpSpPr>
                                            <p:cNvPr id="44130" name="Группа 141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0" y="0"/>
                                              <a:ext cx="992937" cy="858302"/>
                                              <a:chOff x="0" y="0"/>
                                              <a:chExt cx="992937" cy="858302"/>
                                            </a:xfrm>
                                          </p:grpSpPr>
                                          <p:sp>
                                            <p:nvSpPr>
                                              <p:cNvPr id="143" name="Овал 14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-824" y="590"/>
                                                <a:ext cx="992956" cy="857819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anchor="ctr"/>
                                              <a:lstStyle/>
                                              <a:p>
                                                <a:pPr eaLnBrk="0" hangingPunct="0">
                                                  <a:defRPr/>
                                                </a:pPr>
                                                <a:endParaRPr lang="ru-RU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144" name="Прямая соединительная линия 143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496601" y="590"/>
                                                <a:ext cx="0" cy="857819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</p:grpSp>
                                      <p:grpSp>
                                        <p:nvGrpSpPr>
                                          <p:cNvPr id="44107" name="Группа 118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0" y="0"/>
                                            <a:ext cx="2136907" cy="1777895"/>
                                            <a:chOff x="0" y="0"/>
                                            <a:chExt cx="2136907" cy="1777895"/>
                                          </a:xfrm>
                                        </p:grpSpPr>
                                        <p:grpSp>
                                          <p:nvGrpSpPr>
                                            <p:cNvPr id="44108" name="Группа 11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144402" y="0"/>
                                              <a:ext cx="992505" cy="857885"/>
                                              <a:chOff x="0" y="0"/>
                                              <a:chExt cx="992937" cy="858302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137" name="Прямая соединительная линия 136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-72" y="432764"/>
                                                <a:ext cx="992440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grpSp>
                                            <p:nvGrpSpPr>
                                              <p:cNvPr id="44126" name="Группа 137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0" y="0"/>
                                                <a:ext cx="992937" cy="858302"/>
                                                <a:chOff x="0" y="0"/>
                                                <a:chExt cx="992937" cy="85830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39" name="Овал 13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-72" y="591"/>
                                                  <a:ext cx="992440" cy="858236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eaLnBrk="0" hangingPunct="0">
                                                    <a:defRPr/>
                                                  </a:pPr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140" name="Прямая соединительная линия 139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500413" y="591"/>
                                                  <a:ext cx="0" cy="858236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</p:grpSp>
                                        <p:grpSp>
                                          <p:nvGrpSpPr>
                                            <p:cNvPr id="44109" name="Группа 12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0" y="0"/>
                                              <a:ext cx="1553487" cy="1777895"/>
                                              <a:chOff x="0" y="0"/>
                                              <a:chExt cx="1553487" cy="177789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4110" name="Группа 121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0" y="0"/>
                                                <a:ext cx="992937" cy="858302"/>
                                                <a:chOff x="0" y="0"/>
                                                <a:chExt cx="992937" cy="858302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133" name="Прямая соединительная линия 13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-223" y="432554"/>
                                                  <a:ext cx="992956" cy="0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grpSp>
                                              <p:nvGrpSpPr>
                                                <p:cNvPr id="44122" name="Группа 133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0" y="0"/>
                                                  <a:ext cx="992937" cy="858302"/>
                                                  <a:chOff x="0" y="0"/>
                                                  <a:chExt cx="992937" cy="85830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35" name="Овал 13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-223" y="590"/>
                                                    <a:ext cx="992956" cy="857819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anchor="ctr"/>
                                                  <a:lstStyle/>
                                                  <a:p>
                                                    <a:pPr eaLnBrk="0" hangingPunct="0">
                                                      <a:defRPr/>
                                                    </a:pPr>
                                                    <a:endParaRPr lang="ru-RU"/>
                                                  </a:p>
                                                </p:txBody>
                                              </p:sp>
                                              <p:cxnSp>
                                                <p:nvCxnSpPr>
                                                  <p:cNvPr id="136" name="Прямая соединительная линия 135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483938" y="590"/>
                                                    <a:ext cx="0" cy="857819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ln>
                                                    <a:solidFill>
                                                      <a:schemeClr val="tx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</p:grpSp>
                                          <p:grpSp>
                                            <p:nvGrpSpPr>
                                              <p:cNvPr id="44111" name="Группа 122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560982" y="920010"/>
                                                <a:ext cx="992505" cy="857885"/>
                                                <a:chOff x="0" y="0"/>
                                                <a:chExt cx="992505" cy="85788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4112" name="Группа 123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0" y="0"/>
                                                  <a:ext cx="992505" cy="857885"/>
                                                  <a:chOff x="0" y="0"/>
                                                  <a:chExt cx="992505" cy="85788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4115" name="Группа 126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0" y="0"/>
                                                    <a:ext cx="992505" cy="857885"/>
                                                    <a:chOff x="0" y="0"/>
                                                    <a:chExt cx="992937" cy="858302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129" name="Прямая соединительная линия 128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-299" y="432532"/>
                                                      <a:ext cx="992440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  <p:grpSp>
                                                  <p:nvGrpSpPr>
                                                    <p:cNvPr id="44118" name="Группа 1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0" y="0"/>
                                                      <a:ext cx="992937" cy="858302"/>
                                                      <a:chOff x="0" y="0"/>
                                                      <a:chExt cx="992937" cy="85830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31" name="Овал 130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-299" y="358"/>
                                                        <a:ext cx="992440" cy="858236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eaLnBrk="0" hangingPunct="0">
                                                          <a:defRPr/>
                                                        </a:pPr>
                                                        <a:endParaRPr lang="ru-RU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132" name="Прямая соединительная линия 131"/>
                                                      <p:cNvCxnSpPr/>
                                                      <p:nvPr/>
                                                    </p:nvCxnSpPr>
                                                    <p:spPr>
                                                      <a:xfrm>
                                                        <a:off x="498291" y="358"/>
                                                        <a:ext cx="0" cy="858236"/>
                                                      </a:xfrm>
                                                      <a:prstGeom prst="line">
                                                        <a:avLst/>
                                                      </a:prstGeom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</p:grpSp>
                                              <p:cxnSp>
                                                <p:nvCxnSpPr>
                                                  <p:cNvPr id="128" name="Прямая со стрелкой 127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V="1">
                                                    <a:off x="499022" y="358"/>
                                                    <a:ext cx="0" cy="431964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ln w="19050">
                                                    <a:solidFill>
                                                      <a:srgbClr val="FF0000"/>
                                                    </a:solidFill>
                                                    <a:headEnd type="none" w="med" len="med"/>
                                                    <a:tailEnd type="triangle" w="med" len="med"/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cxnSp>
                                              <p:nvCxnSpPr>
                                                <p:cNvPr id="125" name="Прямая со стрелкой 124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499022" y="432322"/>
                                                  <a:ext cx="0" cy="235617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19050">
                                                  <a:solidFill>
                                                    <a:srgbClr val="0000FF"/>
                                                  </a:solidFill>
                                                  <a:headEnd type="none" w="med" len="med"/>
                                                  <a:tailEnd type="triangle" w="med" len="med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  <p:sp>
                                              <p:nvSpPr>
                                                <p:cNvPr id="126" name="Стрелка вниз 12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10800000">
                                                  <a:off x="459228" y="224630"/>
                                                  <a:ext cx="72956" cy="203329"/>
                                                </a:xfrm>
                                                <a:prstGeom prst="downArrow">
                                                  <a:avLst/>
                                                </a:prstGeom>
                                                <a:noFill/>
                                                <a:ln w="19050">
                                                  <a:solidFill>
                                                    <a:srgbClr val="FF0000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eaLnBrk="0" hangingPunct="0">
                                                    <a:defRPr/>
                                                  </a:pPr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  <p:grpSp>
                                      <p:nvGrpSpPr>
                                        <p:cNvPr id="44091" name="Группа 10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99774" y="908790"/>
                                          <a:ext cx="992505" cy="857885"/>
                                          <a:chOff x="0" y="0"/>
                                          <a:chExt cx="992505" cy="857885"/>
                                        </a:xfrm>
                                      </p:grpSpPr>
                                      <p:cxnSp>
                                        <p:nvCxnSpPr>
                                          <p:cNvPr id="104" name="Прямая соединительная линия 103"/>
                                          <p:cNvCxnSpPr>
                                            <a:endCxn id="111" idx="3"/>
                                          </p:cNvCxnSpPr>
                                          <p:nvPr/>
                                        </p:nvCxnSpPr>
                                        <p:spPr>
                                          <a:xfrm flipH="1">
                                            <a:off x="336131" y="233"/>
                                            <a:ext cx="134542" cy="105591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grpSp>
                                        <p:nvGrpSpPr>
                                          <p:cNvPr id="44093" name="Группа 10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0" y="0"/>
                                            <a:ext cx="992505" cy="857885"/>
                                            <a:chOff x="0" y="0"/>
                                            <a:chExt cx="992505" cy="857885"/>
                                          </a:xfrm>
                                        </p:grpSpPr>
                                        <p:cxnSp>
                                          <p:nvCxnSpPr>
                                            <p:cNvPr id="106" name="Прямая соединительная линия 105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313391" y="125895"/>
                                              <a:ext cx="0" cy="47036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  <a:prstDash val="lgDash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grpSp>
                                          <p:nvGrpSpPr>
                                            <p:cNvPr id="44095" name="Группа 10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0" y="0"/>
                                              <a:ext cx="992505" cy="857885"/>
                                              <a:chOff x="0" y="0"/>
                                              <a:chExt cx="992505" cy="857885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108" name="Прямая со стрелкой 10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H="1">
                                                <a:off x="308654" y="432197"/>
                                                <a:ext cx="179073" cy="164059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19050">
                                                <a:solidFill>
                                                  <a:srgbClr val="0000FF"/>
                                                </a:solidFill>
                                                <a:headEnd type="none" w="med" len="med"/>
                                                <a:tailEnd type="triangle" w="med" len="med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grpSp>
                                            <p:nvGrpSpPr>
                                              <p:cNvPr id="44097" name="Группа 108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0" y="0"/>
                                                <a:ext cx="992505" cy="857885"/>
                                                <a:chOff x="0" y="0"/>
                                                <a:chExt cx="992505" cy="85788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4098" name="Группа 109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0" y="0"/>
                                                  <a:ext cx="992505" cy="857885"/>
                                                  <a:chOff x="0" y="0"/>
                                                  <a:chExt cx="992505" cy="85788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4100" name="Группа 11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0" y="0"/>
                                                    <a:ext cx="992505" cy="857885"/>
                                                    <a:chOff x="0" y="0"/>
                                                    <a:chExt cx="992937" cy="858302"/>
                                                  </a:xfrm>
                                                </p:grpSpPr>
                                                <p:cxnSp>
                                                  <p:nvCxnSpPr>
                                                    <p:cNvPr id="114" name="Прямая соединительная линия 113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-223" y="432407"/>
                                                      <a:ext cx="992440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  <p:grpSp>
                                                  <p:nvGrpSpPr>
                                                    <p:cNvPr id="44103" name="Группа 114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0" y="0"/>
                                                      <a:ext cx="992937" cy="858302"/>
                                                      <a:chOff x="0" y="0"/>
                                                      <a:chExt cx="992937" cy="85830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16" name="Овал 11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-223" y="233"/>
                                                        <a:ext cx="992440" cy="858237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eaLnBrk="0" hangingPunct="0">
                                                          <a:defRPr/>
                                                        </a:pPr>
                                                        <a:endParaRPr lang="ru-RU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117" name="Прямая соединительная линия 116"/>
                                                      <p:cNvCxnSpPr/>
                                                      <p:nvPr/>
                                                    </p:nvCxnSpPr>
                                                    <p:spPr>
                                                      <a:xfrm>
                                                        <a:off x="498366" y="233"/>
                                                        <a:ext cx="0" cy="858237"/>
                                                      </a:xfrm>
                                                      <a:prstGeom prst="line">
                                                        <a:avLst/>
                                                      </a:prstGeom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</p:grpSp>
                                              <p:cxnSp>
                                                <p:nvCxnSpPr>
                                                  <p:cNvPr id="113" name="Прямая со стрелкой 112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V="1">
                                                    <a:off x="499097" y="233"/>
                                                    <a:ext cx="0" cy="431964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ln w="19050">
                                                    <a:solidFill>
                                                      <a:srgbClr val="FF0000"/>
                                                    </a:solidFill>
                                                    <a:headEnd type="none" w="med" len="med"/>
                                                    <a:tailEnd type="triangle" w="med" len="med"/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sp>
                                              <p:nvSpPr>
                                                <p:cNvPr id="111" name="Стрелка вправо 11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14716791">
                                                  <a:off x="233721" y="224741"/>
                                                  <a:ext cx="351679" cy="82431"/>
                                                </a:xfrm>
                                                <a:prstGeom prst="rightArrow">
                                                  <a:avLst/>
                                                </a:prstGeom>
                                                <a:noFill/>
                                                <a:ln w="19050">
                                                  <a:solidFill>
                                                    <a:srgbClr val="FF0000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eaLnBrk="0" hangingPunct="0">
                                                    <a:defRPr/>
                                                  </a:pPr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  <p:sp>
                                    <p:nvSpPr>
                                      <p:cNvPr id="44089" name="Надпись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230690" y="145137"/>
                                        <a:ext cx="390653" cy="524476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</a:extLst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>
                                        <a:lvl1pPr eaLnBrk="0" hangingPunct="0"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1pPr>
                                        <a:lvl2pPr marL="742950" indent="-285750" eaLnBrk="0" hangingPunct="0"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2pPr>
                                        <a:lvl3pPr marL="1143000" indent="-228600" eaLnBrk="0" hangingPunct="0"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3pPr>
                                        <a:lvl4pPr marL="1600200" indent="-228600" eaLnBrk="0" hangingPunct="0"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4pPr>
                                        <a:lvl5pPr marL="2057400" indent="-228600" eaLnBrk="0" hangingPunct="0"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5pPr>
                                        <a:lvl6pPr marL="2514600" indent="-228600" eaLnBrk="0" fontAlgn="base" hangingPunct="0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6pPr>
                                        <a:lvl7pPr marL="2971800" indent="-228600" eaLnBrk="0" fontAlgn="base" hangingPunct="0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7pPr>
                                        <a:lvl8pPr marL="3429000" indent="-228600" eaLnBrk="0" fontAlgn="base" hangingPunct="0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8pPr>
                                        <a:lvl9pPr marL="3886200" indent="-228600" eaLnBrk="0" fontAlgn="base" hangingPunct="0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defRPr sz="2400" baseline="-25000">
                                            <a:solidFill>
                                              <a:schemeClr val="tx1"/>
                                            </a:solidFill>
                                            <a:latin typeface="Times New Roman" pitchFamily="18" charset="0"/>
                                          </a:defRPr>
                                        </a:lvl9pPr>
                                      </a:lstStyle>
                                      <a:p>
                                        <a:r>
                                          <a:rPr lang="ru-RU" sz="2800" b="1" i="1" dirty="0">
                                            <a:cs typeface="Times New Roman" pitchFamily="18" charset="0"/>
                                            <a:sym typeface="Symbol" pitchFamily="18" charset="2"/>
                                          </a:rPr>
                                          <a:t></a:t>
                                        </a:r>
                                        <a:r>
                                          <a:rPr lang="ru-RU" sz="2800" b="1" i="1" dirty="0">
                                            <a:cs typeface="Times New Roman" pitchFamily="18" charset="0"/>
                                          </a:rPr>
                                          <a:t>/</a:t>
                                        </a:r>
                                        <a:r>
                                          <a:rPr lang="ru-RU" sz="2800" b="1" dirty="0" smtClean="0">
                                            <a:cs typeface="Times New Roman" pitchFamily="18" charset="0"/>
                                          </a:rPr>
                                          <a:t>2</a:t>
                                        </a:r>
                                      </a:p>
                                      <a:p>
                                        <a:r>
                                          <a:rPr lang="ru-RU" sz="2800" b="1" dirty="0" smtClean="0">
                                            <a:cs typeface="Times New Roman" pitchFamily="18" charset="0"/>
                                          </a:rPr>
                                          <a:t>или</a:t>
                                        </a:r>
                                      </a:p>
                                      <a:p>
                                        <a:r>
                                          <a:rPr lang="ru-RU" sz="2800" b="1" i="1" dirty="0">
                                            <a:cs typeface="Times New Roman" pitchFamily="18" charset="0"/>
                                            <a:sym typeface="Symbol"/>
                                          </a:rPr>
                                          <a:t></a:t>
                                        </a:r>
                                        <a:r>
                                          <a:rPr lang="ru-RU" sz="2800" b="1" dirty="0">
                                            <a:cs typeface="Times New Roman" pitchFamily="18" charset="0"/>
                                            <a:sym typeface="Symbol"/>
                                          </a:rPr>
                                          <a:t>/4</a:t>
                                        </a:r>
                                        <a:endParaRPr lang="ru-RU" sz="2800" dirty="0">
                                          <a:cs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  <p:sp>
                    <p:nvSpPr>
                      <p:cNvPr id="44071" name="Надпись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46599" y="6335918"/>
                        <a:ext cx="302260" cy="219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aseline="-25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r>
                          <a:rPr lang="ru-RU" sz="2000" b="1" i="1" baseline="0">
                            <a:solidFill>
                              <a:srgbClr val="000000"/>
                            </a:solidFill>
                            <a:cs typeface="Times New Roman" pitchFamily="18" charset="0"/>
                            <a:sym typeface="Symbol" pitchFamily="18" charset="2"/>
                          </a:rPr>
                          <a:t></a:t>
                        </a:r>
                        <a:endParaRPr lang="ru-RU" sz="2000" baseline="0"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47" name="Дуга 146"/>
                  <p:cNvSpPr/>
                  <p:nvPr/>
                </p:nvSpPr>
                <p:spPr>
                  <a:xfrm rot="15572055">
                    <a:off x="4703077" y="6494109"/>
                    <a:ext cx="267758" cy="29178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eaLnBrk="0" hangingPunct="0">
                      <a:defRPr/>
                    </a:pPr>
                    <a:endParaRPr lang="ru-RU"/>
                  </a:p>
                </p:txBody>
              </p:sp>
              <p:sp>
                <p:nvSpPr>
                  <p:cNvPr id="148" name="Дуга 147"/>
                  <p:cNvSpPr/>
                  <p:nvPr/>
                </p:nvSpPr>
                <p:spPr>
                  <a:xfrm rot="15801374">
                    <a:off x="4113673" y="7426339"/>
                    <a:ext cx="450915" cy="415882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eaLnBrk="0" hangingPunct="0"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4044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914400"/>
                  <a:ext cx="0" cy="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800" baseline="0">
                    <a:latin typeface="Arial" charset="0"/>
                  </a:endParaRPr>
                </a:p>
              </p:txBody>
            </p:sp>
          </p:grpSp>
          <p:sp>
            <p:nvSpPr>
              <p:cNvPr id="44041" name="Rectangle 108"/>
              <p:cNvSpPr>
                <a:spLocks noChangeArrowheads="1"/>
              </p:cNvSpPr>
              <p:nvPr/>
            </p:nvSpPr>
            <p:spPr bwMode="auto">
              <a:xfrm>
                <a:off x="301215" y="974919"/>
                <a:ext cx="8735282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indent="450850"/>
                <a:r>
                  <a:rPr lang="ru-RU" sz="600" baseline="0" dirty="0">
                    <a:latin typeface="Arial" charset="0"/>
                  </a:rPr>
                  <a:t/>
                </a:r>
                <a:br>
                  <a:rPr lang="ru-RU" sz="600" baseline="0" dirty="0">
                    <a:latin typeface="Arial" charset="0"/>
                  </a:rPr>
                </a:b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Интерференция двух векторов, сдвинутых между собой: </a:t>
                </a:r>
              </a:p>
              <a:p>
                <a:pPr indent="450850" eaLnBrk="0" hangingPunct="0"/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1 на ноль градусов, 2 – на острый угол 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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 (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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90</a:t>
                </a:r>
                <a:r>
                  <a:rPr lang="ru-RU" b="1" baseline="3000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о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), </a:t>
                </a:r>
              </a:p>
              <a:p>
                <a:pPr indent="450850" eaLnBrk="0" hangingPunct="0"/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3 – на прямой угол 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90</a:t>
                </a:r>
                <a:r>
                  <a:rPr lang="ru-RU" b="1" baseline="3000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о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, 4 – на 180</a:t>
                </a:r>
                <a:r>
                  <a:rPr lang="ru-RU" b="1" baseline="3000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о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 и 5 – на тупой угол &gt; (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</a:rPr>
                  <a:t>90</a:t>
                </a:r>
                <a:r>
                  <a:rPr lang="ru-RU" b="1" baseline="3000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о</a:t>
                </a:r>
                <a:r>
                  <a:rPr lang="ru-RU" b="1" baseline="0" dirty="0">
                    <a:solidFill>
                      <a:srgbClr val="000000"/>
                    </a:solidFill>
                    <a:ea typeface="Arial" charset="0"/>
                    <a:cs typeface="Times New Roman" pitchFamily="18" charset="0"/>
                    <a:sym typeface="Symbol" pitchFamily="18" charset="2"/>
                  </a:rPr>
                  <a:t>). </a:t>
                </a:r>
                <a:endParaRPr lang="ru-RU" sz="1200" baseline="0" dirty="0">
                  <a:solidFill>
                    <a:srgbClr val="000000"/>
                  </a:solidFill>
                  <a:ea typeface="Arial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graphicFrame>
          <p:nvGraphicFramePr>
            <p:cNvPr id="44039" name="Объект 60416"/>
            <p:cNvGraphicFramePr>
              <a:graphicFrameLocks noChangeAspect="1"/>
            </p:cNvGraphicFramePr>
            <p:nvPr/>
          </p:nvGraphicFramePr>
          <p:xfrm>
            <a:off x="755318" y="309786"/>
            <a:ext cx="6552986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9" name="Формула" r:id="rId4" imgW="2489200" imgH="279400" progId="Equation.3">
                    <p:embed/>
                  </p:oleObj>
                </mc:Choice>
                <mc:Fallback>
                  <p:oleObj name="Формула" r:id="rId4" imgW="2489200" imgH="279400" progId="Equation.3">
                    <p:embed/>
                    <p:pic>
                      <p:nvPicPr>
                        <p:cNvPr id="0" name="Объект 60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318" y="309786"/>
                          <a:ext cx="6552986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144016" y="2852936"/>
            <a:ext cx="2411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Результирующий сигнал:</a:t>
            </a:r>
          </a:p>
          <a:p>
            <a:endParaRPr lang="ru-RU" b="1" dirty="0" smtClean="0"/>
          </a:p>
          <a:p>
            <a:r>
              <a:rPr lang="ru-RU" b="1" dirty="0" smtClean="0"/>
              <a:t> больше прямого,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меньше прямого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54"/>
          <p:cNvGrpSpPr>
            <a:grpSpLocks/>
          </p:cNvGrpSpPr>
          <p:nvPr/>
        </p:nvGrpSpPr>
        <p:grpSpPr bwMode="auto">
          <a:xfrm>
            <a:off x="1350963" y="2708275"/>
            <a:ext cx="7037387" cy="3706813"/>
            <a:chOff x="1350645" y="6129020"/>
            <a:chExt cx="5871726" cy="2771994"/>
          </a:xfrm>
        </p:grpSpPr>
        <p:sp>
          <p:nvSpPr>
            <p:cNvPr id="48139" name="Text Box 1353"/>
            <p:cNvSpPr txBox="1">
              <a:spLocks noChangeArrowheads="1"/>
            </p:cNvSpPr>
            <p:nvPr/>
          </p:nvSpPr>
          <p:spPr bwMode="auto">
            <a:xfrm>
              <a:off x="1986280" y="6971665"/>
              <a:ext cx="42100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 i="1" baseline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r>
                <a:rPr lang="ru-RU" sz="1800" b="1" baseline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ru-RU" sz="1200">
                <a:cs typeface="Times New Roman" pitchFamily="18" charset="0"/>
              </a:endParaRPr>
            </a:p>
          </p:txBody>
        </p:sp>
        <p:sp>
          <p:nvSpPr>
            <p:cNvPr id="48140" name="Text Box 1354"/>
            <p:cNvSpPr txBox="1">
              <a:spLocks noChangeArrowheads="1"/>
            </p:cNvSpPr>
            <p:nvPr/>
          </p:nvSpPr>
          <p:spPr bwMode="auto">
            <a:xfrm>
              <a:off x="6160135" y="6969125"/>
              <a:ext cx="420370" cy="23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 i="1" baseline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r>
                <a:rPr lang="ru-RU" sz="1600" b="1" baseline="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ru-RU" sz="1200">
                <a:cs typeface="Times New Roman" pitchFamily="18" charset="0"/>
              </a:endParaRPr>
            </a:p>
          </p:txBody>
        </p:sp>
        <p:cxnSp>
          <p:nvCxnSpPr>
            <p:cNvPr id="48141" name="Line 1334"/>
            <p:cNvCxnSpPr>
              <a:cxnSpLocks noChangeShapeType="1"/>
            </p:cNvCxnSpPr>
            <p:nvPr/>
          </p:nvCxnSpPr>
          <p:spPr bwMode="auto">
            <a:xfrm flipV="1">
              <a:off x="1687195" y="7007860"/>
              <a:ext cx="51142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42" name="Arc 1333"/>
            <p:cNvSpPr>
              <a:spLocks/>
            </p:cNvSpPr>
            <p:nvPr/>
          </p:nvSpPr>
          <p:spPr bwMode="auto">
            <a:xfrm rot="3070094">
              <a:off x="6257290" y="6840220"/>
              <a:ext cx="360680" cy="316230"/>
            </a:xfrm>
            <a:custGeom>
              <a:avLst/>
              <a:gdLst>
                <a:gd name="T0" fmla="*/ 0 w 21600"/>
                <a:gd name="T1" fmla="*/ 0 h 21600"/>
                <a:gd name="T2" fmla="*/ 360680 w 21600"/>
                <a:gd name="T3" fmla="*/ 316230 h 21600"/>
                <a:gd name="T4" fmla="*/ 0 w 21600"/>
                <a:gd name="T5" fmla="*/ 31623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43" name="Arc 1332"/>
            <p:cNvSpPr>
              <a:spLocks/>
            </p:cNvSpPr>
            <p:nvPr/>
          </p:nvSpPr>
          <p:spPr bwMode="auto">
            <a:xfrm rot="-7848097">
              <a:off x="1890395" y="6820535"/>
              <a:ext cx="359410" cy="337820"/>
            </a:xfrm>
            <a:custGeom>
              <a:avLst/>
              <a:gdLst>
                <a:gd name="T0" fmla="*/ 0 w 24067"/>
                <a:gd name="T1" fmla="*/ 2061 h 23107"/>
                <a:gd name="T2" fmla="*/ 358619 w 24067"/>
                <a:gd name="T3" fmla="*/ 337820 h 23107"/>
                <a:gd name="T4" fmla="*/ 36842 w 24067"/>
                <a:gd name="T5" fmla="*/ 315788 h 23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67" h="23107" fill="none" extrusionOk="0">
                  <a:moveTo>
                    <a:pt x="0" y="141"/>
                  </a:moveTo>
                  <a:cubicBezTo>
                    <a:pt x="818" y="47"/>
                    <a:pt x="1642" y="-1"/>
                    <a:pt x="2467" y="0"/>
                  </a:cubicBezTo>
                  <a:cubicBezTo>
                    <a:pt x="14396" y="0"/>
                    <a:pt x="24067" y="9670"/>
                    <a:pt x="24067" y="21600"/>
                  </a:cubicBezTo>
                  <a:cubicBezTo>
                    <a:pt x="24067" y="22102"/>
                    <a:pt x="24049" y="22605"/>
                    <a:pt x="24014" y="23107"/>
                  </a:cubicBezTo>
                </a:path>
                <a:path w="24067" h="23107" stroke="0" extrusionOk="0">
                  <a:moveTo>
                    <a:pt x="0" y="141"/>
                  </a:moveTo>
                  <a:cubicBezTo>
                    <a:pt x="818" y="47"/>
                    <a:pt x="1642" y="-1"/>
                    <a:pt x="2467" y="0"/>
                  </a:cubicBezTo>
                  <a:cubicBezTo>
                    <a:pt x="14396" y="0"/>
                    <a:pt x="24067" y="9670"/>
                    <a:pt x="24067" y="21600"/>
                  </a:cubicBezTo>
                  <a:cubicBezTo>
                    <a:pt x="24067" y="22102"/>
                    <a:pt x="24049" y="22605"/>
                    <a:pt x="24014" y="23107"/>
                  </a:cubicBezTo>
                  <a:lnTo>
                    <a:pt x="2467" y="21600"/>
                  </a:lnTo>
                  <a:lnTo>
                    <a:pt x="0" y="14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8144" name="Line 1337"/>
            <p:cNvCxnSpPr>
              <a:cxnSpLocks noChangeShapeType="1"/>
            </p:cNvCxnSpPr>
            <p:nvPr/>
          </p:nvCxnSpPr>
          <p:spPr bwMode="auto">
            <a:xfrm>
              <a:off x="4229735" y="6353175"/>
              <a:ext cx="0" cy="654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Line 1336"/>
            <p:cNvCxnSpPr>
              <a:cxnSpLocks noChangeShapeType="1"/>
            </p:cNvCxnSpPr>
            <p:nvPr/>
          </p:nvCxnSpPr>
          <p:spPr bwMode="auto">
            <a:xfrm>
              <a:off x="5240655" y="6984365"/>
              <a:ext cx="635" cy="5568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6" name="Line 1417"/>
            <p:cNvCxnSpPr>
              <a:cxnSpLocks noChangeShapeType="1"/>
            </p:cNvCxnSpPr>
            <p:nvPr/>
          </p:nvCxnSpPr>
          <p:spPr bwMode="auto">
            <a:xfrm flipV="1">
              <a:off x="1946275" y="6990080"/>
              <a:ext cx="0" cy="16675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7" name="Line 1418"/>
            <p:cNvCxnSpPr>
              <a:cxnSpLocks noChangeShapeType="1"/>
            </p:cNvCxnSpPr>
            <p:nvPr/>
          </p:nvCxnSpPr>
          <p:spPr bwMode="auto">
            <a:xfrm flipV="1">
              <a:off x="6541770" y="7037705"/>
              <a:ext cx="0" cy="10877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48" name="Text Box 1366"/>
            <p:cNvSpPr txBox="1">
              <a:spLocks noChangeArrowheads="1"/>
            </p:cNvSpPr>
            <p:nvPr/>
          </p:nvSpPr>
          <p:spPr bwMode="auto">
            <a:xfrm>
              <a:off x="1687195" y="7235825"/>
              <a:ext cx="314960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1 </a:t>
              </a:r>
              <a:endParaRPr lang="ru-RU" sz="1200">
                <a:cs typeface="Times New Roman" pitchFamily="18" charset="0"/>
              </a:endParaRPr>
            </a:p>
          </p:txBody>
        </p:sp>
        <p:sp>
          <p:nvSpPr>
            <p:cNvPr id="48149" name="Text Box 1367"/>
            <p:cNvSpPr txBox="1">
              <a:spLocks noChangeArrowheads="1"/>
            </p:cNvSpPr>
            <p:nvPr/>
          </p:nvSpPr>
          <p:spPr bwMode="auto">
            <a:xfrm>
              <a:off x="6557645" y="7214870"/>
              <a:ext cx="36385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2 </a:t>
              </a:r>
              <a:endParaRPr lang="ru-RU" sz="1200">
                <a:cs typeface="Times New Roman" pitchFamily="18" charset="0"/>
              </a:endParaRPr>
            </a:p>
          </p:txBody>
        </p:sp>
        <p:cxnSp>
          <p:nvCxnSpPr>
            <p:cNvPr id="48150" name="Line 1283"/>
            <p:cNvCxnSpPr>
              <a:cxnSpLocks noChangeShapeType="1"/>
            </p:cNvCxnSpPr>
            <p:nvPr/>
          </p:nvCxnSpPr>
          <p:spPr bwMode="auto">
            <a:xfrm>
              <a:off x="2344420" y="857377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1" name="Line 1305"/>
            <p:cNvCxnSpPr>
              <a:cxnSpLocks noChangeShapeType="1"/>
            </p:cNvCxnSpPr>
            <p:nvPr/>
          </p:nvCxnSpPr>
          <p:spPr bwMode="auto">
            <a:xfrm>
              <a:off x="4790440" y="786257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2" name="Line 1350"/>
            <p:cNvCxnSpPr>
              <a:cxnSpLocks noChangeShapeType="1"/>
            </p:cNvCxnSpPr>
            <p:nvPr/>
          </p:nvCxnSpPr>
          <p:spPr bwMode="auto">
            <a:xfrm flipH="1" flipV="1">
              <a:off x="1838960" y="8415655"/>
              <a:ext cx="84455" cy="79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3" name="Text Box 1361"/>
            <p:cNvSpPr txBox="1">
              <a:spLocks noChangeArrowheads="1"/>
            </p:cNvSpPr>
            <p:nvPr/>
          </p:nvSpPr>
          <p:spPr bwMode="auto">
            <a:xfrm>
              <a:off x="6544310" y="8016875"/>
              <a:ext cx="289560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Z</a:t>
              </a:r>
              <a:endParaRPr lang="ru-RU" sz="1800" baseline="0">
                <a:cs typeface="Times New Roman" pitchFamily="18" charset="0"/>
              </a:endParaRPr>
            </a:p>
          </p:txBody>
        </p:sp>
        <p:cxnSp>
          <p:nvCxnSpPr>
            <p:cNvPr id="48154" name="Line 1348"/>
            <p:cNvCxnSpPr>
              <a:cxnSpLocks noChangeShapeType="1"/>
            </p:cNvCxnSpPr>
            <p:nvPr/>
          </p:nvCxnSpPr>
          <p:spPr bwMode="auto">
            <a:xfrm flipH="1">
              <a:off x="5319395" y="7371080"/>
              <a:ext cx="180340" cy="158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5" name="Text Box 1362"/>
            <p:cNvSpPr txBox="1">
              <a:spLocks noChangeArrowheads="1"/>
            </p:cNvSpPr>
            <p:nvPr/>
          </p:nvSpPr>
          <p:spPr bwMode="auto">
            <a:xfrm>
              <a:off x="5473700" y="7226300"/>
              <a:ext cx="315595" cy="26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 i="1">
                  <a:solidFill>
                    <a:srgbClr val="000000"/>
                  </a:solidFill>
                  <a:cs typeface="Times New Roman" pitchFamily="18" charset="0"/>
                </a:rPr>
                <a:t>M</a:t>
              </a:r>
              <a:endParaRPr lang="ru-RU" sz="1200">
                <a:cs typeface="Times New Roman" pitchFamily="18" charset="0"/>
              </a:endParaRPr>
            </a:p>
          </p:txBody>
        </p:sp>
        <p:cxnSp>
          <p:nvCxnSpPr>
            <p:cNvPr id="48156" name="Line 1273"/>
            <p:cNvCxnSpPr>
              <a:cxnSpLocks noChangeShapeType="1"/>
            </p:cNvCxnSpPr>
            <p:nvPr/>
          </p:nvCxnSpPr>
          <p:spPr bwMode="auto">
            <a:xfrm>
              <a:off x="1965325" y="8668385"/>
              <a:ext cx="4578985" cy="6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7" name="Line 1274"/>
            <p:cNvCxnSpPr>
              <a:cxnSpLocks noChangeShapeType="1"/>
            </p:cNvCxnSpPr>
            <p:nvPr/>
          </p:nvCxnSpPr>
          <p:spPr bwMode="auto">
            <a:xfrm flipV="1">
              <a:off x="6544310" y="8125460"/>
              <a:ext cx="1270" cy="542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Text Box 1357"/>
            <p:cNvSpPr txBox="1">
              <a:spLocks noChangeArrowheads="1"/>
            </p:cNvSpPr>
            <p:nvPr/>
          </p:nvSpPr>
          <p:spPr bwMode="auto">
            <a:xfrm>
              <a:off x="6544310" y="8487410"/>
              <a:ext cx="32575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Y</a:t>
              </a:r>
              <a:endParaRPr lang="ru-RU" sz="1800" baseline="0">
                <a:cs typeface="Times New Roman" pitchFamily="18" charset="0"/>
              </a:endParaRPr>
            </a:p>
          </p:txBody>
        </p:sp>
        <p:cxnSp>
          <p:nvCxnSpPr>
            <p:cNvPr id="48159" name="Line 1272"/>
            <p:cNvCxnSpPr>
              <a:cxnSpLocks noChangeShapeType="1"/>
            </p:cNvCxnSpPr>
            <p:nvPr/>
          </p:nvCxnSpPr>
          <p:spPr bwMode="auto">
            <a:xfrm>
              <a:off x="1947545" y="8668385"/>
              <a:ext cx="635" cy="210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0" name="Freeform 1275"/>
            <p:cNvSpPr>
              <a:spLocks/>
            </p:cNvSpPr>
            <p:nvPr/>
          </p:nvSpPr>
          <p:spPr bwMode="auto">
            <a:xfrm>
              <a:off x="1978660" y="8366125"/>
              <a:ext cx="4578985" cy="302260"/>
            </a:xfrm>
            <a:custGeom>
              <a:avLst/>
              <a:gdLst>
                <a:gd name="T0" fmla="*/ 0 w 7890"/>
                <a:gd name="T1" fmla="*/ 302260 h 551"/>
                <a:gd name="T2" fmla="*/ 130579 w 7890"/>
                <a:gd name="T3" fmla="*/ 269346 h 551"/>
                <a:gd name="T4" fmla="*/ 191516 w 7890"/>
                <a:gd name="T5" fmla="*/ 252889 h 551"/>
                <a:gd name="T6" fmla="*/ 287275 w 7890"/>
                <a:gd name="T7" fmla="*/ 228204 h 551"/>
                <a:gd name="T8" fmla="*/ 423077 w 7890"/>
                <a:gd name="T9" fmla="*/ 206261 h 551"/>
                <a:gd name="T10" fmla="*/ 640710 w 7890"/>
                <a:gd name="T11" fmla="*/ 156890 h 551"/>
                <a:gd name="T12" fmla="*/ 1015037 w 7890"/>
                <a:gd name="T13" fmla="*/ 99290 h 551"/>
                <a:gd name="T14" fmla="*/ 1398070 w 7890"/>
                <a:gd name="T15" fmla="*/ 49920 h 551"/>
                <a:gd name="T16" fmla="*/ 1694050 w 7890"/>
                <a:gd name="T17" fmla="*/ 17006 h 551"/>
                <a:gd name="T18" fmla="*/ 2111904 w 7890"/>
                <a:gd name="T19" fmla="*/ 549 h 551"/>
                <a:gd name="T20" fmla="*/ 2472304 w 7890"/>
                <a:gd name="T21" fmla="*/ 14263 h 551"/>
                <a:gd name="T22" fmla="*/ 2855337 w 7890"/>
                <a:gd name="T23" fmla="*/ 47177 h 551"/>
                <a:gd name="T24" fmla="*/ 3273191 w 7890"/>
                <a:gd name="T25" fmla="*/ 96548 h 551"/>
                <a:gd name="T26" fmla="*/ 3565689 w 7890"/>
                <a:gd name="T27" fmla="*/ 140433 h 551"/>
                <a:gd name="T28" fmla="*/ 3891267 w 7890"/>
                <a:gd name="T29" fmla="*/ 178833 h 551"/>
                <a:gd name="T30" fmla="*/ 4209881 w 7890"/>
                <a:gd name="T31" fmla="*/ 239175 h 551"/>
                <a:gd name="T32" fmla="*/ 4578985 w 7890"/>
                <a:gd name="T33" fmla="*/ 302260 h 5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90" h="551">
                  <a:moveTo>
                    <a:pt x="0" y="551"/>
                  </a:moveTo>
                  <a:cubicBezTo>
                    <a:pt x="66" y="534"/>
                    <a:pt x="160" y="513"/>
                    <a:pt x="225" y="491"/>
                  </a:cubicBezTo>
                  <a:cubicBezTo>
                    <a:pt x="283" y="467"/>
                    <a:pt x="280" y="479"/>
                    <a:pt x="330" y="461"/>
                  </a:cubicBezTo>
                  <a:cubicBezTo>
                    <a:pt x="380" y="443"/>
                    <a:pt x="430" y="433"/>
                    <a:pt x="495" y="416"/>
                  </a:cubicBezTo>
                  <a:cubicBezTo>
                    <a:pt x="577" y="396"/>
                    <a:pt x="628" y="398"/>
                    <a:pt x="729" y="376"/>
                  </a:cubicBezTo>
                  <a:cubicBezTo>
                    <a:pt x="830" y="354"/>
                    <a:pt x="934" y="319"/>
                    <a:pt x="1104" y="286"/>
                  </a:cubicBezTo>
                  <a:cubicBezTo>
                    <a:pt x="1334" y="259"/>
                    <a:pt x="1532" y="213"/>
                    <a:pt x="1749" y="181"/>
                  </a:cubicBezTo>
                  <a:cubicBezTo>
                    <a:pt x="1966" y="149"/>
                    <a:pt x="2214" y="116"/>
                    <a:pt x="2409" y="91"/>
                  </a:cubicBezTo>
                  <a:cubicBezTo>
                    <a:pt x="2614" y="62"/>
                    <a:pt x="2714" y="46"/>
                    <a:pt x="2919" y="31"/>
                  </a:cubicBezTo>
                  <a:cubicBezTo>
                    <a:pt x="3124" y="16"/>
                    <a:pt x="3416" y="2"/>
                    <a:pt x="3639" y="1"/>
                  </a:cubicBezTo>
                  <a:cubicBezTo>
                    <a:pt x="3862" y="0"/>
                    <a:pt x="4047" y="12"/>
                    <a:pt x="4260" y="26"/>
                  </a:cubicBezTo>
                  <a:cubicBezTo>
                    <a:pt x="4473" y="40"/>
                    <a:pt x="4690" y="61"/>
                    <a:pt x="4920" y="86"/>
                  </a:cubicBezTo>
                  <a:cubicBezTo>
                    <a:pt x="5220" y="91"/>
                    <a:pt x="5342" y="148"/>
                    <a:pt x="5640" y="176"/>
                  </a:cubicBezTo>
                  <a:cubicBezTo>
                    <a:pt x="5843" y="196"/>
                    <a:pt x="5967" y="231"/>
                    <a:pt x="6144" y="256"/>
                  </a:cubicBezTo>
                  <a:cubicBezTo>
                    <a:pt x="6321" y="281"/>
                    <a:pt x="6520" y="296"/>
                    <a:pt x="6705" y="326"/>
                  </a:cubicBezTo>
                  <a:cubicBezTo>
                    <a:pt x="6890" y="356"/>
                    <a:pt x="7057" y="399"/>
                    <a:pt x="7254" y="436"/>
                  </a:cubicBezTo>
                  <a:cubicBezTo>
                    <a:pt x="7453" y="451"/>
                    <a:pt x="7758" y="527"/>
                    <a:pt x="7890" y="55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8161" name="Line 1344"/>
            <p:cNvCxnSpPr>
              <a:cxnSpLocks noChangeShapeType="1"/>
            </p:cNvCxnSpPr>
            <p:nvPr/>
          </p:nvCxnSpPr>
          <p:spPr bwMode="auto">
            <a:xfrm>
              <a:off x="5234940" y="8467725"/>
              <a:ext cx="3810" cy="198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2" name="Text Box 1365"/>
            <p:cNvSpPr txBox="1">
              <a:spLocks noChangeArrowheads="1"/>
            </p:cNvSpPr>
            <p:nvPr/>
          </p:nvSpPr>
          <p:spPr bwMode="auto">
            <a:xfrm>
              <a:off x="5122545" y="8221345"/>
              <a:ext cx="25590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63" name="Text Box 1364"/>
            <p:cNvSpPr txBox="1">
              <a:spLocks noChangeArrowheads="1"/>
            </p:cNvSpPr>
            <p:nvPr/>
          </p:nvSpPr>
          <p:spPr bwMode="auto">
            <a:xfrm>
              <a:off x="5071110" y="8646160"/>
              <a:ext cx="32194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64" name="Text Box 1360"/>
            <p:cNvSpPr txBox="1">
              <a:spLocks noChangeArrowheads="1"/>
            </p:cNvSpPr>
            <p:nvPr/>
          </p:nvSpPr>
          <p:spPr bwMode="auto">
            <a:xfrm>
              <a:off x="1673860" y="8234045"/>
              <a:ext cx="309880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65" name="Text Box 1359"/>
            <p:cNvSpPr txBox="1">
              <a:spLocks noChangeArrowheads="1"/>
            </p:cNvSpPr>
            <p:nvPr/>
          </p:nvSpPr>
          <p:spPr bwMode="auto">
            <a:xfrm>
              <a:off x="1687195" y="8532668"/>
              <a:ext cx="331470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ru-RU" sz="1800" baseline="0">
                <a:cs typeface="Times New Roman" pitchFamily="18" charset="0"/>
              </a:endParaRPr>
            </a:p>
          </p:txBody>
        </p:sp>
        <p:cxnSp>
          <p:nvCxnSpPr>
            <p:cNvPr id="48166" name="Line 1345"/>
            <p:cNvCxnSpPr>
              <a:cxnSpLocks noChangeShapeType="1"/>
            </p:cNvCxnSpPr>
            <p:nvPr/>
          </p:nvCxnSpPr>
          <p:spPr bwMode="auto">
            <a:xfrm>
              <a:off x="4898390" y="8559800"/>
              <a:ext cx="27051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7" name="Text Box 1356"/>
            <p:cNvSpPr txBox="1">
              <a:spLocks noChangeArrowheads="1"/>
            </p:cNvSpPr>
            <p:nvPr/>
          </p:nvSpPr>
          <p:spPr bwMode="auto">
            <a:xfrm>
              <a:off x="4723130" y="8378825"/>
              <a:ext cx="25463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x</a:t>
              </a:r>
              <a:endParaRPr lang="ru-RU" sz="1800" baseline="0">
                <a:cs typeface="Times New Roman" pitchFamily="18" charset="0"/>
              </a:endParaRPr>
            </a:p>
          </p:txBody>
        </p:sp>
        <p:cxnSp>
          <p:nvCxnSpPr>
            <p:cNvPr id="48168" name="Line 1343"/>
            <p:cNvCxnSpPr>
              <a:cxnSpLocks noChangeShapeType="1"/>
            </p:cNvCxnSpPr>
            <p:nvPr/>
          </p:nvCxnSpPr>
          <p:spPr bwMode="auto">
            <a:xfrm>
              <a:off x="1922780" y="7444740"/>
              <a:ext cx="33178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9" name="Text Box 1355"/>
            <p:cNvSpPr txBox="1">
              <a:spLocks noChangeArrowheads="1"/>
            </p:cNvSpPr>
            <p:nvPr/>
          </p:nvSpPr>
          <p:spPr bwMode="auto">
            <a:xfrm>
              <a:off x="3399155" y="7275195"/>
              <a:ext cx="349250" cy="254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r>
                <a:rPr lang="en-US" sz="1800" b="1" i="1">
                  <a:solidFill>
                    <a:srgbClr val="000000"/>
                  </a:solidFill>
                  <a:cs typeface="Times New Roman" pitchFamily="18" charset="0"/>
                </a:rPr>
                <a:t>j</a:t>
              </a:r>
              <a:endParaRPr lang="ru-RU" sz="1800">
                <a:cs typeface="Times New Roman" pitchFamily="18" charset="0"/>
              </a:endParaRPr>
            </a:p>
          </p:txBody>
        </p:sp>
        <p:sp>
          <p:nvSpPr>
            <p:cNvPr id="48170" name="Rectangle 1846"/>
            <p:cNvSpPr>
              <a:spLocks noChangeArrowheads="1"/>
            </p:cNvSpPr>
            <p:nvPr/>
          </p:nvSpPr>
          <p:spPr bwMode="auto">
            <a:xfrm rot="-240396">
              <a:off x="1912620" y="8445500"/>
              <a:ext cx="579120" cy="109220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1" name="Rectangle 1847"/>
            <p:cNvSpPr>
              <a:spLocks noChangeArrowheads="1"/>
            </p:cNvSpPr>
            <p:nvPr/>
          </p:nvSpPr>
          <p:spPr bwMode="auto">
            <a:xfrm rot="-1910110">
              <a:off x="2407920" y="8192770"/>
              <a:ext cx="832485" cy="109220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2" name="Rectangle 1848"/>
            <p:cNvSpPr>
              <a:spLocks noChangeArrowheads="1"/>
            </p:cNvSpPr>
            <p:nvPr/>
          </p:nvSpPr>
          <p:spPr bwMode="auto">
            <a:xfrm>
              <a:off x="3141980" y="7996555"/>
              <a:ext cx="904875" cy="109220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3" name="Rectangle 1849"/>
            <p:cNvSpPr>
              <a:spLocks noChangeArrowheads="1"/>
            </p:cNvSpPr>
            <p:nvPr/>
          </p:nvSpPr>
          <p:spPr bwMode="auto">
            <a:xfrm rot="-1247068">
              <a:off x="4007485" y="7777480"/>
              <a:ext cx="1280795" cy="15049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4" name="Rectangle 1850"/>
            <p:cNvSpPr>
              <a:spLocks noChangeArrowheads="1"/>
            </p:cNvSpPr>
            <p:nvPr/>
          </p:nvSpPr>
          <p:spPr bwMode="auto">
            <a:xfrm rot="-887806">
              <a:off x="5104130" y="7563485"/>
              <a:ext cx="200660" cy="13779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5" name="Rectangle 1851"/>
            <p:cNvSpPr>
              <a:spLocks noChangeArrowheads="1"/>
            </p:cNvSpPr>
            <p:nvPr/>
          </p:nvSpPr>
          <p:spPr bwMode="auto">
            <a:xfrm rot="1713432">
              <a:off x="5201920" y="7795895"/>
              <a:ext cx="1088390" cy="11620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48176" name="Rectangle 1852"/>
            <p:cNvSpPr>
              <a:spLocks noChangeArrowheads="1"/>
            </p:cNvSpPr>
            <p:nvPr/>
          </p:nvSpPr>
          <p:spPr bwMode="auto">
            <a:xfrm>
              <a:off x="6177280" y="8082280"/>
              <a:ext cx="403225" cy="109220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/>
            </a:p>
          </p:txBody>
        </p:sp>
        <p:cxnSp>
          <p:nvCxnSpPr>
            <p:cNvPr id="48177" name="Line 1346"/>
            <p:cNvCxnSpPr>
              <a:cxnSpLocks noChangeShapeType="1"/>
            </p:cNvCxnSpPr>
            <p:nvPr/>
          </p:nvCxnSpPr>
          <p:spPr bwMode="auto">
            <a:xfrm>
              <a:off x="1947545" y="8178800"/>
              <a:ext cx="46374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78" name="Text Box 1358"/>
            <p:cNvSpPr txBox="1">
              <a:spLocks noChangeArrowheads="1"/>
            </p:cNvSpPr>
            <p:nvPr/>
          </p:nvSpPr>
          <p:spPr bwMode="auto">
            <a:xfrm>
              <a:off x="4311015" y="8030845"/>
              <a:ext cx="338455" cy="254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r>
                <a:rPr lang="en-US" sz="18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ru-RU" sz="1800">
                <a:cs typeface="Times New Roman" pitchFamily="18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669861" y="6361701"/>
              <a:ext cx="5131303" cy="12512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48180" name="Text Box 1362"/>
            <p:cNvSpPr txBox="1">
              <a:spLocks noChangeArrowheads="1"/>
            </p:cNvSpPr>
            <p:nvPr/>
          </p:nvSpPr>
          <p:spPr bwMode="auto">
            <a:xfrm>
              <a:off x="3663315" y="6595110"/>
              <a:ext cx="530860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sz="1800" b="1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r>
                <a:rPr lang="en-US" sz="1800" b="1" baseline="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81" name="Text Box 1362"/>
            <p:cNvSpPr txBox="1">
              <a:spLocks noChangeArrowheads="1"/>
            </p:cNvSpPr>
            <p:nvPr/>
          </p:nvSpPr>
          <p:spPr bwMode="auto">
            <a:xfrm>
              <a:off x="4951095" y="7089775"/>
              <a:ext cx="315595" cy="2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sz="1800" b="1" i="1" dirty="0">
                  <a:solidFill>
                    <a:srgbClr val="000000"/>
                  </a:solidFill>
                  <a:cs typeface="Times New Roman" pitchFamily="18" charset="0"/>
                </a:rPr>
                <a:t>j</a:t>
              </a:r>
              <a:endParaRPr lang="ru-RU" sz="1800" dirty="0">
                <a:cs typeface="Times New Roman" pitchFamily="18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946692" y="6359327"/>
              <a:ext cx="2282198" cy="62444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83" name="Text Box 1362"/>
            <p:cNvSpPr txBox="1">
              <a:spLocks noChangeArrowheads="1"/>
            </p:cNvSpPr>
            <p:nvPr/>
          </p:nvSpPr>
          <p:spPr bwMode="auto">
            <a:xfrm>
              <a:off x="4067175" y="6959600"/>
              <a:ext cx="315595" cy="26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1" i="1" dirty="0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ru-RU" sz="2800" dirty="0">
                <a:cs typeface="Times New Roman" pitchFamily="18" charset="0"/>
              </a:endParaRPr>
            </a:p>
          </p:txBody>
        </p:sp>
        <p:sp>
          <p:nvSpPr>
            <p:cNvPr id="48184" name="Text Box 1362"/>
            <p:cNvSpPr txBox="1">
              <a:spLocks noChangeArrowheads="1"/>
            </p:cNvSpPr>
            <p:nvPr/>
          </p:nvSpPr>
          <p:spPr bwMode="auto">
            <a:xfrm>
              <a:off x="1350645" y="6889750"/>
              <a:ext cx="31559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85" name="Text Box 1362"/>
            <p:cNvSpPr txBox="1">
              <a:spLocks noChangeArrowheads="1"/>
            </p:cNvSpPr>
            <p:nvPr/>
          </p:nvSpPr>
          <p:spPr bwMode="auto">
            <a:xfrm>
              <a:off x="6906776" y="6873875"/>
              <a:ext cx="31559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86" name="Text Box 1362"/>
            <p:cNvSpPr txBox="1">
              <a:spLocks noChangeArrowheads="1"/>
            </p:cNvSpPr>
            <p:nvPr/>
          </p:nvSpPr>
          <p:spPr bwMode="auto">
            <a:xfrm>
              <a:off x="4074795" y="6129020"/>
              <a:ext cx="31559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87" name="Text Box 1362"/>
            <p:cNvSpPr txBox="1">
              <a:spLocks noChangeArrowheads="1"/>
            </p:cNvSpPr>
            <p:nvPr/>
          </p:nvSpPr>
          <p:spPr bwMode="auto">
            <a:xfrm>
              <a:off x="1746885" y="6781800"/>
              <a:ext cx="31559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T</a:t>
              </a:r>
              <a:endParaRPr lang="ru-RU" sz="1800" baseline="0">
                <a:cs typeface="Times New Roman" pitchFamily="18" charset="0"/>
              </a:endParaRPr>
            </a:p>
          </p:txBody>
        </p:sp>
        <p:sp>
          <p:nvSpPr>
            <p:cNvPr id="48188" name="Text Box 1362"/>
            <p:cNvSpPr txBox="1">
              <a:spLocks noChangeArrowheads="1"/>
            </p:cNvSpPr>
            <p:nvPr/>
          </p:nvSpPr>
          <p:spPr bwMode="auto">
            <a:xfrm>
              <a:off x="6489700" y="6790055"/>
              <a:ext cx="315595" cy="25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>
                  <a:solidFill>
                    <a:srgbClr val="000000"/>
                  </a:solidFill>
                  <a:cs typeface="Times New Roman" pitchFamily="18" charset="0"/>
                </a:rPr>
                <a:t>R</a:t>
              </a:r>
              <a:endParaRPr lang="ru-RU" sz="1800" baseline="0"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230215" y="6359327"/>
              <a:ext cx="2311338" cy="648184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1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8132" name="Rectangle 75"/>
          <p:cNvSpPr>
            <a:spLocks noChangeArrowheads="1"/>
          </p:cNvSpPr>
          <p:nvPr/>
        </p:nvSpPr>
        <p:spPr bwMode="auto">
          <a:xfrm>
            <a:off x="395288" y="6289675"/>
            <a:ext cx="86407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200" baseline="0">
                <a:latin typeface="Arial" charset="0"/>
                <a:cs typeface="Times New Roman" pitchFamily="18" charset="0"/>
              </a:rPr>
              <a:t>   </a:t>
            </a:r>
            <a:r>
              <a:rPr lang="ru-RU" sz="2800" b="1" baseline="0">
                <a:solidFill>
                  <a:srgbClr val="0000FF"/>
                </a:solidFill>
                <a:cs typeface="Times New Roman" pitchFamily="18" charset="0"/>
              </a:rPr>
              <a:t>Модель пролёта РРЛ в вертикальной плоскости</a:t>
            </a:r>
            <a:endParaRPr lang="ru-RU" sz="1800" baseline="0">
              <a:latin typeface="Arial" charset="0"/>
            </a:endParaRPr>
          </a:p>
        </p:txBody>
      </p:sp>
      <p:sp>
        <p:nvSpPr>
          <p:cNvPr id="48133" name="Rectangle 78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 baseline="0">
              <a:latin typeface="Arial" charset="0"/>
            </a:endParaRPr>
          </a:p>
        </p:txBody>
      </p:sp>
      <p:sp>
        <p:nvSpPr>
          <p:cNvPr id="48134" name="Rectangle 81"/>
          <p:cNvSpPr>
            <a:spLocks noChangeArrowheads="1"/>
          </p:cNvSpPr>
          <p:nvPr/>
        </p:nvSpPr>
        <p:spPr bwMode="auto">
          <a:xfrm>
            <a:off x="152400" y="108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 baseline="0">
              <a:latin typeface="Arial" charset="0"/>
            </a:endParaRPr>
          </a:p>
        </p:txBody>
      </p:sp>
      <p:sp>
        <p:nvSpPr>
          <p:cNvPr id="48135" name="Rectangle 84"/>
          <p:cNvSpPr>
            <a:spLocks noChangeArrowheads="1"/>
          </p:cNvSpPr>
          <p:nvPr/>
        </p:nvSpPr>
        <p:spPr bwMode="auto">
          <a:xfrm>
            <a:off x="304800" y="112713"/>
            <a:ext cx="844391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baseline="0">
                <a:solidFill>
                  <a:srgbClr val="0000FF"/>
                </a:solidFill>
                <a:cs typeface="Times New Roman" pitchFamily="18" charset="0"/>
              </a:rPr>
              <a:t>Расчёт первой зоны Френеля</a:t>
            </a:r>
          </a:p>
          <a:p>
            <a:pPr algn="just"/>
            <a:r>
              <a:rPr lang="ru-RU" b="1" baseline="0">
                <a:cs typeface="Times New Roman" pitchFamily="18" charset="0"/>
              </a:rPr>
              <a:t>Расстояние от фокуса эллипса до края большой полуоси </a:t>
            </a:r>
            <a:r>
              <a:rPr lang="ru-RU" b="1" i="1" baseline="0">
                <a:cs typeface="Times New Roman" pitchFamily="18" charset="0"/>
              </a:rPr>
              <a:t>АТ </a:t>
            </a:r>
            <a:r>
              <a:rPr lang="ru-RU" b="1" baseline="0">
                <a:cs typeface="Times New Roman" pitchFamily="18" charset="0"/>
              </a:rPr>
              <a:t>должно составлять 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 baseline="0">
                <a:cs typeface="Times New Roman" pitchFamily="18" charset="0"/>
              </a:rPr>
              <a:t>/8. То есть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TCR</a:t>
            </a:r>
            <a:r>
              <a:rPr lang="ru-RU" b="1" baseline="0">
                <a:cs typeface="Times New Roman" pitchFamily="18" charset="0"/>
                <a:sym typeface="Symbol" pitchFamily="18" charset="2"/>
              </a:rPr>
              <a:t> –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TR</a:t>
            </a:r>
            <a:r>
              <a:rPr lang="ru-RU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 baseline="0">
                <a:cs typeface="Times New Roman" pitchFamily="18" charset="0"/>
              </a:rPr>
              <a:t>/4.  </a:t>
            </a:r>
          </a:p>
          <a:p>
            <a:pPr algn="just"/>
            <a:r>
              <a:rPr lang="ru-RU" b="1" baseline="0">
                <a:cs typeface="Times New Roman" pitchFamily="18" charset="0"/>
              </a:rPr>
              <a:t>Введём обозначения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RB 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=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 AT 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=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1" baseline="0">
                <a:cs typeface="Times New Roman" pitchFamily="18" charset="0"/>
              </a:rPr>
              <a:t>/8,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CO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b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</a:t>
            </a:r>
            <a:r>
              <a:rPr lang="en-US" b="1">
                <a:cs typeface="Times New Roman" pitchFamily="18" charset="0"/>
              </a:rPr>
              <a:t>1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,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/>
            <a:r>
              <a:rPr lang="en-US" b="1" i="1" baseline="0">
                <a:cs typeface="Times New Roman" pitchFamily="18" charset="0"/>
                <a:sym typeface="Symbol" pitchFamily="18" charset="2"/>
              </a:rPr>
              <a:t>AO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OB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a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d</a:t>
            </a:r>
            <a:r>
              <a:rPr lang="en-US" b="1">
                <a:cs typeface="Times New Roman" pitchFamily="18" charset="0"/>
                <a:sym typeface="Symbol" pitchFamily="18" charset="2"/>
              </a:rPr>
              <a:t>0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/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 + 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1" i="1" baseline="0">
                <a:cs typeface="Times New Roman" pitchFamily="18" charset="0"/>
              </a:rPr>
              <a:t>/</a:t>
            </a:r>
            <a:r>
              <a:rPr lang="en-US" b="1" baseline="0">
                <a:cs typeface="Times New Roman" pitchFamily="18" charset="0"/>
                <a:sym typeface="Symbol" pitchFamily="18" charset="2"/>
              </a:rPr>
              <a:t>8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,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TO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OR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baseline="0">
                <a:cs typeface="Times New Roman" pitchFamily="18" charset="0"/>
                <a:sym typeface="Symbol" pitchFamily="18" charset="2"/>
              </a:rPr>
              <a:t>d</a:t>
            </a:r>
            <a:r>
              <a:rPr lang="ru-RU" b="1">
                <a:cs typeface="Times New Roman" pitchFamily="18" charset="0"/>
                <a:sym typeface="Symbol" pitchFamily="18" charset="2"/>
              </a:rPr>
              <a:t>0</a:t>
            </a:r>
            <a:r>
              <a:rPr lang="ru-RU" b="1" i="1" baseline="0">
                <a:cs typeface="Times New Roman" pitchFamily="18" charset="0"/>
                <a:sym typeface="Symbol" pitchFamily="18" charset="2"/>
              </a:rPr>
              <a:t>/</a:t>
            </a:r>
            <a:r>
              <a:rPr lang="ru-RU" b="1" baseline="0">
                <a:cs typeface="Times New Roman" pitchFamily="18" charset="0"/>
                <a:sym typeface="Symbol" pitchFamily="18" charset="2"/>
              </a:rPr>
              <a:t>2. </a:t>
            </a:r>
          </a:p>
          <a:p>
            <a:pPr algn="just" eaLnBrk="0" hangingPunct="0"/>
            <a:r>
              <a:rPr lang="ru-RU" b="1" baseline="0">
                <a:cs typeface="Times New Roman" pitchFamily="18" charset="0"/>
                <a:sym typeface="Symbol" pitchFamily="18" charset="2"/>
              </a:rPr>
              <a:t>Тогда получаем</a:t>
            </a:r>
            <a:r>
              <a:rPr lang="ru-RU" sz="1200" i="1" baseline="0">
                <a:cs typeface="Times New Roman" pitchFamily="18" charset="0"/>
                <a:sym typeface="Symbol" pitchFamily="18" charset="2"/>
              </a:rPr>
              <a:t>                                                   </a:t>
            </a:r>
          </a:p>
        </p:txBody>
      </p:sp>
      <p:sp>
        <p:nvSpPr>
          <p:cNvPr id="48136" name="Rectangle 85"/>
          <p:cNvSpPr>
            <a:spLocks noChangeArrowheads="1"/>
          </p:cNvSpPr>
          <p:nvPr/>
        </p:nvSpPr>
        <p:spPr bwMode="auto">
          <a:xfrm>
            <a:off x="304800" y="123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 baseline="0">
              <a:latin typeface="Arial" charset="0"/>
            </a:endParaRPr>
          </a:p>
        </p:txBody>
      </p:sp>
      <p:sp>
        <p:nvSpPr>
          <p:cNvPr id="48137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48138" name="Объект 67"/>
          <p:cNvGraphicFramePr>
            <a:graphicFrameLocks noChangeAspect="1"/>
          </p:cNvGraphicFramePr>
          <p:nvPr/>
        </p:nvGraphicFramePr>
        <p:xfrm>
          <a:off x="2687638" y="1916113"/>
          <a:ext cx="310038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Формула" r:id="rId3" imgW="1524000" imgH="469900" progId="Equation.3">
                  <p:embed/>
                </p:oleObj>
              </mc:Choice>
              <mc:Fallback>
                <p:oleObj name="Формула" r:id="rId3" imgW="1524000" imgH="469900" progId="Equation.3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916113"/>
                        <a:ext cx="3100387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193"/>
          <p:cNvSpPr txBox="1">
            <a:spLocks noChangeArrowheads="1"/>
          </p:cNvSpPr>
          <p:nvPr/>
        </p:nvSpPr>
        <p:spPr bwMode="auto">
          <a:xfrm>
            <a:off x="684213" y="161925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4000" b="1" dirty="0">
                <a:solidFill>
                  <a:srgbClr val="0000FF"/>
                </a:solidFill>
              </a:rPr>
              <a:t>Модель пролёта РРЛ в вертикальной плоскости</a:t>
            </a:r>
            <a:r>
              <a:rPr lang="ru-RU" dirty="0"/>
              <a:t> </a:t>
            </a:r>
          </a:p>
        </p:txBody>
      </p:sp>
      <p:sp>
        <p:nvSpPr>
          <p:cNvPr id="41988" name="Text Box 197"/>
          <p:cNvSpPr txBox="1">
            <a:spLocks noChangeArrowheads="1"/>
          </p:cNvSpPr>
          <p:nvPr/>
        </p:nvSpPr>
        <p:spPr bwMode="auto">
          <a:xfrm>
            <a:off x="250825" y="2419350"/>
            <a:ext cx="6810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>
                <a:solidFill>
                  <a:srgbClr val="000000"/>
                </a:solidFill>
              </a:rPr>
              <a:t>A</a:t>
            </a:r>
            <a:r>
              <a:rPr lang="ru-RU" b="1">
                <a:solidFill>
                  <a:srgbClr val="000000"/>
                </a:solidFill>
              </a:rPr>
              <a:t>1</a:t>
            </a:r>
            <a:r>
              <a:rPr lang="ru-RU" sz="1400" b="1" baseline="0">
                <a:solidFill>
                  <a:srgbClr val="000000"/>
                </a:solidFill>
              </a:rPr>
              <a:t> </a:t>
            </a:r>
            <a:endParaRPr lang="ru-RU"/>
          </a:p>
        </p:txBody>
      </p:sp>
      <p:sp>
        <p:nvSpPr>
          <p:cNvPr id="41989" name="Text Box 198"/>
          <p:cNvSpPr txBox="1">
            <a:spLocks noChangeArrowheads="1"/>
          </p:cNvSpPr>
          <p:nvPr/>
        </p:nvSpPr>
        <p:spPr bwMode="auto">
          <a:xfrm>
            <a:off x="8355013" y="2492375"/>
            <a:ext cx="6810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 i="1" baseline="0">
                <a:solidFill>
                  <a:srgbClr val="000000"/>
                </a:solidFill>
              </a:rPr>
              <a:t>A</a:t>
            </a:r>
            <a:r>
              <a:rPr lang="ru-RU" b="1">
                <a:solidFill>
                  <a:srgbClr val="000000"/>
                </a:solidFill>
              </a:rPr>
              <a:t>2</a:t>
            </a:r>
            <a:r>
              <a:rPr lang="ru-RU" sz="1400" b="1" baseline="0">
                <a:solidFill>
                  <a:srgbClr val="000000"/>
                </a:solidFill>
              </a:rPr>
              <a:t> </a:t>
            </a:r>
            <a:endParaRPr lang="ru-RU"/>
          </a:p>
        </p:txBody>
      </p:sp>
      <p:sp>
        <p:nvSpPr>
          <p:cNvPr id="41990" name="Line 199"/>
          <p:cNvSpPr>
            <a:spLocks noChangeShapeType="1"/>
          </p:cNvSpPr>
          <p:nvPr/>
        </p:nvSpPr>
        <p:spPr bwMode="auto">
          <a:xfrm>
            <a:off x="700088" y="2708275"/>
            <a:ext cx="7516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Arc 200"/>
          <p:cNvSpPr>
            <a:spLocks/>
          </p:cNvSpPr>
          <p:nvPr/>
        </p:nvSpPr>
        <p:spPr bwMode="auto">
          <a:xfrm rot="3489922">
            <a:off x="7634288" y="2428875"/>
            <a:ext cx="758825" cy="5111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2" name="Arc 201"/>
          <p:cNvSpPr>
            <a:spLocks/>
          </p:cNvSpPr>
          <p:nvPr/>
        </p:nvSpPr>
        <p:spPr bwMode="auto">
          <a:xfrm rot="-8415261">
            <a:off x="661988" y="2325688"/>
            <a:ext cx="581025" cy="711200"/>
          </a:xfrm>
          <a:custGeom>
            <a:avLst/>
            <a:gdLst>
              <a:gd name="T0" fmla="*/ 0 w 24067"/>
              <a:gd name="T1" fmla="*/ 0 h 23107"/>
              <a:gd name="T2" fmla="*/ 0 w 24067"/>
              <a:gd name="T3" fmla="*/ 0 h 23107"/>
              <a:gd name="T4" fmla="*/ 0 w 24067"/>
              <a:gd name="T5" fmla="*/ 0 h 23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67" h="23107" fill="none" extrusionOk="0">
                <a:moveTo>
                  <a:pt x="0" y="141"/>
                </a:moveTo>
                <a:cubicBezTo>
                  <a:pt x="818" y="47"/>
                  <a:pt x="1642" y="-1"/>
                  <a:pt x="2467" y="0"/>
                </a:cubicBezTo>
                <a:cubicBezTo>
                  <a:pt x="14396" y="0"/>
                  <a:pt x="24067" y="9670"/>
                  <a:pt x="24067" y="21600"/>
                </a:cubicBezTo>
                <a:cubicBezTo>
                  <a:pt x="24067" y="22102"/>
                  <a:pt x="24049" y="22605"/>
                  <a:pt x="24014" y="23107"/>
                </a:cubicBezTo>
              </a:path>
              <a:path w="24067" h="23107" stroke="0" extrusionOk="0">
                <a:moveTo>
                  <a:pt x="0" y="141"/>
                </a:moveTo>
                <a:cubicBezTo>
                  <a:pt x="818" y="47"/>
                  <a:pt x="1642" y="-1"/>
                  <a:pt x="2467" y="0"/>
                </a:cubicBezTo>
                <a:cubicBezTo>
                  <a:pt x="14396" y="0"/>
                  <a:pt x="24067" y="9670"/>
                  <a:pt x="24067" y="21600"/>
                </a:cubicBezTo>
                <a:cubicBezTo>
                  <a:pt x="24067" y="22102"/>
                  <a:pt x="24049" y="22605"/>
                  <a:pt x="24014" y="23107"/>
                </a:cubicBezTo>
                <a:lnTo>
                  <a:pt x="2467" y="21600"/>
                </a:lnTo>
                <a:lnTo>
                  <a:pt x="0" y="141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Freeform 202"/>
          <p:cNvSpPr>
            <a:spLocks/>
          </p:cNvSpPr>
          <p:nvPr/>
        </p:nvSpPr>
        <p:spPr bwMode="auto">
          <a:xfrm>
            <a:off x="700088" y="2660650"/>
            <a:ext cx="7548562" cy="1200150"/>
          </a:xfrm>
          <a:custGeom>
            <a:avLst/>
            <a:gdLst>
              <a:gd name="T0" fmla="*/ 0 w 7725"/>
              <a:gd name="T1" fmla="*/ 20792 h 1039"/>
              <a:gd name="T2" fmla="*/ 31269 w 7725"/>
              <a:gd name="T3" fmla="*/ 45049 h 1039"/>
              <a:gd name="T4" fmla="*/ 38109 w 7725"/>
              <a:gd name="T5" fmla="*/ 54290 h 1039"/>
              <a:gd name="T6" fmla="*/ 64493 w 7725"/>
              <a:gd name="T7" fmla="*/ 79702 h 1039"/>
              <a:gd name="T8" fmla="*/ 82081 w 7725"/>
              <a:gd name="T9" fmla="*/ 102804 h 1039"/>
              <a:gd name="T10" fmla="*/ 96739 w 7725"/>
              <a:gd name="T11" fmla="*/ 117820 h 1039"/>
              <a:gd name="T12" fmla="*/ 116282 w 7725"/>
              <a:gd name="T13" fmla="*/ 137457 h 1039"/>
              <a:gd name="T14" fmla="*/ 131917 w 7725"/>
              <a:gd name="T15" fmla="*/ 151318 h 1039"/>
              <a:gd name="T16" fmla="*/ 164163 w 7725"/>
              <a:gd name="T17" fmla="*/ 170955 h 1039"/>
              <a:gd name="T18" fmla="*/ 191523 w 7725"/>
              <a:gd name="T19" fmla="*/ 190592 h 1039"/>
              <a:gd name="T20" fmla="*/ 216930 w 7725"/>
              <a:gd name="T21" fmla="*/ 205608 h 1039"/>
              <a:gd name="T22" fmla="*/ 253085 w 7725"/>
              <a:gd name="T23" fmla="*/ 234486 h 1039"/>
              <a:gd name="T24" fmla="*/ 281422 w 7725"/>
              <a:gd name="T25" fmla="*/ 248347 h 1039"/>
              <a:gd name="T26" fmla="*/ 376207 w 7725"/>
              <a:gd name="T27" fmla="*/ 293396 h 1039"/>
              <a:gd name="T28" fmla="*/ 479786 w 7725"/>
              <a:gd name="T29" fmla="*/ 326894 h 1039"/>
              <a:gd name="T30" fmla="*/ 542324 w 7725"/>
              <a:gd name="T31" fmla="*/ 331514 h 1039"/>
              <a:gd name="T32" fmla="*/ 629291 w 7725"/>
              <a:gd name="T33" fmla="*/ 322273 h 1039"/>
              <a:gd name="T34" fmla="*/ 677172 w 7725"/>
              <a:gd name="T35" fmla="*/ 307257 h 1039"/>
              <a:gd name="T36" fmla="*/ 727984 w 7725"/>
              <a:gd name="T37" fmla="*/ 283000 h 1039"/>
              <a:gd name="T38" fmla="*/ 797363 w 7725"/>
              <a:gd name="T39" fmla="*/ 248347 h 1039"/>
              <a:gd name="T40" fmla="*/ 845244 w 7725"/>
              <a:gd name="T41" fmla="*/ 214849 h 1039"/>
              <a:gd name="T42" fmla="*/ 894102 w 7725"/>
              <a:gd name="T43" fmla="*/ 180196 h 1039"/>
              <a:gd name="T44" fmla="*/ 906805 w 7725"/>
              <a:gd name="T45" fmla="*/ 166335 h 1039"/>
              <a:gd name="T46" fmla="*/ 942960 w 7725"/>
              <a:gd name="T47" fmla="*/ 142077 h 1039"/>
              <a:gd name="T48" fmla="*/ 959571 w 7725"/>
              <a:gd name="T49" fmla="*/ 128216 h 1039"/>
              <a:gd name="T50" fmla="*/ 967389 w 7725"/>
              <a:gd name="T51" fmla="*/ 117820 h 1039"/>
              <a:gd name="T52" fmla="*/ 988886 w 7725"/>
              <a:gd name="T53" fmla="*/ 102804 h 1039"/>
              <a:gd name="T54" fmla="*/ 1012338 w 7725"/>
              <a:gd name="T55" fmla="*/ 88943 h 1039"/>
              <a:gd name="T56" fmla="*/ 1024064 w 7725"/>
              <a:gd name="T57" fmla="*/ 69306 h 1039"/>
              <a:gd name="T58" fmla="*/ 1032858 w 7725"/>
              <a:gd name="T59" fmla="*/ 64686 h 1039"/>
              <a:gd name="T60" fmla="*/ 1047516 w 7725"/>
              <a:gd name="T61" fmla="*/ 45049 h 1039"/>
              <a:gd name="T62" fmla="*/ 1069013 w 7725"/>
              <a:gd name="T63" fmla="*/ 30033 h 1039"/>
              <a:gd name="T64" fmla="*/ 1083671 w 7725"/>
              <a:gd name="T65" fmla="*/ 10396 h 10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725" h="1039">
                <a:moveTo>
                  <a:pt x="0" y="64"/>
                </a:moveTo>
                <a:cubicBezTo>
                  <a:pt x="75" y="89"/>
                  <a:pt x="150" y="114"/>
                  <a:pt x="225" y="139"/>
                </a:cubicBezTo>
                <a:cubicBezTo>
                  <a:pt x="242" y="145"/>
                  <a:pt x="254" y="161"/>
                  <a:pt x="270" y="169"/>
                </a:cubicBezTo>
                <a:cubicBezTo>
                  <a:pt x="331" y="199"/>
                  <a:pt x="401" y="223"/>
                  <a:pt x="465" y="244"/>
                </a:cubicBezTo>
                <a:cubicBezTo>
                  <a:pt x="503" y="257"/>
                  <a:pt x="562" y="304"/>
                  <a:pt x="585" y="319"/>
                </a:cubicBezTo>
                <a:cubicBezTo>
                  <a:pt x="600" y="329"/>
                  <a:pt x="672" y="362"/>
                  <a:pt x="690" y="364"/>
                </a:cubicBezTo>
                <a:cubicBezTo>
                  <a:pt x="727" y="378"/>
                  <a:pt x="783" y="407"/>
                  <a:pt x="825" y="424"/>
                </a:cubicBezTo>
                <a:cubicBezTo>
                  <a:pt x="867" y="441"/>
                  <a:pt x="888" y="451"/>
                  <a:pt x="945" y="469"/>
                </a:cubicBezTo>
                <a:cubicBezTo>
                  <a:pt x="991" y="492"/>
                  <a:pt x="1124" y="506"/>
                  <a:pt x="1170" y="529"/>
                </a:cubicBezTo>
                <a:cubicBezTo>
                  <a:pt x="1232" y="560"/>
                  <a:pt x="1300" y="580"/>
                  <a:pt x="1365" y="589"/>
                </a:cubicBezTo>
                <a:cubicBezTo>
                  <a:pt x="1420" y="617"/>
                  <a:pt x="1489" y="610"/>
                  <a:pt x="1545" y="634"/>
                </a:cubicBezTo>
                <a:cubicBezTo>
                  <a:pt x="1628" y="670"/>
                  <a:pt x="1711" y="702"/>
                  <a:pt x="1800" y="724"/>
                </a:cubicBezTo>
                <a:cubicBezTo>
                  <a:pt x="1951" y="762"/>
                  <a:pt x="1833" y="710"/>
                  <a:pt x="2010" y="769"/>
                </a:cubicBezTo>
                <a:cubicBezTo>
                  <a:pt x="2155" y="799"/>
                  <a:pt x="2450" y="872"/>
                  <a:pt x="2685" y="904"/>
                </a:cubicBezTo>
                <a:cubicBezTo>
                  <a:pt x="2920" y="944"/>
                  <a:pt x="3223" y="989"/>
                  <a:pt x="3420" y="1009"/>
                </a:cubicBezTo>
                <a:cubicBezTo>
                  <a:pt x="3569" y="1039"/>
                  <a:pt x="3719" y="1002"/>
                  <a:pt x="3870" y="1024"/>
                </a:cubicBezTo>
                <a:cubicBezTo>
                  <a:pt x="3911" y="1022"/>
                  <a:pt x="4366" y="1010"/>
                  <a:pt x="4485" y="994"/>
                </a:cubicBezTo>
                <a:cubicBezTo>
                  <a:pt x="4583" y="981"/>
                  <a:pt x="4733" y="967"/>
                  <a:pt x="4830" y="949"/>
                </a:cubicBezTo>
                <a:cubicBezTo>
                  <a:pt x="4968" y="924"/>
                  <a:pt x="5050" y="890"/>
                  <a:pt x="5190" y="874"/>
                </a:cubicBezTo>
                <a:cubicBezTo>
                  <a:pt x="5351" y="820"/>
                  <a:pt x="5521" y="810"/>
                  <a:pt x="5685" y="769"/>
                </a:cubicBezTo>
                <a:cubicBezTo>
                  <a:pt x="5819" y="728"/>
                  <a:pt x="5915" y="699"/>
                  <a:pt x="6030" y="664"/>
                </a:cubicBezTo>
                <a:cubicBezTo>
                  <a:pt x="6145" y="629"/>
                  <a:pt x="6303" y="584"/>
                  <a:pt x="6375" y="559"/>
                </a:cubicBezTo>
                <a:cubicBezTo>
                  <a:pt x="6488" y="521"/>
                  <a:pt x="6349" y="572"/>
                  <a:pt x="6465" y="514"/>
                </a:cubicBezTo>
                <a:cubicBezTo>
                  <a:pt x="6545" y="474"/>
                  <a:pt x="6633" y="454"/>
                  <a:pt x="6720" y="439"/>
                </a:cubicBezTo>
                <a:cubicBezTo>
                  <a:pt x="6812" y="377"/>
                  <a:pt x="6710" y="437"/>
                  <a:pt x="6840" y="394"/>
                </a:cubicBezTo>
                <a:cubicBezTo>
                  <a:pt x="6861" y="387"/>
                  <a:pt x="6878" y="369"/>
                  <a:pt x="6900" y="364"/>
                </a:cubicBezTo>
                <a:cubicBezTo>
                  <a:pt x="6959" y="349"/>
                  <a:pt x="7050" y="319"/>
                  <a:pt x="7050" y="319"/>
                </a:cubicBezTo>
                <a:cubicBezTo>
                  <a:pt x="7121" y="271"/>
                  <a:pt x="7108" y="310"/>
                  <a:pt x="7215" y="274"/>
                </a:cubicBezTo>
                <a:cubicBezTo>
                  <a:pt x="7249" y="263"/>
                  <a:pt x="7275" y="234"/>
                  <a:pt x="7305" y="214"/>
                </a:cubicBezTo>
                <a:cubicBezTo>
                  <a:pt x="7322" y="203"/>
                  <a:pt x="7345" y="205"/>
                  <a:pt x="7365" y="199"/>
                </a:cubicBezTo>
                <a:cubicBezTo>
                  <a:pt x="7399" y="190"/>
                  <a:pt x="7428" y="151"/>
                  <a:pt x="7470" y="139"/>
                </a:cubicBezTo>
                <a:cubicBezTo>
                  <a:pt x="7512" y="122"/>
                  <a:pt x="7578" y="111"/>
                  <a:pt x="7620" y="94"/>
                </a:cubicBezTo>
                <a:cubicBezTo>
                  <a:pt x="7714" y="0"/>
                  <a:pt x="7668" y="34"/>
                  <a:pt x="7725" y="34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4" name="Line 203"/>
          <p:cNvSpPr>
            <a:spLocks noChangeShapeType="1"/>
          </p:cNvSpPr>
          <p:nvPr/>
        </p:nvSpPr>
        <p:spPr bwMode="auto">
          <a:xfrm>
            <a:off x="4445000" y="2701925"/>
            <a:ext cx="1588" cy="1087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Line 205"/>
          <p:cNvSpPr>
            <a:spLocks noChangeShapeType="1"/>
          </p:cNvSpPr>
          <p:nvPr/>
        </p:nvSpPr>
        <p:spPr bwMode="auto">
          <a:xfrm>
            <a:off x="5354638" y="2701925"/>
            <a:ext cx="9525" cy="1303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9" name="Line 208"/>
          <p:cNvSpPr>
            <a:spLocks noChangeShapeType="1"/>
          </p:cNvSpPr>
          <p:nvPr/>
        </p:nvSpPr>
        <p:spPr bwMode="auto">
          <a:xfrm flipH="1" flipV="1">
            <a:off x="684213" y="2830513"/>
            <a:ext cx="74612" cy="3409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0" name="Line 209"/>
          <p:cNvSpPr>
            <a:spLocks noChangeShapeType="1"/>
          </p:cNvSpPr>
          <p:nvPr/>
        </p:nvSpPr>
        <p:spPr bwMode="auto">
          <a:xfrm flipV="1">
            <a:off x="8191500" y="2708275"/>
            <a:ext cx="0" cy="2397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1" name="Text Box 210"/>
          <p:cNvSpPr txBox="1">
            <a:spLocks noChangeArrowheads="1"/>
          </p:cNvSpPr>
          <p:nvPr/>
        </p:nvSpPr>
        <p:spPr bwMode="auto">
          <a:xfrm>
            <a:off x="336550" y="2887663"/>
            <a:ext cx="511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h</a:t>
            </a:r>
            <a:r>
              <a:rPr lang="ru-RU" b="1">
                <a:solidFill>
                  <a:srgbClr val="000000"/>
                </a:solidFill>
              </a:rPr>
              <a:t>1 </a:t>
            </a:r>
            <a:endParaRPr lang="ru-RU"/>
          </a:p>
        </p:txBody>
      </p:sp>
      <p:sp>
        <p:nvSpPr>
          <p:cNvPr id="42002" name="Text Box 211"/>
          <p:cNvSpPr txBox="1">
            <a:spLocks noChangeArrowheads="1"/>
          </p:cNvSpPr>
          <p:nvPr/>
        </p:nvSpPr>
        <p:spPr bwMode="auto">
          <a:xfrm>
            <a:off x="8235950" y="2963863"/>
            <a:ext cx="5889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h</a:t>
            </a:r>
            <a:r>
              <a:rPr lang="en-US" b="1">
                <a:solidFill>
                  <a:srgbClr val="000000"/>
                </a:solidFill>
              </a:rPr>
              <a:t>2</a:t>
            </a:r>
            <a:r>
              <a:rPr lang="ru-RU" sz="1800" b="1">
                <a:solidFill>
                  <a:srgbClr val="000000"/>
                </a:solidFill>
              </a:rPr>
              <a:t> </a:t>
            </a:r>
            <a:endParaRPr lang="ru-RU" sz="1800"/>
          </a:p>
        </p:txBody>
      </p:sp>
      <p:sp>
        <p:nvSpPr>
          <p:cNvPr id="49167" name="Line 212"/>
          <p:cNvSpPr>
            <a:spLocks noChangeShapeType="1"/>
          </p:cNvSpPr>
          <p:nvPr/>
        </p:nvSpPr>
        <p:spPr bwMode="auto">
          <a:xfrm>
            <a:off x="1400175" y="60404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8" name="Line 213"/>
          <p:cNvSpPr>
            <a:spLocks noChangeShapeType="1"/>
          </p:cNvSpPr>
          <p:nvPr/>
        </p:nvSpPr>
        <p:spPr bwMode="auto">
          <a:xfrm>
            <a:off x="5354638" y="4543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9" name="Line 214"/>
          <p:cNvSpPr>
            <a:spLocks noChangeShapeType="1"/>
          </p:cNvSpPr>
          <p:nvPr/>
        </p:nvSpPr>
        <p:spPr bwMode="auto">
          <a:xfrm flipH="1" flipV="1">
            <a:off x="582613" y="5373688"/>
            <a:ext cx="136525" cy="166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6" name="Text Box 216"/>
          <p:cNvSpPr txBox="1">
            <a:spLocks noChangeArrowheads="1"/>
          </p:cNvSpPr>
          <p:nvPr/>
        </p:nvSpPr>
        <p:spPr bwMode="auto">
          <a:xfrm>
            <a:off x="8191500" y="4868863"/>
            <a:ext cx="468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>
                <a:solidFill>
                  <a:srgbClr val="000000"/>
                </a:solidFill>
              </a:rPr>
              <a:t>Z</a:t>
            </a:r>
            <a:endParaRPr lang="ru-RU" sz="1800"/>
          </a:p>
        </p:txBody>
      </p:sp>
      <p:sp>
        <p:nvSpPr>
          <p:cNvPr id="42007" name="Line 217"/>
          <p:cNvSpPr>
            <a:spLocks noChangeShapeType="1"/>
          </p:cNvSpPr>
          <p:nvPr/>
        </p:nvSpPr>
        <p:spPr bwMode="auto">
          <a:xfrm flipH="1">
            <a:off x="5364163" y="3509963"/>
            <a:ext cx="42545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8" name="Text Box 218"/>
          <p:cNvSpPr txBox="1">
            <a:spLocks noChangeArrowheads="1"/>
          </p:cNvSpPr>
          <p:nvPr/>
        </p:nvSpPr>
        <p:spPr bwMode="auto">
          <a:xfrm>
            <a:off x="5851525" y="3203575"/>
            <a:ext cx="509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M</a:t>
            </a:r>
            <a:endParaRPr lang="ru-RU"/>
          </a:p>
        </p:txBody>
      </p:sp>
      <p:sp>
        <p:nvSpPr>
          <p:cNvPr id="42009" name="Line 219"/>
          <p:cNvSpPr>
            <a:spLocks noChangeShapeType="1"/>
          </p:cNvSpPr>
          <p:nvPr/>
        </p:nvSpPr>
        <p:spPr bwMode="auto">
          <a:xfrm>
            <a:off x="787400" y="6240463"/>
            <a:ext cx="74041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0" name="Line 220"/>
          <p:cNvSpPr>
            <a:spLocks noChangeShapeType="1"/>
          </p:cNvSpPr>
          <p:nvPr/>
        </p:nvSpPr>
        <p:spPr bwMode="auto">
          <a:xfrm flipV="1">
            <a:off x="8191500" y="5097463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1" name="Text Box 221"/>
          <p:cNvSpPr txBox="1">
            <a:spLocks noChangeArrowheads="1"/>
          </p:cNvSpPr>
          <p:nvPr/>
        </p:nvSpPr>
        <p:spPr bwMode="auto">
          <a:xfrm>
            <a:off x="8191500" y="58594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>
                <a:solidFill>
                  <a:srgbClr val="000000"/>
                </a:solidFill>
              </a:rPr>
              <a:t>Y</a:t>
            </a:r>
            <a:endParaRPr lang="ru-RU" sz="1800"/>
          </a:p>
        </p:txBody>
      </p:sp>
      <p:sp>
        <p:nvSpPr>
          <p:cNvPr id="42012" name="Line 222"/>
          <p:cNvSpPr>
            <a:spLocks noChangeShapeType="1"/>
          </p:cNvSpPr>
          <p:nvPr/>
        </p:nvSpPr>
        <p:spPr bwMode="auto">
          <a:xfrm>
            <a:off x="758825" y="6240463"/>
            <a:ext cx="0" cy="442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3" name="Freeform 223"/>
          <p:cNvSpPr>
            <a:spLocks/>
          </p:cNvSpPr>
          <p:nvPr/>
        </p:nvSpPr>
        <p:spPr bwMode="auto">
          <a:xfrm>
            <a:off x="808038" y="5603875"/>
            <a:ext cx="7404100" cy="636588"/>
          </a:xfrm>
          <a:custGeom>
            <a:avLst/>
            <a:gdLst>
              <a:gd name="T0" fmla="*/ 0 w 7890"/>
              <a:gd name="T1" fmla="*/ 179076 h 551"/>
              <a:gd name="T2" fmla="*/ 26276 w 7890"/>
              <a:gd name="T3" fmla="*/ 159436 h 551"/>
              <a:gd name="T4" fmla="*/ 37537 w 7890"/>
              <a:gd name="T5" fmla="*/ 150193 h 551"/>
              <a:gd name="T6" fmla="*/ 56305 w 7890"/>
              <a:gd name="T7" fmla="*/ 135174 h 551"/>
              <a:gd name="T8" fmla="*/ 83519 w 7890"/>
              <a:gd name="T9" fmla="*/ 122465 h 551"/>
              <a:gd name="T10" fmla="*/ 126686 w 7890"/>
              <a:gd name="T11" fmla="*/ 92427 h 551"/>
              <a:gd name="T12" fmla="*/ 199883 w 7890"/>
              <a:gd name="T13" fmla="*/ 58922 h 551"/>
              <a:gd name="T14" fmla="*/ 275894 w 7890"/>
              <a:gd name="T15" fmla="*/ 28883 h 551"/>
              <a:gd name="T16" fmla="*/ 334076 w 7890"/>
              <a:gd name="T17" fmla="*/ 10398 h 551"/>
              <a:gd name="T18" fmla="*/ 417595 w 7890"/>
              <a:gd name="T19" fmla="*/ 1155 h 551"/>
              <a:gd name="T20" fmla="*/ 487976 w 7890"/>
              <a:gd name="T21" fmla="*/ 8087 h 551"/>
              <a:gd name="T22" fmla="*/ 563988 w 7890"/>
              <a:gd name="T23" fmla="*/ 27728 h 551"/>
              <a:gd name="T24" fmla="*/ 646568 w 7890"/>
              <a:gd name="T25" fmla="*/ 56611 h 551"/>
              <a:gd name="T26" fmla="*/ 703812 w 7890"/>
              <a:gd name="T27" fmla="*/ 82029 h 551"/>
              <a:gd name="T28" fmla="*/ 768562 w 7890"/>
              <a:gd name="T29" fmla="*/ 105135 h 551"/>
              <a:gd name="T30" fmla="*/ 831436 w 7890"/>
              <a:gd name="T31" fmla="*/ 140951 h 551"/>
              <a:gd name="T32" fmla="*/ 904633 w 7890"/>
              <a:gd name="T33" fmla="*/ 179076 h 5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90" h="551">
                <a:moveTo>
                  <a:pt x="0" y="551"/>
                </a:moveTo>
                <a:cubicBezTo>
                  <a:pt x="66" y="534"/>
                  <a:pt x="160" y="513"/>
                  <a:pt x="225" y="491"/>
                </a:cubicBezTo>
                <a:cubicBezTo>
                  <a:pt x="283" y="467"/>
                  <a:pt x="280" y="479"/>
                  <a:pt x="330" y="461"/>
                </a:cubicBezTo>
                <a:cubicBezTo>
                  <a:pt x="380" y="443"/>
                  <a:pt x="430" y="433"/>
                  <a:pt x="495" y="416"/>
                </a:cubicBezTo>
                <a:cubicBezTo>
                  <a:pt x="577" y="396"/>
                  <a:pt x="628" y="398"/>
                  <a:pt x="729" y="376"/>
                </a:cubicBezTo>
                <a:cubicBezTo>
                  <a:pt x="830" y="354"/>
                  <a:pt x="934" y="319"/>
                  <a:pt x="1104" y="286"/>
                </a:cubicBezTo>
                <a:cubicBezTo>
                  <a:pt x="1334" y="259"/>
                  <a:pt x="1532" y="213"/>
                  <a:pt x="1749" y="181"/>
                </a:cubicBezTo>
                <a:cubicBezTo>
                  <a:pt x="1966" y="149"/>
                  <a:pt x="2214" y="116"/>
                  <a:pt x="2409" y="91"/>
                </a:cubicBezTo>
                <a:cubicBezTo>
                  <a:pt x="2614" y="62"/>
                  <a:pt x="2714" y="46"/>
                  <a:pt x="2919" y="31"/>
                </a:cubicBezTo>
                <a:cubicBezTo>
                  <a:pt x="3124" y="16"/>
                  <a:pt x="3416" y="2"/>
                  <a:pt x="3639" y="1"/>
                </a:cubicBezTo>
                <a:cubicBezTo>
                  <a:pt x="3862" y="0"/>
                  <a:pt x="4047" y="12"/>
                  <a:pt x="4260" y="26"/>
                </a:cubicBezTo>
                <a:cubicBezTo>
                  <a:pt x="4473" y="40"/>
                  <a:pt x="4690" y="61"/>
                  <a:pt x="4920" y="86"/>
                </a:cubicBezTo>
                <a:cubicBezTo>
                  <a:pt x="5220" y="91"/>
                  <a:pt x="5342" y="148"/>
                  <a:pt x="5640" y="176"/>
                </a:cubicBezTo>
                <a:cubicBezTo>
                  <a:pt x="5843" y="196"/>
                  <a:pt x="5967" y="231"/>
                  <a:pt x="6144" y="256"/>
                </a:cubicBezTo>
                <a:cubicBezTo>
                  <a:pt x="6321" y="281"/>
                  <a:pt x="6520" y="296"/>
                  <a:pt x="6705" y="326"/>
                </a:cubicBezTo>
                <a:cubicBezTo>
                  <a:pt x="6890" y="356"/>
                  <a:pt x="7057" y="399"/>
                  <a:pt x="7254" y="436"/>
                </a:cubicBezTo>
                <a:cubicBezTo>
                  <a:pt x="7453" y="451"/>
                  <a:pt x="7758" y="527"/>
                  <a:pt x="7890" y="55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4" name="Line 224"/>
          <p:cNvSpPr>
            <a:spLocks noChangeShapeType="1"/>
          </p:cNvSpPr>
          <p:nvPr/>
        </p:nvSpPr>
        <p:spPr bwMode="auto">
          <a:xfrm>
            <a:off x="5381625" y="5707063"/>
            <a:ext cx="1588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15" name="Text Box 225"/>
          <p:cNvSpPr txBox="1">
            <a:spLocks noChangeArrowheads="1"/>
          </p:cNvSpPr>
          <p:nvPr/>
        </p:nvSpPr>
        <p:spPr bwMode="auto">
          <a:xfrm>
            <a:off x="5207000" y="5249863"/>
            <a:ext cx="411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>
                <a:solidFill>
                  <a:srgbClr val="000000"/>
                </a:solidFill>
              </a:rPr>
              <a:t>N</a:t>
            </a:r>
            <a:endParaRPr lang="ru-RU" sz="1800"/>
          </a:p>
        </p:txBody>
      </p:sp>
      <p:sp>
        <p:nvSpPr>
          <p:cNvPr id="42016" name="Text Box 226"/>
          <p:cNvSpPr txBox="1">
            <a:spLocks noChangeArrowheads="1"/>
          </p:cNvSpPr>
          <p:nvPr/>
        </p:nvSpPr>
        <p:spPr bwMode="auto">
          <a:xfrm>
            <a:off x="5265738" y="6164263"/>
            <a:ext cx="519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b="1" i="1" baseline="0">
                <a:solidFill>
                  <a:srgbClr val="000000"/>
                </a:solidFill>
              </a:rPr>
              <a:t>О</a:t>
            </a:r>
            <a:endParaRPr lang="ru-RU" sz="1800"/>
          </a:p>
        </p:txBody>
      </p:sp>
      <p:sp>
        <p:nvSpPr>
          <p:cNvPr id="42017" name="Text Box 227"/>
          <p:cNvSpPr txBox="1">
            <a:spLocks noChangeArrowheads="1"/>
          </p:cNvSpPr>
          <p:nvPr/>
        </p:nvSpPr>
        <p:spPr bwMode="auto">
          <a:xfrm>
            <a:off x="315913" y="5084763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>
                <a:solidFill>
                  <a:srgbClr val="000000"/>
                </a:solidFill>
              </a:rPr>
              <a:t>C</a:t>
            </a:r>
            <a:endParaRPr lang="ru-RU" sz="1800"/>
          </a:p>
        </p:txBody>
      </p:sp>
      <p:sp>
        <p:nvSpPr>
          <p:cNvPr id="42018" name="Text Box 228"/>
          <p:cNvSpPr txBox="1">
            <a:spLocks noChangeArrowheads="1"/>
          </p:cNvSpPr>
          <p:nvPr/>
        </p:nvSpPr>
        <p:spPr bwMode="auto">
          <a:xfrm>
            <a:off x="398463" y="593566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baseline="0">
                <a:solidFill>
                  <a:srgbClr val="000000"/>
                </a:solidFill>
              </a:rPr>
              <a:t>D</a:t>
            </a:r>
            <a:endParaRPr lang="ru-RU" sz="1800"/>
          </a:p>
        </p:txBody>
      </p:sp>
      <p:sp>
        <p:nvSpPr>
          <p:cNvPr id="49183" name="Line 229"/>
          <p:cNvSpPr>
            <a:spLocks noChangeShapeType="1"/>
          </p:cNvSpPr>
          <p:nvPr/>
        </p:nvSpPr>
        <p:spPr bwMode="auto">
          <a:xfrm>
            <a:off x="4679950" y="5876925"/>
            <a:ext cx="612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20" name="Text Box 230"/>
          <p:cNvSpPr txBox="1">
            <a:spLocks noChangeArrowheads="1"/>
          </p:cNvSpPr>
          <p:nvPr/>
        </p:nvSpPr>
        <p:spPr bwMode="auto">
          <a:xfrm>
            <a:off x="4386263" y="5629275"/>
            <a:ext cx="4111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x</a:t>
            </a:r>
            <a:endParaRPr lang="ru-RU"/>
          </a:p>
        </p:txBody>
      </p:sp>
      <p:sp>
        <p:nvSpPr>
          <p:cNvPr id="42021" name="Line 231"/>
          <p:cNvSpPr>
            <a:spLocks noChangeShapeType="1"/>
          </p:cNvSpPr>
          <p:nvPr/>
        </p:nvSpPr>
        <p:spPr bwMode="auto">
          <a:xfrm>
            <a:off x="787400" y="6467475"/>
            <a:ext cx="4567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22" name="Text Box 232"/>
          <p:cNvSpPr txBox="1">
            <a:spLocks noChangeArrowheads="1"/>
          </p:cNvSpPr>
          <p:nvPr/>
        </p:nvSpPr>
        <p:spPr bwMode="auto">
          <a:xfrm>
            <a:off x="3098800" y="6316663"/>
            <a:ext cx="566738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d</a:t>
            </a:r>
            <a:r>
              <a:rPr lang="en-US" b="1" i="1">
                <a:solidFill>
                  <a:srgbClr val="000000"/>
                </a:solidFill>
              </a:rPr>
              <a:t>j</a:t>
            </a:r>
            <a:endParaRPr lang="ru-RU"/>
          </a:p>
        </p:txBody>
      </p:sp>
      <p:sp>
        <p:nvSpPr>
          <p:cNvPr id="42023" name="Rectangle 233"/>
          <p:cNvSpPr>
            <a:spLocks noChangeArrowheads="1"/>
          </p:cNvSpPr>
          <p:nvPr/>
        </p:nvSpPr>
        <p:spPr bwMode="auto">
          <a:xfrm rot="-240396">
            <a:off x="701675" y="5373688"/>
            <a:ext cx="936625" cy="230187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4" name="Rectangle 234"/>
          <p:cNvSpPr>
            <a:spLocks noChangeArrowheads="1"/>
          </p:cNvSpPr>
          <p:nvPr/>
        </p:nvSpPr>
        <p:spPr bwMode="auto">
          <a:xfrm rot="-1910110">
            <a:off x="1501775" y="5013325"/>
            <a:ext cx="1346200" cy="230188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5" name="Rectangle 235"/>
          <p:cNvSpPr>
            <a:spLocks noChangeArrowheads="1"/>
          </p:cNvSpPr>
          <p:nvPr/>
        </p:nvSpPr>
        <p:spPr bwMode="auto">
          <a:xfrm>
            <a:off x="2689225" y="4652963"/>
            <a:ext cx="1463675" cy="2286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6" name="Rectangle 236"/>
          <p:cNvSpPr>
            <a:spLocks noChangeArrowheads="1"/>
          </p:cNvSpPr>
          <p:nvPr/>
        </p:nvSpPr>
        <p:spPr bwMode="auto">
          <a:xfrm rot="-1918818">
            <a:off x="3984625" y="4321175"/>
            <a:ext cx="1220788" cy="26035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7" name="Rectangle 237"/>
          <p:cNvSpPr>
            <a:spLocks noChangeArrowheads="1"/>
          </p:cNvSpPr>
          <p:nvPr/>
        </p:nvSpPr>
        <p:spPr bwMode="auto">
          <a:xfrm rot="-887806">
            <a:off x="5030788" y="4002088"/>
            <a:ext cx="323850" cy="290512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8" name="Rectangle 238"/>
          <p:cNvSpPr>
            <a:spLocks noChangeArrowheads="1"/>
          </p:cNvSpPr>
          <p:nvPr/>
        </p:nvSpPr>
        <p:spPr bwMode="auto">
          <a:xfrm rot="1219406">
            <a:off x="5226050" y="4427538"/>
            <a:ext cx="2574925" cy="244475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29" name="Rectangle 239"/>
          <p:cNvSpPr>
            <a:spLocks noChangeArrowheads="1"/>
          </p:cNvSpPr>
          <p:nvPr/>
        </p:nvSpPr>
        <p:spPr bwMode="auto">
          <a:xfrm>
            <a:off x="7597775" y="4868863"/>
            <a:ext cx="650875" cy="2286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2030" name="Line 240"/>
          <p:cNvSpPr>
            <a:spLocks noChangeShapeType="1"/>
          </p:cNvSpPr>
          <p:nvPr/>
        </p:nvSpPr>
        <p:spPr bwMode="auto">
          <a:xfrm>
            <a:off x="758825" y="5210175"/>
            <a:ext cx="7497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31" name="Text Box 215"/>
          <p:cNvSpPr txBox="1">
            <a:spLocks noChangeArrowheads="1"/>
          </p:cNvSpPr>
          <p:nvPr/>
        </p:nvSpPr>
        <p:spPr bwMode="auto">
          <a:xfrm>
            <a:off x="4579938" y="4962525"/>
            <a:ext cx="54768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baseline="0">
                <a:solidFill>
                  <a:srgbClr val="000000"/>
                </a:solidFill>
              </a:rPr>
              <a:t>d</a:t>
            </a:r>
            <a:r>
              <a:rPr lang="en-US" b="1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49196" name="Прямоугольник 1"/>
          <p:cNvSpPr>
            <a:spLocks noChangeArrowheads="1"/>
          </p:cNvSpPr>
          <p:nvPr/>
        </p:nvSpPr>
        <p:spPr bwMode="auto">
          <a:xfrm>
            <a:off x="4494213" y="2997200"/>
            <a:ext cx="59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 i="1" baseline="0">
                <a:sym typeface="Symbol" pitchFamily="18" charset="2"/>
              </a:rPr>
              <a:t></a:t>
            </a:r>
            <a:r>
              <a:rPr lang="ru-RU" b="1">
                <a:sym typeface="Symbol" pitchFamily="18" charset="2"/>
              </a:rPr>
              <a:t>0</a:t>
            </a:r>
            <a:endParaRPr lang="ru-RU" b="1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 animBg="1"/>
      <p:bldP spid="41991" grpId="0" animBg="1"/>
      <p:bldP spid="41992" grpId="0" animBg="1"/>
      <p:bldP spid="41993" grpId="0" animBg="1"/>
      <p:bldP spid="41994" grpId="0" animBg="1"/>
      <p:bldP spid="41996" grpId="0" animBg="1"/>
      <p:bldP spid="41999" grpId="0" animBg="1"/>
      <p:bldP spid="42000" grpId="0" animBg="1"/>
      <p:bldP spid="42001" grpId="0"/>
      <p:bldP spid="42002" grpId="0"/>
      <p:bldP spid="42006" grpId="0"/>
      <p:bldP spid="42007" grpId="0" animBg="1"/>
      <p:bldP spid="42008" grpId="0"/>
      <p:bldP spid="42009" grpId="0" animBg="1"/>
      <p:bldP spid="42010" grpId="0" animBg="1"/>
      <p:bldP spid="42011" grpId="0"/>
      <p:bldP spid="42012" grpId="0" animBg="1"/>
      <p:bldP spid="42013" grpId="0" animBg="1"/>
      <p:bldP spid="42014" grpId="0" animBg="1"/>
      <p:bldP spid="42015" grpId="0"/>
      <p:bldP spid="42016" grpId="0"/>
      <p:bldP spid="42017" grpId="0"/>
      <p:bldP spid="42018" grpId="0"/>
      <p:bldP spid="42020" grpId="0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  <p:bldP spid="42028" grpId="0" animBg="1"/>
      <p:bldP spid="42029" grpId="0" animBg="1"/>
      <p:bldP spid="42030" grpId="0" animBg="1"/>
      <p:bldP spid="42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250825" y="838200"/>
            <a:ext cx="8461375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ru-RU" sz="3200" b="1" baseline="0">
                <a:cs typeface="Times New Roman" pitchFamily="18" charset="0"/>
              </a:rPr>
              <a:t>Профиль пролёта РРЛ (вертикальный разрез местности, проходящий через места установки антенн).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3200" b="1" baseline="0">
                <a:cs typeface="Times New Roman" pitchFamily="18" charset="0"/>
              </a:rPr>
              <a:t>Принятые обозначения</a:t>
            </a:r>
            <a:r>
              <a:rPr lang="en-US" sz="3200" b="1" baseline="0"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3200" b="1" i="1" baseline="0">
                <a:cs typeface="Times New Roman" pitchFamily="18" charset="0"/>
              </a:rPr>
              <a:t>A</a:t>
            </a:r>
            <a:r>
              <a:rPr lang="ru-RU" sz="3200" b="1">
                <a:cs typeface="Times New Roman" pitchFamily="18" charset="0"/>
              </a:rPr>
              <a:t>1</a:t>
            </a:r>
            <a:r>
              <a:rPr lang="ru-RU" sz="3200" b="1" baseline="0">
                <a:cs typeface="Times New Roman" pitchFamily="18" charset="0"/>
              </a:rPr>
              <a:t>,  </a:t>
            </a:r>
            <a:r>
              <a:rPr lang="en-US" sz="3200" b="1" i="1" baseline="0">
                <a:cs typeface="Times New Roman" pitchFamily="18" charset="0"/>
              </a:rPr>
              <a:t>A</a:t>
            </a:r>
            <a:r>
              <a:rPr lang="ru-RU" sz="3200" b="1">
                <a:cs typeface="Times New Roman" pitchFamily="18" charset="0"/>
              </a:rPr>
              <a:t>2</a:t>
            </a:r>
            <a:r>
              <a:rPr lang="ru-RU" sz="3200" b="1" baseline="0">
                <a:cs typeface="Times New Roman" pitchFamily="18" charset="0"/>
              </a:rPr>
              <a:t> – приёмо-передающие антенны РРЛ;</a:t>
            </a:r>
            <a:endParaRPr lang="en-US" sz="3200" b="1" baseline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3200" b="1" i="1" baseline="0">
                <a:cs typeface="Times New Roman" pitchFamily="18" charset="0"/>
              </a:rPr>
              <a:t>h</a:t>
            </a:r>
            <a:r>
              <a:rPr lang="ru-RU" sz="3200" b="1">
                <a:cs typeface="Times New Roman" pitchFamily="18" charset="0"/>
              </a:rPr>
              <a:t>1</a:t>
            </a:r>
            <a:r>
              <a:rPr lang="ru-RU" sz="3200" b="1" baseline="0">
                <a:cs typeface="Times New Roman" pitchFamily="18" charset="0"/>
              </a:rPr>
              <a:t>,  </a:t>
            </a:r>
            <a:r>
              <a:rPr lang="en-US" sz="3200" b="1" i="1" baseline="0">
                <a:cs typeface="Times New Roman" pitchFamily="18" charset="0"/>
              </a:rPr>
              <a:t>h</a:t>
            </a:r>
            <a:r>
              <a:rPr lang="ru-RU" sz="3200" b="1">
                <a:cs typeface="Times New Roman" pitchFamily="18" charset="0"/>
              </a:rPr>
              <a:t>2 </a:t>
            </a:r>
            <a:r>
              <a:rPr lang="ru-RU" sz="3200" b="1" baseline="0">
                <a:cs typeface="Times New Roman" pitchFamily="18" charset="0"/>
              </a:rPr>
              <a:t>– высоты подвеса антенн;</a:t>
            </a:r>
            <a:endParaRPr lang="en-US" sz="3200" b="1" baseline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3200" b="1" i="1" baseline="0">
                <a:cs typeface="Times New Roman" pitchFamily="18" charset="0"/>
              </a:rPr>
              <a:t>CD</a:t>
            </a:r>
            <a:r>
              <a:rPr lang="ru-RU" sz="3200" b="1" baseline="0">
                <a:cs typeface="Times New Roman" pitchFamily="18" charset="0"/>
              </a:rPr>
              <a:t>, </a:t>
            </a:r>
            <a:r>
              <a:rPr lang="en-US" sz="3200" b="1" i="1" baseline="0">
                <a:cs typeface="Times New Roman" pitchFamily="18" charset="0"/>
              </a:rPr>
              <a:t>MO</a:t>
            </a:r>
            <a:r>
              <a:rPr lang="ru-RU" sz="3200" b="1" baseline="0">
                <a:cs typeface="Times New Roman" pitchFamily="18" charset="0"/>
              </a:rPr>
              <a:t>, </a:t>
            </a:r>
            <a:r>
              <a:rPr lang="en-US" sz="3200" b="1" i="1" baseline="0">
                <a:cs typeface="Times New Roman" pitchFamily="18" charset="0"/>
              </a:rPr>
              <a:t>ZY</a:t>
            </a:r>
            <a:r>
              <a:rPr lang="ru-RU" sz="3200" b="1" baseline="0">
                <a:cs typeface="Times New Roman" pitchFamily="18" charset="0"/>
              </a:rPr>
              <a:t> – высоты местности; </a:t>
            </a:r>
            <a:endParaRPr lang="en-US" sz="3200" b="1" baseline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3200" b="1" i="1" baseline="0">
                <a:cs typeface="Times New Roman" pitchFamily="18" charset="0"/>
              </a:rPr>
              <a:t>M</a:t>
            </a:r>
            <a:r>
              <a:rPr lang="ru-RU" sz="3200" b="1" baseline="0">
                <a:cs typeface="Times New Roman" pitchFamily="18" charset="0"/>
              </a:rPr>
              <a:t> – критическая точка (вершина препятствия).</a:t>
            </a:r>
            <a:endParaRPr lang="en-US" sz="3200" b="1" baseline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2800" baseline="0">
                <a:cs typeface="Times New Roman" pitchFamily="18" charset="0"/>
              </a:rPr>
              <a:t>     </a:t>
            </a:r>
            <a:endParaRPr lang="ru-RU" sz="2800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8566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>
                <a:solidFill>
                  <a:srgbClr val="0000CC"/>
                </a:solidFill>
              </a:rPr>
              <a:t>Радиус первой зоны Френеля    </a:t>
            </a:r>
            <a:r>
              <a:rPr lang="ru-RU" sz="3200" baseline="0"/>
              <a:t> </a:t>
            </a:r>
            <a:r>
              <a:rPr lang="ru-RU" sz="3200" b="1" baseline="0"/>
              <a:t>в любой точке пролёта можно определить по формуле</a:t>
            </a:r>
            <a:r>
              <a:rPr lang="en-US" sz="3200" b="1" baseline="0"/>
              <a:t>:</a:t>
            </a:r>
          </a:p>
        </p:txBody>
      </p:sp>
      <p:graphicFrame>
        <p:nvGraphicFramePr>
          <p:cNvPr id="5120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480867"/>
              </p:ext>
            </p:extLst>
          </p:nvPr>
        </p:nvGraphicFramePr>
        <p:xfrm>
          <a:off x="2232025" y="1412875"/>
          <a:ext cx="34305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Формула" r:id="rId3" imgW="1409400" imgH="457200" progId="Equation.3">
                  <p:embed/>
                </p:oleObj>
              </mc:Choice>
              <mc:Fallback>
                <p:oleObj name="Формула" r:id="rId3" imgW="1409400" imgH="457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412875"/>
                        <a:ext cx="3430588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Прямоугольник 3"/>
          <p:cNvSpPr>
            <a:spLocks noChangeArrowheads="1"/>
          </p:cNvSpPr>
          <p:nvPr/>
        </p:nvSpPr>
        <p:spPr bwMode="auto">
          <a:xfrm>
            <a:off x="107950" y="2590800"/>
            <a:ext cx="8785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где  </a:t>
            </a:r>
            <a:r>
              <a:rPr lang="en-US" sz="3200" b="1" i="1" baseline="0"/>
              <a:t>d</a:t>
            </a:r>
            <a:r>
              <a:rPr lang="en-US" sz="3200" b="1"/>
              <a:t>0</a:t>
            </a:r>
            <a:r>
              <a:rPr lang="en-US" sz="3200" b="1" baseline="0"/>
              <a:t> – </a:t>
            </a:r>
            <a:r>
              <a:rPr lang="ru-RU" sz="3200" b="1" baseline="0"/>
              <a:t>длина пролёта</a:t>
            </a:r>
            <a:r>
              <a:rPr lang="en-US" sz="3200" b="1" baseline="0"/>
              <a:t>; </a:t>
            </a:r>
            <a:endParaRPr lang="ru-RU" sz="3200" b="1" baseline="0"/>
          </a:p>
          <a:p>
            <a:pPr eaLnBrk="0" hangingPunct="0"/>
            <a:r>
              <a:rPr lang="en-US" sz="3200" b="1" i="1" baseline="0"/>
              <a:t>k</a:t>
            </a:r>
            <a:r>
              <a:rPr lang="en-US" sz="3200" b="1" i="1"/>
              <a:t>j</a:t>
            </a:r>
            <a:r>
              <a:rPr lang="ru-RU" sz="3200" b="1" baseline="0"/>
              <a:t> = </a:t>
            </a:r>
            <a:r>
              <a:rPr lang="en-US" sz="3200" b="1" i="1" baseline="0"/>
              <a:t>d</a:t>
            </a:r>
            <a:r>
              <a:rPr lang="en-US" sz="3200" b="1" i="1"/>
              <a:t>j </a:t>
            </a:r>
            <a:r>
              <a:rPr lang="ru-RU" sz="3200" b="1" baseline="0"/>
              <a:t>/ </a:t>
            </a:r>
            <a:r>
              <a:rPr lang="en-US" sz="3200" b="1" i="1" baseline="0"/>
              <a:t>d</a:t>
            </a:r>
            <a:r>
              <a:rPr lang="en-US" sz="3200" b="1"/>
              <a:t>0 </a:t>
            </a:r>
            <a:r>
              <a:rPr lang="ru-RU" sz="3200" b="1" baseline="0"/>
              <a:t>– относительная координата точки препятствия;</a:t>
            </a:r>
            <a:r>
              <a:rPr lang="en-US" sz="3200" b="1" baseline="0"/>
              <a:t> </a:t>
            </a:r>
            <a:endParaRPr lang="ru-RU" sz="3200" b="1" baseline="0"/>
          </a:p>
          <a:p>
            <a:pPr eaLnBrk="0" hangingPunct="0"/>
            <a:r>
              <a:rPr lang="en-US" sz="3200" b="1" i="1" baseline="0"/>
              <a:t>d</a:t>
            </a:r>
            <a:r>
              <a:rPr lang="en-US" sz="3200" b="1" i="1"/>
              <a:t>j</a:t>
            </a:r>
            <a:r>
              <a:rPr lang="ru-RU" sz="3200" b="1" baseline="0"/>
              <a:t> – расстояние до точки препятствия.</a:t>
            </a:r>
            <a:endParaRPr lang="en-US" sz="3200" b="1" baseline="0"/>
          </a:p>
        </p:txBody>
      </p:sp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36513" y="4883150"/>
            <a:ext cx="8999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ru-RU" sz="3200" b="1" baseline="0"/>
              <a:t>Пролёт  относится  к  пересечённым, если высоты  неровности  земной   поверхности     Δ</a:t>
            </a:r>
            <a:r>
              <a:rPr lang="en-US" sz="3200" b="1" i="1" baseline="0"/>
              <a:t>h</a:t>
            </a:r>
            <a:r>
              <a:rPr lang="en-US" sz="3200" b="1" i="1"/>
              <a:t>i</a:t>
            </a:r>
            <a:r>
              <a:rPr lang="ru-RU" sz="3200" b="1" baseline="0"/>
              <a:t> ≥ 2</a:t>
            </a:r>
            <a:r>
              <a:rPr lang="en-US" sz="3200" b="1" i="1" baseline="0">
                <a:sym typeface="Symbol" pitchFamily="18" charset="2"/>
              </a:rPr>
              <a:t></a:t>
            </a:r>
            <a:r>
              <a:rPr lang="ru-RU" sz="3200" b="1"/>
              <a:t>0</a:t>
            </a:r>
            <a:r>
              <a:rPr lang="ru-RU" sz="3200" b="1" baseline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8566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i="1" baseline="0">
                <a:solidFill>
                  <a:srgbClr val="0000FF"/>
                </a:solidFill>
              </a:rPr>
              <a:t>x</a:t>
            </a:r>
            <a:r>
              <a:rPr lang="ru-RU" sz="3200" b="1" baseline="0"/>
              <a:t> = </a:t>
            </a:r>
            <a:r>
              <a:rPr lang="en-US" sz="3200" b="1" i="1" baseline="0"/>
              <a:t>ON</a:t>
            </a:r>
            <a:r>
              <a:rPr lang="ru-RU" sz="3200" b="1" baseline="0"/>
              <a:t> – реальная кривизна Земли, которую можно определить по приближенной формуле:</a:t>
            </a:r>
            <a:r>
              <a:rPr lang="ru-RU" sz="3200" baseline="0"/>
              <a:t>              </a:t>
            </a:r>
            <a:r>
              <a:rPr lang="en-US" sz="3200" baseline="0"/>
              <a:t>                                          </a:t>
            </a:r>
            <a:endParaRPr lang="ru-RU" sz="3200" baseline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908175" y="1196975"/>
          <a:ext cx="5040313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Формула" r:id="rId3" imgW="1282700" imgH="444500" progId="Equation.3">
                  <p:embed/>
                </p:oleObj>
              </mc:Choice>
              <mc:Fallback>
                <p:oleObj name="Формула" r:id="rId3" imgW="1282700" imgH="4445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96975"/>
                        <a:ext cx="5040313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3013075"/>
            <a:ext cx="8928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где </a:t>
            </a:r>
            <a:r>
              <a:rPr lang="en-US" sz="3200" b="1" i="1" baseline="0"/>
              <a:t>d</a:t>
            </a:r>
            <a:r>
              <a:rPr lang="en-US" sz="3200" b="1"/>
              <a:t>0</a:t>
            </a:r>
            <a:r>
              <a:rPr lang="ru-RU" sz="3200" b="1" baseline="0"/>
              <a:t>  в км;  </a:t>
            </a:r>
            <a:r>
              <a:rPr lang="en-US" sz="3200" b="1" i="1" baseline="0"/>
              <a:t>R</a:t>
            </a:r>
            <a:r>
              <a:rPr lang="en-US" sz="3200" b="1">
                <a:sym typeface="Symbol" pitchFamily="18" charset="2"/>
              </a:rPr>
              <a:t></a:t>
            </a:r>
            <a:r>
              <a:rPr lang="ru-RU" sz="3200" b="1" baseline="0"/>
              <a:t>=6370км – радиус Земли;</a:t>
            </a:r>
            <a:endParaRPr lang="en-US" sz="3200" b="1" baseline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3990975"/>
            <a:ext cx="8928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>
                <a:sym typeface="Symbol" pitchFamily="18" charset="2"/>
              </a:rPr>
              <a:t>Рефракция – это изменение траектории электромагнитной волны при градиенте показателя преломления среды </a:t>
            </a:r>
            <a:r>
              <a:rPr lang="en-US" sz="3200" b="1" i="1" baseline="0">
                <a:sym typeface="Symbol" pitchFamily="18" charset="2"/>
              </a:rPr>
              <a:t>n</a:t>
            </a:r>
            <a:r>
              <a:rPr lang="ru-RU" sz="3200" b="1" baseline="0">
                <a:sym typeface="Symbol" pitchFamily="18" charset="2"/>
              </a:rPr>
              <a:t>. Эффект можно не учитывать, т.к. излученный луч вниз не сможет попасть в приёмную антенну.</a:t>
            </a:r>
            <a:endParaRPr lang="en-US" sz="3200" b="1" baseline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28863" y="260350"/>
            <a:ext cx="5924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3200" b="1" baseline="0"/>
              <a:t>Порядок расчётов следующий</a:t>
            </a:r>
            <a:r>
              <a:rPr lang="en-US" sz="3200" b="1" baseline="0"/>
              <a:t>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836613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3200" b="1" baseline="0"/>
              <a:t>-</a:t>
            </a:r>
            <a:r>
              <a:rPr lang="ru-RU" b="1" baseline="0"/>
              <a:t> </a:t>
            </a:r>
            <a:r>
              <a:rPr lang="ru-RU" sz="3200" b="1" baseline="0"/>
              <a:t>определяют</a:t>
            </a:r>
            <a:r>
              <a:rPr lang="ru-RU" b="1" baseline="0"/>
              <a:t> </a:t>
            </a:r>
            <a:r>
              <a:rPr lang="en-US" sz="3200" b="1" i="1" baseline="0">
                <a:sym typeface="Symbol" pitchFamily="18" charset="2"/>
              </a:rPr>
              <a:t></a:t>
            </a:r>
            <a:r>
              <a:rPr lang="ru-RU" sz="3200" b="1"/>
              <a:t>0</a:t>
            </a:r>
            <a:r>
              <a:rPr lang="ru-RU" sz="3200" b="1" baseline="0"/>
              <a:t> </a:t>
            </a:r>
            <a:r>
              <a:rPr lang="ru-RU" b="1" baseline="0"/>
              <a:t>;</a:t>
            </a:r>
            <a:endParaRPr lang="en-US" b="1" baseline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1484313"/>
            <a:ext cx="8642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 baseline="0"/>
              <a:t> </a:t>
            </a:r>
            <a:r>
              <a:rPr lang="ru-RU" sz="3200" b="1" baseline="0"/>
              <a:t>- на профиле пролёта от критической точки </a:t>
            </a:r>
            <a:r>
              <a:rPr lang="ru-RU" sz="3200" b="1" i="1" baseline="0"/>
              <a:t>М</a:t>
            </a:r>
            <a:r>
              <a:rPr lang="ru-RU" sz="3200" b="1" baseline="0"/>
              <a:t> откладывают в масштабе </a:t>
            </a:r>
            <a:r>
              <a:rPr lang="en-US" sz="3200" b="1" i="1" baseline="0"/>
              <a:t>H</a:t>
            </a:r>
            <a:r>
              <a:rPr lang="ru-RU" sz="3200" b="1" baseline="0"/>
              <a:t>(0);</a:t>
            </a:r>
            <a:endParaRPr lang="ru-RU" sz="32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2636838"/>
            <a:ext cx="86407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 baseline="0"/>
              <a:t> </a:t>
            </a:r>
            <a:r>
              <a:rPr lang="ru-RU" sz="3200" b="1" baseline="0"/>
              <a:t>- через верхнюю точку отрезка </a:t>
            </a:r>
            <a:r>
              <a:rPr lang="en-US" sz="3200" b="1" i="1" baseline="0"/>
              <a:t>H</a:t>
            </a:r>
            <a:r>
              <a:rPr lang="ru-RU" sz="3200" b="1" baseline="0"/>
              <a:t>(0) проводят луч, соединяющий антенны; </a:t>
            </a:r>
            <a:endParaRPr lang="ru-RU" sz="3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5250" y="3933825"/>
            <a:ext cx="8785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 - высоты подвеса антенн определяют с помощью формул:</a:t>
            </a:r>
            <a:endParaRPr lang="ru-RU" sz="32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36850" y="5157788"/>
            <a:ext cx="483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3200" b="1" baseline="0"/>
              <a:t> </a:t>
            </a:r>
            <a:r>
              <a:rPr lang="en-US" sz="3200" b="1" i="1" baseline="0"/>
              <a:t>h</a:t>
            </a:r>
            <a:r>
              <a:rPr lang="en-US" sz="3200" b="1"/>
              <a:t>1</a:t>
            </a:r>
            <a:r>
              <a:rPr lang="en-US" sz="3200" b="1" baseline="0"/>
              <a:t> = </a:t>
            </a:r>
            <a:r>
              <a:rPr lang="en-US" sz="3200" b="1" i="1" baseline="0"/>
              <a:t>ON</a:t>
            </a:r>
            <a:r>
              <a:rPr lang="en-US" sz="3200" b="1" baseline="0"/>
              <a:t>+</a:t>
            </a:r>
            <a:r>
              <a:rPr lang="en-US" sz="3200" b="1" i="1" baseline="0"/>
              <a:t>OM</a:t>
            </a:r>
            <a:r>
              <a:rPr lang="en-US" sz="3200" b="1" baseline="0"/>
              <a:t>+</a:t>
            </a:r>
            <a:r>
              <a:rPr lang="en-US" sz="3200" b="1" i="1" baseline="0"/>
              <a:t>H</a:t>
            </a:r>
            <a:r>
              <a:rPr lang="en-US" sz="3200" b="1" baseline="0"/>
              <a:t>(0) – </a:t>
            </a:r>
            <a:r>
              <a:rPr lang="en-US" sz="3200" b="1" i="1" baseline="0"/>
              <a:t>CD</a:t>
            </a:r>
            <a:r>
              <a:rPr lang="en-US" sz="3200" b="1" baseline="0"/>
              <a:t>; </a:t>
            </a:r>
            <a:endParaRPr lang="ru-RU" sz="32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2738" y="5876925"/>
            <a:ext cx="452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i="1" baseline="0"/>
              <a:t>h</a:t>
            </a:r>
            <a:r>
              <a:rPr lang="en-US" sz="3200" b="1"/>
              <a:t>2</a:t>
            </a:r>
            <a:r>
              <a:rPr lang="en-US" sz="3200" b="1" baseline="0"/>
              <a:t> = </a:t>
            </a:r>
            <a:r>
              <a:rPr lang="en-US" sz="3200" b="1" i="1" baseline="0"/>
              <a:t>ON</a:t>
            </a:r>
            <a:r>
              <a:rPr lang="en-US" sz="3200" b="1" baseline="0"/>
              <a:t>+</a:t>
            </a:r>
            <a:r>
              <a:rPr lang="en-US" sz="3200" b="1" i="1" baseline="0"/>
              <a:t>OM</a:t>
            </a:r>
            <a:r>
              <a:rPr lang="en-US" sz="3200" b="1" baseline="0"/>
              <a:t>+</a:t>
            </a:r>
            <a:r>
              <a:rPr lang="en-US" sz="3200" b="1" i="1" baseline="0"/>
              <a:t>H</a:t>
            </a:r>
            <a:r>
              <a:rPr lang="en-US" sz="3200" b="1" baseline="0"/>
              <a:t>(0) – </a:t>
            </a:r>
            <a:r>
              <a:rPr lang="en-US" sz="3200" b="1" i="1" baseline="0"/>
              <a:t>ZY</a:t>
            </a:r>
            <a:r>
              <a:rPr lang="en-US" sz="3200" b="1" baseline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33563"/>
            <a:ext cx="8207375" cy="2674937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0000FF"/>
                </a:solidFill>
              </a:rPr>
              <a:t>Влияние атмосферы и гидрометеоров на работу РРЛ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592263"/>
            <a:ext cx="5900737" cy="5221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07950" y="146050"/>
            <a:ext cx="8928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baseline="0">
                <a:solidFill>
                  <a:srgbClr val="0000FF"/>
                </a:solidFill>
              </a:rPr>
              <a:t>Зависимость поглощения радиоволн </a:t>
            </a:r>
          </a:p>
          <a:p>
            <a:pPr algn="ctr" eaLnBrk="0" hangingPunct="0"/>
            <a:r>
              <a:rPr lang="ru-RU" sz="3200" b="1" baseline="0">
                <a:solidFill>
                  <a:srgbClr val="0000FF"/>
                </a:solidFill>
              </a:rPr>
              <a:t>в тумане и дожде  от частоты</a:t>
            </a:r>
            <a:r>
              <a:rPr lang="ru-RU" sz="2800" baseline="0">
                <a:solidFill>
                  <a:srgbClr val="0000FF"/>
                </a:solidFill>
              </a:rPr>
              <a:t> </a:t>
            </a:r>
            <a:r>
              <a:rPr lang="ru-RU" sz="3200" b="1" baseline="0">
                <a:solidFill>
                  <a:srgbClr val="0000FF"/>
                </a:solidFill>
              </a:rPr>
              <a:t>начинают учитывать с частоты 5 ГГц</a:t>
            </a:r>
            <a:r>
              <a:rPr lang="ru-RU" sz="3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215900" y="188913"/>
            <a:ext cx="8748713" cy="5821362"/>
            <a:chOff x="136" y="119"/>
            <a:chExt cx="5511" cy="3667"/>
          </a:xfrm>
        </p:grpSpPr>
        <p:pic>
          <p:nvPicPr>
            <p:cNvPr id="7171" name="Picture 4" descr="sch_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490"/>
              <a:ext cx="5511" cy="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249" y="119"/>
              <a:ext cx="503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4000" b="1" baseline="0">
                  <a:solidFill>
                    <a:srgbClr val="0000FF"/>
                  </a:solidFill>
                </a:rPr>
                <a:t>Соединение двух базовых станций сотовой связи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6"/>
          <p:cNvGrpSpPr>
            <a:grpSpLocks/>
          </p:cNvGrpSpPr>
          <p:nvPr/>
        </p:nvGrpSpPr>
        <p:grpSpPr bwMode="auto">
          <a:xfrm>
            <a:off x="179388" y="192088"/>
            <a:ext cx="8856662" cy="6157912"/>
            <a:chOff x="113" y="121"/>
            <a:chExt cx="5579" cy="3879"/>
          </a:xfrm>
        </p:grpSpPr>
        <p:pic>
          <p:nvPicPr>
            <p:cNvPr id="56323" name="Picture 4" descr="mhtml:file://C:\ВУЗ\Лекции\Козин\РРЛ\Разд7АтмДождь.mht!http://vlobatch.narod.ru/Book/kd.g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" r="13637"/>
            <a:stretch>
              <a:fillRect/>
            </a:stretch>
          </p:blipFill>
          <p:spPr bwMode="auto">
            <a:xfrm>
              <a:off x="703" y="1207"/>
              <a:ext cx="3901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4" name="Rectangle 5"/>
            <p:cNvSpPr>
              <a:spLocks noChangeArrowheads="1"/>
            </p:cNvSpPr>
            <p:nvPr/>
          </p:nvSpPr>
          <p:spPr bwMode="auto">
            <a:xfrm>
              <a:off x="113" y="121"/>
              <a:ext cx="5579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indent="215900" eaLnBrk="0" hangingPunct="0"/>
              <a:r>
                <a:rPr lang="en-US"/>
                <a:t> </a:t>
              </a:r>
              <a:r>
                <a:rPr lang="en-US" baseline="0"/>
                <a:t>  </a:t>
              </a:r>
              <a:r>
                <a:rPr lang="ru-RU" b="1" baseline="0"/>
                <a:t>Эффективная протяжённость дождевого образования, определяется по формуле: </a:t>
              </a:r>
            </a:p>
            <a:p>
              <a:pPr indent="215900" eaLnBrk="0" hangingPunct="0"/>
              <a:r>
                <a:rPr lang="ru-RU" b="1" baseline="0"/>
                <a:t>                               </a:t>
              </a:r>
              <a:r>
                <a:rPr lang="en-US" sz="2800" b="1" i="1" baseline="0"/>
                <a:t>d</a:t>
              </a:r>
              <a:r>
                <a:rPr lang="ru-RU" sz="2800" b="1"/>
                <a:t>эфф </a:t>
              </a:r>
              <a:r>
                <a:rPr lang="ru-RU" sz="2800" b="1" baseline="0"/>
                <a:t>= </a:t>
              </a:r>
              <a:r>
                <a:rPr lang="en-US" sz="2800" b="1" i="1" baseline="0"/>
                <a:t>d</a:t>
              </a:r>
              <a:r>
                <a:rPr lang="ru-RU" sz="2800" b="1"/>
                <a:t>o </a:t>
              </a:r>
              <a:r>
                <a:rPr lang="ru-RU" sz="2800" b="1" baseline="0">
                  <a:sym typeface="Symbol" pitchFamily="18" charset="2"/>
                </a:rPr>
                <a:t></a:t>
              </a:r>
              <a:r>
                <a:rPr lang="ru-RU" sz="2800" b="1" baseline="0"/>
                <a:t> </a:t>
              </a:r>
              <a:r>
                <a:rPr lang="ru-RU" b="1" i="1" baseline="0">
                  <a:sym typeface="Symbol" pitchFamily="18" charset="2"/>
                </a:rPr>
                <a:t>k</a:t>
              </a:r>
              <a:r>
                <a:rPr lang="ru-RU" b="1" i="1">
                  <a:sym typeface="Symbol" pitchFamily="18" charset="2"/>
                </a:rPr>
                <a:t>д</a:t>
              </a:r>
              <a:r>
                <a:rPr lang="ru-RU">
                  <a:sym typeface="Symbol" pitchFamily="18" charset="2"/>
                </a:rPr>
                <a:t> </a:t>
              </a:r>
              <a:r>
                <a:rPr lang="ru-RU" sz="2800" b="1" baseline="0">
                  <a:sym typeface="Symbol" pitchFamily="18" charset="2"/>
                </a:rPr>
                <a:t>  </a:t>
              </a:r>
              <a:r>
                <a:rPr lang="ru-RU" b="1" baseline="0">
                  <a:sym typeface="Symbol" pitchFamily="18" charset="2"/>
                </a:rPr>
                <a:t>                                                      </a:t>
              </a:r>
              <a:endParaRPr lang="en-US" b="1" baseline="0">
                <a:sym typeface="Symbol" pitchFamily="18" charset="2"/>
              </a:endParaRPr>
            </a:p>
            <a:p>
              <a:pPr indent="215900" eaLnBrk="0" hangingPunct="0"/>
              <a:r>
                <a:rPr lang="ru-RU" b="1" i="1" baseline="0">
                  <a:sym typeface="Symbol" pitchFamily="18" charset="2"/>
                </a:rPr>
                <a:t>k</a:t>
              </a:r>
              <a:r>
                <a:rPr lang="ru-RU" b="1" i="1">
                  <a:sym typeface="Symbol" pitchFamily="18" charset="2"/>
                </a:rPr>
                <a:t>д</a:t>
              </a:r>
              <a:r>
                <a:rPr lang="ru-RU" b="1" baseline="0">
                  <a:sym typeface="Symbol" pitchFamily="18" charset="2"/>
                </a:rPr>
                <a:t> - коэффициент пространственной неравномерности дождя</a:t>
              </a:r>
              <a:r>
                <a:rPr lang="ru-RU" baseline="0">
                  <a:sym typeface="Symbol" pitchFamily="18" charset="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77788"/>
            <a:ext cx="8964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15900" eaLnBrk="0" hangingPunct="0"/>
            <a:r>
              <a:rPr lang="ru-RU" sz="2800" b="1" baseline="0"/>
              <a:t>Погонное затухание в дождевых образованиях определяется по  формуле: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25800" y="1022350"/>
            <a:ext cx="269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i="1" baseline="0"/>
              <a:t> </a:t>
            </a:r>
            <a:r>
              <a:rPr lang="ru-RU" b="1" i="1" baseline="0">
                <a:solidFill>
                  <a:srgbClr val="0000FF"/>
                </a:solidFill>
                <a:sym typeface="Symbol" pitchFamily="18" charset="2"/>
              </a:rPr>
              <a:t></a:t>
            </a:r>
            <a:r>
              <a:rPr lang="ru-RU" b="1" i="1">
                <a:solidFill>
                  <a:srgbClr val="0000FF"/>
                </a:solidFill>
              </a:rPr>
              <a:t>д </a:t>
            </a:r>
            <a:r>
              <a:rPr lang="ru-RU" b="1" i="1" baseline="0">
                <a:solidFill>
                  <a:srgbClr val="0000FF"/>
                </a:solidFill>
              </a:rPr>
              <a:t>= </a:t>
            </a:r>
            <a:r>
              <a:rPr lang="ru-RU" b="1" i="1" baseline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ru-RU" b="1" i="1" baseline="0">
                <a:solidFill>
                  <a:srgbClr val="0000FF"/>
                </a:solidFill>
              </a:rPr>
              <a:t> J </a:t>
            </a:r>
            <a:r>
              <a:rPr lang="ru-RU" b="1" i="1" baseline="3000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b="1" baseline="0">
                <a:solidFill>
                  <a:srgbClr val="0000FF"/>
                </a:solidFill>
              </a:rPr>
              <a:t>, дБ/км,</a:t>
            </a:r>
            <a:r>
              <a:rPr lang="ru-RU" b="1" baseline="0"/>
              <a:t>   </a:t>
            </a: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463" y="1412875"/>
            <a:ext cx="90185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15900" eaLnBrk="0" hangingPunct="0"/>
            <a:r>
              <a:rPr lang="ru-RU" sz="2800" b="1" baseline="0"/>
              <a:t>где </a:t>
            </a:r>
            <a:r>
              <a:rPr lang="ru-RU" sz="2800" b="1" i="1" baseline="0"/>
              <a:t>J</a:t>
            </a:r>
            <a:r>
              <a:rPr lang="ru-RU" sz="2800" b="1" baseline="0"/>
              <a:t> - интенсивность осадков (мм/час), </a:t>
            </a:r>
            <a:r>
              <a:rPr lang="ru-RU" sz="2800" b="1" i="1" baseline="0">
                <a:sym typeface="Symbol" pitchFamily="18" charset="2"/>
              </a:rPr>
              <a:t></a:t>
            </a:r>
            <a:r>
              <a:rPr lang="ru-RU" sz="2800" b="1" baseline="0"/>
              <a:t> и </a:t>
            </a:r>
            <a:r>
              <a:rPr lang="ru-RU" sz="2800" b="1" i="1" baseline="0">
                <a:sym typeface="Symbol" pitchFamily="18" charset="2"/>
              </a:rPr>
              <a:t></a:t>
            </a:r>
            <a:r>
              <a:rPr lang="ru-RU" sz="2800" b="1" i="1" baseline="0"/>
              <a:t> </a:t>
            </a:r>
            <a:r>
              <a:rPr lang="ru-RU" sz="2800" b="1" baseline="0"/>
              <a:t> - коэффициенты, которые вычисляются по следующим формулам: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463" y="2781300"/>
            <a:ext cx="90185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15900" eaLnBrk="0" hangingPunct="0"/>
            <a:r>
              <a:rPr lang="ru-RU" b="1" i="1" baseline="0"/>
              <a:t>        </a:t>
            </a:r>
            <a:r>
              <a:rPr lang="ru-RU" sz="2800" b="1" i="1" baseline="0">
                <a:solidFill>
                  <a:srgbClr val="FF3300"/>
                </a:solidFill>
              </a:rPr>
              <a:t>вертикальная поляризация</a:t>
            </a:r>
            <a:r>
              <a:rPr lang="ru-RU" sz="2800" b="1" i="1" baseline="0"/>
              <a:t> </a:t>
            </a:r>
            <a:endParaRPr lang="ru-RU" sz="2800" b="1" baseline="0"/>
          </a:p>
          <a:p>
            <a:pPr indent="215900" eaLnBrk="0" hangingPunct="0"/>
            <a:r>
              <a:rPr lang="de-DE" sz="2800" b="1" baseline="0"/>
              <a:t> </a:t>
            </a:r>
            <a:r>
              <a:rPr lang="ru-RU" sz="2800" b="1" i="1" baseline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de-DE" sz="2800" b="1" i="1">
                <a:solidFill>
                  <a:srgbClr val="0000FF"/>
                </a:solidFill>
              </a:rPr>
              <a:t>v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de-DE" sz="2800" b="1" baseline="0">
                <a:sym typeface="Symbol" pitchFamily="18" charset="2"/>
              </a:rPr>
              <a:t>-2.125</a:t>
            </a:r>
            <a:r>
              <a:rPr lang="de-DE" sz="2800" b="1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+ </a:t>
            </a:r>
            <a:r>
              <a:rPr lang="de-DE" sz="2800" b="1" baseline="0">
                <a:sym typeface="Symbol" pitchFamily="18" charset="2"/>
              </a:rPr>
              <a:t>16.48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de-DE" sz="2800" b="1" i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de-DE" sz="2800" b="1" baseline="30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800" b="1" baseline="0">
                <a:sym typeface="Symbol" pitchFamily="18" charset="2"/>
              </a:rPr>
              <a:t>-87.9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de-DE" sz="2800" b="1" i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de-DE" sz="2800" b="1" baseline="30000">
                <a:solidFill>
                  <a:srgbClr val="0000FF"/>
                </a:solidFill>
                <a:sym typeface="Symbol" pitchFamily="18" charset="2"/>
              </a:rPr>
              <a:t>3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+ </a:t>
            </a:r>
            <a:r>
              <a:rPr lang="de-DE" sz="2800" b="1" baseline="0">
                <a:sym typeface="Symbol" pitchFamily="18" charset="2"/>
              </a:rPr>
              <a:t>232.2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de-DE" sz="2800" b="1" baseline="30000">
                <a:solidFill>
                  <a:srgbClr val="0000FF"/>
                </a:solidFill>
                <a:sym typeface="Symbol" pitchFamily="18" charset="2"/>
              </a:rPr>
              <a:t>-5</a:t>
            </a:r>
            <a:r>
              <a:rPr lang="de-DE" sz="2800" b="1" i="1" baseline="0">
                <a:sym typeface="Symbol" pitchFamily="18" charset="2"/>
              </a:rPr>
              <a:t>, </a:t>
            </a:r>
          </a:p>
          <a:p>
            <a:pPr indent="215900" eaLnBrk="0" hangingPunct="0"/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de-DE" sz="2800" b="1" i="1">
                <a:solidFill>
                  <a:srgbClr val="0000FF"/>
                </a:solidFill>
              </a:rPr>
              <a:t>v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 = exp [</a:t>
            </a:r>
            <a:r>
              <a:rPr lang="de-DE" sz="2800" b="1" baseline="0">
                <a:sym typeface="Symbol" pitchFamily="18" charset="2"/>
              </a:rPr>
              <a:t>- 12.39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 +</a:t>
            </a:r>
            <a:r>
              <a:rPr lang="de-DE" sz="2800" b="1" baseline="0">
                <a:sym typeface="Symbol" pitchFamily="18" charset="2"/>
              </a:rPr>
              <a:t>4.1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de-DE" sz="2800" b="1" baseline="0">
                <a:sym typeface="Symbol" pitchFamily="18" charset="2"/>
              </a:rPr>
              <a:t>- 0.288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de-DE" sz="2800" b="1" baseline="30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de-DE" sz="2800" b="1" baseline="0">
                <a:solidFill>
                  <a:srgbClr val="0000FF"/>
                </a:solidFill>
                <a:sym typeface="Symbol" pitchFamily="18" charset="2"/>
              </a:rPr>
              <a:t>]</a:t>
            </a:r>
            <a:r>
              <a:rPr lang="de-DE" sz="2800" b="1" i="1" baseline="0">
                <a:solidFill>
                  <a:srgbClr val="0000FF"/>
                </a:solidFill>
                <a:sym typeface="Symbol" pitchFamily="18" charset="2"/>
              </a:rPr>
              <a:t>, </a:t>
            </a:r>
            <a:endParaRPr lang="ru-RU" sz="2800" b="1" i="1" baseline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4676775"/>
            <a:ext cx="88566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15900" eaLnBrk="0" hangingPunct="0"/>
            <a:r>
              <a:rPr lang="de-DE" b="1" i="1" baseline="0">
                <a:sym typeface="Symbol" pitchFamily="18" charset="2"/>
              </a:rPr>
              <a:t>  </a:t>
            </a:r>
            <a:r>
              <a:rPr lang="de-DE" sz="2800" b="1" i="1" baseline="0">
                <a:sym typeface="Symbol" pitchFamily="18" charset="2"/>
              </a:rPr>
              <a:t>  </a:t>
            </a:r>
            <a:r>
              <a:rPr lang="ru-RU" sz="2800" b="1" i="1" baseline="0">
                <a:solidFill>
                  <a:srgbClr val="FF3300"/>
                </a:solidFill>
                <a:sym typeface="Symbol" pitchFamily="18" charset="2"/>
              </a:rPr>
              <a:t>горизонтальная поляризация</a:t>
            </a:r>
            <a:r>
              <a:rPr lang="ru-RU" sz="2800" b="1" i="1" baseline="0">
                <a:sym typeface="Symbol" pitchFamily="18" charset="2"/>
              </a:rPr>
              <a:t> </a:t>
            </a:r>
            <a:endParaRPr lang="ru-RU" sz="2800" b="1" baseline="0">
              <a:sym typeface="Symbol" pitchFamily="18" charset="2"/>
            </a:endParaRPr>
          </a:p>
          <a:p>
            <a:pPr indent="215900" eaLnBrk="0" hangingPunct="0"/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 </a:t>
            </a:r>
            <a:r>
              <a:rPr lang="ru-RU" sz="2800" b="1" i="1" baseline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en-US" sz="2800" b="1" i="1">
                <a:solidFill>
                  <a:srgbClr val="0000FF"/>
                </a:solidFill>
              </a:rPr>
              <a:t>h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sz="2800" b="1" baseline="0">
                <a:sym typeface="Symbol" pitchFamily="18" charset="2"/>
              </a:rPr>
              <a:t>- 1.761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 + </a:t>
            </a:r>
            <a:r>
              <a:rPr lang="en-US" sz="2800" b="1" baseline="0">
                <a:sym typeface="Symbol" pitchFamily="18" charset="2"/>
              </a:rPr>
              <a:t>13.81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ru-RU" sz="2800" b="1" i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ru-RU" sz="2800" b="1" baseline="30000">
                <a:solidFill>
                  <a:srgbClr val="0000FF"/>
                </a:solidFill>
                <a:sym typeface="Symbol" pitchFamily="18" charset="2"/>
              </a:rPr>
              <a:t>1</a:t>
            </a:r>
            <a:r>
              <a:rPr lang="ru-RU" sz="2800" b="1" i="1" baseline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b="1" baseline="0">
                <a:sym typeface="Symbol" pitchFamily="18" charset="2"/>
              </a:rPr>
              <a:t>- 62.77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ru-RU" sz="2800" b="1" baseline="30000">
                <a:solidFill>
                  <a:srgbClr val="0000FF"/>
                </a:solidFill>
                <a:sym typeface="Symbol" pitchFamily="18" charset="2"/>
              </a:rPr>
              <a:t>-3</a:t>
            </a:r>
            <a:r>
              <a:rPr lang="ru-RU" sz="2800" b="1" i="1" baseline="0">
                <a:solidFill>
                  <a:srgbClr val="0000FF"/>
                </a:solidFill>
                <a:sym typeface="Symbol" pitchFamily="18" charset="2"/>
              </a:rPr>
              <a:t> + </a:t>
            </a:r>
            <a:r>
              <a:rPr lang="en-US" sz="2800" b="1" baseline="0">
                <a:sym typeface="Symbol" pitchFamily="18" charset="2"/>
              </a:rPr>
              <a:t>142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ru-RU" sz="2800" b="1" i="1" baseline="3000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ru-RU" sz="2800" b="1" baseline="30000">
                <a:solidFill>
                  <a:srgbClr val="0000FF"/>
                </a:solidFill>
                <a:sym typeface="Symbol" pitchFamily="18" charset="2"/>
              </a:rPr>
              <a:t>5</a:t>
            </a:r>
            <a:r>
              <a:rPr lang="ru-RU" sz="2800" b="1" i="1" baseline="0">
                <a:solidFill>
                  <a:srgbClr val="0000FF"/>
                </a:solidFill>
                <a:sym typeface="Symbol" pitchFamily="18" charset="2"/>
              </a:rPr>
              <a:t>,</a:t>
            </a:r>
            <a:endParaRPr lang="en-US" sz="2800" b="1" i="1" baseline="0">
              <a:solidFill>
                <a:srgbClr val="0000FF"/>
              </a:solidFill>
              <a:sym typeface="Symbol" pitchFamily="18" charset="2"/>
            </a:endParaRPr>
          </a:p>
          <a:p>
            <a:pPr indent="215900" eaLnBrk="0" hangingPunct="0"/>
            <a:r>
              <a:rPr lang="en-US" sz="2800" b="1" i="1" baseline="0">
                <a:sym typeface="Symbol" pitchFamily="18" charset="2"/>
              </a:rPr>
              <a:t> 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en-US" sz="2800" b="1" i="1">
                <a:solidFill>
                  <a:srgbClr val="0000FF"/>
                </a:solidFill>
              </a:rPr>
              <a:t>h</a:t>
            </a:r>
            <a:r>
              <a:rPr lang="en-US" sz="2800" b="1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= exp [</a:t>
            </a:r>
            <a:r>
              <a:rPr lang="en-US" sz="2800" b="1" baseline="0">
                <a:sym typeface="Symbol" pitchFamily="18" charset="2"/>
              </a:rPr>
              <a:t>- 12.76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 +</a:t>
            </a:r>
            <a:r>
              <a:rPr lang="en-US" sz="2800" b="1" baseline="0">
                <a:sym typeface="Symbol" pitchFamily="18" charset="2"/>
              </a:rPr>
              <a:t>4.365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sz="2800" b="1" baseline="0">
                <a:sym typeface="Symbol" pitchFamily="18" charset="2"/>
              </a:rPr>
              <a:t>- 0.324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(ln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f 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800" b="1" baseline="3000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b="1" baseline="0">
                <a:solidFill>
                  <a:srgbClr val="0000FF"/>
                </a:solidFill>
                <a:sym typeface="Symbol" pitchFamily="18" charset="2"/>
              </a:rPr>
              <a:t>]</a:t>
            </a:r>
            <a:r>
              <a:rPr lang="ru-RU" sz="2800" b="1" baseline="0">
                <a:solidFill>
                  <a:srgbClr val="0000FF"/>
                </a:solidFill>
                <a:sym typeface="Symbol" pitchFamily="18" charset="2"/>
              </a:rPr>
              <a:t>.</a:t>
            </a:r>
            <a:r>
              <a:rPr lang="en-US" sz="2800" b="1" i="1" baseline="0">
                <a:solidFill>
                  <a:srgbClr val="0000FF"/>
                </a:solidFill>
                <a:sym typeface="Symbol" pitchFamily="18" charset="2"/>
              </a:rPr>
              <a:t> </a:t>
            </a:r>
            <a:r>
              <a:rPr lang="en-US" b="1" i="1" baseline="0">
                <a:sym typeface="Symbol" pitchFamily="18" charset="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0"/>
          <p:cNvGrpSpPr>
            <a:grpSpLocks/>
          </p:cNvGrpSpPr>
          <p:nvPr/>
        </p:nvGrpSpPr>
        <p:grpSpPr bwMode="auto">
          <a:xfrm>
            <a:off x="144016" y="260647"/>
            <a:ext cx="8892480" cy="6481465"/>
            <a:chOff x="0" y="82"/>
            <a:chExt cx="5760" cy="4165"/>
          </a:xfrm>
        </p:grpSpPr>
        <p:pic>
          <p:nvPicPr>
            <p:cNvPr id="5837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05"/>
              <a:ext cx="5661" cy="3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2" name="Rectangle 5"/>
            <p:cNvSpPr>
              <a:spLocks noChangeArrowheads="1"/>
            </p:cNvSpPr>
            <p:nvPr/>
          </p:nvSpPr>
          <p:spPr bwMode="auto">
            <a:xfrm>
              <a:off x="68" y="82"/>
              <a:ext cx="563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3200" b="1" baseline="0">
                  <a:solidFill>
                    <a:srgbClr val="0000CC"/>
                  </a:solidFill>
                </a:rPr>
                <a:t>Зависимость поглощающей способности земной атмосферы от частоты радиоволны</a:t>
              </a:r>
              <a:r>
                <a:rPr lang="ru-RU" baseline="0"/>
                <a:t> </a:t>
              </a:r>
            </a:p>
          </p:txBody>
        </p:sp>
        <p:sp>
          <p:nvSpPr>
            <p:cNvPr id="58373" name="Text Box 6"/>
            <p:cNvSpPr txBox="1">
              <a:spLocks noChangeArrowheads="1"/>
            </p:cNvSpPr>
            <p:nvPr/>
          </p:nvSpPr>
          <p:spPr bwMode="auto">
            <a:xfrm>
              <a:off x="2971" y="1071"/>
              <a:ext cx="167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b="1" i="1" baseline="0" dirty="0" err="1"/>
                <a:t>L</a:t>
              </a:r>
              <a:r>
                <a:rPr lang="ru-RU" b="1" i="1" dirty="0" err="1"/>
                <a:t>доп</a:t>
              </a:r>
              <a:r>
                <a:rPr lang="ru-RU" b="1" i="1" baseline="0" dirty="0"/>
                <a:t> </a:t>
              </a:r>
              <a:r>
                <a:rPr lang="ru-RU" b="1" baseline="0" dirty="0"/>
                <a:t>= (</a:t>
              </a:r>
              <a:r>
                <a:rPr lang="ru-RU" b="1" baseline="0" dirty="0">
                  <a:sym typeface="Symbol" pitchFamily="18" charset="2"/>
                </a:rPr>
                <a:t></a:t>
              </a:r>
              <a:r>
                <a:rPr lang="ru-RU" b="1" dirty="0"/>
                <a:t>О2 </a:t>
              </a:r>
              <a:r>
                <a:rPr lang="ru-RU" b="1" baseline="0" dirty="0"/>
                <a:t>+</a:t>
              </a:r>
              <a:r>
                <a:rPr lang="ru-RU" b="1" i="1" baseline="0" dirty="0"/>
                <a:t> </a:t>
              </a:r>
              <a:r>
                <a:rPr lang="ru-RU" b="1" baseline="0" dirty="0">
                  <a:sym typeface="Symbol" pitchFamily="18" charset="2"/>
                </a:rPr>
                <a:t></a:t>
              </a:r>
              <a:r>
                <a:rPr lang="ru-RU" b="1" dirty="0"/>
                <a:t>н</a:t>
              </a:r>
              <a:r>
                <a:rPr lang="ru-RU" b="1" baseline="0" dirty="0"/>
                <a:t>) </a:t>
              </a:r>
              <a:r>
                <a:rPr lang="en-US" b="1" i="1" baseline="0" dirty="0"/>
                <a:t>d</a:t>
              </a:r>
              <a:r>
                <a:rPr lang="ru-RU" b="1" dirty="0"/>
                <a:t>0</a:t>
              </a:r>
              <a:r>
                <a:rPr lang="ru-RU" dirty="0"/>
                <a:t> </a:t>
              </a:r>
            </a:p>
          </p:txBody>
        </p:sp>
        <p:sp>
          <p:nvSpPr>
            <p:cNvPr id="58374" name="Rectangle 9"/>
            <p:cNvSpPr>
              <a:spLocks noChangeArrowheads="1"/>
            </p:cNvSpPr>
            <p:nvPr/>
          </p:nvSpPr>
          <p:spPr bwMode="auto">
            <a:xfrm>
              <a:off x="0" y="2016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9395" name="Rectangle 9"/>
          <p:cNvSpPr>
            <a:spLocks noChangeArrowheads="1"/>
          </p:cNvSpPr>
          <p:nvPr/>
        </p:nvSpPr>
        <p:spPr bwMode="auto">
          <a:xfrm>
            <a:off x="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346075" y="1196975"/>
          <a:ext cx="79121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Формула" r:id="rId3" imgW="3530600" imgH="457200" progId="Equation.3">
                  <p:embed/>
                </p:oleObj>
              </mc:Choice>
              <mc:Fallback>
                <p:oleObj name="Формула" r:id="rId3" imgW="3530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196975"/>
                        <a:ext cx="79121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50825" y="333375"/>
            <a:ext cx="8694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 baseline="0"/>
              <a:t>Погонные потери (дБ/км) в атомах кислорода</a:t>
            </a:r>
            <a:r>
              <a:rPr lang="ru-RU"/>
              <a:t>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68313" y="2349500"/>
            <a:ext cx="821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 sz="3200" b="1" baseline="0"/>
              <a:t>Погонные потери в водяных парах (дБ/км)</a:t>
            </a:r>
            <a:r>
              <a:rPr lang="ru-RU"/>
              <a:t> 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468313" y="2947988"/>
          <a:ext cx="839470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Формула" r:id="rId5" imgW="4622760" imgH="888840" progId="Equation.3">
                  <p:embed/>
                </p:oleObj>
              </mc:Choice>
              <mc:Fallback>
                <p:oleObj name="Формула" r:id="rId5" imgW="462276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47988"/>
                        <a:ext cx="8394700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73025" y="4702642"/>
            <a:ext cx="889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15900" eaLnBrk="0" hangingPunct="0"/>
            <a:r>
              <a:rPr lang="ru-RU" b="1" baseline="0" dirty="0"/>
              <a:t>где </a:t>
            </a:r>
            <a:r>
              <a:rPr lang="ru-RU" b="1" i="1" baseline="0" dirty="0">
                <a:sym typeface="Symbol" pitchFamily="18" charset="2"/>
              </a:rPr>
              <a:t></a:t>
            </a:r>
            <a:r>
              <a:rPr lang="en-US" b="1" i="1" baseline="0" dirty="0">
                <a:sym typeface="Symbol" pitchFamily="18" charset="2"/>
              </a:rPr>
              <a:t> </a:t>
            </a:r>
            <a:r>
              <a:rPr lang="ru-RU" b="1" baseline="0" dirty="0"/>
              <a:t>- концентрация водяных паров в атмосфере, (обычно </a:t>
            </a:r>
            <a:r>
              <a:rPr lang="ru-RU" b="1" i="1" baseline="0" dirty="0">
                <a:sym typeface="Symbol" pitchFamily="18" charset="2"/>
              </a:rPr>
              <a:t></a:t>
            </a:r>
            <a:r>
              <a:rPr lang="en-US" baseline="0" dirty="0">
                <a:sym typeface="Symbol" pitchFamily="18" charset="2"/>
              </a:rPr>
              <a:t> </a:t>
            </a:r>
            <a:r>
              <a:rPr lang="ru-RU" b="1" baseline="0" dirty="0"/>
              <a:t>= 7.5 г/м</a:t>
            </a:r>
            <a:r>
              <a:rPr lang="ru-RU" b="1" baseline="30000" dirty="0"/>
              <a:t>3 </a:t>
            </a:r>
            <a:r>
              <a:rPr lang="ru-RU" b="1" baseline="0" dirty="0"/>
              <a:t>).</a:t>
            </a:r>
            <a:r>
              <a:rPr lang="en-US" b="1" baseline="0" dirty="0"/>
              <a:t> </a:t>
            </a:r>
            <a:r>
              <a:rPr lang="ru-RU" b="1" baseline="0" dirty="0"/>
              <a:t>Суммарные погонные потери (дБ/км) при температуре, отличной от 15 град. С</a:t>
            </a:r>
            <a:endParaRPr lang="en-US" b="1" baseline="0" dirty="0"/>
          </a:p>
          <a:p>
            <a:pPr indent="215900" algn="ctr" eaLnBrk="0" hangingPunct="0"/>
            <a:r>
              <a:rPr lang="ru-RU" b="1" i="1" baseline="0" dirty="0">
                <a:sym typeface="Symbol" pitchFamily="18" charset="2"/>
              </a:rPr>
              <a:t></a:t>
            </a:r>
            <a:r>
              <a:rPr lang="ru-RU" b="1" i="1" dirty="0" err="1"/>
              <a:t>tot</a:t>
            </a:r>
            <a:r>
              <a:rPr lang="ru-RU" b="1" baseline="0" dirty="0"/>
              <a:t> = [1-</a:t>
            </a:r>
            <a:r>
              <a:rPr lang="ru-RU" b="1" baseline="0" dirty="0" smtClean="0"/>
              <a:t>(</a:t>
            </a:r>
            <a:r>
              <a:rPr lang="en-US" b="1" i="1" baseline="0" dirty="0"/>
              <a:t>T</a:t>
            </a:r>
            <a:r>
              <a:rPr lang="ru-RU" b="1" i="1" baseline="0" dirty="0" smtClean="0"/>
              <a:t> </a:t>
            </a:r>
            <a:r>
              <a:rPr lang="ru-RU" b="1" baseline="0" dirty="0"/>
              <a:t>- 15) 0.01] </a:t>
            </a:r>
            <a:r>
              <a:rPr lang="ru-RU" b="1" i="1" baseline="0" dirty="0">
                <a:sym typeface="Symbol" pitchFamily="18" charset="2"/>
              </a:rPr>
              <a:t></a:t>
            </a:r>
            <a:r>
              <a:rPr lang="ru-RU" b="1" i="1" dirty="0"/>
              <a:t>О</a:t>
            </a:r>
            <a:r>
              <a:rPr lang="ru-RU" b="1" baseline="0" dirty="0"/>
              <a:t> + [1-</a:t>
            </a:r>
            <a:r>
              <a:rPr lang="ru-RU" b="1" baseline="0" dirty="0" smtClean="0"/>
              <a:t>(</a:t>
            </a:r>
            <a:r>
              <a:rPr lang="en-US" b="1" i="1" baseline="0" dirty="0" smtClean="0"/>
              <a:t>T</a:t>
            </a:r>
            <a:r>
              <a:rPr lang="ru-RU" b="1" baseline="0" dirty="0" smtClean="0"/>
              <a:t> </a:t>
            </a:r>
            <a:r>
              <a:rPr lang="ru-RU" b="1" baseline="0" dirty="0"/>
              <a:t>-15)</a:t>
            </a:r>
            <a:r>
              <a:rPr lang="en-US" b="1" baseline="0" dirty="0">
                <a:cs typeface="Times New Roman" pitchFamily="18" charset="0"/>
              </a:rPr>
              <a:t>·</a:t>
            </a:r>
            <a:r>
              <a:rPr lang="en-US" b="1" baseline="0" dirty="0"/>
              <a:t> </a:t>
            </a:r>
            <a:r>
              <a:rPr lang="ru-RU" b="1" baseline="0" dirty="0"/>
              <a:t>0.06]</a:t>
            </a:r>
            <a:r>
              <a:rPr lang="en-US" b="1" baseline="0" dirty="0">
                <a:cs typeface="Times New Roman" pitchFamily="18" charset="0"/>
              </a:rPr>
              <a:t>·</a:t>
            </a:r>
            <a:r>
              <a:rPr lang="ru-RU" b="1" i="1" baseline="0" dirty="0">
                <a:sym typeface="Symbol" pitchFamily="18" charset="2"/>
              </a:rPr>
              <a:t></a:t>
            </a:r>
            <a:r>
              <a:rPr lang="ru-RU" b="1" i="1" dirty="0"/>
              <a:t>w</a:t>
            </a:r>
            <a:r>
              <a:rPr lang="en-US" sz="2000" b="1" i="1" dirty="0"/>
              <a:t> </a:t>
            </a:r>
            <a:r>
              <a:rPr lang="ru-RU" sz="2000" baseline="0" dirty="0"/>
              <a:t> </a:t>
            </a:r>
            <a:r>
              <a:rPr lang="ru-RU" baseline="0" dirty="0"/>
              <a:t>                                 </a:t>
            </a:r>
            <a:endParaRPr lang="en-US" baseline="0" dirty="0"/>
          </a:p>
          <a:p>
            <a:pPr indent="215900" eaLnBrk="0" hangingPunct="0"/>
            <a:r>
              <a:rPr lang="ru-RU" b="1" baseline="0" dirty="0" smtClean="0"/>
              <a:t>где </a:t>
            </a:r>
            <a:r>
              <a:rPr lang="en-US" b="1" i="1" baseline="0" dirty="0" smtClean="0"/>
              <a:t>T</a:t>
            </a:r>
            <a:r>
              <a:rPr lang="ru-RU" b="1" baseline="0" dirty="0" smtClean="0"/>
              <a:t> </a:t>
            </a:r>
            <a:r>
              <a:rPr lang="ru-RU" b="1" baseline="0" dirty="0"/>
              <a:t>- температура воздуха в град. С.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  <p:bldP spid="532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323850" y="333375"/>
            <a:ext cx="856932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4000" b="1" baseline="0"/>
              <a:t>Фирмы дальнего зарубежья </a:t>
            </a:r>
            <a:r>
              <a:rPr lang="en-US" sz="4000" b="1" baseline="0"/>
              <a:t>Ericsson</a:t>
            </a:r>
            <a:r>
              <a:rPr lang="ru-RU" sz="4000" b="1" baseline="0"/>
              <a:t>, </a:t>
            </a:r>
            <a:r>
              <a:rPr lang="en-US" sz="4000" b="1" baseline="0"/>
              <a:t>Siemens</a:t>
            </a:r>
            <a:r>
              <a:rPr lang="ru-RU" sz="4000" b="1" baseline="0"/>
              <a:t>, </a:t>
            </a:r>
            <a:r>
              <a:rPr lang="en-US" sz="4000" b="1" baseline="0"/>
              <a:t>Nokia</a:t>
            </a:r>
            <a:r>
              <a:rPr lang="ru-RU" sz="4000" b="1" baseline="0"/>
              <a:t>, </a:t>
            </a:r>
            <a:r>
              <a:rPr lang="en-US" sz="4000" b="1" baseline="0"/>
              <a:t>Nera</a:t>
            </a:r>
            <a:r>
              <a:rPr lang="ru-RU" sz="4000" b="1" baseline="0"/>
              <a:t>, </a:t>
            </a:r>
            <a:r>
              <a:rPr lang="en-US" sz="4000" b="1" baseline="0"/>
              <a:t>Harris</a:t>
            </a:r>
            <a:r>
              <a:rPr lang="ru-RU" sz="4000" b="1" baseline="0"/>
              <a:t>, MRC, </a:t>
            </a:r>
            <a:r>
              <a:rPr lang="en-US" sz="4000" b="1" baseline="0"/>
              <a:t>Alcatel</a:t>
            </a:r>
            <a:r>
              <a:rPr lang="ru-RU" sz="4000" b="1" baseline="0"/>
              <a:t> и др. производят </a:t>
            </a:r>
            <a:r>
              <a:rPr lang="ru-RU" sz="4000" b="1" baseline="0">
                <a:solidFill>
                  <a:srgbClr val="0000FF"/>
                </a:solidFill>
              </a:rPr>
              <a:t>сотни вариантов</a:t>
            </a:r>
            <a:r>
              <a:rPr lang="ru-RU" sz="4000" b="1" baseline="0"/>
              <a:t> оборудования. В РФ так же  производятся ЦРРС системы связи  малой и средней ёмкости: Радан, Радиан, Радиус, Эриком, «Бист», </a:t>
            </a:r>
            <a:r>
              <a:rPr lang="en-US" sz="4000" b="1" baseline="0"/>
              <a:t>Sandra</a:t>
            </a:r>
            <a:r>
              <a:rPr lang="ru-RU" sz="4000" b="1" baseline="0"/>
              <a:t>, Просвет, Перевал. </a:t>
            </a:r>
          </a:p>
          <a:p>
            <a:pPr eaLnBrk="0" hangingPunct="0"/>
            <a:r>
              <a:rPr lang="ru-RU" sz="4000" b="1" baseline="0"/>
              <a:t>(</a:t>
            </a:r>
            <a:r>
              <a:rPr lang="ru-RU" sz="4000" b="1" baseline="0">
                <a:solidFill>
                  <a:srgbClr val="0000FF"/>
                </a:solidFill>
              </a:rPr>
              <a:t>www.vestnik-sviazy.ru/archive)</a:t>
            </a:r>
            <a:r>
              <a:rPr lang="ru-RU" baseline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69863"/>
            <a:ext cx="87137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baseline="0"/>
              <a:t>Качество работы систем связи определяется </a:t>
            </a:r>
            <a:r>
              <a:rPr lang="ru-RU" sz="2800" b="1" baseline="0">
                <a:solidFill>
                  <a:srgbClr val="0000FF"/>
                </a:solidFill>
              </a:rPr>
              <a:t>показателем неготовности</a:t>
            </a:r>
            <a:r>
              <a:rPr lang="ru-RU" sz="2800" b="1" baseline="0"/>
              <a:t> (ПНГ), состоящего из</a:t>
            </a:r>
            <a:r>
              <a:rPr lang="ru-RU" b="1" baseline="0"/>
              <a:t> </a:t>
            </a:r>
            <a:endParaRPr lang="ru-RU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488" y="2852738"/>
            <a:ext cx="9018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baseline="0">
                <a:solidFill>
                  <a:srgbClr val="0000FF"/>
                </a:solidFill>
              </a:rPr>
              <a:t>ПНГс </a:t>
            </a:r>
            <a:r>
              <a:rPr lang="ru-RU" sz="2800" b="1" baseline="0"/>
              <a:t>- неготовность линии связи из-за закрытия трассы (влияние субрефракции), </a:t>
            </a:r>
            <a:endParaRPr lang="ru-RU" sz="2800" baseline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775" y="4005263"/>
            <a:ext cx="6196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800" b="1" baseline="0">
                <a:solidFill>
                  <a:srgbClr val="0000FF"/>
                </a:solidFill>
              </a:rPr>
              <a:t>ПНГа</a:t>
            </a:r>
            <a:r>
              <a:rPr lang="ru-RU" sz="2800" b="1" baseline="0"/>
              <a:t> - аппаратурная ненадёжность</a:t>
            </a:r>
            <a:r>
              <a:rPr lang="ru-RU" b="1" baseline="0"/>
              <a:t>, </a:t>
            </a:r>
            <a:endParaRPr lang="ru-RU" baseline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5888" y="4581525"/>
            <a:ext cx="757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800" b="1" baseline="0">
                <a:solidFill>
                  <a:srgbClr val="0000FF"/>
                </a:solidFill>
              </a:rPr>
              <a:t>ПНГп</a:t>
            </a:r>
            <a:r>
              <a:rPr lang="ru-RU" sz="2800" b="1" baseline="0"/>
              <a:t> - ошибки обслуживающего персонала</a:t>
            </a:r>
            <a:r>
              <a:rPr lang="ru-RU" b="1" baseline="0"/>
              <a:t>, </a:t>
            </a:r>
            <a:endParaRPr lang="ru-RU" baseline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5229225"/>
            <a:ext cx="8856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baseline="0">
                <a:solidFill>
                  <a:srgbClr val="0000FF"/>
                </a:solidFill>
              </a:rPr>
              <a:t>ПНГэ </a:t>
            </a:r>
            <a:r>
              <a:rPr lang="ru-RU" sz="2800" b="1" baseline="0"/>
              <a:t>- неготовность линии связи из-за влияния промышленных атмосферных метеоров (экологические причины).</a:t>
            </a:r>
            <a:r>
              <a:rPr lang="ru-RU" sz="2800" baseline="0"/>
              <a:t> </a:t>
            </a:r>
          </a:p>
        </p:txBody>
      </p:sp>
      <p:grpSp>
        <p:nvGrpSpPr>
          <p:cNvPr id="61447" name="Группа 8"/>
          <p:cNvGrpSpPr>
            <a:grpSpLocks/>
          </p:cNvGrpSpPr>
          <p:nvPr/>
        </p:nvGrpSpPr>
        <p:grpSpPr bwMode="auto">
          <a:xfrm>
            <a:off x="90488" y="1268413"/>
            <a:ext cx="9018587" cy="1458912"/>
            <a:chOff x="90264" y="1268760"/>
            <a:chExt cx="9018240" cy="1458163"/>
          </a:xfrm>
        </p:grpSpPr>
        <p:sp>
          <p:nvSpPr>
            <p:cNvPr id="61448" name="Прямоугольник 2"/>
            <p:cNvSpPr>
              <a:spLocks noChangeArrowheads="1"/>
            </p:cNvSpPr>
            <p:nvPr/>
          </p:nvSpPr>
          <p:spPr bwMode="auto">
            <a:xfrm>
              <a:off x="179512" y="1772816"/>
              <a:ext cx="885698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 b="1" baseline="0"/>
                <a:t>где </a:t>
              </a:r>
              <a:r>
                <a:rPr lang="ru-RU" sz="2800" b="1" baseline="0">
                  <a:solidFill>
                    <a:srgbClr val="0000FF"/>
                  </a:solidFill>
                </a:rPr>
                <a:t>ПНГд</a:t>
              </a:r>
              <a:r>
                <a:rPr lang="ru-RU" sz="2800" b="1" baseline="0"/>
                <a:t> - неготовность линии связи из-за влияния гидрометеоров (дождей), </a:t>
              </a:r>
              <a:endParaRPr lang="ru-RU" sz="2800" baseline="0"/>
            </a:p>
          </p:txBody>
        </p:sp>
        <p:sp>
          <p:nvSpPr>
            <p:cNvPr id="61449" name="Прямоугольник 7"/>
            <p:cNvSpPr>
              <a:spLocks noChangeArrowheads="1"/>
            </p:cNvSpPr>
            <p:nvPr/>
          </p:nvSpPr>
          <p:spPr bwMode="auto">
            <a:xfrm>
              <a:off x="90264" y="1268760"/>
              <a:ext cx="9018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2800" b="1" baseline="0">
                  <a:solidFill>
                    <a:srgbClr val="0000FF"/>
                  </a:solidFill>
                </a:rPr>
                <a:t>ПНГ= ПНГд + ПНГс + ПНГа + ПНГп + ПНГэ</a:t>
              </a:r>
              <a:r>
                <a:rPr lang="ru-RU" sz="2800" b="1" baseline="0"/>
                <a:t>,</a:t>
              </a:r>
              <a:endParaRPr lang="ru-RU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260350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000" b="1" baseline="0">
                <a:solidFill>
                  <a:srgbClr val="0000FF"/>
                </a:solidFill>
              </a:rPr>
              <a:t>Показатели неготовности (ПНГ)</a:t>
            </a:r>
            <a:endParaRPr lang="ru-RU" sz="4000" baseline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0488" y="1079500"/>
            <a:ext cx="89455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>
                <a:solidFill>
                  <a:srgbClr val="0000FF"/>
                </a:solidFill>
              </a:rPr>
              <a:t>Неготовность аппаратуры </a:t>
            </a:r>
            <a:r>
              <a:rPr lang="ru-RU" sz="3200" b="1" baseline="0"/>
              <a:t>- такое состояние участка РРЛ, при котором в течение </a:t>
            </a:r>
            <a:r>
              <a:rPr lang="ru-RU" sz="3200" b="1" baseline="0">
                <a:solidFill>
                  <a:srgbClr val="0000FF"/>
                </a:solidFill>
              </a:rPr>
              <a:t>десяти секундных интервалов</a:t>
            </a:r>
            <a:r>
              <a:rPr lang="ru-RU" sz="3200" b="1" baseline="0"/>
              <a:t>, следующих подряд, имеет место хотя бы одно из событий: </a:t>
            </a:r>
            <a:endParaRPr lang="ru-RU" sz="3200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3213100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·  пропадание сигнала (потеря синхрони-зации); </a:t>
            </a:r>
            <a:endParaRPr lang="ru-RU" sz="3200" baseline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0488" y="4508500"/>
            <a:ext cx="8945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·  коэффициент ошибок</a:t>
            </a:r>
            <a:r>
              <a:rPr lang="ru-RU" sz="3200" b="1" i="1" baseline="0"/>
              <a:t> k</a:t>
            </a:r>
            <a:r>
              <a:rPr lang="ru-RU" sz="3200" b="1" i="1"/>
              <a:t>oш</a:t>
            </a:r>
            <a:r>
              <a:rPr lang="ru-RU" sz="3200" b="1" i="1" baseline="0"/>
              <a:t> </a:t>
            </a:r>
            <a:r>
              <a:rPr lang="ru-RU" sz="3200" b="1" baseline="0"/>
              <a:t>= </a:t>
            </a:r>
            <a:r>
              <a:rPr lang="ru-RU" sz="3200" b="1" i="1" baseline="0"/>
              <a:t>N</a:t>
            </a:r>
            <a:r>
              <a:rPr lang="ru-RU" sz="3200" b="1" i="1"/>
              <a:t>ош</a:t>
            </a:r>
            <a:r>
              <a:rPr lang="ru-RU" sz="3200" b="1" baseline="0"/>
              <a:t> / </a:t>
            </a:r>
            <a:r>
              <a:rPr lang="ru-RU" sz="3200" b="1" i="1" baseline="0"/>
              <a:t>N</a:t>
            </a:r>
            <a:r>
              <a:rPr lang="ru-RU" sz="3200" b="1" baseline="0"/>
              <a:t> &gt; 10</a:t>
            </a:r>
            <a:r>
              <a:rPr lang="ru-RU" sz="3200" b="1" baseline="30000"/>
              <a:t>-3</a:t>
            </a:r>
            <a:r>
              <a:rPr lang="ru-RU" sz="3200" b="1" baseline="0"/>
              <a:t>, </a:t>
            </a:r>
            <a:br>
              <a:rPr lang="ru-RU" sz="3200" b="1" baseline="0"/>
            </a:br>
            <a:r>
              <a:rPr lang="ru-RU" sz="3200" b="1" baseline="0"/>
              <a:t>где </a:t>
            </a:r>
            <a:r>
              <a:rPr lang="ru-RU" sz="3200" b="1" i="1" baseline="0"/>
              <a:t>N</a:t>
            </a:r>
            <a:r>
              <a:rPr lang="ru-RU" sz="3200" b="1" baseline="0"/>
              <a:t> - число переданных символов, </a:t>
            </a:r>
            <a:r>
              <a:rPr lang="ru-RU" sz="3200" b="1" i="1" baseline="0"/>
              <a:t>N</a:t>
            </a:r>
            <a:r>
              <a:rPr lang="ru-RU" sz="3200" b="1" i="1"/>
              <a:t>ош</a:t>
            </a:r>
            <a:r>
              <a:rPr lang="ru-RU" sz="3200" b="1"/>
              <a:t> </a:t>
            </a:r>
            <a:r>
              <a:rPr lang="ru-RU" sz="3200" b="1" baseline="0"/>
              <a:t>- число ошибочно принятых символов.</a:t>
            </a:r>
            <a:endParaRPr lang="ru-RU" sz="32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000" b="1" baseline="0">
                <a:solidFill>
                  <a:srgbClr val="0000FF"/>
                </a:solidFill>
              </a:rPr>
              <a:t>Причины, приводящие к неготовности аппаратуры:</a:t>
            </a:r>
            <a:endParaRPr lang="ru-RU" sz="4000" baseline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950" y="1292225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·  экранирующее влияние препятствия при субрефракции;</a:t>
            </a:r>
            <a:endParaRPr lang="ru-RU" sz="3600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2420938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·  влияние гидрометеоров (учитывается при частотах выше 5 ГГц); </a:t>
            </a:r>
            <a:endParaRPr lang="ru-RU" sz="3600" baseline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0488" y="3644900"/>
            <a:ext cx="8945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·  влияние промышленных атмосферных метеоров (экологические факторы). </a:t>
            </a:r>
            <a:endParaRPr lang="ru-RU" sz="3600" baseline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950" y="5013325"/>
            <a:ext cx="88566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600" b="1" baseline="0"/>
              <a:t>Данные для расчётов отсутствуют: </a:t>
            </a:r>
            <a:br>
              <a:rPr lang="ru-RU" sz="3600" b="1" baseline="0"/>
            </a:br>
            <a:r>
              <a:rPr lang="ru-RU" sz="3600" b="1" baseline="0"/>
              <a:t>·  ненадёжность аппаратуры; </a:t>
            </a:r>
            <a:br>
              <a:rPr lang="ru-RU" sz="3600" b="1" baseline="0"/>
            </a:br>
            <a:r>
              <a:rPr lang="ru-RU" sz="3600" b="1" baseline="0"/>
              <a:t>·  ошибки обслуживающего персонала</a:t>
            </a:r>
            <a:r>
              <a:rPr lang="ru-RU" sz="3200" b="1" baseline="0"/>
              <a:t>.</a:t>
            </a:r>
            <a:endParaRPr lang="ru-RU" sz="32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685800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b="1" baseline="0">
                <a:solidFill>
                  <a:srgbClr val="0000FF"/>
                </a:solidFill>
              </a:rPr>
              <a:t>Иерархические ступени цифровых каналов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323850" y="1916113"/>
            <a:ext cx="7981950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4000" b="1" baseline="0"/>
              <a:t>Существует 2 наиболее широко используемых во всем мире </a:t>
            </a:r>
            <a:r>
              <a:rPr lang="ru-RU" sz="4000" b="1" baseline="0">
                <a:solidFill>
                  <a:srgbClr val="0000FF"/>
                </a:solidFill>
              </a:rPr>
              <a:t>стандарта</a:t>
            </a:r>
            <a:r>
              <a:rPr lang="ru-RU" sz="4000" b="1" baseline="0"/>
              <a:t> по группообразованию и кодированию канала –</a:t>
            </a:r>
          </a:p>
          <a:p>
            <a:pPr eaLnBrk="0" hangingPunct="0"/>
            <a:r>
              <a:rPr lang="ru-RU" sz="4000" b="1" baseline="0">
                <a:solidFill>
                  <a:srgbClr val="0000FF"/>
                </a:solidFill>
              </a:rPr>
              <a:t>СЕПТ(Европейский) </a:t>
            </a:r>
            <a:r>
              <a:rPr lang="ru-RU" sz="4000" b="1" baseline="0"/>
              <a:t>и </a:t>
            </a:r>
          </a:p>
          <a:p>
            <a:pPr eaLnBrk="0" hangingPunct="0"/>
            <a:r>
              <a:rPr lang="ru-RU" sz="4000" b="1" baseline="0">
                <a:solidFill>
                  <a:srgbClr val="FF0000"/>
                </a:solidFill>
              </a:rPr>
              <a:t>Североамериканский</a:t>
            </a:r>
            <a:r>
              <a:rPr lang="ru-RU" sz="4000" b="1" baseline="0"/>
              <a:t>.</a:t>
            </a:r>
            <a:r>
              <a:rPr lang="ru-RU" sz="40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107950" y="115888"/>
            <a:ext cx="8963025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4400" b="1" baseline="0"/>
              <a:t>В СЕПТ </a:t>
            </a:r>
            <a:r>
              <a:rPr lang="ru-MO" sz="4400" b="1" baseline="0"/>
              <a:t>выходная скорость передачи</a:t>
            </a:r>
            <a:r>
              <a:rPr lang="ru-RU" sz="4400" b="1" baseline="0"/>
              <a:t> равна </a:t>
            </a:r>
            <a:r>
              <a:rPr lang="ru-RU" sz="4400" b="1" baseline="0">
                <a:solidFill>
                  <a:srgbClr val="FF0000"/>
                </a:solidFill>
              </a:rPr>
              <a:t>2048 </a:t>
            </a:r>
            <a:r>
              <a:rPr lang="ru-RU" sz="4400" b="1" baseline="0"/>
              <a:t>кбит</a:t>
            </a:r>
            <a:r>
              <a:rPr lang="ru-MO" sz="4400" b="1" baseline="0"/>
              <a:t>/с, </a:t>
            </a:r>
            <a:r>
              <a:rPr lang="ru-RU" sz="4400" b="1" baseline="0"/>
              <a:t>или </a:t>
            </a:r>
            <a:r>
              <a:rPr lang="ru-RU" sz="4400" b="1" baseline="0">
                <a:solidFill>
                  <a:schemeClr val="accent2"/>
                </a:solidFill>
              </a:rPr>
              <a:t>Е1 </a:t>
            </a:r>
            <a:r>
              <a:rPr lang="ru-RU" sz="4400" b="1" baseline="0"/>
              <a:t>(</a:t>
            </a:r>
            <a:r>
              <a:rPr lang="ru-MO" sz="4400" b="1" baseline="0"/>
              <a:t>  </a:t>
            </a:r>
            <a:r>
              <a:rPr lang="ru-RU" sz="4400" b="1" baseline="0"/>
              <a:t>ПГ образуется из </a:t>
            </a:r>
            <a:r>
              <a:rPr lang="ru-RU" sz="4400" b="1" baseline="0">
                <a:solidFill>
                  <a:schemeClr val="accent2"/>
                </a:solidFill>
              </a:rPr>
              <a:t>32 </a:t>
            </a:r>
            <a:r>
              <a:rPr lang="ru-RU" sz="4400" b="1" baseline="0"/>
              <a:t>основных цифровых каналов по 64 кбит</a:t>
            </a:r>
            <a:r>
              <a:rPr lang="ru-MO" sz="4400" b="1" baseline="0"/>
              <a:t>/</a:t>
            </a:r>
            <a:r>
              <a:rPr lang="en-US" sz="4400" b="1" baseline="0"/>
              <a:t>c</a:t>
            </a:r>
            <a:r>
              <a:rPr lang="ru-MO" sz="4400" b="1" baseline="0"/>
              <a:t>).</a:t>
            </a:r>
            <a:r>
              <a:rPr lang="ru-MO" sz="4000" b="1" baseline="0"/>
              <a:t/>
            </a:r>
            <a:br>
              <a:rPr lang="ru-MO" sz="4000" b="1" baseline="0"/>
            </a:br>
            <a:r>
              <a:rPr lang="ru-RU" sz="4400" b="1" baseline="0"/>
              <a:t>Североамериканском стандарте </a:t>
            </a:r>
            <a:r>
              <a:rPr lang="en-US" sz="4400" b="1" baseline="0">
                <a:solidFill>
                  <a:schemeClr val="accent2"/>
                </a:solidFill>
              </a:rPr>
              <a:t>DS</a:t>
            </a:r>
            <a:r>
              <a:rPr lang="ru-MO" sz="4400" b="1" baseline="0">
                <a:solidFill>
                  <a:schemeClr val="accent2"/>
                </a:solidFill>
              </a:rPr>
              <a:t>1</a:t>
            </a:r>
            <a:r>
              <a:rPr lang="ru-RU" sz="4400" b="1" baseline="0"/>
              <a:t> объединяются </a:t>
            </a:r>
            <a:r>
              <a:rPr lang="ru-RU" sz="4400" b="1" baseline="0">
                <a:solidFill>
                  <a:schemeClr val="accent2"/>
                </a:solidFill>
              </a:rPr>
              <a:t>24 </a:t>
            </a:r>
            <a:r>
              <a:rPr lang="ru-RU" sz="4400" b="1" baseline="0"/>
              <a:t>канала  для получения выходной скорости передачи </a:t>
            </a:r>
            <a:r>
              <a:rPr lang="ru-RU" sz="4400" b="1" baseline="0">
                <a:solidFill>
                  <a:srgbClr val="FF0000"/>
                </a:solidFill>
              </a:rPr>
              <a:t>1544</a:t>
            </a:r>
            <a:r>
              <a:rPr lang="ru-RU" sz="4400" b="1" baseline="0"/>
              <a:t> кбит</a:t>
            </a:r>
            <a:r>
              <a:rPr lang="ru-MO" sz="4400" b="1" baseline="0"/>
              <a:t>/с.</a:t>
            </a:r>
            <a:r>
              <a:rPr lang="ru-RU" sz="3200" b="1" baseline="0"/>
              <a:t/>
            </a:r>
            <a:br>
              <a:rPr lang="ru-RU" sz="3200" b="1" baseline="0"/>
            </a:br>
            <a:endParaRPr lang="ru-RU" sz="3200" b="1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685800"/>
            <a:ext cx="8856984" cy="5264150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Цепочка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приёмо-передающих станций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расположенных на расстояниях устойчивой связи, называется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радиорелейной линией прямой видимости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9281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>
                <a:solidFill>
                  <a:schemeClr val="tx2"/>
                </a:solidFill>
              </a:rPr>
              <a:t>В </a:t>
            </a:r>
            <a:r>
              <a:rPr lang="ru-RU" sz="3200" b="1" baseline="0">
                <a:solidFill>
                  <a:srgbClr val="0000FF"/>
                </a:solidFill>
              </a:rPr>
              <a:t>СЕПТ</a:t>
            </a:r>
            <a:r>
              <a:rPr lang="ru-RU" sz="3200" b="1" baseline="0">
                <a:solidFill>
                  <a:schemeClr val="tx2"/>
                </a:solidFill>
              </a:rPr>
              <a:t> </a:t>
            </a:r>
            <a:r>
              <a:rPr lang="ru-RU" sz="3200" b="1" baseline="0">
                <a:solidFill>
                  <a:srgbClr val="FF0000"/>
                </a:solidFill>
              </a:rPr>
              <a:t>мультиплексоре</a:t>
            </a:r>
            <a:r>
              <a:rPr lang="ru-RU" sz="3200" b="1" baseline="0">
                <a:solidFill>
                  <a:schemeClr val="tx2"/>
                </a:solidFill>
              </a:rPr>
              <a:t> </a:t>
            </a:r>
            <a:r>
              <a:rPr lang="ru-RU" sz="3200" b="1" baseline="0">
                <a:solidFill>
                  <a:srgbClr val="0000FF"/>
                </a:solidFill>
              </a:rPr>
              <a:t>второго</a:t>
            </a:r>
            <a:r>
              <a:rPr lang="ru-RU" sz="3200" b="1" baseline="0">
                <a:solidFill>
                  <a:schemeClr val="tx2"/>
                </a:solidFill>
              </a:rPr>
              <a:t> порядка объединяются 4 сигнала </a:t>
            </a:r>
            <a:r>
              <a:rPr lang="ru-RU" sz="3200" b="1" baseline="0">
                <a:solidFill>
                  <a:srgbClr val="CC0000"/>
                </a:solidFill>
              </a:rPr>
              <a:t>2048</a:t>
            </a:r>
            <a:r>
              <a:rPr lang="ru-RU" sz="3200" b="1" baseline="0">
                <a:solidFill>
                  <a:schemeClr val="tx2"/>
                </a:solidFill>
              </a:rPr>
              <a:t> кбит</a:t>
            </a:r>
            <a:r>
              <a:rPr lang="ru-MO" sz="3200" b="1" baseline="0">
                <a:solidFill>
                  <a:schemeClr val="tx2"/>
                </a:solidFill>
              </a:rPr>
              <a:t>/с в целях получения выходного сигнала </a:t>
            </a:r>
            <a:r>
              <a:rPr lang="ru-RU" sz="3200" b="1" baseline="0">
                <a:solidFill>
                  <a:srgbClr val="CC0000"/>
                </a:solidFill>
              </a:rPr>
              <a:t>8448 </a:t>
            </a:r>
            <a:r>
              <a:rPr lang="ru-RU" sz="3200" b="1" baseline="0">
                <a:solidFill>
                  <a:schemeClr val="tx2"/>
                </a:solidFill>
              </a:rPr>
              <a:t>кбит</a:t>
            </a:r>
            <a:r>
              <a:rPr lang="ru-MO" sz="3200" b="1" baseline="0">
                <a:solidFill>
                  <a:schemeClr val="tx2"/>
                </a:solidFill>
              </a:rPr>
              <a:t>/с, </a:t>
            </a:r>
            <a:r>
              <a:rPr lang="ru-RU" sz="3200" b="1" baseline="0">
                <a:solidFill>
                  <a:schemeClr val="tx2"/>
                </a:solidFill>
              </a:rPr>
              <a:t>или Е2 (сигналы имеют скорости передачи</a:t>
            </a:r>
            <a:r>
              <a:rPr lang="ru-MO" sz="3200" b="1" baseline="0">
                <a:solidFill>
                  <a:schemeClr val="tx2"/>
                </a:solidFill>
              </a:rPr>
              <a:t>, </a:t>
            </a:r>
            <a:r>
              <a:rPr lang="ru-RU" sz="3200" b="1" baseline="0">
                <a:solidFill>
                  <a:schemeClr val="tx2"/>
                </a:solidFill>
              </a:rPr>
              <a:t>которые в разное время неодинаковы</a:t>
            </a:r>
            <a:r>
              <a:rPr lang="ru-MO" sz="3200" b="1" baseline="0">
                <a:solidFill>
                  <a:schemeClr val="tx2"/>
                </a:solidFill>
              </a:rPr>
              <a:t>). </a:t>
            </a:r>
            <a:endParaRPr lang="ru-RU" sz="32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950" y="2795588"/>
            <a:ext cx="8928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>
                <a:solidFill>
                  <a:schemeClr val="tx2"/>
                </a:solidFill>
              </a:rPr>
              <a:t>В </a:t>
            </a:r>
            <a:r>
              <a:rPr lang="ru-RU" sz="3200" b="1" baseline="0">
                <a:solidFill>
                  <a:srgbClr val="FF0000"/>
                </a:solidFill>
              </a:rPr>
              <a:t>мультиплексоре</a:t>
            </a:r>
            <a:r>
              <a:rPr lang="ru-RU" sz="3200" b="1" baseline="0">
                <a:solidFill>
                  <a:schemeClr val="tx2"/>
                </a:solidFill>
              </a:rPr>
              <a:t> </a:t>
            </a:r>
            <a:r>
              <a:rPr lang="ru-RU" sz="3200" b="1" baseline="0">
                <a:solidFill>
                  <a:srgbClr val="0000FF"/>
                </a:solidFill>
              </a:rPr>
              <a:t>3-го </a:t>
            </a:r>
            <a:r>
              <a:rPr lang="ru-RU" sz="3200" b="1" baseline="0"/>
              <a:t>порядка</a:t>
            </a:r>
            <a:r>
              <a:rPr lang="ru-MO" sz="3200" b="1" baseline="0">
                <a:solidFill>
                  <a:schemeClr val="tx2"/>
                </a:solidFill>
              </a:rPr>
              <a:t> </a:t>
            </a:r>
            <a:r>
              <a:rPr lang="ru-RU" sz="3200" b="1" baseline="0"/>
              <a:t>объединяются 4</a:t>
            </a:r>
            <a:r>
              <a:rPr lang="ru-RU" sz="3200" b="1" baseline="0">
                <a:solidFill>
                  <a:srgbClr val="0000FF"/>
                </a:solidFill>
              </a:rPr>
              <a:t> </a:t>
            </a:r>
            <a:r>
              <a:rPr lang="ru-RU" sz="3200" b="1" baseline="0"/>
              <a:t>сигнала по </a:t>
            </a:r>
            <a:r>
              <a:rPr lang="ru-RU" sz="3200" b="1" baseline="0">
                <a:solidFill>
                  <a:srgbClr val="FF0000"/>
                </a:solidFill>
              </a:rPr>
              <a:t>8448</a:t>
            </a:r>
            <a:r>
              <a:rPr lang="ru-RU" sz="3200" b="1" baseline="0"/>
              <a:t> кбит</a:t>
            </a:r>
            <a:r>
              <a:rPr lang="ru-MO" sz="3200" b="1" baseline="0"/>
              <a:t>/</a:t>
            </a:r>
            <a:r>
              <a:rPr lang="en-US" sz="3200" b="1" baseline="0"/>
              <a:t>c</a:t>
            </a:r>
            <a:r>
              <a:rPr lang="ru-MO" sz="3200" b="1" baseline="0"/>
              <a:t>, чтобы получить на выходе скорость </a:t>
            </a:r>
            <a:r>
              <a:rPr lang="ru-RU" sz="3200" b="1" baseline="0"/>
              <a:t>Е3- </a:t>
            </a:r>
            <a:r>
              <a:rPr lang="ru-RU" sz="3200" b="1" baseline="0">
                <a:solidFill>
                  <a:srgbClr val="FF0000"/>
                </a:solidFill>
              </a:rPr>
              <a:t>34</a:t>
            </a:r>
            <a:r>
              <a:rPr lang="ru-MO" sz="3200" b="1" baseline="0">
                <a:solidFill>
                  <a:srgbClr val="FF0000"/>
                </a:solidFill>
              </a:rPr>
              <a:t>,368</a:t>
            </a:r>
            <a:r>
              <a:rPr lang="ru-MO" sz="3200" b="1" baseline="0"/>
              <a:t> </a:t>
            </a:r>
            <a:r>
              <a:rPr lang="ru-RU" sz="3200" b="1" baseline="0"/>
              <a:t>Мбит</a:t>
            </a:r>
            <a:r>
              <a:rPr lang="ru-MO" sz="3200" b="1" baseline="0"/>
              <a:t>/</a:t>
            </a:r>
            <a:r>
              <a:rPr lang="en-US" sz="3200" b="1" baseline="0"/>
              <a:t>c</a:t>
            </a:r>
            <a:r>
              <a:rPr lang="ru-MO" sz="3200" b="1" baseline="0"/>
              <a:t>. </a:t>
            </a:r>
            <a:endParaRPr lang="ru-RU" sz="32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4441825"/>
            <a:ext cx="8856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 baseline="0"/>
              <a:t>В </a:t>
            </a:r>
            <a:r>
              <a:rPr lang="ru-RU" sz="3200" b="1" baseline="0">
                <a:solidFill>
                  <a:srgbClr val="FF0000"/>
                </a:solidFill>
              </a:rPr>
              <a:t>мультиплексоре</a:t>
            </a:r>
            <a:r>
              <a:rPr lang="ru-RU" sz="3200" b="1" baseline="0"/>
              <a:t> </a:t>
            </a:r>
            <a:r>
              <a:rPr lang="ru-RU" sz="3200" b="1" baseline="0">
                <a:solidFill>
                  <a:srgbClr val="0000FF"/>
                </a:solidFill>
              </a:rPr>
              <a:t>4-го</a:t>
            </a:r>
            <a:r>
              <a:rPr lang="ru-RU" sz="3200" b="1" baseline="0"/>
              <a:t> порядка объединяются 4</a:t>
            </a:r>
            <a:r>
              <a:rPr lang="ru-RU" sz="3200" b="1" baseline="0">
                <a:solidFill>
                  <a:srgbClr val="0000FF"/>
                </a:solidFill>
              </a:rPr>
              <a:t> </a:t>
            </a:r>
            <a:r>
              <a:rPr lang="ru-RU" sz="3200" b="1" baseline="0"/>
              <a:t>сигнала по </a:t>
            </a:r>
            <a:r>
              <a:rPr lang="ru-RU" sz="3200" b="1" baseline="0">
                <a:solidFill>
                  <a:srgbClr val="FF0000"/>
                </a:solidFill>
              </a:rPr>
              <a:t>34</a:t>
            </a:r>
            <a:r>
              <a:rPr lang="ru-MO" sz="3200" b="1" baseline="0">
                <a:solidFill>
                  <a:srgbClr val="FF0000"/>
                </a:solidFill>
              </a:rPr>
              <a:t>,368</a:t>
            </a:r>
            <a:r>
              <a:rPr lang="ru-MO" sz="3200" b="1" baseline="0"/>
              <a:t> </a:t>
            </a:r>
            <a:r>
              <a:rPr lang="ru-RU" sz="3200" b="1" baseline="0"/>
              <a:t>Мбит</a:t>
            </a:r>
            <a:r>
              <a:rPr lang="ru-MO" sz="3200" b="1" baseline="0"/>
              <a:t>/</a:t>
            </a:r>
            <a:r>
              <a:rPr lang="en-US" sz="3200" b="1" baseline="0"/>
              <a:t>c </a:t>
            </a:r>
            <a:r>
              <a:rPr lang="ru-RU" sz="3200" b="1" baseline="0"/>
              <a:t>в целях получения выходного потока битов </a:t>
            </a:r>
            <a:r>
              <a:rPr lang="ru-RU" sz="3200" b="1" baseline="0">
                <a:solidFill>
                  <a:srgbClr val="FF0000"/>
                </a:solidFill>
              </a:rPr>
              <a:t>139</a:t>
            </a:r>
            <a:r>
              <a:rPr lang="ru-MO" sz="3200" b="1" baseline="0">
                <a:solidFill>
                  <a:srgbClr val="FF0000"/>
                </a:solidFill>
              </a:rPr>
              <a:t>,264</a:t>
            </a:r>
            <a:r>
              <a:rPr lang="ru-MO" sz="3200" b="1" baseline="0"/>
              <a:t> </a:t>
            </a:r>
            <a:r>
              <a:rPr lang="ru-RU" sz="3200" b="1" baseline="0"/>
              <a:t>Мбит</a:t>
            </a:r>
            <a:r>
              <a:rPr lang="ru-MO" sz="3200" b="1" baseline="0"/>
              <a:t>/</a:t>
            </a:r>
            <a:r>
              <a:rPr lang="en-US" sz="3200" b="1" baseline="0"/>
              <a:t>c</a:t>
            </a:r>
            <a:r>
              <a:rPr lang="ru-MO" sz="3200" b="1" baseline="0"/>
              <a:t> (</a:t>
            </a:r>
            <a:r>
              <a:rPr lang="ru-RU" sz="3200" b="1" baseline="0"/>
              <a:t>Е4)</a:t>
            </a:r>
            <a:r>
              <a:rPr lang="ru-MO" sz="3200" b="1" baseline="0"/>
              <a:t>.</a:t>
            </a:r>
            <a:endParaRPr lang="ru-RU" sz="3200" b="1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856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4000" b="1" baseline="0"/>
              <a:t>В зависимости от </a:t>
            </a:r>
            <a:r>
              <a:rPr lang="ru-RU" sz="4000" b="1" baseline="0">
                <a:solidFill>
                  <a:srgbClr val="FF3300"/>
                </a:solidFill>
              </a:rPr>
              <a:t>числа</a:t>
            </a:r>
            <a:r>
              <a:rPr lang="ru-RU" sz="4000" b="1" baseline="0"/>
              <a:t> организуемых аналоговых каналов </a:t>
            </a:r>
            <a:r>
              <a:rPr lang="ru-RU" sz="4000" b="1" i="1" baseline="0">
                <a:solidFill>
                  <a:srgbClr val="0000FF"/>
                </a:solidFill>
              </a:rPr>
              <a:t>N</a:t>
            </a:r>
            <a:r>
              <a:rPr lang="ru-RU" sz="4000" b="1" baseline="0"/>
              <a:t> </a:t>
            </a:r>
            <a:r>
              <a:rPr lang="ru-RU" sz="4000" b="1" baseline="0">
                <a:solidFill>
                  <a:srgbClr val="FF3300"/>
                </a:solidFill>
              </a:rPr>
              <a:t> </a:t>
            </a:r>
            <a:r>
              <a:rPr lang="ru-RU" sz="4000" b="1" baseline="0"/>
              <a:t>ТЧ:</a:t>
            </a:r>
            <a:r>
              <a:rPr lang="ru-RU" sz="4000" baseline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44675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baseline="0" dirty="0">
                <a:solidFill>
                  <a:srgbClr val="0000FF"/>
                </a:solidFill>
                <a:latin typeface="+mn-lt"/>
              </a:rPr>
              <a:t>Малоканальные</a:t>
            </a:r>
            <a:r>
              <a:rPr lang="ru-RU" sz="4000" b="1" baseline="0" dirty="0">
                <a:latin typeface="+mn-lt"/>
              </a:rPr>
              <a:t>  </a:t>
            </a:r>
          </a:p>
          <a:p>
            <a:pPr algn="ctr" eaLnBrk="0" hangingPunct="0">
              <a:defRPr/>
            </a:pPr>
            <a:r>
              <a:rPr lang="ru-RU" sz="4000" b="1" i="1" baseline="0" dirty="0">
                <a:solidFill>
                  <a:srgbClr val="0000CC"/>
                </a:solidFill>
                <a:latin typeface="+mn-lt"/>
              </a:rPr>
              <a:t>N</a:t>
            </a:r>
            <a:r>
              <a:rPr lang="ru-RU" sz="4000" b="1" baseline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4000" b="1" baseline="0" dirty="0">
                <a:solidFill>
                  <a:srgbClr val="0000CC"/>
                </a:solidFill>
                <a:latin typeface="+mn-lt"/>
                <a:sym typeface="Symbol"/>
              </a:rPr>
              <a:t></a:t>
            </a:r>
            <a:r>
              <a:rPr lang="ru-RU" sz="4000" b="1" baseline="0" dirty="0">
                <a:solidFill>
                  <a:srgbClr val="0000CC"/>
                </a:solidFill>
                <a:latin typeface="+mn-lt"/>
              </a:rPr>
              <a:t> 24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3136900"/>
            <a:ext cx="9036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000" b="1" baseline="0"/>
              <a:t>Со </a:t>
            </a:r>
            <a:r>
              <a:rPr lang="ru-RU" sz="4000" b="1" baseline="0">
                <a:solidFill>
                  <a:srgbClr val="0000FF"/>
                </a:solidFill>
              </a:rPr>
              <a:t>средней </a:t>
            </a:r>
            <a:r>
              <a:rPr lang="ru-RU" sz="4000" b="1" baseline="0"/>
              <a:t>пропускной способностью </a:t>
            </a:r>
          </a:p>
          <a:p>
            <a:pPr algn="ctr" eaLnBrk="0" hangingPunct="0"/>
            <a:r>
              <a:rPr lang="ru-RU" sz="4000" b="1" baseline="0"/>
              <a:t> </a:t>
            </a:r>
            <a:r>
              <a:rPr lang="ru-RU" sz="4000" b="1" i="1" baseline="0">
                <a:solidFill>
                  <a:srgbClr val="0000CC"/>
                </a:solidFill>
              </a:rPr>
              <a:t>N </a:t>
            </a:r>
            <a:r>
              <a:rPr lang="ru-RU" sz="4000" b="1" baseline="0">
                <a:solidFill>
                  <a:srgbClr val="0000CC"/>
                </a:solidFill>
              </a:rPr>
              <a:t>= 60 ... 300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5076825"/>
            <a:ext cx="8928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000" b="1" baseline="0"/>
              <a:t>С </a:t>
            </a:r>
            <a:r>
              <a:rPr lang="ru-RU" sz="4000" b="1" baseline="0">
                <a:solidFill>
                  <a:srgbClr val="0000FF"/>
                </a:solidFill>
              </a:rPr>
              <a:t>большой</a:t>
            </a:r>
            <a:r>
              <a:rPr lang="ru-RU" sz="4000" b="1" baseline="0"/>
              <a:t> пропускной способностью</a:t>
            </a:r>
          </a:p>
          <a:p>
            <a:pPr algn="ctr" eaLnBrk="0" hangingPunct="0"/>
            <a:r>
              <a:rPr lang="ru-RU" sz="4000" b="1" i="1" baseline="0">
                <a:solidFill>
                  <a:srgbClr val="0000CC"/>
                </a:solidFill>
              </a:rPr>
              <a:t>N</a:t>
            </a:r>
            <a:r>
              <a:rPr lang="ru-RU" sz="4000" b="1" baseline="0">
                <a:solidFill>
                  <a:srgbClr val="0000CC"/>
                </a:solidFill>
              </a:rPr>
              <a:t> = 600 ... 1920</a:t>
            </a:r>
            <a:r>
              <a:rPr lang="ru-RU" sz="4000" baseline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188913"/>
            <a:ext cx="4225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400" b="1" baseline="0">
                <a:solidFill>
                  <a:srgbClr val="0000FF"/>
                </a:solidFill>
              </a:rPr>
              <a:t>Цифровые РРЛ</a:t>
            </a:r>
            <a:r>
              <a:rPr lang="ru-RU" sz="4400" baseline="0">
                <a:solidFill>
                  <a:srgbClr val="0000FF"/>
                </a:solidFill>
              </a:rPr>
              <a:t> </a:t>
            </a:r>
            <a:endParaRPr lang="ru-RU" sz="4400" baseline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052513"/>
            <a:ext cx="8785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600" b="1" baseline="0"/>
              <a:t>В зависимости от </a:t>
            </a:r>
            <a:r>
              <a:rPr lang="ru-RU" sz="3600" b="1" baseline="0">
                <a:solidFill>
                  <a:srgbClr val="FF3300"/>
                </a:solidFill>
              </a:rPr>
              <a:t>скорости</a:t>
            </a:r>
            <a:r>
              <a:rPr lang="ru-RU" sz="3600" b="1" baseline="0"/>
              <a:t> передачи двоичных символов </a:t>
            </a:r>
            <a:r>
              <a:rPr lang="ru-RU" sz="3600" b="1" i="1" baseline="0"/>
              <a:t>В</a:t>
            </a:r>
            <a:r>
              <a:rPr lang="ru-RU" sz="3600" b="1" baseline="0"/>
              <a:t>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2698750"/>
            <a:ext cx="7848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3600" b="1" baseline="0"/>
              <a:t>с малой пропускной способностью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3600" b="1" baseline="0"/>
              <a:t> </a:t>
            </a:r>
            <a:r>
              <a:rPr lang="ru-RU" sz="3600" b="1" baseline="0">
                <a:solidFill>
                  <a:srgbClr val="0000CC"/>
                </a:solidFill>
              </a:rPr>
              <a:t>В&lt;10 Мбит/с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3924300"/>
            <a:ext cx="85693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3600" b="1" baseline="0"/>
              <a:t>со средней пропускной способностью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3600" b="1" baseline="0"/>
              <a:t> </a:t>
            </a:r>
            <a:r>
              <a:rPr lang="ru-RU" sz="3600" b="1" baseline="0">
                <a:solidFill>
                  <a:srgbClr val="0000CC"/>
                </a:solidFill>
              </a:rPr>
              <a:t>В=10...100 Мбит/с</a:t>
            </a:r>
            <a:r>
              <a:rPr lang="ru-RU" sz="3600" b="1" baseline="0"/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950" y="5580063"/>
            <a:ext cx="89281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3600" b="1" baseline="0"/>
              <a:t>с высокой пропускной способностью  </a:t>
            </a:r>
            <a:r>
              <a:rPr lang="ru-RU" sz="3600" b="1" baseline="0">
                <a:solidFill>
                  <a:srgbClr val="0000CC"/>
                </a:solidFill>
              </a:rPr>
              <a:t>В&gt;100 Мбит/с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7"/>
          <p:cNvGrpSpPr>
            <a:grpSpLocks/>
          </p:cNvGrpSpPr>
          <p:nvPr/>
        </p:nvGrpSpPr>
        <p:grpSpPr bwMode="auto">
          <a:xfrm>
            <a:off x="395288" y="404813"/>
            <a:ext cx="8316912" cy="6048375"/>
            <a:chOff x="249" y="255"/>
            <a:chExt cx="5239" cy="3810"/>
          </a:xfrm>
        </p:grpSpPr>
        <p:sp>
          <p:nvSpPr>
            <p:cNvPr id="69635" name="Rectangle 4"/>
            <p:cNvSpPr>
              <a:spLocks noChangeArrowheads="1"/>
            </p:cNvSpPr>
            <p:nvPr/>
          </p:nvSpPr>
          <p:spPr bwMode="auto">
            <a:xfrm>
              <a:off x="385" y="255"/>
              <a:ext cx="506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3600" b="1" baseline="0"/>
                <a:t>ЦРРС – цифровые радиорелейные системы</a:t>
              </a:r>
              <a:endParaRPr lang="ru-RU" sz="4400" baseline="0"/>
            </a:p>
          </p:txBody>
        </p:sp>
        <p:sp>
          <p:nvSpPr>
            <p:cNvPr id="69636" name="Rectangle 5"/>
            <p:cNvSpPr>
              <a:spLocks noChangeArrowheads="1"/>
            </p:cNvSpPr>
            <p:nvPr/>
          </p:nvSpPr>
          <p:spPr bwMode="auto">
            <a:xfrm>
              <a:off x="249" y="1117"/>
              <a:ext cx="5239" cy="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ru-RU" sz="2800" b="1" baseline="0"/>
                <a:t>Диапазон частот от </a:t>
              </a:r>
              <a:r>
                <a:rPr lang="ru-RU" sz="2800" b="1" baseline="0">
                  <a:solidFill>
                    <a:srgbClr val="FF0000"/>
                  </a:solidFill>
                </a:rPr>
                <a:t>1,5</a:t>
              </a:r>
              <a:r>
                <a:rPr lang="ru-RU" sz="2800" b="1" baseline="0"/>
                <a:t> ГГц до </a:t>
              </a:r>
              <a:r>
                <a:rPr lang="ru-RU" sz="2800" b="1" baseline="0">
                  <a:solidFill>
                    <a:srgbClr val="FF0000"/>
                  </a:solidFill>
                </a:rPr>
                <a:t>56</a:t>
              </a:r>
              <a:r>
                <a:rPr lang="ru-RU" sz="2800" b="1" baseline="0"/>
                <a:t> ГГц и выше.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ru-RU" sz="2800" b="1" baseline="0"/>
                <a:t>РРС большой ёмкости должны быть линиями прямой видимости (</a:t>
              </a:r>
              <a:r>
                <a:rPr lang="en-US" sz="2800" b="1" baseline="0"/>
                <a:t>LOS)</a:t>
              </a:r>
              <a:endParaRPr lang="ru-RU" sz="2800" b="1" baseline="0"/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ru-RU" sz="2800" b="1" baseline="0"/>
                <a:t>Учёт замираний различной природы позволяет создать ЦРРС с высоким качеством передачи сигнала.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ru-RU" sz="2800" b="1" baseline="0"/>
                <a:t>Использование многопозиционной модуляции позволяет эффективно использовать частотный ресурс.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6"/>
          <p:cNvGrpSpPr>
            <a:grpSpLocks/>
          </p:cNvGrpSpPr>
          <p:nvPr/>
        </p:nvGrpSpPr>
        <p:grpSpPr bwMode="auto">
          <a:xfrm>
            <a:off x="685800" y="609600"/>
            <a:ext cx="7772400" cy="4800600"/>
            <a:chOff x="432" y="384"/>
            <a:chExt cx="4896" cy="3024"/>
          </a:xfrm>
        </p:grpSpPr>
        <p:sp>
          <p:nvSpPr>
            <p:cNvPr id="70659" name="Rectangle 4"/>
            <p:cNvSpPr>
              <a:spLocks noChangeArrowheads="1"/>
            </p:cNvSpPr>
            <p:nvPr/>
          </p:nvSpPr>
          <p:spPr bwMode="auto">
            <a:xfrm>
              <a:off x="432" y="384"/>
              <a:ext cx="489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4400" b="1" baseline="0">
                  <a:solidFill>
                    <a:schemeClr val="tx2"/>
                  </a:solidFill>
                </a:rPr>
                <a:t>Преимущества ЦРРС</a:t>
              </a:r>
            </a:p>
          </p:txBody>
        </p:sp>
        <p:sp>
          <p:nvSpPr>
            <p:cNvPr id="70660" name="Rectangle 5"/>
            <p:cNvSpPr>
              <a:spLocks noChangeArrowheads="1"/>
            </p:cNvSpPr>
            <p:nvPr/>
          </p:nvSpPr>
          <p:spPr bwMode="auto">
            <a:xfrm>
              <a:off x="432" y="1248"/>
              <a:ext cx="4896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ru-RU" sz="3200" baseline="0"/>
                <a:t>         </a:t>
              </a:r>
              <a:r>
                <a:rPr lang="ru-RU" sz="3600" b="1" baseline="0"/>
                <a:t>Высокая помехозащищённость;</a:t>
              </a:r>
            </a:p>
            <a:p>
              <a:pPr marL="1143000" lvl="2" indent="-228600" eaLnBrk="0" hangingPunct="0">
                <a:spcBef>
                  <a:spcPct val="20000"/>
                </a:spcBef>
              </a:pPr>
              <a:r>
                <a:rPr lang="ru-RU" sz="3600" b="1" baseline="0"/>
                <a:t>Низкая себестоимость;</a:t>
              </a:r>
            </a:p>
            <a:p>
              <a:pPr marL="1143000" lvl="2" indent="-228600" eaLnBrk="0" hangingPunct="0">
                <a:spcBef>
                  <a:spcPct val="20000"/>
                </a:spcBef>
              </a:pPr>
              <a:r>
                <a:rPr lang="ru-RU" sz="3600" b="1" baseline="0"/>
                <a:t>Быстрое развёртывание;</a:t>
              </a:r>
            </a:p>
            <a:p>
              <a:pPr marL="1143000" lvl="2" indent="-228600" eaLnBrk="0" hangingPunct="0">
                <a:spcBef>
                  <a:spcPct val="20000"/>
                </a:spcBef>
              </a:pPr>
              <a:r>
                <a:rPr lang="ru-RU" sz="3600" b="1" baseline="0"/>
                <a:t>Простота технического обслуживания.</a:t>
              </a:r>
              <a:endParaRPr lang="ru-RU" sz="2800" b="1" baseline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9"/>
          <p:cNvGrpSpPr>
            <a:grpSpLocks/>
          </p:cNvGrpSpPr>
          <p:nvPr/>
        </p:nvGrpSpPr>
        <p:grpSpPr bwMode="auto">
          <a:xfrm>
            <a:off x="755650" y="620713"/>
            <a:ext cx="8064500" cy="4392612"/>
            <a:chOff x="476" y="391"/>
            <a:chExt cx="5080" cy="2767"/>
          </a:xfrm>
        </p:grpSpPr>
        <p:sp>
          <p:nvSpPr>
            <p:cNvPr id="71683" name="Rectangle 4"/>
            <p:cNvSpPr>
              <a:spLocks noChangeArrowheads="1"/>
            </p:cNvSpPr>
            <p:nvPr/>
          </p:nvSpPr>
          <p:spPr bwMode="auto">
            <a:xfrm>
              <a:off x="476" y="391"/>
              <a:ext cx="489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3600" b="1" baseline="0">
                  <a:solidFill>
                    <a:srgbClr val="A50021"/>
                  </a:solidFill>
                </a:rPr>
                <a:t>Цифровой ствол </a:t>
              </a:r>
              <a:br>
                <a:rPr lang="ru-RU" sz="3600" b="1" baseline="0">
                  <a:solidFill>
                    <a:srgbClr val="A50021"/>
                  </a:solidFill>
                </a:rPr>
              </a:br>
              <a:r>
                <a:rPr lang="ru-RU" sz="3600" b="1" baseline="0">
                  <a:solidFill>
                    <a:srgbClr val="A50021"/>
                  </a:solidFill>
                </a:rPr>
                <a:t>для передачи сигнала</a:t>
              </a:r>
              <a:endParaRPr lang="ru-RU" sz="3600" baseline="0">
                <a:solidFill>
                  <a:schemeClr val="tx2"/>
                </a:solidFill>
              </a:endParaRPr>
            </a:p>
          </p:txBody>
        </p:sp>
        <p:sp>
          <p:nvSpPr>
            <p:cNvPr id="71684" name="Text Box 6"/>
            <p:cNvSpPr txBox="1">
              <a:spLocks noChangeArrowheads="1"/>
            </p:cNvSpPr>
            <p:nvPr/>
          </p:nvSpPr>
          <p:spPr bwMode="auto">
            <a:xfrm>
              <a:off x="2156" y="1958"/>
              <a:ext cx="384" cy="24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ЧМ</a:t>
              </a:r>
            </a:p>
          </p:txBody>
        </p:sp>
        <p:sp>
          <p:nvSpPr>
            <p:cNvPr id="71685" name="Text Box 7"/>
            <p:cNvSpPr txBox="1">
              <a:spLocks noChangeArrowheads="1"/>
            </p:cNvSpPr>
            <p:nvPr/>
          </p:nvSpPr>
          <p:spPr bwMode="auto">
            <a:xfrm>
              <a:off x="2636" y="1958"/>
              <a:ext cx="384" cy="24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i="1" baseline="0"/>
                <a:t>  Т</a:t>
              </a:r>
            </a:p>
          </p:txBody>
        </p:sp>
        <p:sp>
          <p:nvSpPr>
            <p:cNvPr id="71686" name="Text Box 8"/>
            <p:cNvSpPr txBox="1">
              <a:spLocks noChangeArrowheads="1"/>
            </p:cNvSpPr>
            <p:nvPr/>
          </p:nvSpPr>
          <p:spPr bwMode="auto">
            <a:xfrm>
              <a:off x="3308" y="1958"/>
              <a:ext cx="480" cy="24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baseline="0"/>
                <a:t>  </a:t>
              </a:r>
              <a:r>
                <a:rPr lang="ru-RU" b="1" baseline="0"/>
                <a:t> </a:t>
              </a:r>
              <a:r>
                <a:rPr lang="en-US" b="1" baseline="0"/>
                <a:t>R</a:t>
              </a:r>
              <a:endParaRPr lang="ru-RU" b="1" baseline="0"/>
            </a:p>
          </p:txBody>
        </p:sp>
        <p:sp>
          <p:nvSpPr>
            <p:cNvPr id="71687" name="Text Box 9"/>
            <p:cNvSpPr txBox="1">
              <a:spLocks noChangeArrowheads="1"/>
            </p:cNvSpPr>
            <p:nvPr/>
          </p:nvSpPr>
          <p:spPr bwMode="auto">
            <a:xfrm>
              <a:off x="3932" y="1958"/>
              <a:ext cx="432" cy="24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aseline="0"/>
                <a:t> </a:t>
              </a:r>
              <a:r>
                <a:rPr lang="ru-RU" b="1" baseline="0"/>
                <a:t>ЧД</a:t>
              </a:r>
            </a:p>
          </p:txBody>
        </p:sp>
        <p:sp>
          <p:nvSpPr>
            <p:cNvPr id="71688" name="Text Box 10"/>
            <p:cNvSpPr txBox="1">
              <a:spLocks noChangeArrowheads="1"/>
            </p:cNvSpPr>
            <p:nvPr/>
          </p:nvSpPr>
          <p:spPr bwMode="auto">
            <a:xfrm>
              <a:off x="4460" y="1958"/>
              <a:ext cx="507" cy="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 rIns="0" bIns="1080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ФНЧ</a:t>
              </a:r>
            </a:p>
          </p:txBody>
        </p:sp>
        <p:sp>
          <p:nvSpPr>
            <p:cNvPr id="71689" name="Text Box 11"/>
            <p:cNvSpPr txBox="1">
              <a:spLocks noChangeArrowheads="1"/>
            </p:cNvSpPr>
            <p:nvPr/>
          </p:nvSpPr>
          <p:spPr bwMode="auto">
            <a:xfrm>
              <a:off x="521" y="1958"/>
              <a:ext cx="336" cy="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 rIns="0" bIns="1080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РУ</a:t>
              </a:r>
            </a:p>
          </p:txBody>
        </p:sp>
        <p:sp>
          <p:nvSpPr>
            <p:cNvPr id="71690" name="Text Box 12"/>
            <p:cNvSpPr txBox="1">
              <a:spLocks noChangeArrowheads="1"/>
            </p:cNvSpPr>
            <p:nvPr/>
          </p:nvSpPr>
          <p:spPr bwMode="auto">
            <a:xfrm>
              <a:off x="975" y="1958"/>
              <a:ext cx="499" cy="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 rIns="0" bIns="1080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ФНЧ</a:t>
              </a:r>
            </a:p>
          </p:txBody>
        </p:sp>
        <p:sp>
          <p:nvSpPr>
            <p:cNvPr id="71691" name="Text Box 13"/>
            <p:cNvSpPr txBox="1">
              <a:spLocks noChangeArrowheads="1"/>
            </p:cNvSpPr>
            <p:nvPr/>
          </p:nvSpPr>
          <p:spPr bwMode="auto">
            <a:xfrm>
              <a:off x="1610" y="1952"/>
              <a:ext cx="450" cy="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 rIns="0" bIns="1080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ФМ</a:t>
              </a:r>
            </a:p>
          </p:txBody>
        </p:sp>
        <p:sp>
          <p:nvSpPr>
            <p:cNvPr id="71692" name="Text Box 14"/>
            <p:cNvSpPr txBox="1">
              <a:spLocks noChangeArrowheads="1"/>
            </p:cNvSpPr>
            <p:nvPr/>
          </p:nvSpPr>
          <p:spPr bwMode="auto">
            <a:xfrm>
              <a:off x="5124" y="1958"/>
              <a:ext cx="432" cy="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 rIns="0" bIns="10800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baseline="0"/>
                <a:t>РЕГ</a:t>
              </a:r>
            </a:p>
          </p:txBody>
        </p:sp>
        <p:sp>
          <p:nvSpPr>
            <p:cNvPr id="71693" name="Line 15"/>
            <p:cNvSpPr>
              <a:spLocks noChangeShapeType="1"/>
            </p:cNvSpPr>
            <p:nvPr/>
          </p:nvSpPr>
          <p:spPr bwMode="auto">
            <a:xfrm>
              <a:off x="2060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Line 16"/>
            <p:cNvSpPr>
              <a:spLocks noChangeShapeType="1"/>
            </p:cNvSpPr>
            <p:nvPr/>
          </p:nvSpPr>
          <p:spPr bwMode="auto">
            <a:xfrm>
              <a:off x="2540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5" name="Line 17"/>
            <p:cNvSpPr>
              <a:spLocks noChangeShapeType="1"/>
            </p:cNvSpPr>
            <p:nvPr/>
          </p:nvSpPr>
          <p:spPr bwMode="auto">
            <a:xfrm>
              <a:off x="3788" y="211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Line 18"/>
            <p:cNvSpPr>
              <a:spLocks noChangeShapeType="1"/>
            </p:cNvSpPr>
            <p:nvPr/>
          </p:nvSpPr>
          <p:spPr bwMode="auto">
            <a:xfrm>
              <a:off x="4364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Line 19"/>
            <p:cNvSpPr>
              <a:spLocks noChangeShapeType="1"/>
            </p:cNvSpPr>
            <p:nvPr/>
          </p:nvSpPr>
          <p:spPr bwMode="auto">
            <a:xfrm>
              <a:off x="4959" y="210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Line 20"/>
            <p:cNvSpPr>
              <a:spLocks noChangeShapeType="1"/>
            </p:cNvSpPr>
            <p:nvPr/>
          </p:nvSpPr>
          <p:spPr bwMode="auto">
            <a:xfrm>
              <a:off x="879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9" name="Line 21"/>
            <p:cNvSpPr>
              <a:spLocks noChangeShapeType="1"/>
            </p:cNvSpPr>
            <p:nvPr/>
          </p:nvSpPr>
          <p:spPr bwMode="auto">
            <a:xfrm>
              <a:off x="1474" y="2096"/>
              <a:ext cx="136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Arc 22"/>
            <p:cNvSpPr>
              <a:spLocks/>
            </p:cNvSpPr>
            <p:nvPr/>
          </p:nvSpPr>
          <p:spPr bwMode="auto">
            <a:xfrm rot="946845">
              <a:off x="3164" y="1958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1" name="Arc 23"/>
            <p:cNvSpPr>
              <a:spLocks/>
            </p:cNvSpPr>
            <p:nvPr/>
          </p:nvSpPr>
          <p:spPr bwMode="auto">
            <a:xfrm rot="20653155" flipH="1">
              <a:off x="3068" y="1958"/>
              <a:ext cx="9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2" name="Line 24"/>
            <p:cNvSpPr>
              <a:spLocks noChangeShapeType="1"/>
            </p:cNvSpPr>
            <p:nvPr/>
          </p:nvSpPr>
          <p:spPr bwMode="auto">
            <a:xfrm>
              <a:off x="3020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3" name="Line 25"/>
            <p:cNvSpPr>
              <a:spLocks noChangeShapeType="1"/>
            </p:cNvSpPr>
            <p:nvPr/>
          </p:nvSpPr>
          <p:spPr bwMode="auto">
            <a:xfrm>
              <a:off x="3212" y="210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4" name="Text Box 26"/>
            <p:cNvSpPr txBox="1">
              <a:spLocks noChangeArrowheads="1"/>
            </p:cNvSpPr>
            <p:nvPr/>
          </p:nvSpPr>
          <p:spPr bwMode="auto">
            <a:xfrm>
              <a:off x="716" y="2486"/>
              <a:ext cx="403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3200" b="1" baseline="0"/>
                <a:t>Скорость передачи цифрового сигнала</a:t>
              </a:r>
              <a:r>
                <a:rPr lang="ru-RU" sz="2800" b="1" baseline="0"/>
                <a:t> </a:t>
              </a:r>
              <a:r>
                <a:rPr lang="ru-RU" sz="3200" b="1" baseline="0">
                  <a:solidFill>
                    <a:srgbClr val="A50021"/>
                  </a:solidFill>
                </a:rPr>
                <a:t>8,448Мбит/с</a:t>
              </a:r>
              <a:r>
                <a:rPr lang="ru-RU" baseline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66"/>
          <p:cNvGrpSpPr>
            <a:grpSpLocks/>
          </p:cNvGrpSpPr>
          <p:nvPr/>
        </p:nvGrpSpPr>
        <p:grpSpPr bwMode="auto">
          <a:xfrm>
            <a:off x="762000" y="188913"/>
            <a:ext cx="7696200" cy="5688012"/>
            <a:chOff x="480" y="119"/>
            <a:chExt cx="4848" cy="3583"/>
          </a:xfrm>
        </p:grpSpPr>
        <p:sp>
          <p:nvSpPr>
            <p:cNvPr id="72707" name="Rectangle 4"/>
            <p:cNvSpPr>
              <a:spLocks noChangeArrowheads="1"/>
            </p:cNvSpPr>
            <p:nvPr/>
          </p:nvSpPr>
          <p:spPr bwMode="auto">
            <a:xfrm>
              <a:off x="480" y="119"/>
              <a:ext cx="4848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4400" b="1" baseline="0">
                  <a:solidFill>
                    <a:srgbClr val="A50021"/>
                  </a:solidFill>
                </a:rPr>
                <a:t>Многоствольные системы -</a:t>
              </a:r>
              <a:r>
                <a:rPr lang="ru-RU" sz="3200" b="1" baseline="0">
                  <a:solidFill>
                    <a:srgbClr val="A50021"/>
                  </a:solidFill>
                </a:rPr>
                <a:t>несколько стволов работают на одну антенну</a:t>
              </a:r>
              <a:endParaRPr lang="ru-RU" sz="4400" b="1" baseline="0">
                <a:solidFill>
                  <a:schemeClr val="tx2"/>
                </a:solidFill>
              </a:endParaRPr>
            </a:p>
          </p:txBody>
        </p:sp>
        <p:sp>
          <p:nvSpPr>
            <p:cNvPr id="72708" name="Line 6"/>
            <p:cNvSpPr>
              <a:spLocks noChangeShapeType="1"/>
            </p:cNvSpPr>
            <p:nvPr/>
          </p:nvSpPr>
          <p:spPr bwMode="auto">
            <a:xfrm rot="16200000" flipH="1">
              <a:off x="1421" y="2358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09" name="Text Box 7"/>
            <p:cNvSpPr txBox="1">
              <a:spLocks noChangeArrowheads="1"/>
            </p:cNvSpPr>
            <p:nvPr/>
          </p:nvSpPr>
          <p:spPr bwMode="auto">
            <a:xfrm>
              <a:off x="2557" y="1797"/>
              <a:ext cx="381" cy="2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 baseline="0"/>
                <a:t> РУ</a:t>
              </a:r>
            </a:p>
          </p:txBody>
        </p:sp>
        <p:sp>
          <p:nvSpPr>
            <p:cNvPr id="72710" name="Line 9"/>
            <p:cNvSpPr>
              <a:spLocks noChangeShapeType="1"/>
            </p:cNvSpPr>
            <p:nvPr/>
          </p:nvSpPr>
          <p:spPr bwMode="auto">
            <a:xfrm flipV="1">
              <a:off x="3068" y="1549"/>
              <a:ext cx="0" cy="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11" name="Line 10"/>
            <p:cNvSpPr>
              <a:spLocks noChangeShapeType="1"/>
            </p:cNvSpPr>
            <p:nvPr/>
          </p:nvSpPr>
          <p:spPr bwMode="auto">
            <a:xfrm>
              <a:off x="3068" y="1549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12" name="Arc 11"/>
            <p:cNvSpPr>
              <a:spLocks/>
            </p:cNvSpPr>
            <p:nvPr/>
          </p:nvSpPr>
          <p:spPr bwMode="auto">
            <a:xfrm flipH="1">
              <a:off x="3244" y="1503"/>
              <a:ext cx="183" cy="112"/>
            </a:xfrm>
            <a:custGeom>
              <a:avLst/>
              <a:gdLst>
                <a:gd name="T0" fmla="*/ 0 w 21600"/>
                <a:gd name="T1" fmla="*/ 0 h 26303"/>
                <a:gd name="T2" fmla="*/ 0 w 21600"/>
                <a:gd name="T3" fmla="*/ 0 h 26303"/>
                <a:gd name="T4" fmla="*/ 0 w 21600"/>
                <a:gd name="T5" fmla="*/ 0 h 263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303" fill="none" extrusionOk="0">
                  <a:moveTo>
                    <a:pt x="17664" y="-1"/>
                  </a:moveTo>
                  <a:cubicBezTo>
                    <a:pt x="20225" y="3639"/>
                    <a:pt x="21600" y="7980"/>
                    <a:pt x="21600" y="12431"/>
                  </a:cubicBezTo>
                  <a:cubicBezTo>
                    <a:pt x="21600" y="17503"/>
                    <a:pt x="19814" y="22414"/>
                    <a:pt x="16556" y="26302"/>
                  </a:cubicBezTo>
                </a:path>
                <a:path w="21600" h="26303" stroke="0" extrusionOk="0">
                  <a:moveTo>
                    <a:pt x="17664" y="-1"/>
                  </a:moveTo>
                  <a:cubicBezTo>
                    <a:pt x="20225" y="3639"/>
                    <a:pt x="21600" y="7980"/>
                    <a:pt x="21600" y="12431"/>
                  </a:cubicBezTo>
                  <a:cubicBezTo>
                    <a:pt x="21600" y="17503"/>
                    <a:pt x="19814" y="22414"/>
                    <a:pt x="16556" y="26302"/>
                  </a:cubicBezTo>
                  <a:lnTo>
                    <a:pt x="0" y="12431"/>
                  </a:lnTo>
                  <a:lnTo>
                    <a:pt x="17664" y="-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13" name="Text Box 12"/>
            <p:cNvSpPr txBox="1">
              <a:spLocks noChangeArrowheads="1"/>
            </p:cNvSpPr>
            <p:nvPr/>
          </p:nvSpPr>
          <p:spPr bwMode="auto">
            <a:xfrm>
              <a:off x="3272" y="1253"/>
              <a:ext cx="24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b="1" baseline="0"/>
                <a:t>А</a:t>
              </a:r>
            </a:p>
          </p:txBody>
        </p:sp>
        <p:sp>
          <p:nvSpPr>
            <p:cNvPr id="72714" name="Line 13"/>
            <p:cNvSpPr>
              <a:spLocks noChangeShapeType="1"/>
            </p:cNvSpPr>
            <p:nvPr/>
          </p:nvSpPr>
          <p:spPr bwMode="auto">
            <a:xfrm flipV="1">
              <a:off x="3302" y="1525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15" name="Line 14"/>
            <p:cNvSpPr>
              <a:spLocks noChangeShapeType="1"/>
            </p:cNvSpPr>
            <p:nvPr/>
          </p:nvSpPr>
          <p:spPr bwMode="auto">
            <a:xfrm flipH="1" flipV="1">
              <a:off x="3302" y="1589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16" name="Text Box 15"/>
            <p:cNvSpPr txBox="1">
              <a:spLocks noChangeArrowheads="1"/>
            </p:cNvSpPr>
            <p:nvPr/>
          </p:nvSpPr>
          <p:spPr bwMode="auto">
            <a:xfrm>
              <a:off x="1344" y="2086"/>
              <a:ext cx="1213" cy="2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800" b="1" baseline="0"/>
                <a:t>ПФ</a:t>
              </a:r>
              <a:r>
                <a:rPr lang="ru-RU" sz="1800" b="1"/>
                <a:t>21</a:t>
              </a:r>
              <a:endParaRPr lang="en-US" sz="1800" b="1"/>
            </a:p>
          </p:txBody>
        </p:sp>
        <p:sp>
          <p:nvSpPr>
            <p:cNvPr id="72717" name="Text Box 16"/>
            <p:cNvSpPr txBox="1">
              <a:spLocks noChangeArrowheads="1"/>
            </p:cNvSpPr>
            <p:nvPr/>
          </p:nvSpPr>
          <p:spPr bwMode="auto">
            <a:xfrm>
              <a:off x="1227" y="2402"/>
              <a:ext cx="338" cy="2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  </a:t>
              </a:r>
              <a:r>
                <a:rPr lang="en-US" sz="1800" b="1" i="1" baseline="0"/>
                <a:t>R</a:t>
              </a:r>
              <a:endParaRPr lang="ru-RU" sz="1800" b="1" i="1" baseline="0"/>
            </a:p>
          </p:txBody>
        </p:sp>
        <p:sp>
          <p:nvSpPr>
            <p:cNvPr id="72718" name="Text Box 17"/>
            <p:cNvSpPr txBox="1">
              <a:spLocks noChangeArrowheads="1"/>
            </p:cNvSpPr>
            <p:nvPr/>
          </p:nvSpPr>
          <p:spPr bwMode="auto">
            <a:xfrm>
              <a:off x="1231" y="2610"/>
              <a:ext cx="33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  <p:sp>
          <p:nvSpPr>
            <p:cNvPr id="72719" name="Text Box 18"/>
            <p:cNvSpPr txBox="1">
              <a:spLocks noChangeArrowheads="1"/>
            </p:cNvSpPr>
            <p:nvPr/>
          </p:nvSpPr>
          <p:spPr bwMode="auto">
            <a:xfrm>
              <a:off x="1766" y="2387"/>
              <a:ext cx="363" cy="2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  </a:t>
              </a:r>
              <a:r>
                <a:rPr lang="en-US" sz="1800" b="1" i="1" baseline="0"/>
                <a:t>R</a:t>
              </a:r>
              <a:endParaRPr lang="ru-RU" sz="1800" b="1" i="1" baseline="0"/>
            </a:p>
          </p:txBody>
        </p:sp>
        <p:sp>
          <p:nvSpPr>
            <p:cNvPr id="72720" name="Text Box 20"/>
            <p:cNvSpPr txBox="1">
              <a:spLocks noChangeArrowheads="1"/>
            </p:cNvSpPr>
            <p:nvPr/>
          </p:nvSpPr>
          <p:spPr bwMode="auto">
            <a:xfrm>
              <a:off x="2306" y="2419"/>
              <a:ext cx="344" cy="2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 </a:t>
              </a:r>
              <a:r>
                <a:rPr lang="en-US" sz="1800" b="1" i="1" baseline="0"/>
                <a:t>R</a:t>
              </a:r>
              <a:endParaRPr lang="ru-RU" sz="1800" b="1" i="1" baseline="0"/>
            </a:p>
          </p:txBody>
        </p:sp>
        <p:sp>
          <p:nvSpPr>
            <p:cNvPr id="72721" name="Text Box 22"/>
            <p:cNvSpPr txBox="1">
              <a:spLocks noChangeArrowheads="1"/>
            </p:cNvSpPr>
            <p:nvPr/>
          </p:nvSpPr>
          <p:spPr bwMode="auto">
            <a:xfrm>
              <a:off x="3129" y="2069"/>
              <a:ext cx="1213" cy="2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800" b="1" baseline="0"/>
                <a:t>ПФ</a:t>
              </a:r>
              <a:r>
                <a:rPr lang="ru-RU" sz="1800" b="1"/>
                <a:t>12</a:t>
              </a:r>
              <a:endParaRPr lang="en-US" sz="1800" b="1"/>
            </a:p>
          </p:txBody>
        </p:sp>
        <p:sp>
          <p:nvSpPr>
            <p:cNvPr id="72722" name="Text Box 23"/>
            <p:cNvSpPr txBox="1">
              <a:spLocks noChangeArrowheads="1"/>
            </p:cNvSpPr>
            <p:nvPr/>
          </p:nvSpPr>
          <p:spPr bwMode="auto">
            <a:xfrm>
              <a:off x="3032" y="2610"/>
              <a:ext cx="36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/>
                <a:t>   R</a:t>
              </a:r>
              <a:endParaRPr lang="ru-RU" sz="1800" b="1" i="1" baseline="0"/>
            </a:p>
          </p:txBody>
        </p:sp>
        <p:sp>
          <p:nvSpPr>
            <p:cNvPr id="72723" name="Line 26"/>
            <p:cNvSpPr>
              <a:spLocks noChangeShapeType="1"/>
            </p:cNvSpPr>
            <p:nvPr/>
          </p:nvSpPr>
          <p:spPr bwMode="auto">
            <a:xfrm rot="16200000" flipH="1">
              <a:off x="1917" y="2358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24" name="Line 27"/>
            <p:cNvSpPr>
              <a:spLocks noChangeShapeType="1"/>
            </p:cNvSpPr>
            <p:nvPr/>
          </p:nvSpPr>
          <p:spPr bwMode="auto">
            <a:xfrm rot="5400000" flipH="1" flipV="1">
              <a:off x="3163" y="2341"/>
              <a:ext cx="1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25" name="Line 28"/>
            <p:cNvSpPr>
              <a:spLocks noChangeShapeType="1"/>
            </p:cNvSpPr>
            <p:nvPr/>
          </p:nvSpPr>
          <p:spPr bwMode="auto">
            <a:xfrm rot="16200000" flipH="1">
              <a:off x="2366" y="2358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26" name="Line 29"/>
            <p:cNvSpPr>
              <a:spLocks noChangeShapeType="1"/>
            </p:cNvSpPr>
            <p:nvPr/>
          </p:nvSpPr>
          <p:spPr bwMode="auto">
            <a:xfrm rot="5400000" flipH="1" flipV="1">
              <a:off x="3681" y="2322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27" name="Line 30"/>
            <p:cNvSpPr>
              <a:spLocks noChangeShapeType="1"/>
            </p:cNvSpPr>
            <p:nvPr/>
          </p:nvSpPr>
          <p:spPr bwMode="auto">
            <a:xfrm rot="5400000" flipH="1" flipV="1">
              <a:off x="4172" y="2322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28" name="Text Box 31"/>
            <p:cNvSpPr txBox="1">
              <a:spLocks noChangeArrowheads="1"/>
            </p:cNvSpPr>
            <p:nvPr/>
          </p:nvSpPr>
          <p:spPr bwMode="auto">
            <a:xfrm>
              <a:off x="1354" y="2972"/>
              <a:ext cx="1213" cy="2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800" b="1" baseline="0"/>
                <a:t>ПФ</a:t>
              </a:r>
              <a:r>
                <a:rPr lang="ru-RU" sz="1800" b="1"/>
                <a:t>12</a:t>
              </a:r>
              <a:endParaRPr lang="en-US" sz="1800" b="1"/>
            </a:p>
          </p:txBody>
        </p:sp>
        <p:sp>
          <p:nvSpPr>
            <p:cNvPr id="72729" name="Text Box 32"/>
            <p:cNvSpPr txBox="1">
              <a:spLocks noChangeArrowheads="1"/>
            </p:cNvSpPr>
            <p:nvPr/>
          </p:nvSpPr>
          <p:spPr bwMode="auto">
            <a:xfrm>
              <a:off x="3139" y="2955"/>
              <a:ext cx="1213" cy="2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800" b="1" baseline="0"/>
                <a:t>ПФ</a:t>
              </a:r>
              <a:r>
                <a:rPr lang="ru-RU" sz="1800" b="1"/>
                <a:t>21</a:t>
              </a:r>
              <a:endParaRPr lang="en-US" sz="1800" b="1"/>
            </a:p>
          </p:txBody>
        </p:sp>
        <p:sp>
          <p:nvSpPr>
            <p:cNvPr id="72730" name="Text Box 33"/>
            <p:cNvSpPr txBox="1">
              <a:spLocks noChangeArrowheads="1"/>
            </p:cNvSpPr>
            <p:nvPr/>
          </p:nvSpPr>
          <p:spPr bwMode="auto">
            <a:xfrm>
              <a:off x="2727" y="3261"/>
              <a:ext cx="339" cy="2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ru-RU" sz="1800" b="1" baseline="0"/>
                <a:t>РУ</a:t>
              </a:r>
            </a:p>
          </p:txBody>
        </p:sp>
        <p:sp>
          <p:nvSpPr>
            <p:cNvPr id="72731" name="Line 34"/>
            <p:cNvSpPr>
              <a:spLocks noChangeShapeType="1"/>
            </p:cNvSpPr>
            <p:nvPr/>
          </p:nvSpPr>
          <p:spPr bwMode="auto">
            <a:xfrm flipH="1" flipV="1">
              <a:off x="2877" y="3460"/>
              <a:ext cx="3" cy="1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2" name="Line 35"/>
            <p:cNvSpPr>
              <a:spLocks noChangeShapeType="1"/>
            </p:cNvSpPr>
            <p:nvPr/>
          </p:nvSpPr>
          <p:spPr bwMode="auto">
            <a:xfrm>
              <a:off x="2878" y="3598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3" name="Arc 36"/>
            <p:cNvSpPr>
              <a:spLocks/>
            </p:cNvSpPr>
            <p:nvPr/>
          </p:nvSpPr>
          <p:spPr bwMode="auto">
            <a:xfrm flipH="1">
              <a:off x="3054" y="3552"/>
              <a:ext cx="184" cy="111"/>
            </a:xfrm>
            <a:custGeom>
              <a:avLst/>
              <a:gdLst>
                <a:gd name="T0" fmla="*/ 0 w 21600"/>
                <a:gd name="T1" fmla="*/ 0 h 26303"/>
                <a:gd name="T2" fmla="*/ 0 w 21600"/>
                <a:gd name="T3" fmla="*/ 0 h 26303"/>
                <a:gd name="T4" fmla="*/ 0 w 21600"/>
                <a:gd name="T5" fmla="*/ 0 h 263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303" fill="none" extrusionOk="0">
                  <a:moveTo>
                    <a:pt x="17664" y="-1"/>
                  </a:moveTo>
                  <a:cubicBezTo>
                    <a:pt x="20225" y="3639"/>
                    <a:pt x="21600" y="7980"/>
                    <a:pt x="21600" y="12431"/>
                  </a:cubicBezTo>
                  <a:cubicBezTo>
                    <a:pt x="21600" y="17503"/>
                    <a:pt x="19814" y="22414"/>
                    <a:pt x="16556" y="26302"/>
                  </a:cubicBezTo>
                </a:path>
                <a:path w="21600" h="26303" stroke="0" extrusionOk="0">
                  <a:moveTo>
                    <a:pt x="17664" y="-1"/>
                  </a:moveTo>
                  <a:cubicBezTo>
                    <a:pt x="20225" y="3639"/>
                    <a:pt x="21600" y="7980"/>
                    <a:pt x="21600" y="12431"/>
                  </a:cubicBezTo>
                  <a:cubicBezTo>
                    <a:pt x="21600" y="17503"/>
                    <a:pt x="19814" y="22414"/>
                    <a:pt x="16556" y="26302"/>
                  </a:cubicBezTo>
                  <a:lnTo>
                    <a:pt x="0" y="12431"/>
                  </a:lnTo>
                  <a:lnTo>
                    <a:pt x="17664" y="-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4" name="Text Box 37"/>
            <p:cNvSpPr txBox="1">
              <a:spLocks noChangeArrowheads="1"/>
            </p:cNvSpPr>
            <p:nvPr/>
          </p:nvSpPr>
          <p:spPr bwMode="auto">
            <a:xfrm>
              <a:off x="3427" y="3447"/>
              <a:ext cx="26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baseline="0"/>
                <a:t> </a:t>
              </a:r>
              <a:r>
                <a:rPr lang="ru-RU" b="1" baseline="0"/>
                <a:t>А</a:t>
              </a:r>
            </a:p>
          </p:txBody>
        </p:sp>
        <p:sp>
          <p:nvSpPr>
            <p:cNvPr id="72735" name="Line 38"/>
            <p:cNvSpPr>
              <a:spLocks noChangeShapeType="1"/>
            </p:cNvSpPr>
            <p:nvPr/>
          </p:nvSpPr>
          <p:spPr bwMode="auto">
            <a:xfrm flipV="1">
              <a:off x="3112" y="3574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6" name="Line 39"/>
            <p:cNvSpPr>
              <a:spLocks noChangeShapeType="1"/>
            </p:cNvSpPr>
            <p:nvPr/>
          </p:nvSpPr>
          <p:spPr bwMode="auto">
            <a:xfrm flipH="1" flipV="1">
              <a:off x="3112" y="3637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7" name="Line 40"/>
            <p:cNvSpPr>
              <a:spLocks noChangeShapeType="1"/>
            </p:cNvSpPr>
            <p:nvPr/>
          </p:nvSpPr>
          <p:spPr bwMode="auto">
            <a:xfrm rot="5400000" flipH="1" flipV="1">
              <a:off x="3606" y="2008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8" name="Line 41"/>
            <p:cNvSpPr>
              <a:spLocks noChangeShapeType="1"/>
            </p:cNvSpPr>
            <p:nvPr/>
          </p:nvSpPr>
          <p:spPr bwMode="auto">
            <a:xfrm rot="5400000" flipH="1" flipV="1">
              <a:off x="3156" y="2877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39" name="Line 42"/>
            <p:cNvSpPr>
              <a:spLocks noChangeShapeType="1"/>
            </p:cNvSpPr>
            <p:nvPr/>
          </p:nvSpPr>
          <p:spPr bwMode="auto">
            <a:xfrm rot="5400000" flipH="1" flipV="1">
              <a:off x="3675" y="2864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0" name="Line 43"/>
            <p:cNvSpPr>
              <a:spLocks noChangeShapeType="1"/>
            </p:cNvSpPr>
            <p:nvPr/>
          </p:nvSpPr>
          <p:spPr bwMode="auto">
            <a:xfrm rot="5400000" flipH="1" flipV="1">
              <a:off x="4158" y="2866"/>
              <a:ext cx="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1" name="Line 44"/>
            <p:cNvSpPr>
              <a:spLocks noChangeShapeType="1"/>
            </p:cNvSpPr>
            <p:nvPr/>
          </p:nvSpPr>
          <p:spPr bwMode="auto">
            <a:xfrm rot="16200000" flipH="1">
              <a:off x="1404" y="2914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2" name="Line 45"/>
            <p:cNvSpPr>
              <a:spLocks noChangeShapeType="1"/>
            </p:cNvSpPr>
            <p:nvPr/>
          </p:nvSpPr>
          <p:spPr bwMode="auto">
            <a:xfrm rot="16200000" flipH="1">
              <a:off x="1901" y="2914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3" name="Line 46"/>
            <p:cNvSpPr>
              <a:spLocks noChangeShapeType="1"/>
            </p:cNvSpPr>
            <p:nvPr/>
          </p:nvSpPr>
          <p:spPr bwMode="auto">
            <a:xfrm rot="16200000" flipH="1">
              <a:off x="2349" y="2914"/>
              <a:ext cx="1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4" name="Line 47"/>
            <p:cNvSpPr>
              <a:spLocks noChangeShapeType="1"/>
            </p:cNvSpPr>
            <p:nvPr/>
          </p:nvSpPr>
          <p:spPr bwMode="auto">
            <a:xfrm>
              <a:off x="2947" y="1967"/>
              <a:ext cx="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5" name="Line 48"/>
            <p:cNvSpPr>
              <a:spLocks noChangeShapeType="1"/>
            </p:cNvSpPr>
            <p:nvPr/>
          </p:nvSpPr>
          <p:spPr bwMode="auto">
            <a:xfrm>
              <a:off x="1857" y="1946"/>
              <a:ext cx="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6" name="Line 49"/>
            <p:cNvSpPr>
              <a:spLocks noChangeShapeType="1"/>
            </p:cNvSpPr>
            <p:nvPr/>
          </p:nvSpPr>
          <p:spPr bwMode="auto">
            <a:xfrm rot="16200000" flipH="1">
              <a:off x="1784" y="201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2747" name="Line 50"/>
            <p:cNvSpPr>
              <a:spLocks noChangeShapeType="1"/>
            </p:cNvSpPr>
            <p:nvPr/>
          </p:nvSpPr>
          <p:spPr bwMode="auto">
            <a:xfrm>
              <a:off x="3075" y="3391"/>
              <a:ext cx="72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8" name="Line 51"/>
            <p:cNvSpPr>
              <a:spLocks noChangeShapeType="1"/>
            </p:cNvSpPr>
            <p:nvPr/>
          </p:nvSpPr>
          <p:spPr bwMode="auto">
            <a:xfrm flipV="1">
              <a:off x="3807" y="3163"/>
              <a:ext cx="0" cy="2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9" name="Line 52"/>
            <p:cNvSpPr>
              <a:spLocks noChangeShapeType="1"/>
            </p:cNvSpPr>
            <p:nvPr/>
          </p:nvSpPr>
          <p:spPr bwMode="auto">
            <a:xfrm>
              <a:off x="1985" y="3160"/>
              <a:ext cx="0" cy="2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0" name="Line 53"/>
            <p:cNvSpPr>
              <a:spLocks noChangeShapeType="1"/>
            </p:cNvSpPr>
            <p:nvPr/>
          </p:nvSpPr>
          <p:spPr bwMode="auto">
            <a:xfrm>
              <a:off x="1985" y="3381"/>
              <a:ext cx="72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1" name="Line 58"/>
            <p:cNvSpPr>
              <a:spLocks noChangeShapeType="1"/>
            </p:cNvSpPr>
            <p:nvPr/>
          </p:nvSpPr>
          <p:spPr bwMode="auto">
            <a:xfrm flipH="1">
              <a:off x="2925" y="1888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2" name="Text Box 59"/>
            <p:cNvSpPr txBox="1">
              <a:spLocks noChangeArrowheads="1"/>
            </p:cNvSpPr>
            <p:nvPr/>
          </p:nvSpPr>
          <p:spPr bwMode="auto">
            <a:xfrm>
              <a:off x="3600" y="2614"/>
              <a:ext cx="36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/>
                <a:t>   R</a:t>
              </a:r>
              <a:endParaRPr lang="ru-RU" sz="1800" b="1" i="1" baseline="0"/>
            </a:p>
          </p:txBody>
        </p:sp>
        <p:sp>
          <p:nvSpPr>
            <p:cNvPr id="72753" name="Text Box 60"/>
            <p:cNvSpPr txBox="1">
              <a:spLocks noChangeArrowheads="1"/>
            </p:cNvSpPr>
            <p:nvPr/>
          </p:nvSpPr>
          <p:spPr bwMode="auto">
            <a:xfrm>
              <a:off x="4099" y="2614"/>
              <a:ext cx="36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baseline="0"/>
                <a:t>   R</a:t>
              </a:r>
              <a:endParaRPr lang="ru-RU" sz="1800" b="1" i="1" baseline="0"/>
            </a:p>
          </p:txBody>
        </p:sp>
        <p:sp>
          <p:nvSpPr>
            <p:cNvPr id="72754" name="Text Box 61"/>
            <p:cNvSpPr txBox="1">
              <a:spLocks noChangeArrowheads="1"/>
            </p:cNvSpPr>
            <p:nvPr/>
          </p:nvSpPr>
          <p:spPr bwMode="auto">
            <a:xfrm>
              <a:off x="1770" y="2614"/>
              <a:ext cx="33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  <p:sp>
          <p:nvSpPr>
            <p:cNvPr id="72755" name="Text Box 62"/>
            <p:cNvSpPr txBox="1">
              <a:spLocks noChangeArrowheads="1"/>
            </p:cNvSpPr>
            <p:nvPr/>
          </p:nvSpPr>
          <p:spPr bwMode="auto">
            <a:xfrm>
              <a:off x="2314" y="2614"/>
              <a:ext cx="33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  <p:sp>
          <p:nvSpPr>
            <p:cNvPr id="72756" name="Text Box 63"/>
            <p:cNvSpPr txBox="1">
              <a:spLocks noChangeArrowheads="1"/>
            </p:cNvSpPr>
            <p:nvPr/>
          </p:nvSpPr>
          <p:spPr bwMode="auto">
            <a:xfrm>
              <a:off x="3016" y="2387"/>
              <a:ext cx="363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  <p:sp>
          <p:nvSpPr>
            <p:cNvPr id="72757" name="Text Box 64"/>
            <p:cNvSpPr txBox="1">
              <a:spLocks noChangeArrowheads="1"/>
            </p:cNvSpPr>
            <p:nvPr/>
          </p:nvSpPr>
          <p:spPr bwMode="auto">
            <a:xfrm>
              <a:off x="3606" y="2387"/>
              <a:ext cx="33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  <p:sp>
          <p:nvSpPr>
            <p:cNvPr id="72758" name="Text Box 65"/>
            <p:cNvSpPr txBox="1">
              <a:spLocks noChangeArrowheads="1"/>
            </p:cNvSpPr>
            <p:nvPr/>
          </p:nvSpPr>
          <p:spPr bwMode="auto">
            <a:xfrm>
              <a:off x="4105" y="2387"/>
              <a:ext cx="339" cy="2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800" b="1" baseline="0"/>
                <a:t> </a:t>
              </a:r>
              <a:r>
                <a:rPr lang="en-US" sz="800" b="1" baseline="0"/>
                <a:t>   </a:t>
              </a:r>
              <a:r>
                <a:rPr lang="en-US" sz="1800" b="1" i="1" baseline="0"/>
                <a:t>T</a:t>
              </a:r>
              <a:endParaRPr lang="ru-RU" sz="1800" b="1" i="1" baseline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31451" y="115888"/>
            <a:ext cx="4969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4000" b="1" baseline="0" dirty="0" smtClean="0">
                <a:solidFill>
                  <a:srgbClr val="0000CC"/>
                </a:solidFill>
              </a:rPr>
              <a:t>Классификация РРЛ</a:t>
            </a:r>
            <a:endParaRPr lang="en-US" sz="4000" b="1" baseline="0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57150" y="728663"/>
            <a:ext cx="88201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600" b="1" baseline="0"/>
              <a:t>РРЛ используются для передачи потока данных, видеоизображений, телефонии и телевизионных сигналов.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33625" y="2205038"/>
            <a:ext cx="2743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600" b="1" baseline="0"/>
              <a:t>Различают: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925" y="2852738"/>
            <a:ext cx="84115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200" b="1" baseline="0" dirty="0">
                <a:solidFill>
                  <a:srgbClr val="0000FF"/>
                </a:solidFill>
              </a:rPr>
              <a:t>Магистральные</a:t>
            </a:r>
            <a:r>
              <a:rPr lang="ru-RU" sz="3200" b="1" baseline="0" dirty="0"/>
              <a:t> - межгосударственные </a:t>
            </a:r>
            <a:r>
              <a:rPr lang="ru-RU" sz="3200" b="1" baseline="0" dirty="0" smtClean="0"/>
              <a:t>РРЛ.</a:t>
            </a:r>
            <a:endParaRPr lang="ru-RU" sz="3200" b="1" baseline="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5" y="3470275"/>
            <a:ext cx="61126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200" b="1" baseline="0" dirty="0">
                <a:solidFill>
                  <a:srgbClr val="0000FF"/>
                </a:solidFill>
              </a:rPr>
              <a:t>Зоновые</a:t>
            </a:r>
            <a:r>
              <a:rPr lang="ru-RU" sz="3200" b="1" baseline="0" dirty="0"/>
              <a:t> внутриобластные</a:t>
            </a:r>
            <a:r>
              <a:rPr lang="ru-RU" sz="3200" baseline="0" dirty="0"/>
              <a:t> </a:t>
            </a:r>
            <a:r>
              <a:rPr lang="ru-RU" sz="3200" b="1" baseline="0" dirty="0" smtClean="0"/>
              <a:t>РРЛ.</a:t>
            </a:r>
            <a:endParaRPr lang="ru-RU" sz="3200" b="1" baseline="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925" y="4178300"/>
            <a:ext cx="89296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200" b="1" baseline="0" dirty="0">
                <a:solidFill>
                  <a:srgbClr val="0000FF"/>
                </a:solidFill>
              </a:rPr>
              <a:t>Местные</a:t>
            </a:r>
            <a:r>
              <a:rPr lang="ru-RU" sz="3200" b="1" baseline="0" dirty="0"/>
              <a:t> РРЛ соединяют АТС в пределах города, районный центр с </a:t>
            </a:r>
            <a:r>
              <a:rPr lang="ru-RU" sz="3200" b="1" baseline="0" dirty="0" smtClean="0"/>
              <a:t>селом.</a:t>
            </a:r>
            <a:r>
              <a:rPr lang="ru-RU" sz="3200" baseline="0" dirty="0" smtClean="0"/>
              <a:t> </a:t>
            </a:r>
            <a:endParaRPr lang="ru-RU" sz="3200" b="1" baseline="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950" y="5376863"/>
            <a:ext cx="88566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3200" b="1" baseline="0" dirty="0">
                <a:solidFill>
                  <a:srgbClr val="0000FF"/>
                </a:solidFill>
              </a:rPr>
              <a:t>Технологические </a:t>
            </a:r>
            <a:r>
              <a:rPr lang="ru-RU" sz="3200" b="1" baseline="0" dirty="0" smtClean="0"/>
              <a:t>РРЛ - </a:t>
            </a:r>
            <a:r>
              <a:rPr lang="ru-RU" sz="3200" b="1" baseline="0" dirty="0"/>
              <a:t>связь при эксплуатации нефтепроводов, </a:t>
            </a:r>
            <a:r>
              <a:rPr lang="ru-RU" sz="3200" b="1" baseline="0" dirty="0" smtClean="0"/>
              <a:t>газопроводов.</a:t>
            </a:r>
            <a:r>
              <a:rPr lang="ru-RU" sz="3200" baseline="0" dirty="0" smtClean="0"/>
              <a:t> </a:t>
            </a:r>
            <a:endParaRPr lang="en-US" sz="3200" b="1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9700" y="115888"/>
            <a:ext cx="8785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FF"/>
                </a:solidFill>
              </a:rPr>
              <a:t> </a:t>
            </a:r>
            <a:r>
              <a:rPr lang="ru-RU" sz="4400" b="1" baseline="0">
                <a:solidFill>
                  <a:srgbClr val="0000FF"/>
                </a:solidFill>
              </a:rPr>
              <a:t>Технология передачи      информации посредством РРС</a:t>
            </a:r>
            <a:endParaRPr lang="ru-RU" sz="4400" baseline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1989138"/>
            <a:ext cx="5362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400" b="1" baseline="0">
                <a:solidFill>
                  <a:srgbClr val="0000FF"/>
                </a:solidFill>
              </a:rPr>
              <a:t>1. Частотные планы</a:t>
            </a:r>
            <a:endParaRPr lang="ru-RU" sz="4400" baseline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997200"/>
            <a:ext cx="5627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400" b="1" baseline="0">
                <a:solidFill>
                  <a:srgbClr val="0000FF"/>
                </a:solidFill>
              </a:rPr>
              <a:t>2. Типы РРЛ станций</a:t>
            </a:r>
            <a:endParaRPr lang="ru-RU" sz="4400" baseline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4221163"/>
            <a:ext cx="2757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400" b="1" baseline="0">
                <a:solidFill>
                  <a:srgbClr val="0000FF"/>
                </a:solidFill>
              </a:rPr>
              <a:t>3. Стволы</a:t>
            </a:r>
            <a:endParaRPr lang="ru-RU" sz="440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2585</Words>
  <Application>Microsoft Office PowerPoint</Application>
  <PresentationFormat>Экран (4:3)</PresentationFormat>
  <Paragraphs>481</Paragraphs>
  <Slides>76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Формула</vt:lpstr>
      <vt:lpstr>ПРИНЦИПЫ И ТЕХНОЛОГИИ РАДИОРЕЛЕЙНОЙ СИСТЕМЫ ПЕРЕДАЧИ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Цепочка приёмо-передающих станций, расположенных на расстояниях устойчивой связи, называется радиорелейной линией прямой видимости</vt:lpstr>
      <vt:lpstr>Презентация PowerPoint</vt:lpstr>
      <vt:lpstr>Презентация PowerPoint</vt:lpstr>
      <vt:lpstr>Радиорелейные линии прямой видимости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радиорелейные станции (ПРС) - предназначены для приёма от предыдущей станции модулированных СВЧ сигналов, их усиления и передачи на последующую станцию.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точки зрения волновой оптики пространство между передатчиком и приёмником подразделяют на так называемые зоны Френеля.  Первой зоной называют набор точек пространства, запаздывание сигналов от которых относительно прямого луча составляет  /4. Отражения от второй зоны отстают на  /2, от третьей – на  3/4 и так далее.</vt:lpstr>
      <vt:lpstr>Теория распространения радиоволн рассматривает два принципа передачи энергии излучателя: 1. Принцип Ферма, согласно которому распространение волны происходит по траектории, требующей наименьшего времени и  2. Принцип Гюйгенса-Френеля, согласно которому распространение обеспечи-вается синхронному и синфазному переизлучению поступающей энергии любой точкой пространства.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принцип Гюйгенса-Френеля является качественным законом и не может использоваться при расчётах радиолиний.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Влияние атмосферы и гидрометеоров на работу РРЛ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Lena</dc:creator>
  <cp:lastModifiedBy>Козин</cp:lastModifiedBy>
  <cp:revision>215</cp:revision>
  <dcterms:created xsi:type="dcterms:W3CDTF">2001-09-10T19:06:53Z</dcterms:created>
  <dcterms:modified xsi:type="dcterms:W3CDTF">2014-12-02T07:56:21Z</dcterms:modified>
</cp:coreProperties>
</file>