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9" r:id="rId5"/>
    <p:sldId id="258" r:id="rId6"/>
    <p:sldId id="265" r:id="rId7"/>
    <p:sldId id="264" r:id="rId8"/>
    <p:sldId id="268" r:id="rId9"/>
    <p:sldId id="267" r:id="rId10"/>
    <p:sldId id="266" r:id="rId11"/>
    <p:sldId id="271" r:id="rId12"/>
    <p:sldId id="270" r:id="rId13"/>
    <p:sldId id="269" r:id="rId14"/>
    <p:sldId id="274"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3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85795"/>
            <a:ext cx="7772400" cy="1285883"/>
          </a:xfrm>
        </p:spPr>
        <p:txBody>
          <a:bodyPr>
            <a:normAutofit/>
          </a:bodyPr>
          <a:lstStyle/>
          <a:p>
            <a:r>
              <a:rPr lang="ru-RU" sz="2700" b="1" dirty="0" smtClean="0">
                <a:latin typeface="Times New Roman" pitchFamily="18" charset="0"/>
                <a:cs typeface="Times New Roman" pitchFamily="18" charset="0"/>
              </a:rPr>
              <a:t>Лекция 14. Оценка эффективности инновационной деятельности</a:t>
            </a:r>
            <a:r>
              <a:rPr lang="ru-RU" b="1" dirty="0" smtClean="0"/>
              <a:t> </a:t>
            </a:r>
            <a:endParaRPr lang="ru-RU" b="1" dirty="0"/>
          </a:p>
        </p:txBody>
      </p:sp>
      <p:sp>
        <p:nvSpPr>
          <p:cNvPr id="3" name="Подзаголовок 2"/>
          <p:cNvSpPr>
            <a:spLocks noGrp="1"/>
          </p:cNvSpPr>
          <p:nvPr>
            <p:ph type="subTitle" idx="1"/>
          </p:nvPr>
        </p:nvSpPr>
        <p:spPr>
          <a:xfrm>
            <a:off x="1371600" y="2214554"/>
            <a:ext cx="6400800" cy="2000264"/>
          </a:xfrm>
        </p:spPr>
        <p:txBody>
          <a:bodyPr>
            <a:normAutofit/>
          </a:bodyPr>
          <a:lstStyle/>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Понятие эффективности инновационной деятельности</a:t>
            </a:r>
          </a:p>
          <a:p>
            <a:pPr marL="457200" indent="-457200" algn="l">
              <a:buFont typeface="+mj-lt"/>
              <a:buAutoNum type="arabicPeriod"/>
            </a:pPr>
            <a:r>
              <a:rPr lang="kk-KZ" sz="2000" dirty="0" smtClean="0">
                <a:solidFill>
                  <a:schemeClr val="tx1"/>
                </a:solidFill>
                <a:latin typeface="Times New Roman" pitchFamily="18" charset="0"/>
                <a:cs typeface="Times New Roman" pitchFamily="18" charset="0"/>
              </a:rPr>
              <a:t>Принципы оценки инповационных проектов</a:t>
            </a:r>
            <a:endParaRPr lang="ru-RU" sz="2000" dirty="0" smtClean="0">
              <a:solidFill>
                <a:schemeClr val="tx1"/>
              </a:solidFill>
              <a:latin typeface="Times New Roman" pitchFamily="18" charset="0"/>
              <a:cs typeface="Times New Roman" pitchFamily="18" charset="0"/>
            </a:endParaRPr>
          </a:p>
          <a:p>
            <a:pPr marL="457200" lvl="0" indent="-457200" algn="l">
              <a:buFont typeface="+mj-lt"/>
              <a:buAutoNum type="arabicPeriod"/>
            </a:pPr>
            <a:r>
              <a:rPr lang="ru-RU" sz="2000" dirty="0" smtClean="0">
                <a:solidFill>
                  <a:schemeClr val="tx1"/>
                </a:solidFill>
                <a:latin typeface="Times New Roman" pitchFamily="18" charset="0"/>
                <a:cs typeface="Times New Roman" pitchFamily="18" charset="0"/>
              </a:rPr>
              <a:t>Методы оценки эффективности инновационного проекта</a:t>
            </a:r>
          </a:p>
          <a:p>
            <a:pPr algn="l"/>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3"/>
            <a:ext cx="8715436" cy="4708981"/>
          </a:xfrm>
          <a:prstGeom prst="rect">
            <a:avLst/>
          </a:prstGeom>
        </p:spPr>
        <p:txBody>
          <a:bodyPr wrap="square">
            <a:spAutoFit/>
          </a:bodyPr>
          <a:lstStyle/>
          <a:p>
            <a:r>
              <a:rPr lang="ru-RU" b="1" dirty="0" smtClean="0"/>
              <a:t>      </a:t>
            </a:r>
            <a:r>
              <a:rPr lang="ru-RU" sz="2000" b="1" dirty="0" smtClean="0">
                <a:latin typeface="Times New Roman" pitchFamily="18" charset="0"/>
                <a:cs typeface="Times New Roman" pitchFamily="18" charset="0"/>
              </a:rPr>
              <a:t>Справедливая оценка активо</a:t>
            </a:r>
            <a:r>
              <a:rPr lang="ru-RU" sz="2000" dirty="0" smtClean="0">
                <a:latin typeface="Times New Roman" pitchFamily="18" charset="0"/>
                <a:cs typeface="Times New Roman" pitchFamily="18" charset="0"/>
              </a:rPr>
              <a:t>в. При определении справедливой 6 стоимости актива учитывается современная стоимость будущих денежных потоков, которые будет создавать этот актив. Эта стоимость должна сопоставляться с затратами на его создание. Инвестиции в создание или приобретение актива будут эффективными, если они окажутся не выше суммы современных стоимостей будущих денежных потоков. </a:t>
            </a:r>
          </a:p>
          <a:p>
            <a:r>
              <a:rPr lang="ru-RU" sz="2000" b="1" dirty="0" smtClean="0">
                <a:latin typeface="Times New Roman" pitchFamily="18" charset="0"/>
                <a:cs typeface="Times New Roman" pitchFamily="18" charset="0"/>
              </a:rPr>
              <a:t>      Комплексность</a:t>
            </a:r>
            <a:r>
              <a:rPr lang="ru-RU" sz="2000" dirty="0" smtClean="0">
                <a:latin typeface="Times New Roman" pitchFamily="18" charset="0"/>
                <a:cs typeface="Times New Roman" pitchFamily="18" charset="0"/>
              </a:rPr>
              <a:t>. Необходимо рассматривать весь комплекс факторов, оказывающих влияние на эффективность проекта. Это: различные участники проекта, имеющие разные интересы; факторы внешней среды: экономическая конъюнктура, законодательство, особенности региона дислокации проекта и отношение к нему местных властей; экологические факторы и др. </a:t>
            </a:r>
          </a:p>
          <a:p>
            <a:r>
              <a:rPr lang="ru-RU" sz="2000" b="1" dirty="0" smtClean="0">
                <a:latin typeface="Times New Roman" pitchFamily="18" charset="0"/>
                <a:cs typeface="Times New Roman" pitchFamily="18" charset="0"/>
              </a:rPr>
              <a:t>      Системность</a:t>
            </a:r>
            <a:r>
              <a:rPr lang="ru-RU" sz="2000" dirty="0" smtClean="0">
                <a:latin typeface="Times New Roman" pitchFamily="18" charset="0"/>
                <a:cs typeface="Times New Roman" pitchFamily="18" charset="0"/>
              </a:rPr>
              <a:t>. Как правило, инвестиционный проект является элементом более крупной производственной системы, например предприятия. Поэтому важно понять, как инвестиционный проект адаптируется в этой системе, будет ли иметь место отторжение проекта или его принятие</a:t>
            </a: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166843"/>
            <a:ext cx="8358246" cy="3170099"/>
          </a:xfrm>
          <a:prstGeom prst="rect">
            <a:avLst/>
          </a:prstGeom>
        </p:spPr>
        <p:txBody>
          <a:bodyPr wrap="square">
            <a:spAutoFit/>
          </a:bodyPr>
          <a:lstStyle/>
          <a:p>
            <a:r>
              <a:rPr lang="ru-RU" sz="2000" b="1" dirty="0" smtClean="0">
                <a:latin typeface="Times New Roman" pitchFamily="18" charset="0"/>
                <a:cs typeface="Times New Roman" pitchFamily="18" charset="0"/>
              </a:rPr>
              <a:t>   5. </a:t>
            </a:r>
            <a:r>
              <a:rPr lang="ru-RU" sz="2000" b="1" dirty="0" err="1" smtClean="0">
                <a:latin typeface="Times New Roman" pitchFamily="18" charset="0"/>
                <a:cs typeface="Times New Roman" pitchFamily="18" charset="0"/>
              </a:rPr>
              <a:t>Вификация</a:t>
            </a:r>
            <a:r>
              <a:rPr lang="ru-RU" sz="2000" dirty="0" smtClean="0">
                <a:latin typeface="Times New Roman" pitchFamily="18" charset="0"/>
                <a:cs typeface="Times New Roman" pitchFamily="18" charset="0"/>
              </a:rPr>
              <a:t>. Расчеты, проведенные по оценке эффективности проекта, должны быть проверяемы. Необходимо предусмотреть возможность проведения независимой экспертизы проекта. </a:t>
            </a:r>
          </a:p>
          <a:p>
            <a:r>
              <a:rPr lang="ru-RU" sz="2000" b="1" dirty="0" smtClean="0">
                <a:latin typeface="Times New Roman" pitchFamily="18" charset="0"/>
                <a:cs typeface="Times New Roman" pitchFamily="18" charset="0"/>
              </a:rPr>
              <a:t>  6.  Учет риска и </a:t>
            </a:r>
            <a:r>
              <a:rPr lang="ru-RU" sz="2000" b="1" dirty="0" err="1" smtClean="0">
                <a:latin typeface="Times New Roman" pitchFamily="18" charset="0"/>
                <a:cs typeface="Times New Roman" pitchFamily="18" charset="0"/>
              </a:rPr>
              <a:t>многовариантность</a:t>
            </a:r>
            <a:r>
              <a:rPr lang="ru-RU" sz="2000" dirty="0" smtClean="0">
                <a:latin typeface="Times New Roman" pitchFamily="18" charset="0"/>
                <a:cs typeface="Times New Roman" pitchFamily="18" charset="0"/>
              </a:rPr>
              <a:t>. Показатели проекта, полученные в процессе его оценки, носят вероятностный характер. Это значит, что в процессе осуществления проекта будут иметь место отклонения от оценочных значений. Поэтому важно провести расчеты по различным вариантам и условиям реализации проекта. При этом следует оценить факторы, которые определят негативные отклонения от плановых характеристик.</a:t>
            </a:r>
            <a:endParaRPr lang="ru-RU"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474345"/>
            <a:ext cx="8286808" cy="5909310"/>
          </a:xfrm>
          <a:prstGeom prst="rect">
            <a:avLst/>
          </a:prstGeom>
        </p:spPr>
        <p:txBody>
          <a:bodyPr wrap="square">
            <a:spAutoFit/>
          </a:bodyPr>
          <a:lstStyle/>
          <a:p>
            <a:r>
              <a:rPr lang="ru-RU" sz="2000" dirty="0" smtClean="0">
                <a:latin typeface="Times New Roman" pitchFamily="18" charset="0"/>
                <a:cs typeface="Times New Roman" pitchFamily="18" charset="0"/>
              </a:rPr>
              <a:t>3. </a:t>
            </a:r>
            <a:r>
              <a:rPr lang="ru-RU" sz="2000" b="1" dirty="0" smtClean="0">
                <a:latin typeface="Times New Roman" pitchFamily="18" charset="0"/>
                <a:cs typeface="Times New Roman" pitchFamily="18" charset="0"/>
              </a:rPr>
              <a:t>Методы оценки эффективности инновационного проекта</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В основе оценки эффективности проекта лежит сравнительный анализ объема предлагаемых инвестиций и будущих денежных поступлений. Сравниваемые величины относятся в большинстве случаев к различным временным периодам. Поэтому наиболее важной проблемой в этом случае,  так же как и при определении экономической эффективности новой техники и технологии, является проблема сравнения доходов и затрат и приведения их в сопоставимый вид. Причинами проведения процесса </a:t>
            </a:r>
            <a:r>
              <a:rPr lang="ru-RU" sz="2000" b="1" dirty="0" smtClean="0">
                <a:latin typeface="Times New Roman" pitchFamily="18" charset="0"/>
                <a:cs typeface="Times New Roman" pitchFamily="18" charset="0"/>
              </a:rPr>
              <a:t>дисконтирования (т.е. приведения в сопоставимый вид) </a:t>
            </a:r>
            <a:r>
              <a:rPr lang="ru-RU" sz="2000" dirty="0" smtClean="0">
                <a:latin typeface="Times New Roman" pitchFamily="18" charset="0"/>
                <a:cs typeface="Times New Roman" pitchFamily="18" charset="0"/>
              </a:rPr>
              <a:t>могут являться инфляция, нежелательная динамика инвестиций, падение промышленного производства, различные гори</a:t>
            </a:r>
            <a:r>
              <a:rPr lang="ru-RU" dirty="0" smtClean="0"/>
              <a:t>зонты прогнозирования, изменения в налоговой системе и т.д. </a:t>
            </a:r>
          </a:p>
          <a:p>
            <a:r>
              <a:rPr lang="ru-RU" dirty="0" smtClean="0"/>
              <a:t>       </a:t>
            </a:r>
            <a:r>
              <a:rPr lang="ru-RU" sz="2000" b="1" dirty="0" smtClean="0">
                <a:latin typeface="Times New Roman" pitchFamily="18" charset="0"/>
                <a:cs typeface="Times New Roman" pitchFamily="18" charset="0"/>
              </a:rPr>
              <a:t>Методы оценки эффективности проекта подразделяются на две группы, основанные на дисконтированных и учетных оценках. </a:t>
            </a:r>
            <a:r>
              <a:rPr lang="ru-RU" sz="2000" dirty="0" smtClean="0">
                <a:latin typeface="Times New Roman" pitchFamily="18" charset="0"/>
                <a:cs typeface="Times New Roman" pitchFamily="18" charset="0"/>
              </a:rPr>
              <a:t>Так, методами оценки эффективности проекта, основанными на учетных оценках (без дисконтирования), являются период окупаемости (</a:t>
            </a:r>
            <a:r>
              <a:rPr lang="ru-RU" sz="2000" dirty="0" err="1" smtClean="0">
                <a:latin typeface="Times New Roman" pitchFamily="18" charset="0"/>
                <a:cs typeface="Times New Roman" pitchFamily="18" charset="0"/>
              </a:rPr>
              <a:t>pay</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back</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period</a:t>
            </a:r>
            <a:r>
              <a:rPr lang="ru-RU" sz="2000" dirty="0" smtClean="0">
                <a:latin typeface="Times New Roman" pitchFamily="18" charset="0"/>
                <a:cs typeface="Times New Roman" pitchFamily="18" charset="0"/>
              </a:rPr>
              <a:t>, РР), коэффициент эффективности инвестиций (</a:t>
            </a:r>
            <a:r>
              <a:rPr lang="ru-RU" sz="2000" dirty="0" err="1" smtClean="0">
                <a:latin typeface="Times New Roman" pitchFamily="18" charset="0"/>
                <a:cs typeface="Times New Roman" pitchFamily="18" charset="0"/>
              </a:rPr>
              <a:t>average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rate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of</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return</a:t>
            </a:r>
            <a:r>
              <a:rPr lang="ru-RU" sz="2000" dirty="0" smtClean="0">
                <a:latin typeface="Times New Roman" pitchFamily="18" charset="0"/>
                <a:cs typeface="Times New Roman" pitchFamily="18" charset="0"/>
              </a:rPr>
              <a:t>, ARR) и коэффициент покрытия долга (</a:t>
            </a:r>
            <a:r>
              <a:rPr lang="ru-RU" sz="2000" dirty="0" err="1" smtClean="0">
                <a:latin typeface="Times New Roman" pitchFamily="18" charset="0"/>
                <a:cs typeface="Times New Roman" pitchFamily="18" charset="0"/>
              </a:rPr>
              <a:t>debt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cover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ratio</a:t>
            </a:r>
            <a:r>
              <a:rPr lang="ru-RU" sz="2000" dirty="0" smtClean="0">
                <a:latin typeface="Times New Roman" pitchFamily="18" charset="0"/>
                <a:cs typeface="Times New Roman" pitchFamily="18" charset="0"/>
              </a:rPr>
              <a:t>, DCR).</a:t>
            </a:r>
            <a:endParaRPr lang="ru-RU"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214290"/>
            <a:ext cx="8001056" cy="5632311"/>
          </a:xfrm>
          <a:prstGeom prst="rect">
            <a:avLst/>
          </a:prstGeom>
        </p:spPr>
        <p:txBody>
          <a:bodyPr wrap="square">
            <a:spAutoFit/>
          </a:bodyPr>
          <a:lstStyle/>
          <a:p>
            <a:r>
              <a:rPr lang="ru-RU" sz="2000" dirty="0" smtClean="0">
                <a:latin typeface="Times New Roman" pitchFamily="18" charset="0"/>
                <a:cs typeface="Times New Roman" pitchFamily="18" charset="0"/>
              </a:rPr>
              <a:t>Методы оценки эффективности проекта, основанные на дисконтированных оценках, значительно более точны, так как учитывают различные виды инфляции, изменения процентной ставки, нормы доходности и т.д. </a:t>
            </a:r>
          </a:p>
          <a:p>
            <a:pPr marL="457200" indent="-457200"/>
            <a:r>
              <a:rPr lang="ru-RU" sz="2000" dirty="0" smtClean="0">
                <a:latin typeface="Times New Roman" pitchFamily="18" charset="0"/>
                <a:cs typeface="Times New Roman" pitchFamily="18" charset="0"/>
              </a:rPr>
              <a:t>   К </a:t>
            </a:r>
            <a:r>
              <a:rPr lang="ru-RU" sz="2000" dirty="0" err="1" smtClean="0">
                <a:latin typeface="Times New Roman" pitchFamily="18" charset="0"/>
                <a:cs typeface="Times New Roman" pitchFamily="18" charset="0"/>
              </a:rPr>
              <a:t>методм</a:t>
            </a:r>
            <a:r>
              <a:rPr lang="ru-RU" sz="2000" dirty="0" smtClean="0">
                <a:latin typeface="Times New Roman" pitchFamily="18" charset="0"/>
                <a:cs typeface="Times New Roman" pitchFamily="18" charset="0"/>
              </a:rPr>
              <a:t> оценки эффективности инновационного проекта относятся: </a:t>
            </a:r>
          </a:p>
          <a:p>
            <a:pPr marL="457200" indent="-457200">
              <a:buFont typeface="+mj-lt"/>
              <a:buAutoNum type="arabicPeriod"/>
            </a:pPr>
            <a:r>
              <a:rPr lang="ru-RU" sz="2000" dirty="0" smtClean="0">
                <a:latin typeface="Times New Roman" pitchFamily="18" charset="0"/>
                <a:cs typeface="Times New Roman" pitchFamily="18" charset="0"/>
              </a:rPr>
              <a:t>Период окупаемости (РР) </a:t>
            </a:r>
          </a:p>
          <a:p>
            <a:pPr marL="457200" indent="-457200">
              <a:buFont typeface="+mj-lt"/>
              <a:buAutoNum type="arabicPeriod"/>
            </a:pPr>
            <a:r>
              <a:rPr lang="ru-RU" sz="2000" dirty="0" smtClean="0">
                <a:latin typeface="Times New Roman" pitchFamily="18" charset="0"/>
                <a:cs typeface="Times New Roman" pitchFamily="18" charset="0"/>
              </a:rPr>
              <a:t>Коэффициент эффективности инвестиций (ARR)</a:t>
            </a:r>
          </a:p>
          <a:p>
            <a:pPr marL="457200" indent="-457200">
              <a:buFont typeface="+mj-lt"/>
              <a:buAutoNum type="arabicPeriod"/>
            </a:pPr>
            <a:r>
              <a:rPr lang="ru-RU" sz="2000" dirty="0" smtClean="0">
                <a:latin typeface="Times New Roman" pitchFamily="18" charset="0"/>
                <a:cs typeface="Times New Roman" pitchFamily="18" charset="0"/>
              </a:rPr>
              <a:t> Коэффициент покрытия долга (DCR) </a:t>
            </a:r>
          </a:p>
          <a:p>
            <a:pPr marL="457200" indent="-457200">
              <a:buFont typeface="+mj-lt"/>
              <a:buAutoNum type="arabicPeriod"/>
            </a:pPr>
            <a:r>
              <a:rPr lang="ru-RU" sz="2000" dirty="0" smtClean="0">
                <a:latin typeface="Times New Roman" pitchFamily="18" charset="0"/>
                <a:cs typeface="Times New Roman" pitchFamily="18" charset="0"/>
              </a:rPr>
              <a:t>Индекс рентабельности (PI) </a:t>
            </a:r>
          </a:p>
          <a:p>
            <a:pPr marL="457200" indent="-457200">
              <a:buFont typeface="+mj-lt"/>
              <a:buAutoNum type="arabicPeriod"/>
            </a:pPr>
            <a:r>
              <a:rPr lang="ru-RU" sz="2000" dirty="0" smtClean="0">
                <a:latin typeface="Times New Roman" pitchFamily="18" charset="0"/>
                <a:cs typeface="Times New Roman" pitchFamily="18" charset="0"/>
              </a:rPr>
              <a:t>Чистая текущая стоимость (NPV) </a:t>
            </a:r>
          </a:p>
          <a:p>
            <a:pPr marL="457200" indent="-457200">
              <a:buFont typeface="+mj-lt"/>
              <a:buAutoNum type="arabicPeriod"/>
            </a:pPr>
            <a:r>
              <a:rPr lang="ru-RU" sz="2000" dirty="0" smtClean="0">
                <a:latin typeface="Times New Roman" pitchFamily="18" charset="0"/>
                <a:cs typeface="Times New Roman" pitchFamily="18" charset="0"/>
              </a:rPr>
              <a:t>Внутренняя норма доходности (IRR)</a:t>
            </a:r>
          </a:p>
          <a:p>
            <a:pPr marL="88900" indent="179388"/>
            <a:r>
              <a:rPr lang="ru-RU" sz="2000" dirty="0" smtClean="0">
                <a:latin typeface="Times New Roman" pitchFamily="18" charset="0"/>
                <a:cs typeface="Times New Roman" pitchFamily="18" charset="0"/>
              </a:rPr>
              <a:t>Метод окупаемости капиталовложений является весьма распространенным, но его существенный недостаток – игнорирование будущей стоимости денег с учетом дохода будущего периода и вследствие этого неприменимость дисконтирования. В условиях инфляции, резких колебаний ставки процента и низкой нормы внутренних накоплений предприятия в реальной экономике этот метод недостаточно точен.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286808" cy="4708981"/>
          </a:xfrm>
          <a:prstGeom prst="rect">
            <a:avLst/>
          </a:prstGeom>
        </p:spPr>
        <p:txBody>
          <a:bodyPr wrap="square">
            <a:spAutoFit/>
          </a:bodyPr>
          <a:lstStyle/>
          <a:p>
            <a:pPr marL="88900" indent="179388"/>
            <a:r>
              <a:rPr lang="ru-RU" sz="2000" dirty="0" smtClean="0">
                <a:latin typeface="Times New Roman" pitchFamily="18" charset="0"/>
                <a:cs typeface="Times New Roman" pitchFamily="18" charset="0"/>
              </a:rPr>
              <a:t>Тем не менее, следует обратить внимание на методику расчета коэффициента эффективности инвестиций, понимаемого как средний показатель прибыльности за весь период осуществления проекта. Этот коэффициент рассчитывается делением среднегодовой прибыли на среднегодовую величину инвестиций. Конечно, данный показатель сравнивается с коэффициентом рентабельности авансированного капитала (итога среднего баланса-нетто).</a:t>
            </a:r>
          </a:p>
          <a:p>
            <a:pPr marL="88900" indent="179388"/>
            <a:r>
              <a:rPr lang="ru-RU" sz="2000" dirty="0" smtClean="0">
                <a:latin typeface="Times New Roman" pitchFamily="18" charset="0"/>
                <a:cs typeface="Times New Roman" pitchFamily="18" charset="0"/>
              </a:rPr>
              <a:t>Однако все три традиционных показателя, основанных на учетной оценке, не учитывают временной составляющей денежных потоков. Они не стыкуются с факторным анализом и динамикой денежных потоков в экономической реальности. Поэтому наиболее полно можно оценить проект, применяя методы, основанные на дисконтированных оценках. Метод индекса доходности (PI) ориентирован на анализ отношения суммы приведенных эффектов к величине приведенных капитальных вложений.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20" y="214290"/>
          <a:ext cx="8501122" cy="6825870"/>
        </p:xfrm>
        <a:graphic>
          <a:graphicData uri="http://schemas.openxmlformats.org/drawingml/2006/table">
            <a:tbl>
              <a:tblPr/>
              <a:tblGrid>
                <a:gridCol w="8501122"/>
              </a:tblGrid>
              <a:tr h="6825870">
                <a:tc>
                  <a:txBody>
                    <a:bodyPr/>
                    <a:lstStyle/>
                    <a:p>
                      <a:pPr indent="482600" algn="just">
                        <a:lnSpc>
                          <a:spcPts val="2400"/>
                        </a:lnSpc>
                        <a:spcAft>
                          <a:spcPts val="0"/>
                        </a:spcAft>
                      </a:pPr>
                      <a:r>
                        <a:rPr lang="kk-KZ" sz="1800" dirty="0">
                          <a:solidFill>
                            <a:srgbClr val="000000"/>
                          </a:solidFill>
                          <a:latin typeface="Times New Roman"/>
                          <a:ea typeface="Times New Roman"/>
                        </a:rPr>
                        <a:t>Необходимость оценки эффективиости ииповационных проектов возникает в следующих ситуациях</a:t>
                      </a:r>
                      <a:r>
                        <a:rPr lang="kk-KZ" sz="1800" dirty="0" smtClean="0">
                          <a:solidFill>
                            <a:srgbClr val="000000"/>
                          </a:solidFill>
                          <a:latin typeface="Times New Roman"/>
                          <a:ea typeface="Times New Roman"/>
                        </a:rPr>
                        <a:t>:</a:t>
                      </a:r>
                      <a:endParaRPr lang="ru-RU" sz="1800" dirty="0" smtClean="0">
                        <a:solidFill>
                          <a:srgbClr val="000000"/>
                        </a:solidFill>
                        <a:latin typeface="Times New Roman"/>
                        <a:ea typeface="Times New Roman"/>
                      </a:endParaRPr>
                    </a:p>
                    <a:p>
                      <a:pPr marL="0" indent="88900" algn="just">
                        <a:lnSpc>
                          <a:spcPts val="2400"/>
                        </a:lnSpc>
                        <a:spcAft>
                          <a:spcPts val="0"/>
                        </a:spcAft>
                      </a:pPr>
                      <a:r>
                        <a:rPr lang="kk-KZ" sz="1800" dirty="0" smtClean="0">
                          <a:solidFill>
                            <a:srgbClr val="000000"/>
                          </a:solidFill>
                          <a:latin typeface="Times New Roman"/>
                          <a:ea typeface="Times New Roman"/>
                          <a:cs typeface="Times New Roman"/>
                        </a:rPr>
                        <a:t>●</a:t>
                      </a:r>
                      <a:r>
                        <a:rPr lang="kk-KZ" sz="1800" dirty="0" smtClean="0">
                          <a:solidFill>
                            <a:srgbClr val="000000"/>
                          </a:solidFill>
                          <a:latin typeface="Times New Roman"/>
                          <a:ea typeface="Times New Roman"/>
                        </a:rPr>
                        <a:t>когда </a:t>
                      </a:r>
                      <a:r>
                        <a:rPr lang="kk-KZ" sz="1800" dirty="0">
                          <a:solidFill>
                            <a:srgbClr val="000000"/>
                          </a:solidFill>
                          <a:latin typeface="Times New Roman"/>
                          <a:ea typeface="Times New Roman"/>
                        </a:rPr>
                        <a:t>существует множество инновационных проектов в различных областях деятельности фирмы, различных хозяйственных </a:t>
                      </a:r>
                      <a:r>
                        <a:rPr lang="kk-KZ" sz="1800" dirty="0" smtClean="0">
                          <a:solidFill>
                            <a:srgbClr val="000000"/>
                          </a:solidFill>
                          <a:latin typeface="Times New Roman"/>
                          <a:ea typeface="Times New Roman"/>
                        </a:rPr>
                        <a:t>подразделениях </a:t>
                      </a:r>
                      <a:r>
                        <a:rPr lang="kk-KZ" sz="1800" dirty="0">
                          <a:solidFill>
                            <a:srgbClr val="000000"/>
                          </a:solidFill>
                          <a:latin typeface="Times New Roman"/>
                          <a:ea typeface="Times New Roman"/>
                        </a:rPr>
                        <a:t>и встает вопрос о приоритетности их финансирования;</a:t>
                      </a:r>
                      <a:endParaRPr lang="ru-RU" sz="1800" dirty="0">
                        <a:latin typeface="Times New Roman"/>
                        <a:ea typeface="Times New Roman"/>
                      </a:endParaRPr>
                    </a:p>
                    <a:p>
                      <a:pPr marL="179388" lvl="0" indent="-161925" algn="just">
                        <a:lnSpc>
                          <a:spcPts val="2400"/>
                        </a:lnSpc>
                        <a:spcAft>
                          <a:spcPts val="0"/>
                        </a:spcAft>
                        <a:buClr>
                          <a:srgbClr val="000000"/>
                        </a:buClr>
                        <a:buSzPts val="1400"/>
                        <a:buFont typeface="Arial"/>
                        <a:buNone/>
                        <a:tabLst>
                          <a:tab pos="895985" algn="l"/>
                        </a:tabLst>
                      </a:pPr>
                      <a:r>
                        <a:rPr lang="kk-KZ" sz="1800" dirty="0" smtClean="0">
                          <a:solidFill>
                            <a:srgbClr val="000000"/>
                          </a:solidFill>
                          <a:latin typeface="Times New Roman"/>
                          <a:ea typeface="Times New Roman"/>
                          <a:cs typeface="Times New Roman"/>
                        </a:rPr>
                        <a:t>●</a:t>
                      </a:r>
                      <a:r>
                        <a:rPr lang="kk-KZ" sz="1800" u="none" strike="noStrike" spc="0" dirty="0" smtClean="0">
                          <a:solidFill>
                            <a:srgbClr val="000000"/>
                          </a:solidFill>
                          <a:latin typeface="Times New Roman"/>
                          <a:ea typeface="Times New Roman"/>
                          <a:cs typeface="Times New Roman"/>
                        </a:rPr>
                        <a:t>на </a:t>
                      </a:r>
                      <a:r>
                        <a:rPr lang="kk-KZ" sz="1800" u="none" strike="noStrike" spc="0" dirty="0">
                          <a:solidFill>
                            <a:srgbClr val="000000"/>
                          </a:solidFill>
                          <a:latin typeface="Times New Roman"/>
                          <a:ea typeface="Times New Roman"/>
                          <a:cs typeface="Times New Roman"/>
                        </a:rPr>
                        <a:t>начальной стадии разработки инновационного проекта, когда в проектно-целевой группе возникает несколько альтернативных проектов по воплощению инновационной идеи и встаст вопрос о выборе наиболее эффективного варианта;</a:t>
                      </a:r>
                      <a:endParaRPr lang="ru-RU" sz="1800" u="none" strike="noStrike" spc="0" dirty="0">
                        <a:latin typeface="Times New Roman"/>
                        <a:ea typeface="Times New Roman"/>
                        <a:cs typeface="Times New Roman"/>
                      </a:endParaRPr>
                    </a:p>
                    <a:p>
                      <a:pPr marL="342900" lvl="0" indent="-342900" algn="just">
                        <a:lnSpc>
                          <a:spcPts val="2400"/>
                        </a:lnSpc>
                        <a:spcAft>
                          <a:spcPts val="0"/>
                        </a:spcAft>
                        <a:buClr>
                          <a:srgbClr val="000000"/>
                        </a:buClr>
                        <a:buSzPts val="1400"/>
                        <a:buFont typeface="Arial"/>
                        <a:buNone/>
                        <a:tabLst>
                          <a:tab pos="895985" algn="l"/>
                        </a:tabLst>
                      </a:pPr>
                      <a:r>
                        <a:rPr lang="kk-KZ" sz="1800" dirty="0" smtClean="0">
                          <a:solidFill>
                            <a:srgbClr val="000000"/>
                          </a:solidFill>
                          <a:latin typeface="Times New Roman"/>
                          <a:ea typeface="Times New Roman"/>
                          <a:cs typeface="Times New Roman"/>
                        </a:rPr>
                        <a:t>●</a:t>
                      </a:r>
                      <a:r>
                        <a:rPr lang="kk-KZ" sz="1800" u="none" strike="noStrike" spc="0" dirty="0" smtClean="0">
                          <a:solidFill>
                            <a:srgbClr val="000000"/>
                          </a:solidFill>
                          <a:latin typeface="Times New Roman"/>
                          <a:ea typeface="Times New Roman"/>
                          <a:cs typeface="Times New Roman"/>
                        </a:rPr>
                        <a:t>на </a:t>
                      </a:r>
                      <a:r>
                        <a:rPr lang="kk-KZ" sz="1800" u="none" strike="noStrike" spc="0" dirty="0">
                          <a:solidFill>
                            <a:srgbClr val="000000"/>
                          </a:solidFill>
                          <a:latin typeface="Times New Roman"/>
                          <a:ea typeface="Times New Roman"/>
                          <a:cs typeface="Times New Roman"/>
                        </a:rPr>
                        <a:t>заключительной стадии принятого к реализации </a:t>
                      </a:r>
                      <a:r>
                        <a:rPr lang="kk-KZ" sz="1800" u="none" strike="noStrike" spc="0" dirty="0" smtClean="0">
                          <a:solidFill>
                            <a:srgbClr val="000000"/>
                          </a:solidFill>
                          <a:latin typeface="Times New Roman"/>
                          <a:ea typeface="Times New Roman"/>
                          <a:cs typeface="Times New Roman"/>
                        </a:rPr>
                        <a:t>инновационного проекта </a:t>
                      </a:r>
                      <a:r>
                        <a:rPr lang="kk-KZ" sz="1800" u="none" strike="noStrike" spc="0" dirty="0">
                          <a:solidFill>
                            <a:srgbClr val="000000"/>
                          </a:solidFill>
                          <a:latin typeface="Times New Roman"/>
                          <a:ea typeface="Times New Roman"/>
                          <a:cs typeface="Times New Roman"/>
                        </a:rPr>
                        <a:t>для анализа его результативности.</a:t>
                      </a:r>
                      <a:endParaRPr lang="ru-RU" sz="1800" u="none" strike="noStrike" spc="0" dirty="0">
                        <a:latin typeface="Times New Roman"/>
                        <a:ea typeface="Times New Roman"/>
                        <a:cs typeface="Times New Roman"/>
                      </a:endParaRPr>
                    </a:p>
                    <a:p>
                      <a:pPr marL="0" marR="0" indent="482600" algn="just" defTabSz="914400" rtl="0" eaLnBrk="1" fontAlgn="auto" latinLnBrk="0" hangingPunct="1">
                        <a:lnSpc>
                          <a:spcPts val="2400"/>
                        </a:lnSpc>
                        <a:spcBef>
                          <a:spcPts val="0"/>
                        </a:spcBef>
                        <a:spcAft>
                          <a:spcPts val="0"/>
                        </a:spcAft>
                        <a:buClrTx/>
                        <a:buSzTx/>
                        <a:buFontTx/>
                        <a:buNone/>
                        <a:tabLst/>
                        <a:defRPr/>
                      </a:pPr>
                      <a:r>
                        <a:rPr lang="kk-KZ" sz="1800" dirty="0">
                          <a:solidFill>
                            <a:srgbClr val="000000"/>
                          </a:solidFill>
                          <a:latin typeface="Times New Roman"/>
                          <a:ea typeface="Times New Roman"/>
                        </a:rPr>
                        <a:t>Последняя ситуация является наиболее простой и понятной, так как анализ эффективносги реализованной инновации осуществляется пугем сравнения плановых и фактических показателей. Проект считается эффективным, если полностью достигнуты поставлснные цели и количественныс экономические показатели соответствуют запланированным</a:t>
                      </a:r>
                      <a:r>
                        <a:rPr lang="kk-KZ" sz="1800" dirty="0" smtClean="0">
                          <a:solidFill>
                            <a:srgbClr val="000000"/>
                          </a:solidFill>
                          <a:latin typeface="Times New Roman"/>
                          <a:ea typeface="Times New Roman"/>
                        </a:rPr>
                        <a:t>. Намного более сложным представляется определение системы критериев отбора и ранжирования инновационных проектов на начальном этапе инновационной деятельности. В современной теории и практике инновационного менеджмента до сих пор не существует единой концепции оценки эффективности инноваций. Причина в принципиальном отличии инновационных проектов от инвестиционных, для которых разработана единая общепринятая</a:t>
                      </a:r>
                      <a:r>
                        <a:rPr lang="kk-KZ" sz="1800" baseline="0" dirty="0" smtClean="0">
                          <a:solidFill>
                            <a:srgbClr val="000000"/>
                          </a:solidFill>
                          <a:latin typeface="Times New Roman"/>
                          <a:ea typeface="Times New Roman"/>
                        </a:rPr>
                        <a:t> система оценки на основе доходности.</a:t>
                      </a:r>
                      <a:endParaRPr lang="kk-KZ" sz="1800" dirty="0" smtClean="0">
                        <a:solidFill>
                          <a:srgbClr val="000000"/>
                        </a:solidFill>
                        <a:latin typeface="Times New Roman"/>
                        <a:ea typeface="Times New Roman"/>
                      </a:endParaRPr>
                    </a:p>
                    <a:p>
                      <a:pPr indent="482600" algn="just">
                        <a:lnSpc>
                          <a:spcPts val="2400"/>
                        </a:lnSpc>
                        <a:spcAft>
                          <a:spcPts val="0"/>
                        </a:spcAft>
                      </a:pPr>
                      <a:endParaRPr lang="ru-RU" sz="1800" dirty="0">
                        <a:latin typeface="Times New Roman"/>
                        <a:ea typeface="Times New Roman"/>
                      </a:endParaRPr>
                    </a:p>
                  </a:txBody>
                  <a:tcPr marL="0" marR="0" marT="0" marB="0">
                    <a:lnL>
                      <a:noFill/>
                    </a:lnL>
                    <a:lnR>
                      <a:noFill/>
                    </a:lnR>
                    <a:lnT>
                      <a:noFill/>
                    </a:lnT>
                    <a:lnB>
                      <a:noFill/>
                    </a:lnB>
                  </a:tcPr>
                </a:tc>
              </a:tr>
            </a:tbl>
          </a:graphicData>
        </a:graphic>
      </p:graphicFrame>
      <p:sp>
        <p:nvSpPr>
          <p:cNvPr id="716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142844" y="214290"/>
          <a:ext cx="8286808" cy="6719910"/>
        </p:xfrm>
        <a:graphic>
          <a:graphicData uri="http://schemas.openxmlformats.org/drawingml/2006/table">
            <a:tbl>
              <a:tblPr/>
              <a:tblGrid>
                <a:gridCol w="8286808"/>
              </a:tblGrid>
              <a:tr h="6719910">
                <a:tc>
                  <a:txBody>
                    <a:bodyPr/>
                    <a:lstStyle/>
                    <a:p>
                      <a:pPr indent="482600" algn="just">
                        <a:lnSpc>
                          <a:spcPts val="2400"/>
                        </a:lnSpc>
                        <a:spcAft>
                          <a:spcPts val="0"/>
                        </a:spcAft>
                      </a:pPr>
                      <a:r>
                        <a:rPr lang="kk-KZ" sz="2000" dirty="0">
                          <a:solidFill>
                            <a:srgbClr val="000000"/>
                          </a:solidFill>
                          <a:latin typeface="Times New Roman"/>
                          <a:ea typeface="Times New Roman"/>
                        </a:rPr>
                        <a:t>Во-первых, доходность многих инноваций имеет отсроченный стра- тегический характер. Например, управленческие инновации, такие как изменение оргструктуры компании, поглощения и слияния, внедрение новых методов управления персоналом, переход на новые системы управления качеством и т.д., приносят свои плоды в </a:t>
                      </a:r>
                      <a:r>
                        <a:rPr lang="kk-KZ" sz="2000" dirty="0" smtClean="0">
                          <a:solidFill>
                            <a:srgbClr val="000000"/>
                          </a:solidFill>
                          <a:latin typeface="Times New Roman"/>
                          <a:ea typeface="Times New Roman"/>
                        </a:rPr>
                        <a:t>болышом </a:t>
                      </a:r>
                      <a:r>
                        <a:rPr lang="kk-KZ" sz="2000" dirty="0">
                          <a:solidFill>
                            <a:srgbClr val="000000"/>
                          </a:solidFill>
                          <a:latin typeface="Times New Roman"/>
                          <a:ea typeface="Times New Roman"/>
                        </a:rPr>
                        <a:t>временном разрыве по отношению к периоду вложения средств. Доходность маркетинговых ипноваций - выход па новые рынки, репозиционировапие товара, изменение стратегии продвижепия и многие другие - является достаточно непредсказуемой и часто подлежит оценке лишь в контексте роста общей конкурентоспособности компании.</a:t>
                      </a:r>
                      <a:endParaRPr lang="ru-RU" sz="2000" dirty="0">
                        <a:latin typeface="Times New Roman"/>
                        <a:ea typeface="Times New Roman"/>
                      </a:endParaRPr>
                    </a:p>
                    <a:p>
                      <a:pPr indent="482600" algn="just">
                        <a:lnSpc>
                          <a:spcPts val="2400"/>
                        </a:lnSpc>
                        <a:spcAft>
                          <a:spcPts val="0"/>
                        </a:spcAft>
                      </a:pPr>
                      <a:r>
                        <a:rPr lang="kk-KZ" sz="2000" dirty="0">
                          <a:solidFill>
                            <a:srgbClr val="000000"/>
                          </a:solidFill>
                          <a:latin typeface="Times New Roman"/>
                          <a:ea typeface="Times New Roman"/>
                        </a:rPr>
                        <a:t>Во-вторых, инновационная деятельность осуществляется в условиях неонределенности и повышенного риска, так как процесс разработки и реализации проекта является достаточно длительным, а внешняя среда меняется очень быстро. Поэтому специалистам сложно предсказать и оценить на начальном этапс конечный рсзультат нововведения.</a:t>
                      </a:r>
                      <a:endParaRPr lang="ru-RU" sz="2000" dirty="0">
                        <a:latin typeface="Times New Roman"/>
                        <a:ea typeface="Times New Roman"/>
                      </a:endParaRPr>
                    </a:p>
                    <a:p>
                      <a:pPr indent="482600" algn="just">
                        <a:lnSpc>
                          <a:spcPts val="2400"/>
                        </a:lnSpc>
                        <a:spcAft>
                          <a:spcPts val="0"/>
                        </a:spcAft>
                      </a:pPr>
                      <a:r>
                        <a:rPr lang="kk-KZ" sz="2000" dirty="0">
                          <a:solidFill>
                            <a:srgbClr val="000000"/>
                          </a:solidFill>
                          <a:latin typeface="Times New Roman"/>
                          <a:ea typeface="Times New Roman"/>
                        </a:rPr>
                        <a:t>И, наконец, как отмсчалось ранее, целью создания, например, нового товара может быть не получение прибыли в краткосрочноіі перспективе, а создание имиджа инновативной компании для стимулирования продаж основного </a:t>
                      </a:r>
                      <a:r>
                        <a:rPr lang="kk-KZ" sz="2000" dirty="0" smtClean="0">
                          <a:solidFill>
                            <a:srgbClr val="000000"/>
                          </a:solidFill>
                          <a:latin typeface="Times New Roman"/>
                          <a:ea typeface="Times New Roman"/>
                        </a:rPr>
                        <a:t>ассортимента</a:t>
                      </a:r>
                      <a:r>
                        <a:rPr lang="kk-KZ" sz="2000" dirty="0">
                          <a:solidFill>
                            <a:srgbClr val="000000"/>
                          </a:solidFill>
                          <a:latin typeface="Times New Roman"/>
                          <a:ea typeface="Times New Roman"/>
                        </a:rPr>
                        <a:t>.</a:t>
                      </a:r>
                      <a:endParaRPr lang="ru-RU" sz="2000" dirty="0">
                        <a:latin typeface="Times New Roman"/>
                        <a:ea typeface="Times New Roman"/>
                      </a:endParaRPr>
                    </a:p>
                  </a:txBody>
                  <a:tcPr marL="0" marR="0" marT="0" marB="0">
                    <a:lnL>
                      <a:noFill/>
                    </a:lnL>
                    <a:lnR>
                      <a:noFill/>
                    </a:lnR>
                    <a:lnT>
                      <a:noFill/>
                    </a:lnT>
                    <a:lnB>
                      <a:noFill/>
                    </a:lnB>
                  </a:tcPr>
                </a:tc>
              </a:tr>
            </a:tbl>
          </a:graphicData>
        </a:graphic>
      </p:graphicFrame>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501122" cy="6154402"/>
          </a:xfrm>
          <a:prstGeom prst="rect">
            <a:avLst/>
          </a:prstGeom>
        </p:spPr>
        <p:txBody>
          <a:bodyPr wrap="square">
            <a:spAutoFit/>
          </a:bodyPr>
          <a:lstStyle/>
          <a:p>
            <a:r>
              <a:rPr lang="ru-RU" sz="2000" dirty="0" smtClean="0">
                <a:latin typeface="Times New Roman" pitchFamily="18" charset="0"/>
                <a:cs typeface="Times New Roman" pitchFamily="18" charset="0"/>
              </a:rPr>
              <a:t>     Таким образом, можно предположить, что было бы, неправильно полностью проецировать методы оценки инвестиционных проектов на систему оценки эффективности инноваций. </a:t>
            </a:r>
          </a:p>
          <a:p>
            <a:r>
              <a:rPr lang="ru-RU" sz="2000" dirty="0" smtClean="0">
                <a:latin typeface="Times New Roman" pitchFamily="18" charset="0"/>
                <a:cs typeface="Times New Roman" pitchFamily="18" charset="0"/>
              </a:rPr>
              <a:t>     Использование комплексного и системного анализа позволяет выделить два взаимодополняющих подхода к оценке эффективности инновационных проектов: качественный и количественный. </a:t>
            </a:r>
          </a:p>
          <a:p>
            <a:r>
              <a:rPr lang="ru-RU" sz="2000" dirty="0" smtClean="0">
                <a:latin typeface="Times New Roman" pitchFamily="18" charset="0"/>
                <a:cs typeface="Times New Roman" pitchFamily="18" charset="0"/>
              </a:rPr>
              <a:t>     Качественный (целевой) подход ориентирован на оценку эффективности проекта с точки зрения его максимального соответствия поставленным целям. Как известно, система внутрифирменного </a:t>
            </a:r>
            <a:r>
              <a:rPr lang="ru-RU" sz="2000" dirty="0" err="1" smtClean="0">
                <a:latin typeface="Times New Roman" pitchFamily="18" charset="0"/>
                <a:cs typeface="Times New Roman" pitchFamily="18" charset="0"/>
              </a:rPr>
              <a:t>целеполагания</a:t>
            </a:r>
            <a:r>
              <a:rPr lang="ru-RU" sz="2000" dirty="0" smtClean="0">
                <a:latin typeface="Times New Roman" pitchFamily="18" charset="0"/>
                <a:cs typeface="Times New Roman" pitchFamily="18" charset="0"/>
              </a:rPr>
              <a:t> строится на выделении и ранжировании сначала общих, а затем специфических целей компании по их приоритетности. Если для достижения этих целей требуется проведение определенных инноваций, то из рассматриваемых альтернатив выбирается та, которая максимально приближает компанию (или отдельное подразделение) к достижению поставленной цели. Таким образом, оценивается стратегическая эффективность нововведения в плане получения долгосрочных рыночных преимуществ. Данный метод основан на умении руководителя предвидеть и прогнозировать будущие рыночные ситуации, определять факторы будущей конкурентоспособности компании, ставить достижимые цели и находить новые пути их достижения. </a:t>
            </a:r>
            <a:endParaRPr lang="ru-RU"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429684" cy="5940088"/>
          </a:xfrm>
          <a:prstGeom prst="rect">
            <a:avLst/>
          </a:prstGeom>
        </p:spPr>
        <p:txBody>
          <a:bodyPr wrap="square">
            <a:spAutoFit/>
          </a:bodyPr>
          <a:lstStyle/>
          <a:p>
            <a:r>
              <a:rPr lang="ru-RU" sz="2000" dirty="0" smtClean="0">
                <a:latin typeface="Times New Roman" pitchFamily="18" charset="0"/>
                <a:cs typeface="Times New Roman" pitchFamily="18" charset="0"/>
              </a:rPr>
              <a:t>       В силу </a:t>
            </a:r>
            <a:r>
              <a:rPr lang="ru-RU" sz="2000" smtClean="0">
                <a:latin typeface="Times New Roman" pitchFamily="18" charset="0"/>
                <a:cs typeface="Times New Roman" pitchFamily="18" charset="0"/>
              </a:rPr>
              <a:t>ограниченности </a:t>
            </a:r>
            <a:r>
              <a:rPr lang="ru-RU" sz="2000" smtClean="0">
                <a:latin typeface="Times New Roman" pitchFamily="18" charset="0"/>
                <a:cs typeface="Times New Roman" pitchFamily="18" charset="0"/>
              </a:rPr>
              <a:t>ресурсов </a:t>
            </a:r>
            <a:r>
              <a:rPr lang="ru-RU" sz="2000" dirty="0" smtClean="0">
                <a:latin typeface="Times New Roman" pitchFamily="18" charset="0"/>
                <a:cs typeface="Times New Roman" pitchFamily="18" charset="0"/>
              </a:rPr>
              <a:t>и необходимости изыскания финансовых средств для реализации инновационных проектов представляется целесообразным использование и количественных методов оценки их эффективности.</a:t>
            </a:r>
          </a:p>
          <a:p>
            <a:r>
              <a:rPr lang="ru-RU" sz="2000" dirty="0" smtClean="0">
                <a:latin typeface="Times New Roman" pitchFamily="18" charset="0"/>
                <a:cs typeface="Times New Roman" pitchFamily="18" charset="0"/>
              </a:rPr>
              <a:t>       Количественный, или затратный, метод оценки инновационных проектов связан с рентабельностью и доходностью проекта. Здесь возможно использование трех типов оценок: абсолютная доходность проекта, абсолютно-сравнительная доходность и сравнительная. </a:t>
            </a:r>
          </a:p>
          <a:p>
            <a:r>
              <a:rPr lang="ru-RU" sz="2000" dirty="0" smtClean="0">
                <a:latin typeface="Times New Roman" pitchFamily="18" charset="0"/>
                <a:cs typeface="Times New Roman" pitchFamily="18" charset="0"/>
              </a:rPr>
              <a:t>      Если оценивается сумма дохода, которая может быть получена инвестором при реализации проекта, то речь идет об абсолютной оценке доходности проекта. </a:t>
            </a:r>
          </a:p>
          <a:p>
            <a:r>
              <a:rPr lang="ru-RU" sz="2000" dirty="0" smtClean="0">
                <a:latin typeface="Times New Roman" pitchFamily="18" charset="0"/>
                <a:cs typeface="Times New Roman" pitchFamily="18" charset="0"/>
              </a:rPr>
              <a:t>      Если инвестор сравнивает возможную сумму абсолютного дохода с нормативом, то он использует абсолютно-сравнительную оценку доходности проекта. Предприниматель может установить для себя самостоятельные нормативы, а может взять и общепринятый в практике данного бизнеса норматив.</a:t>
            </a:r>
          </a:p>
          <a:p>
            <a:r>
              <a:rPr lang="ru-RU" sz="2000" dirty="0" smtClean="0">
                <a:latin typeface="Times New Roman" pitchFamily="18" charset="0"/>
                <a:cs typeface="Times New Roman" pitchFamily="18" charset="0"/>
              </a:rPr>
              <a:t>      </a:t>
            </a:r>
            <a:r>
              <a:rPr lang="ru-RU" sz="2000" dirty="0" smtClean="0"/>
              <a:t>Возможна ситуация, при которой сравнивается проект не с нормативом, а с альтернативными вариантами проектов, прошедших отбор по нормативу, – сравнительная оценка доходности проекта. </a:t>
            </a: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01122" cy="5632311"/>
          </a:xfrm>
          <a:prstGeom prst="rect">
            <a:avLst/>
          </a:prstGeom>
        </p:spPr>
        <p:txBody>
          <a:bodyPr wrap="square">
            <a:spAutoFit/>
          </a:bodyPr>
          <a:lstStyle/>
          <a:p>
            <a:r>
              <a:rPr lang="ru-RU" sz="2000" dirty="0" smtClean="0">
                <a:latin typeface="Times New Roman" pitchFamily="18" charset="0"/>
                <a:cs typeface="Times New Roman" pitchFamily="18" charset="0"/>
              </a:rPr>
              <a:t>      Каждый из вышеуказанных методов оценки эффективности проектов основан на приведении затрат, осуществляемых в различное время, к сопоставимым величинами предполагает использование системы показателей, надежность которых подтверждает международный финансово экономический опыт. </a:t>
            </a:r>
          </a:p>
          <a:p>
            <a:r>
              <a:rPr lang="ru-RU" sz="2000" dirty="0" smtClean="0">
                <a:latin typeface="Times New Roman" pitchFamily="18" charset="0"/>
                <a:cs typeface="Times New Roman" pitchFamily="18" charset="0"/>
              </a:rPr>
              <a:t>     При выборе направления инвестиций выделяют следующие этапы:</a:t>
            </a:r>
          </a:p>
          <a:p>
            <a:r>
              <a:rPr lang="ru-RU" sz="2000" dirty="0" smtClean="0">
                <a:latin typeface="Times New Roman" pitchFamily="18" charset="0"/>
                <a:cs typeface="Times New Roman" pitchFamily="18" charset="0"/>
              </a:rPr>
              <a:t> 1. Разработка идей проектов. </a:t>
            </a:r>
          </a:p>
          <a:p>
            <a:r>
              <a:rPr lang="ru-RU" sz="2000" dirty="0" smtClean="0">
                <a:latin typeface="Times New Roman" pitchFamily="18" charset="0"/>
                <a:cs typeface="Times New Roman" pitchFamily="18" charset="0"/>
              </a:rPr>
              <a:t> 2. Проекты классифицируются по типу инвестирования: замена устаревшего оборудования, расширение рынков сбыта, увеличение объемов выпуска существующего ассортимента, выпуск новой продукции, выход на новые рынки и т. д. </a:t>
            </a:r>
          </a:p>
          <a:p>
            <a:r>
              <a:rPr lang="ru-RU" sz="2000" dirty="0" smtClean="0">
                <a:latin typeface="Times New Roman" pitchFamily="18" charset="0"/>
                <a:cs typeface="Times New Roman" pitchFamily="18" charset="0"/>
              </a:rPr>
              <a:t>  3. Расчет денежных потоков по проектам: требуемые капиталовложения и денежные поступления. Сначала проводится абсолютная оценка, затем отобранные альтернативы подвергаются абсолютно-сравнительной оценке по системе разных критериев. Если остаются несколько вариантов, то руководство устанавливает наиболее для него приоритетный критерий и проводит сравнительную оценку доходности альтернативных проектов по избранному критерию.</a:t>
            </a:r>
            <a:endParaRPr lang="ru-RU"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612845"/>
            <a:ext cx="8072494" cy="4093428"/>
          </a:xfrm>
          <a:prstGeom prst="rect">
            <a:avLst/>
          </a:prstGeom>
        </p:spPr>
        <p:txBody>
          <a:bodyPr wrap="square">
            <a:spAutoFit/>
          </a:bodyPr>
          <a:lstStyle/>
          <a:p>
            <a:r>
              <a:rPr lang="ru-RU" sz="2000" dirty="0" smtClean="0">
                <a:latin typeface="Times New Roman" pitchFamily="18" charset="0"/>
                <a:cs typeface="Times New Roman" pitchFamily="18" charset="0"/>
              </a:rPr>
              <a:t>4. Оценка степени риска выбранного варианта. Для этого используются как сложные системы компьютерного моделирования, так и чисто интуитивные ожидания руководителя на основе здравого смысла. Несмотря на отсутствие единой системы оценки, можно, тем не менее, сформулировать общие условия, при которых проект рассматривается в качестве целесообразного и эффективного: </a:t>
            </a:r>
          </a:p>
          <a:p>
            <a:r>
              <a:rPr lang="ru-RU" sz="2000" dirty="0" smtClean="0">
                <a:latin typeface="Times New Roman" pitchFamily="18" charset="0"/>
                <a:cs typeface="Times New Roman" pitchFamily="18" charset="0"/>
              </a:rPr>
              <a:t> чистая прибыль от проекта больше, чем чистая прибыль от помещения средств на банковский депозит;</a:t>
            </a:r>
          </a:p>
          <a:p>
            <a:r>
              <a:rPr lang="ru-RU" sz="2000" dirty="0" smtClean="0">
                <a:latin typeface="Times New Roman" pitchFamily="18" charset="0"/>
                <a:cs typeface="Times New Roman" pitchFamily="18" charset="0"/>
              </a:rPr>
              <a:t>  рентабельность инвестиций больше уровня инфляции; </a:t>
            </a:r>
          </a:p>
          <a:p>
            <a:r>
              <a:rPr lang="ru-RU" sz="2000" dirty="0" smtClean="0">
                <a:latin typeface="Times New Roman" pitchFamily="18" charset="0"/>
                <a:cs typeface="Times New Roman" pitchFamily="18" charset="0"/>
              </a:rPr>
              <a:t> рентабельность проекта с учетом временного фактора выше рентабельности альтернативных проектов; </a:t>
            </a:r>
          </a:p>
          <a:p>
            <a:r>
              <a:rPr lang="ru-RU" sz="2000" dirty="0" smtClean="0">
                <a:latin typeface="Times New Roman" pitchFamily="18" charset="0"/>
                <a:cs typeface="Times New Roman" pitchFamily="18" charset="0"/>
              </a:rPr>
              <a:t> рентабельность активов после завершения проектов возрастает; </a:t>
            </a:r>
          </a:p>
          <a:p>
            <a:r>
              <a:rPr lang="ru-RU" sz="2000" dirty="0" smtClean="0">
                <a:latin typeface="Times New Roman" pitchFamily="18" charset="0"/>
                <a:cs typeface="Times New Roman" pitchFamily="18" charset="0"/>
              </a:rPr>
              <a:t> проект соответствует генеральной стратегии компании.</a:t>
            </a:r>
            <a:endParaRPr lang="ru-RU"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714356"/>
            <a:ext cx="8358246" cy="4708981"/>
          </a:xfrm>
          <a:prstGeom prst="rect">
            <a:avLst/>
          </a:prstGeom>
        </p:spPr>
        <p:txBody>
          <a:bodyPr wrap="square">
            <a:spAutoFit/>
          </a:bodyPr>
          <a:lstStyle/>
          <a:p>
            <a:r>
              <a:rPr lang="ru-RU" sz="2000" dirty="0" smtClean="0">
                <a:latin typeface="Times New Roman" pitchFamily="18" charset="0"/>
                <a:cs typeface="Times New Roman" pitchFamily="18" charset="0"/>
              </a:rPr>
              <a:t>2. Принципы оценки инновационных проектов </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Оценка инновационных проектов базируется на ряде основополагающих моментов или принципов. </a:t>
            </a:r>
          </a:p>
          <a:p>
            <a:r>
              <a:rPr lang="ru-RU" sz="2000" b="1" dirty="0" smtClean="0">
                <a:latin typeface="Times New Roman" pitchFamily="18" charset="0"/>
                <a:cs typeface="Times New Roman" pitchFamily="18" charset="0"/>
              </a:rPr>
              <a:t>  1. Временная стоимость денег</a:t>
            </a:r>
            <a:r>
              <a:rPr lang="ru-RU" sz="2000" dirty="0" smtClean="0">
                <a:latin typeface="Times New Roman" pitchFamily="18" charset="0"/>
                <a:cs typeface="Times New Roman" pitchFamily="18" charset="0"/>
              </a:rPr>
              <a:t>. “Тенге сегодня – это больше, чем тенге завтра” – вот образное выражение данного принципа. Такая постановка вопроса справедлива потому, что полученный сегодня тенге может быть инвестирован и завтра вместе с полученным доходом превратиться в большую сумму. Поэтому одинаковые денежные суммы, получаемые или уплачиваемые в различные периоды, не являются эквивалентными. Для сопоставления разновременных стоимостных величин между собой (алгебраического сложения) необходимо их приведение к единому моменту времени. Приведение может осуществляться к последнему, начальному или промежуточному моменту времени. Общепринятой точкой приведения является нулевая точка.</a:t>
            </a:r>
            <a:endParaRPr lang="ru-RU"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8429684" cy="5940088"/>
          </a:xfrm>
          <a:prstGeom prst="rect">
            <a:avLst/>
          </a:prstGeom>
        </p:spPr>
        <p:txBody>
          <a:bodyPr wrap="square">
            <a:spAutoFit/>
          </a:bodyPr>
          <a:lstStyle/>
          <a:p>
            <a:r>
              <a:rPr lang="ru-RU" sz="2000" b="1" dirty="0" smtClean="0">
                <a:latin typeface="Times New Roman" pitchFamily="18" charset="0"/>
                <a:cs typeface="Times New Roman" pitchFamily="18" charset="0"/>
              </a:rPr>
              <a:t>   2. Оценка денежных потоков. В </a:t>
            </a:r>
            <a:r>
              <a:rPr lang="ru-RU" sz="2000" dirty="0" smtClean="0">
                <a:latin typeface="Times New Roman" pitchFamily="18" charset="0"/>
                <a:cs typeface="Times New Roman" pitchFamily="18" charset="0"/>
              </a:rPr>
              <a:t>процессе инвестиционного анализа учитываются реальное движение денежных средств, их притоки и оттоки. </a:t>
            </a:r>
          </a:p>
          <a:p>
            <a:r>
              <a:rPr lang="ru-RU" sz="2000" b="1"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Приток денежных средств </a:t>
            </a:r>
            <a:r>
              <a:rPr lang="ru-RU" sz="2000" dirty="0" smtClean="0">
                <a:latin typeface="Times New Roman" pitchFamily="18" charset="0"/>
                <a:cs typeface="Times New Roman" pitchFamily="18" charset="0"/>
              </a:rPr>
              <a:t>– поступление денег от реализации проекта.</a:t>
            </a:r>
          </a:p>
          <a:p>
            <a:r>
              <a:rPr lang="ru-RU" sz="2000" b="1"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Отток денежных средств</a:t>
            </a:r>
            <a:r>
              <a:rPr lang="ru-RU" sz="2000" dirty="0" smtClean="0">
                <a:solidFill>
                  <a:srgbClr val="FF0000"/>
                </a:solidFill>
                <a:latin typeface="Times New Roman" pitchFamily="18" charset="0"/>
                <a:cs typeface="Times New Roman" pitchFamily="18" charset="0"/>
              </a:rPr>
              <a:t> </a:t>
            </a:r>
            <a:r>
              <a:rPr lang="ru-RU" sz="2000" dirty="0" smtClean="0">
                <a:latin typeface="Times New Roman" pitchFamily="18" charset="0"/>
                <a:cs typeface="Times New Roman" pitchFamily="18" charset="0"/>
              </a:rPr>
              <a:t>– выплаты денежных средств, связанные с разработкой и реализацией проекта. </a:t>
            </a:r>
          </a:p>
          <a:p>
            <a:r>
              <a:rPr lang="ru-RU" sz="2000" dirty="0" smtClean="0">
                <a:latin typeface="Times New Roman" pitchFamily="18" charset="0"/>
                <a:cs typeface="Times New Roman" pitchFamily="18" charset="0"/>
              </a:rPr>
              <a:t>    Чистый денежный поток – разность между притоком и оттоком денежных средств. </a:t>
            </a:r>
          </a:p>
          <a:p>
            <a:r>
              <a:rPr lang="ru-RU" sz="2000" b="1" dirty="0" smtClean="0">
                <a:latin typeface="Times New Roman" pitchFamily="18" charset="0"/>
                <a:cs typeface="Times New Roman" pitchFamily="18" charset="0"/>
              </a:rPr>
              <a:t>  3.  Релевантность денежных потоков.</a:t>
            </a:r>
            <a:r>
              <a:rPr lang="ru-RU" sz="2000" dirty="0" smtClean="0"/>
              <a:t> </a:t>
            </a:r>
            <a:r>
              <a:rPr lang="ru-RU" sz="2000" dirty="0" smtClean="0">
                <a:solidFill>
                  <a:srgbClr val="FF0000"/>
                </a:solidFill>
              </a:rPr>
              <a:t>Релевантность - это соответствие ожиданий полученному результату - информации. Термин "</a:t>
            </a:r>
            <a:r>
              <a:rPr lang="ru-RU" sz="2000" dirty="0" err="1" smtClean="0">
                <a:solidFill>
                  <a:srgbClr val="FF0000"/>
                </a:solidFill>
              </a:rPr>
              <a:t>relevant</a:t>
            </a:r>
            <a:r>
              <a:rPr lang="ru-RU" sz="2000" dirty="0" smtClean="0">
                <a:solidFill>
                  <a:srgbClr val="FF0000"/>
                </a:solidFill>
              </a:rPr>
              <a:t>" в переводе с английского языка на русский означает "важный" или "относящийся к делу".</a:t>
            </a:r>
          </a:p>
          <a:p>
            <a:r>
              <a:rPr lang="ru-RU" sz="2000" dirty="0" smtClean="0">
                <a:latin typeface="Times New Roman" pitchFamily="18" charset="0"/>
                <a:cs typeface="Times New Roman" pitchFamily="18" charset="0"/>
              </a:rPr>
              <a:t>     Необходимо учитывать только те денежные потоки, которые связаны с данным проектом. При этом важно правильно учесть безвозвратные затраты, альтернативные затраты и влияние данного инвестиционного проекта на другие проекты. </a:t>
            </a:r>
          </a:p>
          <a:p>
            <a:r>
              <a:rPr lang="ru-RU" sz="2000" b="1" dirty="0" smtClean="0">
                <a:latin typeface="Times New Roman" pitchFamily="18" charset="0"/>
                <a:cs typeface="Times New Roman" pitchFamily="18" charset="0"/>
              </a:rPr>
              <a:t>   4. Рассмотрение всех доступных альтернатив</a:t>
            </a:r>
            <a:r>
              <a:rPr lang="ru-RU" sz="2000" dirty="0" smtClean="0">
                <a:latin typeface="Times New Roman" pitchFamily="18" charset="0"/>
                <a:cs typeface="Times New Roman" pitchFamily="18" charset="0"/>
              </a:rPr>
              <a:t>. При определении эффективности данного инвестиционного проекта следует сравнивать его денежные потоки не с одним альтернативным, зачастую наихудшим, вариантом, а с различными вариантами инвестирования.</a:t>
            </a:r>
            <a:endParaRPr lang="ru-RU"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1844</Words>
  <PresentationFormat>Экран (4:3)</PresentationFormat>
  <Paragraphs>64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Лекция 14. Оценка эффективности инновационной деятельности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14. Оценка эффективности инновационной деятельности</dc:title>
  <dc:creator>Lenovo</dc:creator>
  <cp:lastModifiedBy>Lenovo</cp:lastModifiedBy>
  <cp:revision>36</cp:revision>
  <dcterms:created xsi:type="dcterms:W3CDTF">2020-12-14T11:11:19Z</dcterms:created>
  <dcterms:modified xsi:type="dcterms:W3CDTF">2023-04-16T11:57:44Z</dcterms:modified>
</cp:coreProperties>
</file>