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ru-RU"/>
              <a:t>Образец заголовка</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3A13701-C942-436D-AE50-A13C03E99942}" type="datetimeFigureOut">
              <a:rPr lang="ru-RU" smtClean="0"/>
              <a:t>16.12.2020</a:t>
            </a:fld>
            <a:endParaRPr lang="ru-RU"/>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ru-RU"/>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9EFE41AC-50C8-4F18-864D-9DC76FD5EFE5}" type="slidenum">
              <a:rPr lang="ru-RU" smtClean="0"/>
              <a:t>‹#›</a:t>
            </a:fld>
            <a:endParaRPr lang="ru-RU"/>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09691246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3A13701-C942-436D-AE50-A13C03E99942}" type="datetimeFigureOut">
              <a:rPr lang="ru-RU" smtClean="0"/>
              <a:t>16.12.2020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EFE41AC-50C8-4F18-864D-9DC76FD5EFE5}" type="slidenum">
              <a:rPr lang="ru-RU" smtClean="0"/>
              <a:t>‹#›</a:t>
            </a:fld>
            <a:endParaRPr lang="ru-RU"/>
          </a:p>
        </p:txBody>
      </p:sp>
    </p:spTree>
    <p:extLst>
      <p:ext uri="{BB962C8B-B14F-4D97-AF65-F5344CB8AC3E}">
        <p14:creationId xmlns:p14="http://schemas.microsoft.com/office/powerpoint/2010/main" val="455044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3A13701-C942-436D-AE50-A13C03E99942}" type="datetimeFigureOut">
              <a:rPr lang="ru-RU" smtClean="0"/>
              <a:t>16.12.2020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EFE41AC-50C8-4F18-864D-9DC76FD5EFE5}" type="slidenum">
              <a:rPr lang="ru-RU" smtClean="0"/>
              <a:t>‹#›</a:t>
            </a:fld>
            <a:endParaRPr lang="ru-RU"/>
          </a:p>
        </p:txBody>
      </p:sp>
    </p:spTree>
    <p:extLst>
      <p:ext uri="{BB962C8B-B14F-4D97-AF65-F5344CB8AC3E}">
        <p14:creationId xmlns:p14="http://schemas.microsoft.com/office/powerpoint/2010/main" val="41515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3A13701-C942-436D-AE50-A13C03E99942}" type="datetimeFigureOut">
              <a:rPr lang="ru-RU" smtClean="0"/>
              <a:t>16.12.2020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EFE41AC-50C8-4F18-864D-9DC76FD5EFE5}" type="slidenum">
              <a:rPr lang="ru-RU" smtClean="0"/>
              <a:t>‹#›</a:t>
            </a:fld>
            <a:endParaRPr lang="ru-RU"/>
          </a:p>
        </p:txBody>
      </p:sp>
    </p:spTree>
    <p:extLst>
      <p:ext uri="{BB962C8B-B14F-4D97-AF65-F5344CB8AC3E}">
        <p14:creationId xmlns:p14="http://schemas.microsoft.com/office/powerpoint/2010/main" val="3459285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ru-RU"/>
              <a:t>Образец заголовка</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3A13701-C942-436D-AE50-A13C03E99942}" type="datetimeFigureOut">
              <a:rPr lang="ru-RU" smtClean="0"/>
              <a:t>16.12.2020</a:t>
            </a:fld>
            <a:endParaRPr lang="ru-RU"/>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ru-RU"/>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9EFE41AC-50C8-4F18-864D-9DC76FD5EFE5}" type="slidenum">
              <a:rPr lang="ru-RU" smtClean="0"/>
              <a:t>‹#›</a:t>
            </a:fld>
            <a:endParaRPr lang="ru-RU"/>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92346279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ru-RU"/>
              <a:t>Образец заголовка</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83A13701-C942-436D-AE50-A13C03E99942}" type="datetimeFigureOut">
              <a:rPr lang="ru-RU" smtClean="0"/>
              <a:t>16.12.2020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EFE41AC-50C8-4F18-864D-9DC76FD5EFE5}" type="slidenum">
              <a:rPr lang="ru-RU" smtClean="0"/>
              <a:t>‹#›</a:t>
            </a:fld>
            <a:endParaRPr lang="ru-RU"/>
          </a:p>
        </p:txBody>
      </p:sp>
    </p:spTree>
    <p:extLst>
      <p:ext uri="{BB962C8B-B14F-4D97-AF65-F5344CB8AC3E}">
        <p14:creationId xmlns:p14="http://schemas.microsoft.com/office/powerpoint/2010/main" val="316934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ru-RU"/>
              <a:t>Образец заголовка</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83A13701-C942-436D-AE50-A13C03E99942}" type="datetimeFigureOut">
              <a:rPr lang="ru-RU" smtClean="0"/>
              <a:t>16.12.2020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9EFE41AC-50C8-4F18-864D-9DC76FD5EFE5}" type="slidenum">
              <a:rPr lang="ru-RU" smtClean="0"/>
              <a:t>‹#›</a:t>
            </a:fld>
            <a:endParaRPr lang="ru-RU"/>
          </a:p>
        </p:txBody>
      </p:sp>
    </p:spTree>
    <p:extLst>
      <p:ext uri="{BB962C8B-B14F-4D97-AF65-F5344CB8AC3E}">
        <p14:creationId xmlns:p14="http://schemas.microsoft.com/office/powerpoint/2010/main" val="2997069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83A13701-C942-436D-AE50-A13C03E99942}" type="datetimeFigureOut">
              <a:rPr lang="ru-RU" smtClean="0"/>
              <a:t>16.12.2020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9EFE41AC-50C8-4F18-864D-9DC76FD5EFE5}" type="slidenum">
              <a:rPr lang="ru-RU" smtClean="0"/>
              <a:t>‹#›</a:t>
            </a:fld>
            <a:endParaRPr lang="ru-RU"/>
          </a:p>
        </p:txBody>
      </p:sp>
    </p:spTree>
    <p:extLst>
      <p:ext uri="{BB962C8B-B14F-4D97-AF65-F5344CB8AC3E}">
        <p14:creationId xmlns:p14="http://schemas.microsoft.com/office/powerpoint/2010/main" val="825450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A13701-C942-436D-AE50-A13C03E99942}" type="datetimeFigureOut">
              <a:rPr lang="ru-RU" smtClean="0"/>
              <a:t>16.12.2020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9EFE41AC-50C8-4F18-864D-9DC76FD5EFE5}" type="slidenum">
              <a:rPr lang="ru-RU" smtClean="0"/>
              <a:t>‹#›</a:t>
            </a:fld>
            <a:endParaRPr lang="ru-RU"/>
          </a:p>
        </p:txBody>
      </p:sp>
    </p:spTree>
    <p:extLst>
      <p:ext uri="{BB962C8B-B14F-4D97-AF65-F5344CB8AC3E}">
        <p14:creationId xmlns:p14="http://schemas.microsoft.com/office/powerpoint/2010/main" val="614712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ru-RU"/>
              <a:t>Образец заголовка</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3A13701-C942-436D-AE50-A13C03E99942}" type="datetimeFigureOut">
              <a:rPr lang="ru-RU" smtClean="0"/>
              <a:t>16.12.2020</a:t>
            </a:fld>
            <a:endParaRPr lang="ru-RU"/>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ru-RU"/>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9EFE41AC-50C8-4F18-864D-9DC76FD5EFE5}" type="slidenum">
              <a:rPr lang="ru-RU" smtClean="0"/>
              <a:t>‹#›</a:t>
            </a:fld>
            <a:endParaRPr lang="ru-RU"/>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5341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ru-RU"/>
              <a:t>Образец заголовка</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3A13701-C942-436D-AE50-A13C03E99942}" type="datetimeFigureOut">
              <a:rPr lang="ru-RU" smtClean="0"/>
              <a:t>16.12.2020</a:t>
            </a:fld>
            <a:endParaRPr lang="ru-RU"/>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ru-RU"/>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9EFE41AC-50C8-4F18-864D-9DC76FD5EFE5}" type="slidenum">
              <a:rPr lang="ru-RU" smtClean="0"/>
              <a:t>‹#›</a:t>
            </a:fld>
            <a:endParaRPr lang="ru-RU"/>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85040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3A13701-C942-436D-AE50-A13C03E99942}" type="datetimeFigureOut">
              <a:rPr lang="ru-RU" smtClean="0"/>
              <a:t>16.12.2020</a:t>
            </a:fld>
            <a:endParaRPr lang="ru-RU"/>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ru-RU"/>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9EFE41AC-50C8-4F18-864D-9DC76FD5EFE5}" type="slidenum">
              <a:rPr lang="ru-RU" smtClean="0"/>
              <a:t>‹#›</a:t>
            </a:fld>
            <a:endParaRPr lang="ru-RU"/>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414839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id="{FE60A69C-4113-4400-8E73-60D5F2CB84E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a:extLst>
              <a:ext uri="{FF2B5EF4-FFF2-40B4-BE49-F238E27FC236}">
                <a16:creationId xmlns:a16="http://schemas.microsoft.com/office/drawing/2014/main" id="{94986981-47F1-433D-9A3E-9134ED4F8350}"/>
              </a:ext>
            </a:extLst>
          </p:cNvPr>
          <p:cNvSpPr>
            <a:spLocks noGrp="1"/>
          </p:cNvSpPr>
          <p:nvPr>
            <p:ph type="ctrTitle"/>
          </p:nvPr>
        </p:nvSpPr>
        <p:spPr>
          <a:xfrm>
            <a:off x="1915126" y="270047"/>
            <a:ext cx="8361229" cy="1086237"/>
          </a:xfrm>
        </p:spPr>
        <p:txBody>
          <a:bodyPr/>
          <a:lstStyle/>
          <a:p>
            <a:r>
              <a:rPr lang="en-US" dirty="0">
                <a:solidFill>
                  <a:srgbClr val="FFC000"/>
                </a:solidFill>
              </a:rPr>
              <a:t>The lecture 7</a:t>
            </a:r>
            <a:endParaRPr lang="ru-RU" dirty="0"/>
          </a:p>
        </p:txBody>
      </p:sp>
      <p:sp>
        <p:nvSpPr>
          <p:cNvPr id="3" name="Подзаголовок 2">
            <a:extLst>
              <a:ext uri="{FF2B5EF4-FFF2-40B4-BE49-F238E27FC236}">
                <a16:creationId xmlns:a16="http://schemas.microsoft.com/office/drawing/2014/main" id="{9C0065B1-AFDF-4C34-B765-96C8484E750B}"/>
              </a:ext>
            </a:extLst>
          </p:cNvPr>
          <p:cNvSpPr>
            <a:spLocks noGrp="1"/>
          </p:cNvSpPr>
          <p:nvPr>
            <p:ph type="subTitle" idx="1"/>
          </p:nvPr>
        </p:nvSpPr>
        <p:spPr>
          <a:xfrm>
            <a:off x="2109453" y="5501717"/>
            <a:ext cx="6831673" cy="798416"/>
          </a:xfrm>
        </p:spPr>
        <p:txBody>
          <a:bodyPr>
            <a:normAutofit/>
          </a:bodyPr>
          <a:lstStyle/>
          <a:p>
            <a:r>
              <a:rPr lang="en-US" sz="3600" dirty="0">
                <a:solidFill>
                  <a:srgbClr val="FFFF00"/>
                </a:solidFill>
              </a:rPr>
              <a:t>Text preprocessing</a:t>
            </a:r>
            <a:endParaRPr lang="ru-RU" sz="3600" dirty="0">
              <a:solidFill>
                <a:srgbClr val="FFFF00"/>
              </a:solidFill>
            </a:endParaRPr>
          </a:p>
        </p:txBody>
      </p:sp>
    </p:spTree>
    <p:extLst>
      <p:ext uri="{BB962C8B-B14F-4D97-AF65-F5344CB8AC3E}">
        <p14:creationId xmlns:p14="http://schemas.microsoft.com/office/powerpoint/2010/main" val="35081679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1EA8AF4-0B4E-42BE-8563-E7D2EAD33905}"/>
              </a:ext>
            </a:extLst>
          </p:cNvPr>
          <p:cNvSpPr>
            <a:spLocks noGrp="1"/>
          </p:cNvSpPr>
          <p:nvPr>
            <p:ph type="title"/>
          </p:nvPr>
        </p:nvSpPr>
        <p:spPr>
          <a:xfrm>
            <a:off x="1371600" y="599463"/>
            <a:ext cx="9601200" cy="782273"/>
          </a:xfrm>
        </p:spPr>
        <p:txBody>
          <a:bodyPr/>
          <a:lstStyle/>
          <a:p>
            <a:pPr algn="ctr"/>
            <a:r>
              <a:rPr lang="en-US" dirty="0">
                <a:solidFill>
                  <a:srgbClr val="00B050"/>
                </a:solidFill>
              </a:rPr>
              <a:t>Sentence tokenization</a:t>
            </a:r>
            <a:endParaRPr lang="ru-RU" dirty="0"/>
          </a:p>
        </p:txBody>
      </p:sp>
      <p:sp>
        <p:nvSpPr>
          <p:cNvPr id="3" name="Объект 2">
            <a:extLst>
              <a:ext uri="{FF2B5EF4-FFF2-40B4-BE49-F238E27FC236}">
                <a16:creationId xmlns:a16="http://schemas.microsoft.com/office/drawing/2014/main" id="{3659854A-7709-4271-BB49-51BEABFE1C9D}"/>
              </a:ext>
            </a:extLst>
          </p:cNvPr>
          <p:cNvSpPr>
            <a:spLocks noGrp="1"/>
          </p:cNvSpPr>
          <p:nvPr>
            <p:ph idx="1"/>
          </p:nvPr>
        </p:nvSpPr>
        <p:spPr>
          <a:xfrm>
            <a:off x="1371600" y="1866549"/>
            <a:ext cx="9936760" cy="4458749"/>
          </a:xfrm>
        </p:spPr>
        <p:txBody>
          <a:bodyPr/>
          <a:lstStyle/>
          <a:p>
            <a:pPr algn="l"/>
            <a:r>
              <a:rPr lang="en-US" sz="1800" b="0" i="0" u="none" strike="noStrike" baseline="0" dirty="0">
                <a:latin typeface="DhyvhmTmdntbJtdmdyUtopiaStd-Regular"/>
              </a:rPr>
              <a:t>Now, as you can see, the tokenizer is quite intelligent and doesn’t just use periods to delimit sentences. It also considers other punctuation and the capitalization of words .</a:t>
            </a:r>
          </a:p>
          <a:p>
            <a:pPr algn="l"/>
            <a:r>
              <a:rPr lang="en-US" sz="1800" b="0" i="0" u="none" strike="noStrike" baseline="0" dirty="0">
                <a:latin typeface="DhyvhmTmdntbJtdmdyUtopiaStd-Regular"/>
              </a:rPr>
              <a:t>We can also tokenize text of other languages. </a:t>
            </a:r>
          </a:p>
          <a:p>
            <a:pPr algn="l"/>
            <a:r>
              <a:rPr lang="en-US" sz="1800" b="0" i="0" u="none" strike="noStrike" baseline="0" dirty="0">
                <a:latin typeface="DhyvhmTmdntbJtdmdyUtopiaStd-Regular"/>
              </a:rPr>
              <a:t>If we are dealing with German text , we can use </a:t>
            </a:r>
            <a:r>
              <a:rPr lang="en-US" sz="1800" b="0" i="0" u="none" strike="noStrike" baseline="0" dirty="0" err="1">
                <a:latin typeface="KwbwtqWrptyqChkxsrTheSansMonoConNormal"/>
              </a:rPr>
              <a:t>sent_tokenize</a:t>
            </a:r>
            <a:r>
              <a:rPr lang="en-US" sz="1800" b="0" i="0" u="none" strike="noStrike" baseline="0" dirty="0">
                <a:latin typeface="KwbwtqWrptyqChkxsrTheSansMonoConNormal"/>
              </a:rPr>
              <a:t> </a:t>
            </a:r>
            <a:r>
              <a:rPr lang="en-US" sz="1800" b="0" i="0" u="none" strike="noStrike" baseline="0" dirty="0">
                <a:latin typeface="DhyvhmTmdntbJtdmdyUtopiaStd-Regular"/>
              </a:rPr>
              <a:t>, which is already trained, or load a pre-trained tokenization model on German text into a </a:t>
            </a:r>
            <a:r>
              <a:rPr lang="en-US" sz="1800" b="0" i="0" u="none" strike="noStrike" baseline="0" dirty="0" err="1">
                <a:latin typeface="KwbwtqWrptyqChkxsrTheSansMonoConNormal"/>
              </a:rPr>
              <a:t>PunktSentenceTokenizer</a:t>
            </a:r>
            <a:r>
              <a:rPr lang="en-US" sz="1800" b="0" i="0" u="none" strike="noStrike" baseline="0" dirty="0">
                <a:latin typeface="KwbwtqWrptyqChkxsrTheSansMonoConNormal"/>
              </a:rPr>
              <a:t> </a:t>
            </a:r>
            <a:r>
              <a:rPr lang="en-US" sz="1800" b="0" i="0" u="none" strike="noStrike" baseline="0" dirty="0">
                <a:latin typeface="DhyvhmTmdntbJtdmdyUtopiaStd-Regular"/>
              </a:rPr>
              <a:t>instance and perform the same operation. The following snippet shows the same. We start with loading a German text corpus and inspecting it:</a:t>
            </a:r>
          </a:p>
          <a:p>
            <a:pPr algn="l"/>
            <a:endParaRPr lang="ru-RU" dirty="0"/>
          </a:p>
        </p:txBody>
      </p:sp>
      <p:graphicFrame>
        <p:nvGraphicFramePr>
          <p:cNvPr id="4" name="Таблица 4">
            <a:extLst>
              <a:ext uri="{FF2B5EF4-FFF2-40B4-BE49-F238E27FC236}">
                <a16:creationId xmlns:a16="http://schemas.microsoft.com/office/drawing/2014/main" id="{B1800FE1-1BEB-4A8B-BB7D-6051F0048C92}"/>
              </a:ext>
            </a:extLst>
          </p:cNvPr>
          <p:cNvGraphicFramePr>
            <a:graphicFrameLocks noGrp="1"/>
          </p:cNvGraphicFramePr>
          <p:nvPr>
            <p:extLst>
              <p:ext uri="{D42A27DB-BD31-4B8C-83A1-F6EECF244321}">
                <p14:modId xmlns:p14="http://schemas.microsoft.com/office/powerpoint/2010/main" val="3277593440"/>
              </p:ext>
            </p:extLst>
          </p:nvPr>
        </p:nvGraphicFramePr>
        <p:xfrm>
          <a:off x="1738386" y="4234653"/>
          <a:ext cx="8128000" cy="2286000"/>
        </p:xfrm>
        <a:graphic>
          <a:graphicData uri="http://schemas.openxmlformats.org/drawingml/2006/table">
            <a:tbl>
              <a:tblPr firstRow="1" bandRow="1">
                <a:tableStyleId>{5C22544A-7EE6-4342-B048-85BDC9FD1C3A}</a:tableStyleId>
              </a:tblPr>
              <a:tblGrid>
                <a:gridCol w="8128000">
                  <a:extLst>
                    <a:ext uri="{9D8B030D-6E8A-4147-A177-3AD203B41FA5}">
                      <a16:colId xmlns:a16="http://schemas.microsoft.com/office/drawing/2014/main" val="2226202158"/>
                    </a:ext>
                  </a:extLst>
                </a:gridCol>
              </a:tblGrid>
              <a:tr h="370840">
                <a:tc>
                  <a:txBody>
                    <a:bodyPr/>
                    <a:lstStyle/>
                    <a:p>
                      <a:r>
                        <a:rPr lang="en-US" sz="1800" b="0" i="0" u="none" strike="noStrike" kern="1200" baseline="0" dirty="0">
                          <a:solidFill>
                            <a:schemeClr val="tx1"/>
                          </a:solidFill>
                          <a:latin typeface="+mn-lt"/>
                          <a:ea typeface="+mn-ea"/>
                          <a:cs typeface="+mn-cs"/>
                        </a:rPr>
                        <a:t>In [4]: from </a:t>
                      </a:r>
                      <a:r>
                        <a:rPr lang="en-US" sz="1800" b="0" i="0" u="none" strike="noStrike" kern="1200" baseline="0" dirty="0" err="1">
                          <a:solidFill>
                            <a:schemeClr val="tx1"/>
                          </a:solidFill>
                          <a:latin typeface="+mn-lt"/>
                          <a:ea typeface="+mn-ea"/>
                          <a:cs typeface="+mn-cs"/>
                        </a:rPr>
                        <a:t>nltk.corpus</a:t>
                      </a:r>
                      <a:r>
                        <a:rPr lang="en-US" sz="1800" b="0" i="0" u="none" strike="noStrike" kern="1200" baseline="0" dirty="0">
                          <a:solidFill>
                            <a:schemeClr val="tx1"/>
                          </a:solidFill>
                          <a:latin typeface="+mn-lt"/>
                          <a:ea typeface="+mn-ea"/>
                          <a:cs typeface="+mn-cs"/>
                        </a:rPr>
                        <a:t> import </a:t>
                      </a:r>
                      <a:r>
                        <a:rPr lang="en-US" sz="1800" b="0" i="0" u="none" strike="noStrike" kern="1200" baseline="0" dirty="0" err="1">
                          <a:solidFill>
                            <a:schemeClr val="tx1"/>
                          </a:solidFill>
                          <a:latin typeface="+mn-lt"/>
                          <a:ea typeface="+mn-ea"/>
                          <a:cs typeface="+mn-cs"/>
                        </a:rPr>
                        <a:t>europarl_raw</a:t>
                      </a:r>
                      <a:endParaRPr lang="en-US" sz="1800" b="0" i="0" u="none" strike="noStrike" kern="1200" baseline="0" dirty="0">
                        <a:solidFill>
                          <a:schemeClr val="tx1"/>
                        </a:solidFill>
                        <a:latin typeface="+mn-lt"/>
                        <a:ea typeface="+mn-ea"/>
                        <a:cs typeface="+mn-cs"/>
                      </a:endParaRPr>
                    </a:p>
                    <a:p>
                      <a:r>
                        <a:rPr lang="ru-RU" sz="1800" b="0" i="0" u="none" strike="noStrike" kern="1200" baseline="0" dirty="0">
                          <a:solidFill>
                            <a:schemeClr val="tx1"/>
                          </a:solidFill>
                          <a:latin typeface="+mn-lt"/>
                          <a:ea typeface="+mn-ea"/>
                          <a:cs typeface="+mn-cs"/>
                        </a:rPr>
                        <a:t>...:</a:t>
                      </a:r>
                    </a:p>
                    <a:p>
                      <a:r>
                        <a:rPr lang="en-US" sz="1800" b="0" i="0" u="none" strike="noStrike" kern="1200" baseline="0" dirty="0">
                          <a:solidFill>
                            <a:schemeClr val="tx1"/>
                          </a:solidFill>
                          <a:latin typeface="+mn-lt"/>
                          <a:ea typeface="+mn-ea"/>
                          <a:cs typeface="+mn-cs"/>
                        </a:rPr>
                        <a:t>...: </a:t>
                      </a:r>
                      <a:r>
                        <a:rPr lang="en-US" sz="1800" b="0" i="0" u="none" strike="noStrike" kern="1200" baseline="0" dirty="0" err="1">
                          <a:solidFill>
                            <a:schemeClr val="tx1"/>
                          </a:solidFill>
                          <a:latin typeface="+mn-lt"/>
                          <a:ea typeface="+mn-ea"/>
                          <a:cs typeface="+mn-cs"/>
                        </a:rPr>
                        <a:t>german_text</a:t>
                      </a:r>
                      <a:r>
                        <a:rPr lang="en-US" sz="1800" b="0" i="0" u="none" strike="noStrike" kern="1200" baseline="0" dirty="0">
                          <a:solidFill>
                            <a:schemeClr val="tx1"/>
                          </a:solidFill>
                          <a:latin typeface="+mn-lt"/>
                          <a:ea typeface="+mn-ea"/>
                          <a:cs typeface="+mn-cs"/>
                        </a:rPr>
                        <a:t> = </a:t>
                      </a:r>
                      <a:r>
                        <a:rPr lang="en-US" sz="1800" b="0" i="0" u="none" strike="noStrike" kern="1200" baseline="0" dirty="0" err="1">
                          <a:solidFill>
                            <a:schemeClr val="tx1"/>
                          </a:solidFill>
                          <a:latin typeface="+mn-lt"/>
                          <a:ea typeface="+mn-ea"/>
                          <a:cs typeface="+mn-cs"/>
                        </a:rPr>
                        <a:t>europarl_raw.german.raw</a:t>
                      </a:r>
                      <a:r>
                        <a:rPr lang="en-US" sz="1800" b="0" i="0" u="none" strike="noStrike" kern="1200" baseline="0" dirty="0">
                          <a:solidFill>
                            <a:schemeClr val="tx1"/>
                          </a:solidFill>
                          <a:latin typeface="+mn-lt"/>
                          <a:ea typeface="+mn-ea"/>
                          <a:cs typeface="+mn-cs"/>
                        </a:rPr>
                        <a:t>(</a:t>
                      </a:r>
                      <a:r>
                        <a:rPr lang="en-US" sz="1800" b="0" i="0" u="none" strike="noStrike" kern="1200" baseline="0" dirty="0" err="1">
                          <a:solidFill>
                            <a:schemeClr val="tx1"/>
                          </a:solidFill>
                          <a:latin typeface="+mn-lt"/>
                          <a:ea typeface="+mn-ea"/>
                          <a:cs typeface="+mn-cs"/>
                        </a:rPr>
                        <a:t>fileids</a:t>
                      </a:r>
                      <a:r>
                        <a:rPr lang="en-US" sz="1800" b="0" i="0" u="none" strike="noStrike" kern="1200" baseline="0" dirty="0">
                          <a:solidFill>
                            <a:schemeClr val="tx1"/>
                          </a:solidFill>
                          <a:latin typeface="+mn-lt"/>
                          <a:ea typeface="+mn-ea"/>
                          <a:cs typeface="+mn-cs"/>
                        </a:rPr>
                        <a:t>='ep-00-01-17.de')</a:t>
                      </a:r>
                    </a:p>
                    <a:p>
                      <a:r>
                        <a:rPr lang="en-US" sz="1800" b="0" i="0" u="none" strike="noStrike" kern="1200" baseline="0" dirty="0">
                          <a:solidFill>
                            <a:schemeClr val="tx1"/>
                          </a:solidFill>
                          <a:latin typeface="+mn-lt"/>
                          <a:ea typeface="+mn-ea"/>
                          <a:cs typeface="+mn-cs"/>
                        </a:rPr>
                        <a:t>...: # Total characters in the corpus</a:t>
                      </a:r>
                    </a:p>
                    <a:p>
                      <a:r>
                        <a:rPr lang="en-US" sz="1800" b="0" i="0" u="none" strike="noStrike" kern="1200" baseline="0" dirty="0">
                          <a:solidFill>
                            <a:schemeClr val="tx1"/>
                          </a:solidFill>
                          <a:latin typeface="+mn-lt"/>
                          <a:ea typeface="+mn-ea"/>
                          <a:cs typeface="+mn-cs"/>
                        </a:rPr>
                        <a:t>...: print </a:t>
                      </a:r>
                      <a:r>
                        <a:rPr lang="en-US" sz="1800" b="0" i="0" u="none" strike="noStrike" kern="1200" baseline="0" dirty="0" err="1">
                          <a:solidFill>
                            <a:schemeClr val="tx1"/>
                          </a:solidFill>
                          <a:latin typeface="+mn-lt"/>
                          <a:ea typeface="+mn-ea"/>
                          <a:cs typeface="+mn-cs"/>
                        </a:rPr>
                        <a:t>len</a:t>
                      </a:r>
                      <a:r>
                        <a:rPr lang="en-US" sz="1800" b="0" i="0" u="none" strike="noStrike" kern="1200" baseline="0" dirty="0">
                          <a:solidFill>
                            <a:schemeClr val="tx1"/>
                          </a:solidFill>
                          <a:latin typeface="+mn-lt"/>
                          <a:ea typeface="+mn-ea"/>
                          <a:cs typeface="+mn-cs"/>
                        </a:rPr>
                        <a:t>(</a:t>
                      </a:r>
                      <a:r>
                        <a:rPr lang="en-US" sz="1800" b="0" i="0" u="none" strike="noStrike" kern="1200" baseline="0" dirty="0" err="1">
                          <a:solidFill>
                            <a:schemeClr val="tx1"/>
                          </a:solidFill>
                          <a:latin typeface="+mn-lt"/>
                          <a:ea typeface="+mn-ea"/>
                          <a:cs typeface="+mn-cs"/>
                        </a:rPr>
                        <a:t>german_text</a:t>
                      </a:r>
                      <a:r>
                        <a:rPr lang="en-US" sz="1800" b="0" i="0" u="none" strike="noStrike" kern="1200" baseline="0" dirty="0">
                          <a:solidFill>
                            <a:schemeClr val="tx1"/>
                          </a:solidFill>
                          <a:latin typeface="+mn-lt"/>
                          <a:ea typeface="+mn-ea"/>
                          <a:cs typeface="+mn-cs"/>
                        </a:rPr>
                        <a:t>)</a:t>
                      </a:r>
                    </a:p>
                    <a:p>
                      <a:r>
                        <a:rPr lang="en-US" sz="1800" b="0" i="0" u="none" strike="noStrike" kern="1200" baseline="0" dirty="0">
                          <a:solidFill>
                            <a:schemeClr val="tx1"/>
                          </a:solidFill>
                          <a:latin typeface="+mn-lt"/>
                          <a:ea typeface="+mn-ea"/>
                          <a:cs typeface="+mn-cs"/>
                        </a:rPr>
                        <a:t>...: # First 100 characters in the corpus</a:t>
                      </a:r>
                    </a:p>
                    <a:p>
                      <a:r>
                        <a:rPr lang="en-US" sz="1800" b="0" i="0" u="none" strike="noStrike" kern="1200" baseline="0" dirty="0">
                          <a:solidFill>
                            <a:schemeClr val="tx1"/>
                          </a:solidFill>
                          <a:latin typeface="+mn-lt"/>
                          <a:ea typeface="+mn-ea"/>
                          <a:cs typeface="+mn-cs"/>
                        </a:rPr>
                        <a:t>...: print </a:t>
                      </a:r>
                      <a:r>
                        <a:rPr lang="en-US" sz="1800" b="0" i="0" u="none" strike="noStrike" kern="1200" baseline="0" dirty="0" err="1">
                          <a:solidFill>
                            <a:schemeClr val="tx1"/>
                          </a:solidFill>
                          <a:latin typeface="+mn-lt"/>
                          <a:ea typeface="+mn-ea"/>
                          <a:cs typeface="+mn-cs"/>
                        </a:rPr>
                        <a:t>german_text</a:t>
                      </a:r>
                      <a:r>
                        <a:rPr lang="en-US" sz="1800" b="0" i="0" u="none" strike="noStrike" kern="1200" baseline="0" dirty="0">
                          <a:solidFill>
                            <a:schemeClr val="tx1"/>
                          </a:solidFill>
                          <a:latin typeface="+mn-lt"/>
                          <a:ea typeface="+mn-ea"/>
                          <a:cs typeface="+mn-cs"/>
                        </a:rPr>
                        <a:t>[0:100]</a:t>
                      </a:r>
                    </a:p>
                    <a:p>
                      <a:r>
                        <a:rPr lang="ru-RU" sz="1800" b="0" i="0" u="none" strike="noStrike" kern="1200" baseline="0" dirty="0">
                          <a:solidFill>
                            <a:schemeClr val="tx1"/>
                          </a:solidFill>
                          <a:latin typeface="+mn-lt"/>
                          <a:ea typeface="+mn-ea"/>
                          <a:cs typeface="+mn-cs"/>
                        </a:rPr>
                        <a:t>157171</a:t>
                      </a:r>
                      <a:endParaRPr lang="ru-RU" dirty="0">
                        <a:solidFill>
                          <a:schemeClr val="tx1"/>
                        </a:solidFill>
                      </a:endParaRPr>
                    </a:p>
                  </a:txBody>
                  <a:tcPr>
                    <a:solidFill>
                      <a:schemeClr val="bg1"/>
                    </a:solidFill>
                  </a:tcPr>
                </a:tc>
                <a:extLst>
                  <a:ext uri="{0D108BD9-81ED-4DB2-BD59-A6C34878D82A}">
                    <a16:rowId xmlns:a16="http://schemas.microsoft.com/office/drawing/2014/main" val="2786083493"/>
                  </a:ext>
                </a:extLst>
              </a:tr>
            </a:tbl>
          </a:graphicData>
        </a:graphic>
      </p:graphicFrame>
    </p:spTree>
    <p:extLst>
      <p:ext uri="{BB962C8B-B14F-4D97-AF65-F5344CB8AC3E}">
        <p14:creationId xmlns:p14="http://schemas.microsoft.com/office/powerpoint/2010/main" val="36943989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2D8D430-6A98-4076-8DC6-A14F919A57D3}"/>
              </a:ext>
            </a:extLst>
          </p:cNvPr>
          <p:cNvSpPr>
            <a:spLocks noGrp="1"/>
          </p:cNvSpPr>
          <p:nvPr>
            <p:ph type="title"/>
          </p:nvPr>
        </p:nvSpPr>
        <p:spPr>
          <a:xfrm>
            <a:off x="1371600" y="299907"/>
            <a:ext cx="9601200" cy="874552"/>
          </a:xfrm>
        </p:spPr>
        <p:txBody>
          <a:bodyPr/>
          <a:lstStyle/>
          <a:p>
            <a:pPr algn="ctr"/>
            <a:r>
              <a:rPr lang="en-US" dirty="0">
                <a:solidFill>
                  <a:srgbClr val="00B050"/>
                </a:solidFill>
              </a:rPr>
              <a:t>Sentence tokenization</a:t>
            </a:r>
            <a:endParaRPr lang="ru-RU" dirty="0"/>
          </a:p>
        </p:txBody>
      </p:sp>
      <p:sp>
        <p:nvSpPr>
          <p:cNvPr id="3" name="Объект 2">
            <a:extLst>
              <a:ext uri="{FF2B5EF4-FFF2-40B4-BE49-F238E27FC236}">
                <a16:creationId xmlns:a16="http://schemas.microsoft.com/office/drawing/2014/main" id="{31750044-FB87-425E-AAB2-7E672AA2F618}"/>
              </a:ext>
            </a:extLst>
          </p:cNvPr>
          <p:cNvSpPr>
            <a:spLocks noGrp="1"/>
          </p:cNvSpPr>
          <p:nvPr>
            <p:ph idx="1"/>
          </p:nvPr>
        </p:nvSpPr>
        <p:spPr>
          <a:xfrm>
            <a:off x="1371599" y="1638300"/>
            <a:ext cx="10104539" cy="4066214"/>
          </a:xfrm>
        </p:spPr>
        <p:txBody>
          <a:bodyPr/>
          <a:lstStyle/>
          <a:p>
            <a:pPr algn="l"/>
            <a:r>
              <a:rPr lang="en-US" sz="1800" b="0" i="0" u="none" strike="noStrike" baseline="0" dirty="0">
                <a:latin typeface="DhyvhmTmdntbJtdmdyUtopiaStd-Regular"/>
              </a:rPr>
              <a:t>Next, we tokenize the text corpus into sentences using both the default </a:t>
            </a:r>
            <a:r>
              <a:rPr lang="en-US" sz="1800" b="0" i="0" u="none" strike="noStrike" baseline="0" dirty="0" err="1">
                <a:latin typeface="KwbwtqWrptyqChkxsrTheSansMonoConNormal"/>
              </a:rPr>
              <a:t>sent_tokenize</a:t>
            </a:r>
            <a:r>
              <a:rPr lang="en-US" sz="1800" b="0" i="0" u="none" strike="noStrike" baseline="0" dirty="0">
                <a:latin typeface="KwbwtqWrptyqChkxsrTheSansMonoConNormal"/>
              </a:rPr>
              <a:t> </a:t>
            </a:r>
            <a:r>
              <a:rPr lang="en-US" sz="1800" b="0" i="0" u="none" strike="noStrike" baseline="0" dirty="0">
                <a:latin typeface="DhyvhmTmdntbJtdmdyUtopiaStd-Regular"/>
              </a:rPr>
              <a:t>tokenizer and also a pre-trained German language tokenizer by loading it from the </a:t>
            </a:r>
            <a:r>
              <a:rPr lang="en-US" sz="1800" b="0" i="0" u="none" strike="noStrike" baseline="0" dirty="0" err="1">
                <a:latin typeface="KwbwtqWrptyqChkxsrTheSansMonoConNormal"/>
              </a:rPr>
              <a:t>nltk</a:t>
            </a:r>
            <a:r>
              <a:rPr lang="en-US" sz="1800" b="0" i="0" u="none" strike="noStrike" baseline="0" dirty="0">
                <a:latin typeface="KwbwtqWrptyqChkxsrTheSansMonoConNormal"/>
              </a:rPr>
              <a:t> </a:t>
            </a:r>
            <a:r>
              <a:rPr lang="en-US" sz="1800" b="0" i="0" u="none" strike="noStrike" baseline="0" dirty="0">
                <a:latin typeface="DhyvhmTmdntbJtdmdyUtopiaStd-Regular"/>
              </a:rPr>
              <a:t>resources:</a:t>
            </a:r>
          </a:p>
          <a:p>
            <a:pPr algn="l"/>
            <a:endParaRPr lang="ru-RU" dirty="0"/>
          </a:p>
        </p:txBody>
      </p:sp>
      <p:graphicFrame>
        <p:nvGraphicFramePr>
          <p:cNvPr id="4" name="Таблица 4">
            <a:extLst>
              <a:ext uri="{FF2B5EF4-FFF2-40B4-BE49-F238E27FC236}">
                <a16:creationId xmlns:a16="http://schemas.microsoft.com/office/drawing/2014/main" id="{CA48ACCC-25B0-4344-BE85-5AF1A2688380}"/>
              </a:ext>
            </a:extLst>
          </p:cNvPr>
          <p:cNvGraphicFramePr>
            <a:graphicFrameLocks noGrp="1"/>
          </p:cNvGraphicFramePr>
          <p:nvPr>
            <p:extLst>
              <p:ext uri="{D42A27DB-BD31-4B8C-83A1-F6EECF244321}">
                <p14:modId xmlns:p14="http://schemas.microsoft.com/office/powerpoint/2010/main" val="3723844244"/>
              </p:ext>
            </p:extLst>
          </p:nvPr>
        </p:nvGraphicFramePr>
        <p:xfrm>
          <a:off x="1545437" y="2510755"/>
          <a:ext cx="8521351" cy="3881656"/>
        </p:xfrm>
        <a:graphic>
          <a:graphicData uri="http://schemas.openxmlformats.org/drawingml/2006/table">
            <a:tbl>
              <a:tblPr firstRow="1" bandRow="1">
                <a:tableStyleId>{5C22544A-7EE6-4342-B048-85BDC9FD1C3A}</a:tableStyleId>
              </a:tblPr>
              <a:tblGrid>
                <a:gridCol w="8521351">
                  <a:extLst>
                    <a:ext uri="{9D8B030D-6E8A-4147-A177-3AD203B41FA5}">
                      <a16:colId xmlns:a16="http://schemas.microsoft.com/office/drawing/2014/main" val="531288198"/>
                    </a:ext>
                  </a:extLst>
                </a:gridCol>
              </a:tblGrid>
              <a:tr h="3881656">
                <a:tc>
                  <a:txBody>
                    <a:bodyPr/>
                    <a:lstStyle/>
                    <a:p>
                      <a:r>
                        <a:rPr lang="en-US" sz="1800" b="0" i="0" u="none" strike="noStrike" kern="1200" baseline="0" dirty="0">
                          <a:solidFill>
                            <a:schemeClr val="tx1"/>
                          </a:solidFill>
                          <a:latin typeface="+mn-lt"/>
                          <a:ea typeface="+mn-ea"/>
                          <a:cs typeface="+mn-cs"/>
                        </a:rPr>
                        <a:t>In [5]: </a:t>
                      </a:r>
                      <a:r>
                        <a:rPr lang="en-US" sz="1800" b="0" i="0" u="none" strike="noStrike" kern="1200" baseline="0" dirty="0" err="1">
                          <a:solidFill>
                            <a:schemeClr val="tx1"/>
                          </a:solidFill>
                          <a:latin typeface="+mn-lt"/>
                          <a:ea typeface="+mn-ea"/>
                          <a:cs typeface="+mn-cs"/>
                        </a:rPr>
                        <a:t>german_sentences_def</a:t>
                      </a:r>
                      <a:r>
                        <a:rPr lang="en-US" sz="1800" b="0" i="0" u="none" strike="noStrike" kern="1200" baseline="0" dirty="0">
                          <a:solidFill>
                            <a:schemeClr val="tx1"/>
                          </a:solidFill>
                          <a:latin typeface="+mn-lt"/>
                          <a:ea typeface="+mn-ea"/>
                          <a:cs typeface="+mn-cs"/>
                        </a:rPr>
                        <a:t> = </a:t>
                      </a:r>
                      <a:r>
                        <a:rPr lang="en-US" sz="1800" b="0" i="0" u="none" strike="noStrike" kern="1200" baseline="0" dirty="0" err="1">
                          <a:solidFill>
                            <a:schemeClr val="tx1"/>
                          </a:solidFill>
                          <a:latin typeface="+mn-lt"/>
                          <a:ea typeface="+mn-ea"/>
                          <a:cs typeface="+mn-cs"/>
                        </a:rPr>
                        <a:t>default_st</a:t>
                      </a:r>
                      <a:r>
                        <a:rPr lang="en-US" sz="1800" b="0" i="0" u="none" strike="noStrike" kern="1200" baseline="0" dirty="0">
                          <a:solidFill>
                            <a:schemeClr val="tx1"/>
                          </a:solidFill>
                          <a:latin typeface="+mn-lt"/>
                          <a:ea typeface="+mn-ea"/>
                          <a:cs typeface="+mn-cs"/>
                        </a:rPr>
                        <a:t>(text=</a:t>
                      </a:r>
                      <a:r>
                        <a:rPr lang="en-US" sz="1800" b="0" i="0" u="none" strike="noStrike" kern="1200" baseline="0" dirty="0" err="1">
                          <a:solidFill>
                            <a:schemeClr val="tx1"/>
                          </a:solidFill>
                          <a:latin typeface="+mn-lt"/>
                          <a:ea typeface="+mn-ea"/>
                          <a:cs typeface="+mn-cs"/>
                        </a:rPr>
                        <a:t>german_text</a:t>
                      </a:r>
                      <a:r>
                        <a:rPr lang="en-US" sz="1800" b="0" i="0" u="none" strike="noStrike" kern="1200" baseline="0" dirty="0">
                          <a:solidFill>
                            <a:schemeClr val="tx1"/>
                          </a:solidFill>
                          <a:latin typeface="+mn-lt"/>
                          <a:ea typeface="+mn-ea"/>
                          <a:cs typeface="+mn-cs"/>
                        </a:rPr>
                        <a:t>,</a:t>
                      </a:r>
                    </a:p>
                    <a:p>
                      <a:r>
                        <a:rPr lang="en-US" sz="1800" b="0" i="0" u="none" strike="noStrike" kern="1200" baseline="0" dirty="0">
                          <a:solidFill>
                            <a:schemeClr val="tx1"/>
                          </a:solidFill>
                          <a:latin typeface="+mn-lt"/>
                          <a:ea typeface="+mn-ea"/>
                          <a:cs typeface="+mn-cs"/>
                        </a:rPr>
                        <a:t>language='</a:t>
                      </a:r>
                      <a:r>
                        <a:rPr lang="en-US" sz="1800" b="0" i="0" u="none" strike="noStrike" kern="1200" baseline="0" dirty="0" err="1">
                          <a:solidFill>
                            <a:schemeClr val="tx1"/>
                          </a:solidFill>
                          <a:latin typeface="+mn-lt"/>
                          <a:ea typeface="+mn-ea"/>
                          <a:cs typeface="+mn-cs"/>
                        </a:rPr>
                        <a:t>german</a:t>
                      </a:r>
                      <a:r>
                        <a:rPr lang="en-US" sz="1800" b="0" i="0" u="none" strike="noStrike" kern="1200" baseline="0" dirty="0">
                          <a:solidFill>
                            <a:schemeClr val="tx1"/>
                          </a:solidFill>
                          <a:latin typeface="+mn-lt"/>
                          <a:ea typeface="+mn-ea"/>
                          <a:cs typeface="+mn-cs"/>
                        </a:rPr>
                        <a:t>')</a:t>
                      </a:r>
                    </a:p>
                    <a:p>
                      <a:r>
                        <a:rPr lang="ru-RU" sz="1800" b="0" i="0" u="none" strike="noStrike" kern="1200" baseline="0" dirty="0">
                          <a:solidFill>
                            <a:schemeClr val="tx1"/>
                          </a:solidFill>
                          <a:latin typeface="+mn-lt"/>
                          <a:ea typeface="+mn-ea"/>
                          <a:cs typeface="+mn-cs"/>
                        </a:rPr>
                        <a:t>...:</a:t>
                      </a:r>
                    </a:p>
                    <a:p>
                      <a:r>
                        <a:rPr lang="en-US" sz="1800" b="0" i="0" u="none" strike="noStrike" kern="1200" baseline="0" dirty="0">
                          <a:solidFill>
                            <a:schemeClr val="tx1"/>
                          </a:solidFill>
                          <a:latin typeface="+mn-lt"/>
                          <a:ea typeface="+mn-ea"/>
                          <a:cs typeface="+mn-cs"/>
                        </a:rPr>
                        <a:t>...: # loading </a:t>
                      </a:r>
                      <a:r>
                        <a:rPr lang="en-US" sz="1800" b="0" i="0" u="none" strike="noStrike" kern="1200" baseline="0" dirty="0" err="1">
                          <a:solidFill>
                            <a:schemeClr val="tx1"/>
                          </a:solidFill>
                          <a:latin typeface="+mn-lt"/>
                          <a:ea typeface="+mn-ea"/>
                          <a:cs typeface="+mn-cs"/>
                        </a:rPr>
                        <a:t>german</a:t>
                      </a:r>
                      <a:r>
                        <a:rPr lang="en-US" sz="1800" b="0" i="0" u="none" strike="noStrike" kern="1200" baseline="0" dirty="0">
                          <a:solidFill>
                            <a:schemeClr val="tx1"/>
                          </a:solidFill>
                          <a:latin typeface="+mn-lt"/>
                          <a:ea typeface="+mn-ea"/>
                          <a:cs typeface="+mn-cs"/>
                        </a:rPr>
                        <a:t> text tokenizer into a </a:t>
                      </a:r>
                      <a:r>
                        <a:rPr lang="en-US" sz="1800" b="0" i="0" u="none" strike="noStrike" kern="1200" baseline="0" dirty="0" err="1">
                          <a:solidFill>
                            <a:schemeClr val="tx1"/>
                          </a:solidFill>
                          <a:latin typeface="+mn-lt"/>
                          <a:ea typeface="+mn-ea"/>
                          <a:cs typeface="+mn-cs"/>
                        </a:rPr>
                        <a:t>PunktSentenceTokenizer</a:t>
                      </a:r>
                      <a:endParaRPr lang="en-US" sz="1800" b="0" i="0" u="none" strike="noStrike" kern="1200" baseline="0" dirty="0">
                        <a:solidFill>
                          <a:schemeClr val="tx1"/>
                        </a:solidFill>
                        <a:latin typeface="+mn-lt"/>
                        <a:ea typeface="+mn-ea"/>
                        <a:cs typeface="+mn-cs"/>
                      </a:endParaRPr>
                    </a:p>
                    <a:p>
                      <a:r>
                        <a:rPr lang="en-US" sz="1800" b="0" i="0" u="none" strike="noStrike" kern="1200" baseline="0" dirty="0">
                          <a:solidFill>
                            <a:schemeClr val="tx1"/>
                          </a:solidFill>
                          <a:latin typeface="+mn-lt"/>
                          <a:ea typeface="+mn-ea"/>
                          <a:cs typeface="+mn-cs"/>
                        </a:rPr>
                        <a:t>instance</a:t>
                      </a:r>
                    </a:p>
                    <a:p>
                      <a:r>
                        <a:rPr lang="en-US" sz="1800" b="0" i="0" u="none" strike="noStrike" kern="1200" baseline="0" dirty="0">
                          <a:solidFill>
                            <a:schemeClr val="tx1"/>
                          </a:solidFill>
                          <a:latin typeface="+mn-lt"/>
                          <a:ea typeface="+mn-ea"/>
                          <a:cs typeface="+mn-cs"/>
                        </a:rPr>
                        <a:t>...: </a:t>
                      </a:r>
                      <a:r>
                        <a:rPr lang="en-US" sz="1800" b="0" i="0" u="none" strike="noStrike" kern="1200" baseline="0" dirty="0" err="1">
                          <a:solidFill>
                            <a:schemeClr val="tx1"/>
                          </a:solidFill>
                          <a:latin typeface="+mn-lt"/>
                          <a:ea typeface="+mn-ea"/>
                          <a:cs typeface="+mn-cs"/>
                        </a:rPr>
                        <a:t>german_tokenizer</a:t>
                      </a:r>
                      <a:r>
                        <a:rPr lang="en-US" sz="1800" b="0" i="0" u="none" strike="noStrike" kern="1200" baseline="0" dirty="0">
                          <a:solidFill>
                            <a:schemeClr val="tx1"/>
                          </a:solidFill>
                          <a:latin typeface="+mn-lt"/>
                          <a:ea typeface="+mn-ea"/>
                          <a:cs typeface="+mn-cs"/>
                        </a:rPr>
                        <a:t> = </a:t>
                      </a:r>
                      <a:r>
                        <a:rPr lang="en-US" sz="1800" b="0" i="0" u="none" strike="noStrike" kern="1200" baseline="0" dirty="0" err="1">
                          <a:solidFill>
                            <a:schemeClr val="tx1"/>
                          </a:solidFill>
                          <a:latin typeface="+mn-lt"/>
                          <a:ea typeface="+mn-ea"/>
                          <a:cs typeface="+mn-cs"/>
                        </a:rPr>
                        <a:t>nltk.data.load</a:t>
                      </a:r>
                      <a:r>
                        <a:rPr lang="en-US" sz="1800" b="0" i="0" u="none" strike="noStrike" kern="1200" baseline="0" dirty="0">
                          <a:solidFill>
                            <a:schemeClr val="tx1"/>
                          </a:solidFill>
                          <a:latin typeface="+mn-lt"/>
                          <a:ea typeface="+mn-ea"/>
                          <a:cs typeface="+mn-cs"/>
                        </a:rPr>
                        <a:t>(</a:t>
                      </a:r>
                      <a:r>
                        <a:rPr lang="en-US" sz="1800" b="0" i="0" u="none" strike="noStrike" kern="1200" baseline="0" dirty="0" err="1">
                          <a:solidFill>
                            <a:schemeClr val="tx1"/>
                          </a:solidFill>
                          <a:latin typeface="+mn-lt"/>
                          <a:ea typeface="+mn-ea"/>
                          <a:cs typeface="+mn-cs"/>
                        </a:rPr>
                        <a:t>resource_url</a:t>
                      </a:r>
                      <a:r>
                        <a:rPr lang="en-US" sz="1800" b="0" i="0" u="none" strike="noStrike" kern="1200" baseline="0" dirty="0">
                          <a:solidFill>
                            <a:schemeClr val="tx1"/>
                          </a:solidFill>
                          <a:latin typeface="+mn-lt"/>
                          <a:ea typeface="+mn-ea"/>
                          <a:cs typeface="+mn-cs"/>
                        </a:rPr>
                        <a:t>='tokenizers/</a:t>
                      </a:r>
                      <a:r>
                        <a:rPr lang="en-US" sz="1800" b="0" i="0" u="none" strike="noStrike" kern="1200" baseline="0" dirty="0" err="1">
                          <a:solidFill>
                            <a:schemeClr val="tx1"/>
                          </a:solidFill>
                          <a:latin typeface="+mn-lt"/>
                          <a:ea typeface="+mn-ea"/>
                          <a:cs typeface="+mn-cs"/>
                        </a:rPr>
                        <a:t>punkt</a:t>
                      </a:r>
                      <a:r>
                        <a:rPr lang="en-US" sz="1800" b="0" i="0" u="none" strike="noStrike" kern="1200" baseline="0" dirty="0">
                          <a:solidFill>
                            <a:schemeClr val="tx1"/>
                          </a:solidFill>
                          <a:latin typeface="+mn-lt"/>
                          <a:ea typeface="+mn-ea"/>
                          <a:cs typeface="+mn-cs"/>
                        </a:rPr>
                        <a:t>/</a:t>
                      </a:r>
                    </a:p>
                    <a:p>
                      <a:r>
                        <a:rPr lang="en-US" sz="1800" b="0" i="0" u="none" strike="noStrike" kern="1200" baseline="0" dirty="0" err="1">
                          <a:solidFill>
                            <a:schemeClr val="tx1"/>
                          </a:solidFill>
                          <a:latin typeface="+mn-lt"/>
                          <a:ea typeface="+mn-ea"/>
                          <a:cs typeface="+mn-cs"/>
                        </a:rPr>
                        <a:t>german.pickle</a:t>
                      </a:r>
                      <a:r>
                        <a:rPr lang="en-US" sz="1800" b="0" i="0" u="none" strike="noStrike" kern="1200" baseline="0" dirty="0">
                          <a:solidFill>
                            <a:schemeClr val="tx1"/>
                          </a:solidFill>
                          <a:latin typeface="+mn-lt"/>
                          <a:ea typeface="+mn-ea"/>
                          <a:cs typeface="+mn-cs"/>
                        </a:rPr>
                        <a:t>')</a:t>
                      </a:r>
                    </a:p>
                    <a:p>
                      <a:r>
                        <a:rPr lang="en-US" sz="1800" b="0" i="0" u="none" strike="noStrike" kern="1200" baseline="0" dirty="0">
                          <a:solidFill>
                            <a:schemeClr val="tx1"/>
                          </a:solidFill>
                          <a:latin typeface="+mn-lt"/>
                          <a:ea typeface="+mn-ea"/>
                          <a:cs typeface="+mn-cs"/>
                        </a:rPr>
                        <a:t>...: </a:t>
                      </a:r>
                      <a:r>
                        <a:rPr lang="en-US" sz="1800" b="0" i="0" u="none" strike="noStrike" kern="1200" baseline="0" dirty="0" err="1">
                          <a:solidFill>
                            <a:schemeClr val="tx1"/>
                          </a:solidFill>
                          <a:latin typeface="+mn-lt"/>
                          <a:ea typeface="+mn-ea"/>
                          <a:cs typeface="+mn-cs"/>
                        </a:rPr>
                        <a:t>german_sentences</a:t>
                      </a:r>
                      <a:r>
                        <a:rPr lang="en-US" sz="1800" b="0" i="0" u="none" strike="noStrike" kern="1200" baseline="0" dirty="0">
                          <a:solidFill>
                            <a:schemeClr val="tx1"/>
                          </a:solidFill>
                          <a:latin typeface="+mn-lt"/>
                          <a:ea typeface="+mn-ea"/>
                          <a:cs typeface="+mn-cs"/>
                        </a:rPr>
                        <a:t> = </a:t>
                      </a:r>
                      <a:r>
                        <a:rPr lang="en-US" sz="1800" b="0" i="0" u="none" strike="noStrike" kern="1200" baseline="0" dirty="0" err="1">
                          <a:solidFill>
                            <a:schemeClr val="tx1"/>
                          </a:solidFill>
                          <a:latin typeface="+mn-lt"/>
                          <a:ea typeface="+mn-ea"/>
                          <a:cs typeface="+mn-cs"/>
                        </a:rPr>
                        <a:t>german_tokenizer.tokenize</a:t>
                      </a:r>
                      <a:r>
                        <a:rPr lang="en-US" sz="1800" b="0" i="0" u="none" strike="noStrike" kern="1200" baseline="0" dirty="0">
                          <a:solidFill>
                            <a:schemeClr val="tx1"/>
                          </a:solidFill>
                          <a:latin typeface="+mn-lt"/>
                          <a:ea typeface="+mn-ea"/>
                          <a:cs typeface="+mn-cs"/>
                        </a:rPr>
                        <a:t>(</a:t>
                      </a:r>
                      <a:r>
                        <a:rPr lang="en-US" sz="1800" b="0" i="0" u="none" strike="noStrike" kern="1200" baseline="0" dirty="0" err="1">
                          <a:solidFill>
                            <a:schemeClr val="tx1"/>
                          </a:solidFill>
                          <a:latin typeface="+mn-lt"/>
                          <a:ea typeface="+mn-ea"/>
                          <a:cs typeface="+mn-cs"/>
                        </a:rPr>
                        <a:t>german_text</a:t>
                      </a:r>
                      <a:r>
                        <a:rPr lang="en-US" sz="1800" b="0" i="0" u="none" strike="noStrike" kern="1200" baseline="0" dirty="0">
                          <a:solidFill>
                            <a:schemeClr val="tx1"/>
                          </a:solidFill>
                          <a:latin typeface="+mn-lt"/>
                          <a:ea typeface="+mn-ea"/>
                          <a:cs typeface="+mn-cs"/>
                        </a:rPr>
                        <a:t>)</a:t>
                      </a:r>
                    </a:p>
                    <a:p>
                      <a:r>
                        <a:rPr lang="ru-RU" sz="1800" b="0" i="0" u="none" strike="noStrike" kern="1200" baseline="0" dirty="0">
                          <a:solidFill>
                            <a:schemeClr val="tx1"/>
                          </a:solidFill>
                          <a:latin typeface="+mn-lt"/>
                          <a:ea typeface="+mn-ea"/>
                          <a:cs typeface="+mn-cs"/>
                        </a:rPr>
                        <a:t>...:</a:t>
                      </a:r>
                    </a:p>
                    <a:p>
                      <a:r>
                        <a:rPr lang="en-US" sz="1800" b="0" i="0" u="none" strike="noStrike" kern="1200" baseline="0" dirty="0">
                          <a:solidFill>
                            <a:schemeClr val="tx1"/>
                          </a:solidFill>
                          <a:latin typeface="+mn-lt"/>
                          <a:ea typeface="+mn-ea"/>
                          <a:cs typeface="+mn-cs"/>
                        </a:rPr>
                        <a:t>...: # verify the type of </a:t>
                      </a:r>
                      <a:r>
                        <a:rPr lang="en-US" sz="1800" b="0" i="0" u="none" strike="noStrike" kern="1200" baseline="0" dirty="0" err="1">
                          <a:solidFill>
                            <a:schemeClr val="tx1"/>
                          </a:solidFill>
                          <a:latin typeface="+mn-lt"/>
                          <a:ea typeface="+mn-ea"/>
                          <a:cs typeface="+mn-cs"/>
                        </a:rPr>
                        <a:t>german_tokenizer</a:t>
                      </a:r>
                      <a:endParaRPr lang="en-US" sz="1800" b="0" i="0" u="none" strike="noStrike" kern="1200" baseline="0" dirty="0">
                        <a:solidFill>
                          <a:schemeClr val="tx1"/>
                        </a:solidFill>
                        <a:latin typeface="+mn-lt"/>
                        <a:ea typeface="+mn-ea"/>
                        <a:cs typeface="+mn-cs"/>
                      </a:endParaRPr>
                    </a:p>
                    <a:p>
                      <a:r>
                        <a:rPr lang="en-US" sz="1800" b="0" i="0" u="none" strike="noStrike" kern="1200" baseline="0" dirty="0">
                          <a:solidFill>
                            <a:schemeClr val="tx1"/>
                          </a:solidFill>
                          <a:latin typeface="+mn-lt"/>
                          <a:ea typeface="+mn-ea"/>
                          <a:cs typeface="+mn-cs"/>
                        </a:rPr>
                        <a:t>...: # should be </a:t>
                      </a:r>
                      <a:r>
                        <a:rPr lang="en-US" sz="1800" b="0" i="0" u="none" strike="noStrike" kern="1200" baseline="0" dirty="0" err="1">
                          <a:solidFill>
                            <a:schemeClr val="tx1"/>
                          </a:solidFill>
                          <a:latin typeface="+mn-lt"/>
                          <a:ea typeface="+mn-ea"/>
                          <a:cs typeface="+mn-cs"/>
                        </a:rPr>
                        <a:t>PunktSentenceTokenizer</a:t>
                      </a:r>
                      <a:endParaRPr lang="en-US" sz="1800" b="0" i="0" u="none" strike="noStrike" kern="1200" baseline="0" dirty="0">
                        <a:solidFill>
                          <a:schemeClr val="tx1"/>
                        </a:solidFill>
                        <a:latin typeface="+mn-lt"/>
                        <a:ea typeface="+mn-ea"/>
                        <a:cs typeface="+mn-cs"/>
                      </a:endParaRPr>
                    </a:p>
                    <a:p>
                      <a:r>
                        <a:rPr lang="en-US" sz="1800" b="0" i="0" u="none" strike="noStrike" kern="1200" baseline="0" dirty="0">
                          <a:solidFill>
                            <a:schemeClr val="tx1"/>
                          </a:solidFill>
                          <a:latin typeface="+mn-lt"/>
                          <a:ea typeface="+mn-ea"/>
                          <a:cs typeface="+mn-cs"/>
                        </a:rPr>
                        <a:t>...: print type(</a:t>
                      </a:r>
                      <a:r>
                        <a:rPr lang="en-US" sz="1800" b="0" i="0" u="none" strike="noStrike" kern="1200" baseline="0" dirty="0" err="1">
                          <a:solidFill>
                            <a:schemeClr val="tx1"/>
                          </a:solidFill>
                          <a:latin typeface="+mn-lt"/>
                          <a:ea typeface="+mn-ea"/>
                          <a:cs typeface="+mn-cs"/>
                        </a:rPr>
                        <a:t>german_tokenizer</a:t>
                      </a:r>
                      <a:r>
                        <a:rPr lang="en-US" sz="1800" b="0" i="0" u="none" strike="noStrike" kern="1200" baseline="0" dirty="0">
                          <a:solidFill>
                            <a:schemeClr val="tx1"/>
                          </a:solidFill>
                          <a:latin typeface="+mn-lt"/>
                          <a:ea typeface="+mn-ea"/>
                          <a:cs typeface="+mn-cs"/>
                        </a:rPr>
                        <a:t>)</a:t>
                      </a:r>
                    </a:p>
                    <a:p>
                      <a:r>
                        <a:rPr lang="en-US" sz="1800" b="0" i="0" u="none" strike="noStrike" kern="1200" baseline="0" dirty="0">
                          <a:solidFill>
                            <a:schemeClr val="tx1"/>
                          </a:solidFill>
                          <a:latin typeface="+mn-lt"/>
                          <a:ea typeface="+mn-ea"/>
                          <a:cs typeface="+mn-cs"/>
                        </a:rPr>
                        <a:t>&lt;class '</a:t>
                      </a:r>
                      <a:r>
                        <a:rPr lang="en-US" sz="1800" b="0" i="0" u="none" strike="noStrike" kern="1200" baseline="0" dirty="0" err="1">
                          <a:solidFill>
                            <a:schemeClr val="tx1"/>
                          </a:solidFill>
                          <a:latin typeface="+mn-lt"/>
                          <a:ea typeface="+mn-ea"/>
                          <a:cs typeface="+mn-cs"/>
                        </a:rPr>
                        <a:t>nltk.tokenize.punkt.PunktSentenceTokenizer</a:t>
                      </a:r>
                      <a:r>
                        <a:rPr lang="en-US" sz="1800" b="0" i="0" u="none" strike="noStrike" kern="1200" baseline="0" dirty="0">
                          <a:solidFill>
                            <a:schemeClr val="tx1"/>
                          </a:solidFill>
                          <a:latin typeface="+mn-lt"/>
                          <a:ea typeface="+mn-ea"/>
                          <a:cs typeface="+mn-cs"/>
                        </a:rPr>
                        <a:t>'&gt;</a:t>
                      </a:r>
                      <a:endParaRPr lang="ru-RU" dirty="0">
                        <a:solidFill>
                          <a:schemeClr val="tx1"/>
                        </a:solidFill>
                      </a:endParaRPr>
                    </a:p>
                  </a:txBody>
                  <a:tcPr>
                    <a:solidFill>
                      <a:schemeClr val="bg1"/>
                    </a:solidFill>
                  </a:tcPr>
                </a:tc>
                <a:extLst>
                  <a:ext uri="{0D108BD9-81ED-4DB2-BD59-A6C34878D82A}">
                    <a16:rowId xmlns:a16="http://schemas.microsoft.com/office/drawing/2014/main" val="843129199"/>
                  </a:ext>
                </a:extLst>
              </a:tr>
            </a:tbl>
          </a:graphicData>
        </a:graphic>
      </p:graphicFrame>
    </p:spTree>
    <p:extLst>
      <p:ext uri="{BB962C8B-B14F-4D97-AF65-F5344CB8AC3E}">
        <p14:creationId xmlns:p14="http://schemas.microsoft.com/office/powerpoint/2010/main" val="9401738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639F956-2BF0-43BC-99B2-6650EBA53BD9}"/>
              </a:ext>
            </a:extLst>
          </p:cNvPr>
          <p:cNvSpPr>
            <a:spLocks noGrp="1"/>
          </p:cNvSpPr>
          <p:nvPr>
            <p:ph type="title"/>
          </p:nvPr>
        </p:nvSpPr>
        <p:spPr>
          <a:xfrm>
            <a:off x="1371600" y="586880"/>
            <a:ext cx="9601200" cy="807440"/>
          </a:xfrm>
        </p:spPr>
        <p:txBody>
          <a:bodyPr/>
          <a:lstStyle/>
          <a:p>
            <a:pPr algn="ctr"/>
            <a:r>
              <a:rPr lang="en-US" dirty="0">
                <a:solidFill>
                  <a:srgbClr val="00B050"/>
                </a:solidFill>
              </a:rPr>
              <a:t>Sentence tokenization</a:t>
            </a:r>
            <a:endParaRPr lang="ru-RU" dirty="0"/>
          </a:p>
        </p:txBody>
      </p:sp>
      <p:sp>
        <p:nvSpPr>
          <p:cNvPr id="3" name="Объект 2">
            <a:extLst>
              <a:ext uri="{FF2B5EF4-FFF2-40B4-BE49-F238E27FC236}">
                <a16:creationId xmlns:a16="http://schemas.microsoft.com/office/drawing/2014/main" id="{AF5BF283-F6CF-4F63-B411-AE3C4C0F02FA}"/>
              </a:ext>
            </a:extLst>
          </p:cNvPr>
          <p:cNvSpPr>
            <a:spLocks noGrp="1"/>
          </p:cNvSpPr>
          <p:nvPr>
            <p:ph idx="1"/>
          </p:nvPr>
        </p:nvSpPr>
        <p:spPr>
          <a:xfrm>
            <a:off x="1371600" y="1638299"/>
            <a:ext cx="10247152" cy="4317883"/>
          </a:xfrm>
        </p:spPr>
        <p:txBody>
          <a:bodyPr/>
          <a:lstStyle/>
          <a:p>
            <a:pPr algn="l"/>
            <a:r>
              <a:rPr lang="en-US" sz="1800" b="0" i="0" u="none" strike="noStrike" baseline="0" dirty="0">
                <a:latin typeface="DhyvhmTmdntbJtdmdyUtopiaStd-Regular"/>
              </a:rPr>
              <a:t>Using the default </a:t>
            </a:r>
            <a:r>
              <a:rPr lang="en-US" sz="1800" b="0" i="0" u="none" strike="noStrike" baseline="0" dirty="0" err="1">
                <a:latin typeface="KwbwtqWrptyqChkxsrTheSansMonoConNormal"/>
              </a:rPr>
              <a:t>PunktSentenceTokenizer</a:t>
            </a:r>
            <a:r>
              <a:rPr lang="en-US" sz="1800" b="0" i="0" u="none" strike="noStrike" baseline="0" dirty="0">
                <a:latin typeface="KwbwtqWrptyqChkxsrTheSansMonoConNormal"/>
              </a:rPr>
              <a:t> </a:t>
            </a:r>
            <a:r>
              <a:rPr lang="en-US" sz="1800" b="0" i="0" u="none" strike="noStrike" baseline="0" dirty="0">
                <a:latin typeface="DhyvhmTmdntbJtdmdyUtopiaStd-Regular"/>
              </a:rPr>
              <a:t>class is also pretty straightforward. </a:t>
            </a:r>
          </a:p>
          <a:p>
            <a:pPr algn="l"/>
            <a:r>
              <a:rPr lang="en-US" sz="1800" b="0" i="0" u="none" strike="noStrike" baseline="0" dirty="0">
                <a:latin typeface="DhyvhmTmdntbJtdmdyUtopiaStd-Regular"/>
              </a:rPr>
              <a:t>The following snippet shows how to use it:</a:t>
            </a:r>
          </a:p>
          <a:p>
            <a:pPr algn="l"/>
            <a:endParaRPr lang="ru-RU" dirty="0"/>
          </a:p>
        </p:txBody>
      </p:sp>
      <p:graphicFrame>
        <p:nvGraphicFramePr>
          <p:cNvPr id="4" name="Таблица 4">
            <a:extLst>
              <a:ext uri="{FF2B5EF4-FFF2-40B4-BE49-F238E27FC236}">
                <a16:creationId xmlns:a16="http://schemas.microsoft.com/office/drawing/2014/main" id="{56DFE8EF-4B66-4D95-BDBE-F82C745C860E}"/>
              </a:ext>
            </a:extLst>
          </p:cNvPr>
          <p:cNvGraphicFramePr>
            <a:graphicFrameLocks noGrp="1"/>
          </p:cNvGraphicFramePr>
          <p:nvPr>
            <p:extLst>
              <p:ext uri="{D42A27DB-BD31-4B8C-83A1-F6EECF244321}">
                <p14:modId xmlns:p14="http://schemas.microsoft.com/office/powerpoint/2010/main" val="2059089219"/>
              </p:ext>
            </p:extLst>
          </p:nvPr>
        </p:nvGraphicFramePr>
        <p:xfrm>
          <a:off x="1371600" y="2758191"/>
          <a:ext cx="8569354" cy="3005046"/>
        </p:xfrm>
        <a:graphic>
          <a:graphicData uri="http://schemas.openxmlformats.org/drawingml/2006/table">
            <a:tbl>
              <a:tblPr firstRow="1" bandRow="1">
                <a:tableStyleId>{5C22544A-7EE6-4342-B048-85BDC9FD1C3A}</a:tableStyleId>
              </a:tblPr>
              <a:tblGrid>
                <a:gridCol w="8569354">
                  <a:extLst>
                    <a:ext uri="{9D8B030D-6E8A-4147-A177-3AD203B41FA5}">
                      <a16:colId xmlns:a16="http://schemas.microsoft.com/office/drawing/2014/main" val="1775432760"/>
                    </a:ext>
                  </a:extLst>
                </a:gridCol>
              </a:tblGrid>
              <a:tr h="3005046">
                <a:tc>
                  <a:txBody>
                    <a:bodyPr/>
                    <a:lstStyle/>
                    <a:p>
                      <a:r>
                        <a:rPr lang="ru-RU" sz="1800" b="0" i="0" u="none" strike="noStrike" kern="1200" baseline="0" dirty="0">
                          <a:solidFill>
                            <a:schemeClr val="tx1"/>
                          </a:solidFill>
                          <a:latin typeface="+mn-lt"/>
                          <a:ea typeface="+mn-ea"/>
                          <a:cs typeface="+mn-cs"/>
                        </a:rPr>
                        <a:t>112</a:t>
                      </a:r>
                    </a:p>
                    <a:p>
                      <a:r>
                        <a:rPr lang="en-US" sz="1800" b="0" i="0" u="none" strike="noStrike" kern="1200" baseline="0" dirty="0">
                          <a:solidFill>
                            <a:schemeClr val="tx1"/>
                          </a:solidFill>
                          <a:latin typeface="+mn-lt"/>
                          <a:ea typeface="+mn-ea"/>
                          <a:cs typeface="+mn-cs"/>
                        </a:rPr>
                        <a:t>In [11]: </a:t>
                      </a:r>
                      <a:r>
                        <a:rPr lang="en-US" sz="1800" b="0" i="0" u="none" strike="noStrike" kern="1200" baseline="0" dirty="0" err="1">
                          <a:solidFill>
                            <a:schemeClr val="tx1"/>
                          </a:solidFill>
                          <a:latin typeface="+mn-lt"/>
                          <a:ea typeface="+mn-ea"/>
                          <a:cs typeface="+mn-cs"/>
                        </a:rPr>
                        <a:t>punkt_st</a:t>
                      </a:r>
                      <a:r>
                        <a:rPr lang="en-US" sz="1800" b="0" i="0" u="none" strike="noStrike" kern="1200" baseline="0" dirty="0">
                          <a:solidFill>
                            <a:schemeClr val="tx1"/>
                          </a:solidFill>
                          <a:latin typeface="+mn-lt"/>
                          <a:ea typeface="+mn-ea"/>
                          <a:cs typeface="+mn-cs"/>
                        </a:rPr>
                        <a:t> = </a:t>
                      </a:r>
                      <a:r>
                        <a:rPr lang="en-US" sz="1800" b="0" i="0" u="none" strike="noStrike" kern="1200" baseline="0" dirty="0" err="1">
                          <a:solidFill>
                            <a:schemeClr val="tx1"/>
                          </a:solidFill>
                          <a:latin typeface="+mn-lt"/>
                          <a:ea typeface="+mn-ea"/>
                          <a:cs typeface="+mn-cs"/>
                        </a:rPr>
                        <a:t>nltk.tokenize.PunktSentenceTokenizer</a:t>
                      </a:r>
                      <a:r>
                        <a:rPr lang="en-US" sz="1800" b="0" i="0" u="none" strike="noStrike" kern="1200" baseline="0" dirty="0">
                          <a:solidFill>
                            <a:schemeClr val="tx1"/>
                          </a:solidFill>
                          <a:latin typeface="+mn-lt"/>
                          <a:ea typeface="+mn-ea"/>
                          <a:cs typeface="+mn-cs"/>
                        </a:rPr>
                        <a:t>()</a:t>
                      </a:r>
                    </a:p>
                    <a:p>
                      <a:r>
                        <a:rPr lang="en-US" sz="1800" b="0" i="0" u="none" strike="noStrike" kern="1200" baseline="0" dirty="0">
                          <a:solidFill>
                            <a:schemeClr val="tx1"/>
                          </a:solidFill>
                          <a:latin typeface="+mn-lt"/>
                          <a:ea typeface="+mn-ea"/>
                          <a:cs typeface="+mn-cs"/>
                        </a:rPr>
                        <a:t>...: </a:t>
                      </a:r>
                      <a:r>
                        <a:rPr lang="en-US" sz="1800" b="0" i="0" u="none" strike="noStrike" kern="1200" baseline="0" dirty="0" err="1">
                          <a:solidFill>
                            <a:schemeClr val="tx1"/>
                          </a:solidFill>
                          <a:latin typeface="+mn-lt"/>
                          <a:ea typeface="+mn-ea"/>
                          <a:cs typeface="+mn-cs"/>
                        </a:rPr>
                        <a:t>sample_sentences</a:t>
                      </a:r>
                      <a:r>
                        <a:rPr lang="en-US" sz="1800" b="0" i="0" u="none" strike="noStrike" kern="1200" baseline="0" dirty="0">
                          <a:solidFill>
                            <a:schemeClr val="tx1"/>
                          </a:solidFill>
                          <a:latin typeface="+mn-lt"/>
                          <a:ea typeface="+mn-ea"/>
                          <a:cs typeface="+mn-cs"/>
                        </a:rPr>
                        <a:t> = </a:t>
                      </a:r>
                      <a:r>
                        <a:rPr lang="en-US" sz="1800" b="0" i="0" u="none" strike="noStrike" kern="1200" baseline="0" dirty="0" err="1">
                          <a:solidFill>
                            <a:schemeClr val="tx1"/>
                          </a:solidFill>
                          <a:latin typeface="+mn-lt"/>
                          <a:ea typeface="+mn-ea"/>
                          <a:cs typeface="+mn-cs"/>
                        </a:rPr>
                        <a:t>punkt_st.tokenize</a:t>
                      </a:r>
                      <a:r>
                        <a:rPr lang="en-US" sz="1800" b="0" i="0" u="none" strike="noStrike" kern="1200" baseline="0" dirty="0">
                          <a:solidFill>
                            <a:schemeClr val="tx1"/>
                          </a:solidFill>
                          <a:latin typeface="+mn-lt"/>
                          <a:ea typeface="+mn-ea"/>
                          <a:cs typeface="+mn-cs"/>
                        </a:rPr>
                        <a:t>(</a:t>
                      </a:r>
                      <a:r>
                        <a:rPr lang="en-US" sz="1800" b="0" i="0" u="none" strike="noStrike" kern="1200" baseline="0" dirty="0" err="1">
                          <a:solidFill>
                            <a:schemeClr val="tx1"/>
                          </a:solidFill>
                          <a:latin typeface="+mn-lt"/>
                          <a:ea typeface="+mn-ea"/>
                          <a:cs typeface="+mn-cs"/>
                        </a:rPr>
                        <a:t>sample_text</a:t>
                      </a:r>
                      <a:r>
                        <a:rPr lang="en-US" sz="1800" b="0" i="0" u="none" strike="noStrike" kern="1200" baseline="0" dirty="0">
                          <a:solidFill>
                            <a:schemeClr val="tx1"/>
                          </a:solidFill>
                          <a:latin typeface="+mn-lt"/>
                          <a:ea typeface="+mn-ea"/>
                          <a:cs typeface="+mn-cs"/>
                        </a:rPr>
                        <a:t>)</a:t>
                      </a:r>
                    </a:p>
                    <a:p>
                      <a:r>
                        <a:rPr lang="en-US" sz="1800" b="0" i="0" u="none" strike="noStrike" kern="1200" baseline="0" dirty="0">
                          <a:solidFill>
                            <a:schemeClr val="tx1"/>
                          </a:solidFill>
                          <a:latin typeface="+mn-lt"/>
                          <a:ea typeface="+mn-ea"/>
                          <a:cs typeface="+mn-cs"/>
                        </a:rPr>
                        <a:t>...: </a:t>
                      </a:r>
                      <a:r>
                        <a:rPr lang="en-US" sz="1800" b="0" i="0" u="none" strike="noStrike" kern="1200" baseline="0" dirty="0" err="1">
                          <a:solidFill>
                            <a:schemeClr val="tx1"/>
                          </a:solidFill>
                          <a:latin typeface="+mn-lt"/>
                          <a:ea typeface="+mn-ea"/>
                          <a:cs typeface="+mn-cs"/>
                        </a:rPr>
                        <a:t>pprint</a:t>
                      </a:r>
                      <a:r>
                        <a:rPr lang="en-US" sz="1800" b="0" i="0" u="none" strike="noStrike" kern="1200" baseline="0" dirty="0">
                          <a:solidFill>
                            <a:schemeClr val="tx1"/>
                          </a:solidFill>
                          <a:latin typeface="+mn-lt"/>
                          <a:ea typeface="+mn-ea"/>
                          <a:cs typeface="+mn-cs"/>
                        </a:rPr>
                        <a:t>(</a:t>
                      </a:r>
                      <a:r>
                        <a:rPr lang="en-US" sz="1800" b="0" i="0" u="none" strike="noStrike" kern="1200" baseline="0" dirty="0" err="1">
                          <a:solidFill>
                            <a:schemeClr val="tx1"/>
                          </a:solidFill>
                          <a:latin typeface="+mn-lt"/>
                          <a:ea typeface="+mn-ea"/>
                          <a:cs typeface="+mn-cs"/>
                        </a:rPr>
                        <a:t>sample_sentences</a:t>
                      </a:r>
                      <a:r>
                        <a:rPr lang="en-US" sz="1800" b="0" i="0" u="none" strike="noStrike" kern="1200" baseline="0" dirty="0">
                          <a:solidFill>
                            <a:schemeClr val="tx1"/>
                          </a:solidFill>
                          <a:latin typeface="+mn-lt"/>
                          <a:ea typeface="+mn-ea"/>
                          <a:cs typeface="+mn-cs"/>
                        </a:rPr>
                        <a:t>)</a:t>
                      </a:r>
                    </a:p>
                    <a:p>
                      <a:r>
                        <a:rPr lang="en-US" sz="1800" b="0" i="0" u="none" strike="noStrike" kern="1200" baseline="0" dirty="0">
                          <a:solidFill>
                            <a:schemeClr val="tx1"/>
                          </a:solidFill>
                          <a:latin typeface="+mn-lt"/>
                          <a:ea typeface="+mn-ea"/>
                          <a:cs typeface="+mn-cs"/>
                        </a:rPr>
                        <a:t>['We will discuss briefly about the basic syntax, structure and design</a:t>
                      </a:r>
                    </a:p>
                    <a:p>
                      <a:r>
                        <a:rPr lang="en-US" sz="1800" b="0" i="0" u="none" strike="noStrike" kern="1200" baseline="0" dirty="0">
                          <a:solidFill>
                            <a:schemeClr val="tx1"/>
                          </a:solidFill>
                          <a:latin typeface="+mn-lt"/>
                          <a:ea typeface="+mn-ea"/>
                          <a:cs typeface="+mn-cs"/>
                        </a:rPr>
                        <a:t>philosophies.',</a:t>
                      </a:r>
                    </a:p>
                    <a:p>
                      <a:r>
                        <a:rPr lang="en-US" sz="1800" b="0" i="0" u="none" strike="noStrike" kern="1200" baseline="0" dirty="0">
                          <a:solidFill>
                            <a:schemeClr val="tx1"/>
                          </a:solidFill>
                          <a:latin typeface="+mn-lt"/>
                          <a:ea typeface="+mn-ea"/>
                          <a:cs typeface="+mn-cs"/>
                        </a:rPr>
                        <a:t>'There is a defined hierarchical syntax for Python code which you should</a:t>
                      </a:r>
                    </a:p>
                    <a:p>
                      <a:r>
                        <a:rPr lang="en-US" sz="1800" b="0" i="0" u="none" strike="noStrike" kern="1200" baseline="0" dirty="0">
                          <a:solidFill>
                            <a:schemeClr val="tx1"/>
                          </a:solidFill>
                          <a:latin typeface="+mn-lt"/>
                          <a:ea typeface="+mn-ea"/>
                          <a:cs typeface="+mn-cs"/>
                        </a:rPr>
                        <a:t>remember when writing code!',</a:t>
                      </a:r>
                    </a:p>
                    <a:p>
                      <a:r>
                        <a:rPr lang="en-US" sz="1800" b="0" i="0" u="none" strike="noStrike" kern="1200" baseline="0" dirty="0">
                          <a:solidFill>
                            <a:schemeClr val="tx1"/>
                          </a:solidFill>
                          <a:latin typeface="+mn-lt"/>
                          <a:ea typeface="+mn-ea"/>
                          <a:cs typeface="+mn-cs"/>
                        </a:rPr>
                        <a:t>'Python is a really powerful programming language!']</a:t>
                      </a:r>
                      <a:endParaRPr lang="ru-RU" dirty="0">
                        <a:solidFill>
                          <a:schemeClr val="tx1"/>
                        </a:solidFill>
                      </a:endParaRPr>
                    </a:p>
                  </a:txBody>
                  <a:tcPr>
                    <a:solidFill>
                      <a:schemeClr val="bg1"/>
                    </a:solidFill>
                  </a:tcPr>
                </a:tc>
                <a:extLst>
                  <a:ext uri="{0D108BD9-81ED-4DB2-BD59-A6C34878D82A}">
                    <a16:rowId xmlns:a16="http://schemas.microsoft.com/office/drawing/2014/main" val="4203239385"/>
                  </a:ext>
                </a:extLst>
              </a:tr>
            </a:tbl>
          </a:graphicData>
        </a:graphic>
      </p:graphicFrame>
    </p:spTree>
    <p:extLst>
      <p:ext uri="{BB962C8B-B14F-4D97-AF65-F5344CB8AC3E}">
        <p14:creationId xmlns:p14="http://schemas.microsoft.com/office/powerpoint/2010/main" val="20117259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4B35B67-0AF1-4B1A-A249-92F446D7F881}"/>
              </a:ext>
            </a:extLst>
          </p:cNvPr>
          <p:cNvSpPr>
            <a:spLocks noGrp="1"/>
          </p:cNvSpPr>
          <p:nvPr>
            <p:ph type="title"/>
          </p:nvPr>
        </p:nvSpPr>
        <p:spPr>
          <a:xfrm>
            <a:off x="1371600" y="586880"/>
            <a:ext cx="9601200" cy="807440"/>
          </a:xfrm>
        </p:spPr>
        <p:txBody>
          <a:bodyPr/>
          <a:lstStyle/>
          <a:p>
            <a:pPr algn="ctr"/>
            <a:r>
              <a:rPr lang="en-US" dirty="0">
                <a:solidFill>
                  <a:srgbClr val="00B050"/>
                </a:solidFill>
              </a:rPr>
              <a:t>Sentence tokenization</a:t>
            </a:r>
            <a:endParaRPr lang="ru-RU" dirty="0">
              <a:solidFill>
                <a:srgbClr val="00B050"/>
              </a:solidFill>
            </a:endParaRPr>
          </a:p>
        </p:txBody>
      </p:sp>
      <p:sp>
        <p:nvSpPr>
          <p:cNvPr id="3" name="Объект 2">
            <a:extLst>
              <a:ext uri="{FF2B5EF4-FFF2-40B4-BE49-F238E27FC236}">
                <a16:creationId xmlns:a16="http://schemas.microsoft.com/office/drawing/2014/main" id="{2B9A8D5D-53C2-478A-AB1E-45473547ED21}"/>
              </a:ext>
            </a:extLst>
          </p:cNvPr>
          <p:cNvSpPr>
            <a:spLocks noGrp="1"/>
          </p:cNvSpPr>
          <p:nvPr>
            <p:ph idx="1"/>
          </p:nvPr>
        </p:nvSpPr>
        <p:spPr>
          <a:xfrm>
            <a:off x="1371600" y="1715549"/>
            <a:ext cx="9987094" cy="4165134"/>
          </a:xfrm>
        </p:spPr>
        <p:txBody>
          <a:bodyPr/>
          <a:lstStyle/>
          <a:p>
            <a:pPr algn="l"/>
            <a:r>
              <a:rPr lang="en-US" sz="1800" b="0" i="0" u="none" strike="noStrike" baseline="0" dirty="0">
                <a:latin typeface="DhyvhmTmdntbJtdmdyUtopiaStd-Regular"/>
              </a:rPr>
              <a:t>The last tokenizer we will cover in sentence tokenization is using an instance of the </a:t>
            </a:r>
            <a:r>
              <a:rPr lang="en-US" sz="1800" b="0" i="0" u="none" strike="noStrike" baseline="0" dirty="0" err="1">
                <a:latin typeface="KwbwtqWrptyqChkxsrTheSansMonoConNormal"/>
              </a:rPr>
              <a:t>RegexpTokenizer</a:t>
            </a:r>
            <a:r>
              <a:rPr lang="en-US" sz="1800" b="0" i="0" u="none" strike="noStrike" baseline="0" dirty="0">
                <a:latin typeface="KwbwtqWrptyqChkxsrTheSansMonoConNormal"/>
              </a:rPr>
              <a:t> </a:t>
            </a:r>
            <a:r>
              <a:rPr lang="en-US" sz="1800" b="0" i="0" u="none" strike="noStrike" baseline="0" dirty="0">
                <a:latin typeface="DhyvhmTmdntbJtdmdyUtopiaStd-Regular"/>
              </a:rPr>
              <a:t>class to tokenize text into sentences where we will use specific regular expression-based patterns to segment sentences. Recall the regular expressions (regex) from the previous chapter, in case you want to refresh your memory. </a:t>
            </a:r>
          </a:p>
          <a:p>
            <a:pPr algn="l"/>
            <a:r>
              <a:rPr lang="en-US" sz="1800" b="0" i="0" u="none" strike="noStrike" baseline="0" dirty="0">
                <a:latin typeface="DhyvhmTmdntbJtdmdyUtopiaStd-Regular"/>
              </a:rPr>
              <a:t>The following snippet shows how to use a regex pattern to tokenize sentences:</a:t>
            </a:r>
          </a:p>
          <a:p>
            <a:pPr algn="l"/>
            <a:endParaRPr lang="ru-RU" dirty="0"/>
          </a:p>
        </p:txBody>
      </p:sp>
      <p:graphicFrame>
        <p:nvGraphicFramePr>
          <p:cNvPr id="4" name="Таблица 4">
            <a:extLst>
              <a:ext uri="{FF2B5EF4-FFF2-40B4-BE49-F238E27FC236}">
                <a16:creationId xmlns:a16="http://schemas.microsoft.com/office/drawing/2014/main" id="{AC69DBF0-38ED-4D60-BE68-4BA83AFEC36D}"/>
              </a:ext>
            </a:extLst>
          </p:cNvPr>
          <p:cNvGraphicFramePr>
            <a:graphicFrameLocks noGrp="1"/>
          </p:cNvGraphicFramePr>
          <p:nvPr>
            <p:extLst>
              <p:ext uri="{D42A27DB-BD31-4B8C-83A1-F6EECF244321}">
                <p14:modId xmlns:p14="http://schemas.microsoft.com/office/powerpoint/2010/main" val="1874889419"/>
              </p:ext>
            </p:extLst>
          </p:nvPr>
        </p:nvGraphicFramePr>
        <p:xfrm>
          <a:off x="1847443" y="3353499"/>
          <a:ext cx="8128000" cy="3383280"/>
        </p:xfrm>
        <a:graphic>
          <a:graphicData uri="http://schemas.openxmlformats.org/drawingml/2006/table">
            <a:tbl>
              <a:tblPr firstRow="1" bandRow="1">
                <a:tableStyleId>{5C22544A-7EE6-4342-B048-85BDC9FD1C3A}</a:tableStyleId>
              </a:tblPr>
              <a:tblGrid>
                <a:gridCol w="8128000">
                  <a:extLst>
                    <a:ext uri="{9D8B030D-6E8A-4147-A177-3AD203B41FA5}">
                      <a16:colId xmlns:a16="http://schemas.microsoft.com/office/drawing/2014/main" val="17697102"/>
                    </a:ext>
                  </a:extLst>
                </a:gridCol>
              </a:tblGrid>
              <a:tr h="370840">
                <a:tc>
                  <a:txBody>
                    <a:bodyPr/>
                    <a:lstStyle/>
                    <a:p>
                      <a:r>
                        <a:rPr lang="en-US" sz="1800" b="0" i="0" u="none" strike="noStrike" kern="1200" baseline="0" dirty="0">
                          <a:solidFill>
                            <a:schemeClr val="tx1"/>
                          </a:solidFill>
                          <a:latin typeface="+mn-lt"/>
                          <a:ea typeface="+mn-ea"/>
                          <a:cs typeface="+mn-cs"/>
                        </a:rPr>
                        <a:t>In [29]: SENTENCE_TOKENS_PATTERN = r'(?&lt;!\w\.\w.)(?&lt;![A-Z][a-z]\.)</a:t>
                      </a:r>
                    </a:p>
                    <a:p>
                      <a:r>
                        <a:rPr lang="en-US" sz="1800" b="0" i="0" u="none" strike="noStrike" kern="1200" baseline="0" dirty="0">
                          <a:solidFill>
                            <a:schemeClr val="tx1"/>
                          </a:solidFill>
                          <a:latin typeface="+mn-lt"/>
                          <a:ea typeface="+mn-ea"/>
                          <a:cs typeface="+mn-cs"/>
                        </a:rPr>
                        <a:t>(?&lt;![A-Z]\.)(?&lt;=\.|\?|\!)\s'</a:t>
                      </a:r>
                    </a:p>
                    <a:p>
                      <a:r>
                        <a:rPr lang="en-US" sz="1800" b="0" i="0" u="none" strike="noStrike" kern="1200" baseline="0" dirty="0">
                          <a:solidFill>
                            <a:schemeClr val="tx1"/>
                          </a:solidFill>
                          <a:latin typeface="+mn-lt"/>
                          <a:ea typeface="+mn-ea"/>
                          <a:cs typeface="+mn-cs"/>
                        </a:rPr>
                        <a:t>...: </a:t>
                      </a:r>
                      <a:r>
                        <a:rPr lang="en-US" sz="1800" b="0" i="0" u="none" strike="noStrike" kern="1200" baseline="0" dirty="0" err="1">
                          <a:solidFill>
                            <a:schemeClr val="tx1"/>
                          </a:solidFill>
                          <a:latin typeface="+mn-lt"/>
                          <a:ea typeface="+mn-ea"/>
                          <a:cs typeface="+mn-cs"/>
                        </a:rPr>
                        <a:t>regex_st</a:t>
                      </a:r>
                      <a:r>
                        <a:rPr lang="en-US" sz="1800" b="0" i="0" u="none" strike="noStrike" kern="1200" baseline="0" dirty="0">
                          <a:solidFill>
                            <a:schemeClr val="tx1"/>
                          </a:solidFill>
                          <a:latin typeface="+mn-lt"/>
                          <a:ea typeface="+mn-ea"/>
                          <a:cs typeface="+mn-cs"/>
                        </a:rPr>
                        <a:t> = </a:t>
                      </a:r>
                      <a:r>
                        <a:rPr lang="en-US" sz="1800" b="0" i="0" u="none" strike="noStrike" kern="1200" baseline="0" dirty="0" err="1">
                          <a:solidFill>
                            <a:schemeClr val="tx1"/>
                          </a:solidFill>
                          <a:latin typeface="+mn-lt"/>
                          <a:ea typeface="+mn-ea"/>
                          <a:cs typeface="+mn-cs"/>
                        </a:rPr>
                        <a:t>nltk.tokenize.RegexpTokenizer</a:t>
                      </a:r>
                      <a:r>
                        <a:rPr lang="en-US" sz="1800" b="0" i="0" u="none" strike="noStrike" kern="1200" baseline="0" dirty="0">
                          <a:solidFill>
                            <a:schemeClr val="tx1"/>
                          </a:solidFill>
                          <a:latin typeface="+mn-lt"/>
                          <a:ea typeface="+mn-ea"/>
                          <a:cs typeface="+mn-cs"/>
                        </a:rPr>
                        <a:t>(</a:t>
                      </a:r>
                    </a:p>
                    <a:p>
                      <a:r>
                        <a:rPr lang="en-US" sz="1800" b="0" i="0" u="none" strike="noStrike" kern="1200" baseline="0" dirty="0">
                          <a:solidFill>
                            <a:schemeClr val="tx1"/>
                          </a:solidFill>
                          <a:latin typeface="+mn-lt"/>
                          <a:ea typeface="+mn-ea"/>
                          <a:cs typeface="+mn-cs"/>
                        </a:rPr>
                        <a:t>...: pattern=SENTENCE_TOKENS_PATTERN,</a:t>
                      </a:r>
                    </a:p>
                    <a:p>
                      <a:r>
                        <a:rPr lang="en-US" sz="1800" b="0" i="0" u="none" strike="noStrike" kern="1200" baseline="0" dirty="0">
                          <a:solidFill>
                            <a:schemeClr val="tx1"/>
                          </a:solidFill>
                          <a:latin typeface="+mn-lt"/>
                          <a:ea typeface="+mn-ea"/>
                          <a:cs typeface="+mn-cs"/>
                        </a:rPr>
                        <a:t>...: gaps=True)</a:t>
                      </a:r>
                    </a:p>
                    <a:p>
                      <a:r>
                        <a:rPr lang="en-US" sz="1800" b="0" i="0" u="none" strike="noStrike" kern="1200" baseline="0" dirty="0">
                          <a:solidFill>
                            <a:schemeClr val="tx1"/>
                          </a:solidFill>
                          <a:latin typeface="+mn-lt"/>
                          <a:ea typeface="+mn-ea"/>
                          <a:cs typeface="+mn-cs"/>
                        </a:rPr>
                        <a:t>...: </a:t>
                      </a:r>
                      <a:r>
                        <a:rPr lang="en-US" sz="1800" b="0" i="0" u="none" strike="noStrike" kern="1200" baseline="0" dirty="0" err="1">
                          <a:solidFill>
                            <a:schemeClr val="tx1"/>
                          </a:solidFill>
                          <a:latin typeface="+mn-lt"/>
                          <a:ea typeface="+mn-ea"/>
                          <a:cs typeface="+mn-cs"/>
                        </a:rPr>
                        <a:t>sample_sentences</a:t>
                      </a:r>
                      <a:r>
                        <a:rPr lang="en-US" sz="1800" b="0" i="0" u="none" strike="noStrike" kern="1200" baseline="0" dirty="0">
                          <a:solidFill>
                            <a:schemeClr val="tx1"/>
                          </a:solidFill>
                          <a:latin typeface="+mn-lt"/>
                          <a:ea typeface="+mn-ea"/>
                          <a:cs typeface="+mn-cs"/>
                        </a:rPr>
                        <a:t> = </a:t>
                      </a:r>
                      <a:r>
                        <a:rPr lang="en-US" sz="1800" b="0" i="0" u="none" strike="noStrike" kern="1200" baseline="0" dirty="0" err="1">
                          <a:solidFill>
                            <a:schemeClr val="tx1"/>
                          </a:solidFill>
                          <a:latin typeface="+mn-lt"/>
                          <a:ea typeface="+mn-ea"/>
                          <a:cs typeface="+mn-cs"/>
                        </a:rPr>
                        <a:t>regex_st.tokenize</a:t>
                      </a:r>
                      <a:r>
                        <a:rPr lang="en-US" sz="1800" b="0" i="0" u="none" strike="noStrike" kern="1200" baseline="0" dirty="0">
                          <a:solidFill>
                            <a:schemeClr val="tx1"/>
                          </a:solidFill>
                          <a:latin typeface="+mn-lt"/>
                          <a:ea typeface="+mn-ea"/>
                          <a:cs typeface="+mn-cs"/>
                        </a:rPr>
                        <a:t>(</a:t>
                      </a:r>
                      <a:r>
                        <a:rPr lang="en-US" sz="1800" b="0" i="0" u="none" strike="noStrike" kern="1200" baseline="0" dirty="0" err="1">
                          <a:solidFill>
                            <a:schemeClr val="tx1"/>
                          </a:solidFill>
                          <a:latin typeface="+mn-lt"/>
                          <a:ea typeface="+mn-ea"/>
                          <a:cs typeface="+mn-cs"/>
                        </a:rPr>
                        <a:t>sample_text</a:t>
                      </a:r>
                      <a:r>
                        <a:rPr lang="en-US" sz="1800" b="0" i="0" u="none" strike="noStrike" kern="1200" baseline="0" dirty="0">
                          <a:solidFill>
                            <a:schemeClr val="tx1"/>
                          </a:solidFill>
                          <a:latin typeface="+mn-lt"/>
                          <a:ea typeface="+mn-ea"/>
                          <a:cs typeface="+mn-cs"/>
                        </a:rPr>
                        <a:t>)</a:t>
                      </a:r>
                    </a:p>
                    <a:p>
                      <a:r>
                        <a:rPr lang="en-US" sz="1800" b="0" i="0" u="none" strike="noStrike" kern="1200" baseline="0" dirty="0">
                          <a:solidFill>
                            <a:schemeClr val="tx1"/>
                          </a:solidFill>
                          <a:latin typeface="+mn-lt"/>
                          <a:ea typeface="+mn-ea"/>
                          <a:cs typeface="+mn-cs"/>
                        </a:rPr>
                        <a:t>...: </a:t>
                      </a:r>
                      <a:r>
                        <a:rPr lang="en-US" sz="1800" b="0" i="0" u="none" strike="noStrike" kern="1200" baseline="0" dirty="0" err="1">
                          <a:solidFill>
                            <a:schemeClr val="tx1"/>
                          </a:solidFill>
                          <a:latin typeface="+mn-lt"/>
                          <a:ea typeface="+mn-ea"/>
                          <a:cs typeface="+mn-cs"/>
                        </a:rPr>
                        <a:t>pprint</a:t>
                      </a:r>
                      <a:r>
                        <a:rPr lang="en-US" sz="1800" b="0" i="0" u="none" strike="noStrike" kern="1200" baseline="0" dirty="0">
                          <a:solidFill>
                            <a:schemeClr val="tx1"/>
                          </a:solidFill>
                          <a:latin typeface="+mn-lt"/>
                          <a:ea typeface="+mn-ea"/>
                          <a:cs typeface="+mn-cs"/>
                        </a:rPr>
                        <a:t>(</a:t>
                      </a:r>
                      <a:r>
                        <a:rPr lang="en-US" sz="1800" b="0" i="0" u="none" strike="noStrike" kern="1200" baseline="0" dirty="0" err="1">
                          <a:solidFill>
                            <a:schemeClr val="tx1"/>
                          </a:solidFill>
                          <a:latin typeface="+mn-lt"/>
                          <a:ea typeface="+mn-ea"/>
                          <a:cs typeface="+mn-cs"/>
                        </a:rPr>
                        <a:t>sample_sentences</a:t>
                      </a:r>
                      <a:r>
                        <a:rPr lang="en-US" sz="1800" b="0" i="0" u="none" strike="noStrike" kern="1200" baseline="0" dirty="0">
                          <a:solidFill>
                            <a:schemeClr val="tx1"/>
                          </a:solidFill>
                          <a:latin typeface="+mn-lt"/>
                          <a:ea typeface="+mn-ea"/>
                          <a:cs typeface="+mn-cs"/>
                        </a:rPr>
                        <a:t>)</a:t>
                      </a:r>
                    </a:p>
                    <a:p>
                      <a:r>
                        <a:rPr lang="en-US" sz="1800" b="0" i="0" u="none" strike="noStrike" kern="1200" baseline="0" dirty="0">
                          <a:solidFill>
                            <a:schemeClr val="tx1"/>
                          </a:solidFill>
                          <a:latin typeface="+mn-lt"/>
                          <a:ea typeface="+mn-ea"/>
                          <a:cs typeface="+mn-cs"/>
                        </a:rPr>
                        <a:t>['We will discuss briefly about the basic syntax, structure and design</a:t>
                      </a:r>
                    </a:p>
                    <a:p>
                      <a:r>
                        <a:rPr lang="en-US" sz="1800" b="0" i="0" u="none" strike="noStrike" kern="1200" baseline="0" dirty="0">
                          <a:solidFill>
                            <a:schemeClr val="tx1"/>
                          </a:solidFill>
                          <a:latin typeface="+mn-lt"/>
                          <a:ea typeface="+mn-ea"/>
                          <a:cs typeface="+mn-cs"/>
                        </a:rPr>
                        <a:t>philosophies.',</a:t>
                      </a:r>
                    </a:p>
                    <a:p>
                      <a:r>
                        <a:rPr lang="en-US" sz="1800" b="0" i="0" u="none" strike="noStrike" kern="1200" baseline="0" dirty="0">
                          <a:solidFill>
                            <a:schemeClr val="tx1"/>
                          </a:solidFill>
                          <a:latin typeface="+mn-lt"/>
                          <a:ea typeface="+mn-ea"/>
                          <a:cs typeface="+mn-cs"/>
                        </a:rPr>
                        <a:t>' There is a defined hierarchical syntax for Python code which you should</a:t>
                      </a:r>
                    </a:p>
                    <a:p>
                      <a:r>
                        <a:rPr lang="en-US" sz="1800" b="0" i="0" u="none" strike="noStrike" kern="1200" baseline="0" dirty="0">
                          <a:solidFill>
                            <a:schemeClr val="tx1"/>
                          </a:solidFill>
                          <a:latin typeface="+mn-lt"/>
                          <a:ea typeface="+mn-ea"/>
                          <a:cs typeface="+mn-cs"/>
                        </a:rPr>
                        <a:t>remember when writing code!',</a:t>
                      </a:r>
                    </a:p>
                    <a:p>
                      <a:r>
                        <a:rPr lang="en-US" sz="1800" b="0" i="0" u="none" strike="noStrike" kern="1200" baseline="0" dirty="0">
                          <a:solidFill>
                            <a:schemeClr val="tx1"/>
                          </a:solidFill>
                          <a:latin typeface="+mn-lt"/>
                          <a:ea typeface="+mn-ea"/>
                          <a:cs typeface="+mn-cs"/>
                        </a:rPr>
                        <a:t>'Python is a really powerful programming language!']</a:t>
                      </a:r>
                      <a:endParaRPr lang="ru-RU" dirty="0">
                        <a:solidFill>
                          <a:schemeClr val="tx1"/>
                        </a:solidFill>
                      </a:endParaRPr>
                    </a:p>
                  </a:txBody>
                  <a:tcPr>
                    <a:solidFill>
                      <a:schemeClr val="bg1"/>
                    </a:solidFill>
                  </a:tcPr>
                </a:tc>
                <a:extLst>
                  <a:ext uri="{0D108BD9-81ED-4DB2-BD59-A6C34878D82A}">
                    <a16:rowId xmlns:a16="http://schemas.microsoft.com/office/drawing/2014/main" val="1089152012"/>
                  </a:ext>
                </a:extLst>
              </a:tr>
            </a:tbl>
          </a:graphicData>
        </a:graphic>
      </p:graphicFrame>
    </p:spTree>
    <p:extLst>
      <p:ext uri="{BB962C8B-B14F-4D97-AF65-F5344CB8AC3E}">
        <p14:creationId xmlns:p14="http://schemas.microsoft.com/office/powerpoint/2010/main" val="21780223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64B8C2A-5CB2-4030-8189-95F5BC46BFB2}"/>
              </a:ext>
            </a:extLst>
          </p:cNvPr>
          <p:cNvSpPr>
            <a:spLocks noGrp="1"/>
          </p:cNvSpPr>
          <p:nvPr>
            <p:ph type="title"/>
          </p:nvPr>
        </p:nvSpPr>
        <p:spPr>
          <a:xfrm>
            <a:off x="1371600" y="363873"/>
            <a:ext cx="9601200" cy="773884"/>
          </a:xfrm>
        </p:spPr>
        <p:txBody>
          <a:bodyPr/>
          <a:lstStyle/>
          <a:p>
            <a:pPr algn="ctr"/>
            <a:r>
              <a:rPr lang="en-US" dirty="0">
                <a:solidFill>
                  <a:srgbClr val="00B050"/>
                </a:solidFill>
              </a:rPr>
              <a:t>Word tokenization</a:t>
            </a:r>
            <a:endParaRPr lang="ru-RU" dirty="0">
              <a:solidFill>
                <a:srgbClr val="00B050"/>
              </a:solidFill>
            </a:endParaRPr>
          </a:p>
        </p:txBody>
      </p:sp>
      <p:sp>
        <p:nvSpPr>
          <p:cNvPr id="3" name="Объект 2">
            <a:extLst>
              <a:ext uri="{FF2B5EF4-FFF2-40B4-BE49-F238E27FC236}">
                <a16:creationId xmlns:a16="http://schemas.microsoft.com/office/drawing/2014/main" id="{DF8B8DBD-8D77-4FCD-93BE-83B466DC00C6}"/>
              </a:ext>
            </a:extLst>
          </p:cNvPr>
          <p:cNvSpPr>
            <a:spLocks noGrp="1"/>
          </p:cNvSpPr>
          <p:nvPr>
            <p:ph idx="1"/>
          </p:nvPr>
        </p:nvSpPr>
        <p:spPr>
          <a:xfrm>
            <a:off x="1371600" y="1438711"/>
            <a:ext cx="10062594" cy="4559417"/>
          </a:xfrm>
        </p:spPr>
        <p:txBody>
          <a:bodyPr/>
          <a:lstStyle/>
          <a:p>
            <a:pPr algn="l"/>
            <a:r>
              <a:rPr lang="en-US" sz="1800" b="0" i="1" u="none" strike="noStrike" baseline="0" dirty="0">
                <a:solidFill>
                  <a:srgbClr val="0070C0"/>
                </a:solidFill>
                <a:latin typeface="FptfwhRnrlnlBtpdbvUtopiaStd-Italic"/>
              </a:rPr>
              <a:t>Word tokenization </a:t>
            </a:r>
            <a:r>
              <a:rPr lang="en-US" sz="1800" b="0" i="0" u="none" strike="noStrike" baseline="0" dirty="0">
                <a:latin typeface="DhyvhmTmdntbJtdmdyUtopiaStd-Regular"/>
              </a:rPr>
              <a:t>is the process of splitting or segmenting sentences into their constituent words. </a:t>
            </a:r>
          </a:p>
          <a:p>
            <a:r>
              <a:rPr lang="en-US" sz="1800" b="0" i="0" u="none" strike="noStrike" baseline="0" dirty="0">
                <a:latin typeface="DhyvhmTmdntbJtdmdyUtopiaStd-Regular"/>
              </a:rPr>
              <a:t>A </a:t>
            </a:r>
            <a:r>
              <a:rPr lang="en-US" sz="1800" b="0" i="1" u="none" strike="noStrike" baseline="0" dirty="0">
                <a:solidFill>
                  <a:srgbClr val="0070C0"/>
                </a:solidFill>
                <a:latin typeface="FptfwhRnrlnlBtpdbvUtopiaStd-Italic"/>
              </a:rPr>
              <a:t>sentence</a:t>
            </a:r>
            <a:r>
              <a:rPr lang="en-US" sz="1800" b="0" i="1" u="none" strike="noStrike" baseline="0" dirty="0">
                <a:latin typeface="FptfwhRnrlnlBtpdbvUtopiaStd-Italic"/>
              </a:rPr>
              <a:t> </a:t>
            </a:r>
            <a:r>
              <a:rPr lang="en-US" sz="1800" b="0" i="0" u="none" strike="noStrike" baseline="0" dirty="0">
                <a:latin typeface="DhyvhmTmdntbJtdmdyUtopiaStd-Regular"/>
              </a:rPr>
              <a:t>is a collection of words, and with tokenization we essentially split a sentence into a list of words that can be used to reconstruct the sentence. </a:t>
            </a:r>
          </a:p>
          <a:p>
            <a:r>
              <a:rPr lang="en-US" sz="1800" b="0" i="1" u="none" strike="noStrike" baseline="0" dirty="0">
                <a:solidFill>
                  <a:srgbClr val="0070C0"/>
                </a:solidFill>
                <a:latin typeface="DhyvhmTmdntbJtdmdyUtopiaStd-Regular"/>
              </a:rPr>
              <a:t>Word tokenization </a:t>
            </a:r>
            <a:r>
              <a:rPr lang="en-US" sz="1800" b="0" i="0" u="none" strike="noStrike" baseline="0" dirty="0">
                <a:latin typeface="DhyvhmTmdntbJtdmdyUtopiaStd-Regular"/>
              </a:rPr>
              <a:t>is very important in many processes, especially in cleaning and normalizing text where operations like stemming and lemmatization work on each individual word based on its respective stems and lemma. </a:t>
            </a:r>
          </a:p>
          <a:p>
            <a:r>
              <a:rPr lang="en-US" sz="1800" b="0" i="0" u="none" strike="noStrike" baseline="0" dirty="0">
                <a:latin typeface="DhyvhmTmdntbJtdmdyUtopiaStd-Regular"/>
              </a:rPr>
              <a:t>Similar to sentence tokenization, </a:t>
            </a:r>
            <a:r>
              <a:rPr lang="en-US" sz="1800" b="0" i="0" u="none" strike="noStrike" baseline="0" dirty="0" err="1">
                <a:latin typeface="KwbwtqWrptyqChkxsrTheSansMonoConNormal"/>
              </a:rPr>
              <a:t>nltk</a:t>
            </a:r>
            <a:r>
              <a:rPr lang="en-US" sz="1800" b="0" i="0" u="none" strike="noStrike" baseline="0" dirty="0">
                <a:latin typeface="KwbwtqWrptyqChkxsrTheSansMonoConNormal"/>
              </a:rPr>
              <a:t> </a:t>
            </a:r>
            <a:r>
              <a:rPr lang="en-US" sz="1800" b="0" i="0" u="none" strike="noStrike" baseline="0" dirty="0">
                <a:latin typeface="DhyvhmTmdntbJtdmdyUtopiaStd-Regular"/>
              </a:rPr>
              <a:t>provides various useful interfaces for word tokenization, and we will touch up on the following main interfaces :</a:t>
            </a:r>
          </a:p>
          <a:p>
            <a:pPr algn="l"/>
            <a:r>
              <a:rPr lang="en-US" sz="1800" b="0" i="0" u="none" strike="noStrike" baseline="0" dirty="0" err="1">
                <a:latin typeface="KwbwtqWrptyqChkxsrTheSansMonoConNormal"/>
              </a:rPr>
              <a:t>word_tokenize</a:t>
            </a:r>
            <a:endParaRPr lang="en-US" sz="1800" b="0" i="0" u="none" strike="noStrike" baseline="0" dirty="0">
              <a:latin typeface="KwbwtqWrptyqChkxsrTheSansMonoConNormal"/>
            </a:endParaRPr>
          </a:p>
          <a:p>
            <a:pPr algn="l"/>
            <a:r>
              <a:rPr lang="en-US" sz="1800" b="0" i="0" u="none" strike="noStrike" baseline="0" dirty="0" err="1">
                <a:latin typeface="KwbwtqWrptyqChkxsrTheSansMonoConNormal"/>
              </a:rPr>
              <a:t>TreebankWordTokenizer</a:t>
            </a:r>
            <a:endParaRPr lang="en-US" sz="1800" b="0" i="0" u="none" strike="noStrike" baseline="0" dirty="0">
              <a:latin typeface="KwbwtqWrptyqChkxsrTheSansMonoConNormal"/>
            </a:endParaRPr>
          </a:p>
          <a:p>
            <a:pPr algn="l"/>
            <a:r>
              <a:rPr lang="en-US" sz="1800" b="0" i="0" u="none" strike="noStrike" baseline="0" dirty="0" err="1">
                <a:latin typeface="KwbwtqWrptyqChkxsrTheSansMonoConNormal"/>
              </a:rPr>
              <a:t>RegexpTokenizer</a:t>
            </a:r>
            <a:endParaRPr lang="en-US" sz="1800" b="0" i="0" u="none" strike="noStrike" baseline="0" dirty="0">
              <a:latin typeface="KwbwtqWrptyqChkxsrTheSansMonoConNormal"/>
            </a:endParaRPr>
          </a:p>
          <a:p>
            <a:pPr algn="l"/>
            <a:r>
              <a:rPr lang="en-US" sz="1800" b="0" i="0" u="none" strike="noStrike" baseline="0" dirty="0">
                <a:latin typeface="DhyvhmTmdntbJtdmdyUtopiaStd-Regular"/>
              </a:rPr>
              <a:t>Inherited tokenizers from </a:t>
            </a:r>
            <a:r>
              <a:rPr lang="en-US" sz="1800" b="0" i="0" u="none" strike="noStrike" baseline="0" dirty="0" err="1">
                <a:latin typeface="KwbwtqWrptyqChkxsrTheSansMonoConNormal"/>
              </a:rPr>
              <a:t>RegexpTokenizer</a:t>
            </a:r>
            <a:endParaRPr lang="ru-RU" dirty="0"/>
          </a:p>
        </p:txBody>
      </p:sp>
    </p:spTree>
    <p:extLst>
      <p:ext uri="{BB962C8B-B14F-4D97-AF65-F5344CB8AC3E}">
        <p14:creationId xmlns:p14="http://schemas.microsoft.com/office/powerpoint/2010/main" val="32526766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4228677-9546-445B-A723-8F62579DA015}"/>
              </a:ext>
            </a:extLst>
          </p:cNvPr>
          <p:cNvSpPr>
            <a:spLocks noGrp="1"/>
          </p:cNvSpPr>
          <p:nvPr>
            <p:ph type="title"/>
          </p:nvPr>
        </p:nvSpPr>
        <p:spPr>
          <a:xfrm>
            <a:off x="1371599" y="367019"/>
            <a:ext cx="9601200" cy="715161"/>
          </a:xfrm>
        </p:spPr>
        <p:txBody>
          <a:bodyPr/>
          <a:lstStyle/>
          <a:p>
            <a:pPr algn="ctr"/>
            <a:r>
              <a:rPr lang="en-US" dirty="0">
                <a:solidFill>
                  <a:srgbClr val="00B050"/>
                </a:solidFill>
              </a:rPr>
              <a:t>Word tokenization</a:t>
            </a:r>
            <a:endParaRPr lang="ru-RU" dirty="0">
              <a:solidFill>
                <a:srgbClr val="00B050"/>
              </a:solidFill>
            </a:endParaRPr>
          </a:p>
        </p:txBody>
      </p:sp>
      <p:sp>
        <p:nvSpPr>
          <p:cNvPr id="3" name="Объект 2">
            <a:extLst>
              <a:ext uri="{FF2B5EF4-FFF2-40B4-BE49-F238E27FC236}">
                <a16:creationId xmlns:a16="http://schemas.microsoft.com/office/drawing/2014/main" id="{2E1CAC2F-1EB3-4DDD-8B76-FBE03579A81F}"/>
              </a:ext>
            </a:extLst>
          </p:cNvPr>
          <p:cNvSpPr>
            <a:spLocks noGrp="1"/>
          </p:cNvSpPr>
          <p:nvPr>
            <p:ph idx="1"/>
          </p:nvPr>
        </p:nvSpPr>
        <p:spPr>
          <a:xfrm>
            <a:off x="1371599" y="1429448"/>
            <a:ext cx="9827703" cy="4820349"/>
          </a:xfrm>
        </p:spPr>
        <p:txBody>
          <a:bodyPr/>
          <a:lstStyle/>
          <a:p>
            <a:pPr algn="l"/>
            <a:r>
              <a:rPr lang="en-US" sz="1800" b="0" i="0" u="none" strike="noStrike" baseline="0" dirty="0">
                <a:latin typeface="DhyvhmTmdntbJtdmdyUtopiaStd-Regular"/>
              </a:rPr>
              <a:t>For the hands-on examples, we will use the sample sentence </a:t>
            </a:r>
            <a:r>
              <a:rPr lang="en-US" sz="1800" b="0" i="1" u="none" strike="noStrike" baseline="0" dirty="0">
                <a:latin typeface="FptfwhRnrlnlBtpdbvUtopiaStd-Italic"/>
              </a:rPr>
              <a:t>The brown fox wasn’t that quick and he couldn’t win the race </a:t>
            </a:r>
            <a:r>
              <a:rPr lang="en-US" sz="1800" b="0" i="0" u="none" strike="noStrike" baseline="0" dirty="0">
                <a:latin typeface="DhyvhmTmdntbJtdmdyUtopiaStd-Regular"/>
              </a:rPr>
              <a:t>as our input to the various tokenizers. </a:t>
            </a:r>
          </a:p>
          <a:p>
            <a:pPr algn="l"/>
            <a:r>
              <a:rPr lang="en-US" sz="1800" b="0" i="0" u="none" strike="noStrike" baseline="0" dirty="0">
                <a:latin typeface="DhyvhmTmdntbJtdmdyUtopiaStd-Regular"/>
              </a:rPr>
              <a:t>The </a:t>
            </a:r>
            <a:r>
              <a:rPr lang="en-US" sz="1800" b="0" i="0" u="none" strike="noStrike" baseline="0" dirty="0" err="1">
                <a:latin typeface="KwbwtqWrptyqChkxsrTheSansMonoConNormal"/>
              </a:rPr>
              <a:t>nltk.word_tokenize</a:t>
            </a:r>
            <a:r>
              <a:rPr lang="en-US" sz="1800" b="0" i="0" u="none" strike="noStrike" baseline="0" dirty="0">
                <a:latin typeface="KwbwtqWrptyqChkxsrTheSansMonoConNormal"/>
              </a:rPr>
              <a:t> </a:t>
            </a:r>
            <a:r>
              <a:rPr lang="en-US" sz="1800" b="0" i="0" u="none" strike="noStrike" baseline="0" dirty="0">
                <a:latin typeface="DhyvhmTmdntbJtdmdyUtopiaStd-Regular"/>
              </a:rPr>
              <a:t>function is the default and recommended word tokenizer as specified by </a:t>
            </a:r>
            <a:r>
              <a:rPr lang="en-US" sz="1800" b="0" i="0" u="none" strike="noStrike" baseline="0" dirty="0" err="1">
                <a:latin typeface="KwbwtqWrptyqChkxsrTheSansMonoConNormal"/>
              </a:rPr>
              <a:t>nltk</a:t>
            </a:r>
            <a:r>
              <a:rPr lang="en-US" sz="1800" b="0" i="0" u="none" strike="noStrike" baseline="0" dirty="0">
                <a:latin typeface="DhyvhmTmdntbJtdmdyUtopiaStd-Regular"/>
              </a:rPr>
              <a:t>. </a:t>
            </a:r>
          </a:p>
          <a:p>
            <a:pPr algn="l"/>
            <a:r>
              <a:rPr lang="en-US" sz="1800" b="0" i="0" u="none" strike="noStrike" baseline="0" dirty="0">
                <a:latin typeface="DhyvhmTmdntbJtdmdyUtopiaStd-Regular"/>
              </a:rPr>
              <a:t>This tokenizer is actually an instance or object of the </a:t>
            </a:r>
            <a:r>
              <a:rPr lang="en-US" sz="1800" b="0" i="0" u="none" strike="noStrike" baseline="0" dirty="0" err="1">
                <a:latin typeface="KwbwtqWrptyqChkxsrTheSansMonoConNormal"/>
              </a:rPr>
              <a:t>TreebankWordTokenizer</a:t>
            </a:r>
            <a:r>
              <a:rPr lang="en-US" sz="1800" dirty="0">
                <a:latin typeface="KwbwtqWrptyqChkxsrTheSansMonoConNormal"/>
              </a:rPr>
              <a:t> </a:t>
            </a:r>
            <a:r>
              <a:rPr lang="en-US" sz="1800" b="0" i="0" u="none" strike="noStrike" baseline="0" dirty="0">
                <a:latin typeface="DhyvhmTmdntbJtdmdyUtopiaStd-Regular"/>
              </a:rPr>
              <a:t>class in its internal implementation and acts as a wrapper to that core class. </a:t>
            </a:r>
          </a:p>
          <a:p>
            <a:pPr algn="l"/>
            <a:r>
              <a:rPr lang="en-US" sz="1800" b="0" i="0" u="none" strike="noStrike" baseline="0" dirty="0">
                <a:latin typeface="DhyvhmTmdntbJtdmdyUtopiaStd-Regular"/>
              </a:rPr>
              <a:t>The following snippet illustrates its usage:</a:t>
            </a:r>
          </a:p>
          <a:p>
            <a:pPr algn="l"/>
            <a:endParaRPr lang="ru-RU" dirty="0"/>
          </a:p>
        </p:txBody>
      </p:sp>
      <p:graphicFrame>
        <p:nvGraphicFramePr>
          <p:cNvPr id="4" name="Таблица 4">
            <a:extLst>
              <a:ext uri="{FF2B5EF4-FFF2-40B4-BE49-F238E27FC236}">
                <a16:creationId xmlns:a16="http://schemas.microsoft.com/office/drawing/2014/main" id="{9477F1F6-5573-483F-9827-9EF795A68294}"/>
              </a:ext>
            </a:extLst>
          </p:cNvPr>
          <p:cNvGraphicFramePr>
            <a:graphicFrameLocks noGrp="1"/>
          </p:cNvGraphicFramePr>
          <p:nvPr>
            <p:extLst>
              <p:ext uri="{D42A27DB-BD31-4B8C-83A1-F6EECF244321}">
                <p14:modId xmlns:p14="http://schemas.microsoft.com/office/powerpoint/2010/main" val="2257749295"/>
              </p:ext>
            </p:extLst>
          </p:nvPr>
        </p:nvGraphicFramePr>
        <p:xfrm>
          <a:off x="1469937" y="4033317"/>
          <a:ext cx="8462628" cy="2563747"/>
        </p:xfrm>
        <a:graphic>
          <a:graphicData uri="http://schemas.openxmlformats.org/drawingml/2006/table">
            <a:tbl>
              <a:tblPr firstRow="1" bandRow="1">
                <a:tableStyleId>{5C22544A-7EE6-4342-B048-85BDC9FD1C3A}</a:tableStyleId>
              </a:tblPr>
              <a:tblGrid>
                <a:gridCol w="8462628">
                  <a:extLst>
                    <a:ext uri="{9D8B030D-6E8A-4147-A177-3AD203B41FA5}">
                      <a16:colId xmlns:a16="http://schemas.microsoft.com/office/drawing/2014/main" val="423742290"/>
                    </a:ext>
                  </a:extLst>
                </a:gridCol>
              </a:tblGrid>
              <a:tr h="2563747">
                <a:tc>
                  <a:txBody>
                    <a:bodyPr/>
                    <a:lstStyle/>
                    <a:p>
                      <a:r>
                        <a:rPr lang="en-US" sz="1800" b="0" i="0" u="none" strike="noStrike" kern="1200" baseline="0" dirty="0">
                          <a:solidFill>
                            <a:schemeClr val="tx1"/>
                          </a:solidFill>
                          <a:latin typeface="+mn-lt"/>
                          <a:ea typeface="+mn-ea"/>
                          <a:cs typeface="+mn-cs"/>
                        </a:rPr>
                        <a:t>In [114]: sentence = "The brown fox wasn't that quick and he couldn't win</a:t>
                      </a:r>
                    </a:p>
                    <a:p>
                      <a:r>
                        <a:rPr lang="en-US" sz="1800" b="0" i="0" u="none" strike="noStrike" kern="1200" baseline="0" dirty="0">
                          <a:solidFill>
                            <a:schemeClr val="tx1"/>
                          </a:solidFill>
                          <a:latin typeface="+mn-lt"/>
                          <a:ea typeface="+mn-ea"/>
                          <a:cs typeface="+mn-cs"/>
                        </a:rPr>
                        <a:t>the race"</a:t>
                      </a:r>
                    </a:p>
                    <a:p>
                      <a:r>
                        <a:rPr lang="ru-RU" sz="1800" b="0" i="0" u="none" strike="noStrike" kern="1200" baseline="0" dirty="0">
                          <a:solidFill>
                            <a:schemeClr val="tx1"/>
                          </a:solidFill>
                          <a:latin typeface="+mn-lt"/>
                          <a:ea typeface="+mn-ea"/>
                          <a:cs typeface="+mn-cs"/>
                        </a:rPr>
                        <a:t>...:</a:t>
                      </a:r>
                    </a:p>
                    <a:p>
                      <a:r>
                        <a:rPr lang="en-US" sz="1800" b="0" i="0" u="none" strike="noStrike" kern="1200" baseline="0" dirty="0">
                          <a:solidFill>
                            <a:schemeClr val="tx1"/>
                          </a:solidFill>
                          <a:latin typeface="+mn-lt"/>
                          <a:ea typeface="+mn-ea"/>
                          <a:cs typeface="+mn-cs"/>
                        </a:rPr>
                        <a:t>...: </a:t>
                      </a:r>
                      <a:r>
                        <a:rPr lang="en-US" sz="1800" b="0" i="0" u="none" strike="noStrike" kern="1200" baseline="0" dirty="0" err="1">
                          <a:solidFill>
                            <a:schemeClr val="tx1"/>
                          </a:solidFill>
                          <a:latin typeface="+mn-lt"/>
                          <a:ea typeface="+mn-ea"/>
                          <a:cs typeface="+mn-cs"/>
                        </a:rPr>
                        <a:t>default_wt</a:t>
                      </a:r>
                      <a:r>
                        <a:rPr lang="en-US" sz="1800" b="0" i="0" u="none" strike="noStrike" kern="1200" baseline="0" dirty="0">
                          <a:solidFill>
                            <a:schemeClr val="tx1"/>
                          </a:solidFill>
                          <a:latin typeface="+mn-lt"/>
                          <a:ea typeface="+mn-ea"/>
                          <a:cs typeface="+mn-cs"/>
                        </a:rPr>
                        <a:t> = </a:t>
                      </a:r>
                      <a:r>
                        <a:rPr lang="en-US" sz="1800" b="0" i="0" u="none" strike="noStrike" kern="1200" baseline="0" dirty="0" err="1">
                          <a:solidFill>
                            <a:schemeClr val="tx1"/>
                          </a:solidFill>
                          <a:latin typeface="+mn-lt"/>
                          <a:ea typeface="+mn-ea"/>
                          <a:cs typeface="+mn-cs"/>
                        </a:rPr>
                        <a:t>nltk.word_tokenize</a:t>
                      </a:r>
                      <a:endParaRPr lang="en-US" sz="1800" b="0" i="0" u="none" strike="noStrike" kern="1200" baseline="0" dirty="0">
                        <a:solidFill>
                          <a:schemeClr val="tx1"/>
                        </a:solidFill>
                        <a:latin typeface="+mn-lt"/>
                        <a:ea typeface="+mn-ea"/>
                        <a:cs typeface="+mn-cs"/>
                      </a:endParaRPr>
                    </a:p>
                    <a:p>
                      <a:r>
                        <a:rPr lang="en-US" sz="1800" b="0" i="0" u="none" strike="noStrike" kern="1200" baseline="0" dirty="0">
                          <a:solidFill>
                            <a:schemeClr val="tx1"/>
                          </a:solidFill>
                          <a:latin typeface="+mn-lt"/>
                          <a:ea typeface="+mn-ea"/>
                          <a:cs typeface="+mn-cs"/>
                        </a:rPr>
                        <a:t>...: words = </a:t>
                      </a:r>
                      <a:r>
                        <a:rPr lang="en-US" sz="1800" b="0" i="0" u="none" strike="noStrike" kern="1200" baseline="0" dirty="0" err="1">
                          <a:solidFill>
                            <a:schemeClr val="tx1"/>
                          </a:solidFill>
                          <a:latin typeface="+mn-lt"/>
                          <a:ea typeface="+mn-ea"/>
                          <a:cs typeface="+mn-cs"/>
                        </a:rPr>
                        <a:t>default_wt</a:t>
                      </a:r>
                      <a:r>
                        <a:rPr lang="en-US" sz="1800" b="0" i="0" u="none" strike="noStrike" kern="1200" baseline="0" dirty="0">
                          <a:solidFill>
                            <a:schemeClr val="tx1"/>
                          </a:solidFill>
                          <a:latin typeface="+mn-lt"/>
                          <a:ea typeface="+mn-ea"/>
                          <a:cs typeface="+mn-cs"/>
                        </a:rPr>
                        <a:t>(sentence)</a:t>
                      </a:r>
                    </a:p>
                    <a:p>
                      <a:r>
                        <a:rPr lang="en-US" sz="1800" b="0" i="0" u="none" strike="noStrike" kern="1200" baseline="0" dirty="0">
                          <a:solidFill>
                            <a:schemeClr val="tx1"/>
                          </a:solidFill>
                          <a:latin typeface="+mn-lt"/>
                          <a:ea typeface="+mn-ea"/>
                          <a:cs typeface="+mn-cs"/>
                        </a:rPr>
                        <a:t>...: print words</a:t>
                      </a:r>
                    </a:p>
                    <a:p>
                      <a:r>
                        <a:rPr lang="en-US" sz="1800" b="0" i="0" u="none" strike="noStrike" kern="1200" baseline="0" dirty="0">
                          <a:solidFill>
                            <a:schemeClr val="tx1"/>
                          </a:solidFill>
                          <a:latin typeface="+mn-lt"/>
                          <a:ea typeface="+mn-ea"/>
                          <a:cs typeface="+mn-cs"/>
                        </a:rPr>
                        <a:t>['The', 'brown', 'fox', 'was', "</a:t>
                      </a:r>
                      <a:r>
                        <a:rPr lang="en-US" sz="1800" b="0" i="0" u="none" strike="noStrike" kern="1200" baseline="0" dirty="0" err="1">
                          <a:solidFill>
                            <a:schemeClr val="tx1"/>
                          </a:solidFill>
                          <a:latin typeface="+mn-lt"/>
                          <a:ea typeface="+mn-ea"/>
                          <a:cs typeface="+mn-cs"/>
                        </a:rPr>
                        <a:t>n't</a:t>
                      </a:r>
                      <a:r>
                        <a:rPr lang="en-US" sz="1800" b="0" i="0" u="none" strike="noStrike" kern="1200" baseline="0" dirty="0">
                          <a:solidFill>
                            <a:schemeClr val="tx1"/>
                          </a:solidFill>
                          <a:latin typeface="+mn-lt"/>
                          <a:ea typeface="+mn-ea"/>
                          <a:cs typeface="+mn-cs"/>
                        </a:rPr>
                        <a:t>", 'that', 'quick', 'and', 'he', 'could’, "</a:t>
                      </a:r>
                      <a:r>
                        <a:rPr lang="en-US" sz="1800" b="0" i="0" u="none" strike="noStrike" kern="1200" baseline="0" dirty="0" err="1">
                          <a:solidFill>
                            <a:schemeClr val="tx1"/>
                          </a:solidFill>
                          <a:latin typeface="+mn-lt"/>
                          <a:ea typeface="+mn-ea"/>
                          <a:cs typeface="+mn-cs"/>
                        </a:rPr>
                        <a:t>n't</a:t>
                      </a:r>
                      <a:r>
                        <a:rPr lang="en-US" sz="1800" b="0" i="0" u="none" strike="noStrike" kern="1200" baseline="0" dirty="0">
                          <a:solidFill>
                            <a:schemeClr val="tx1"/>
                          </a:solidFill>
                          <a:latin typeface="+mn-lt"/>
                          <a:ea typeface="+mn-ea"/>
                          <a:cs typeface="+mn-cs"/>
                        </a:rPr>
                        <a:t>", 'win', 'the', 'race']</a:t>
                      </a:r>
                      <a:endParaRPr lang="ru-RU" dirty="0">
                        <a:solidFill>
                          <a:schemeClr val="tx1"/>
                        </a:solidFill>
                      </a:endParaRPr>
                    </a:p>
                  </a:txBody>
                  <a:tcPr>
                    <a:solidFill>
                      <a:schemeClr val="bg1"/>
                    </a:solidFill>
                  </a:tcPr>
                </a:tc>
                <a:extLst>
                  <a:ext uri="{0D108BD9-81ED-4DB2-BD59-A6C34878D82A}">
                    <a16:rowId xmlns:a16="http://schemas.microsoft.com/office/drawing/2014/main" val="4001831165"/>
                  </a:ext>
                </a:extLst>
              </a:tr>
            </a:tbl>
          </a:graphicData>
        </a:graphic>
      </p:graphicFrame>
    </p:spTree>
    <p:extLst>
      <p:ext uri="{BB962C8B-B14F-4D97-AF65-F5344CB8AC3E}">
        <p14:creationId xmlns:p14="http://schemas.microsoft.com/office/powerpoint/2010/main" val="28911822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7510AF6-3BFB-4D66-AE97-9C66FA6F0369}"/>
              </a:ext>
            </a:extLst>
          </p:cNvPr>
          <p:cNvSpPr>
            <a:spLocks noGrp="1"/>
          </p:cNvSpPr>
          <p:nvPr>
            <p:ph type="title"/>
          </p:nvPr>
        </p:nvSpPr>
        <p:spPr>
          <a:xfrm>
            <a:off x="1371600" y="427490"/>
            <a:ext cx="9601200" cy="773884"/>
          </a:xfrm>
        </p:spPr>
        <p:txBody>
          <a:bodyPr/>
          <a:lstStyle/>
          <a:p>
            <a:pPr algn="ctr"/>
            <a:r>
              <a:rPr lang="en-US" dirty="0">
                <a:solidFill>
                  <a:srgbClr val="00B050"/>
                </a:solidFill>
              </a:rPr>
              <a:t>Word tokenization</a:t>
            </a:r>
            <a:endParaRPr lang="ru-RU" dirty="0">
              <a:solidFill>
                <a:srgbClr val="00B050"/>
              </a:solidFill>
            </a:endParaRPr>
          </a:p>
        </p:txBody>
      </p:sp>
      <p:sp>
        <p:nvSpPr>
          <p:cNvPr id="3" name="Объект 2">
            <a:extLst>
              <a:ext uri="{FF2B5EF4-FFF2-40B4-BE49-F238E27FC236}">
                <a16:creationId xmlns:a16="http://schemas.microsoft.com/office/drawing/2014/main" id="{0267821F-56CC-4675-8904-98514E41536C}"/>
              </a:ext>
            </a:extLst>
          </p:cNvPr>
          <p:cNvSpPr>
            <a:spLocks noGrp="1"/>
          </p:cNvSpPr>
          <p:nvPr>
            <p:ph idx="1"/>
          </p:nvPr>
        </p:nvSpPr>
        <p:spPr>
          <a:xfrm>
            <a:off x="1371600" y="1638300"/>
            <a:ext cx="10129706" cy="4309494"/>
          </a:xfrm>
        </p:spPr>
        <p:txBody>
          <a:bodyPr>
            <a:normAutofit/>
          </a:bodyPr>
          <a:lstStyle/>
          <a:p>
            <a:pPr marL="0" indent="0" algn="l">
              <a:buNone/>
            </a:pPr>
            <a:r>
              <a:rPr lang="en-US" sz="1800" b="0" i="0" u="none" strike="noStrike" baseline="0" dirty="0">
                <a:solidFill>
                  <a:srgbClr val="000000"/>
                </a:solidFill>
                <a:latin typeface="DhyvhmTmdntbJtdmdyUtopiaStd-Regular"/>
              </a:rPr>
              <a:t>The </a:t>
            </a:r>
            <a:r>
              <a:rPr lang="en-US" sz="1800" b="0" i="0" u="none" strike="noStrike" baseline="0" dirty="0" err="1">
                <a:solidFill>
                  <a:srgbClr val="000000"/>
                </a:solidFill>
                <a:latin typeface="KwbwtqWrptyqChkxsrTheSansMonoConNormal"/>
              </a:rPr>
              <a:t>TreebankWordTokenizer</a:t>
            </a:r>
            <a:r>
              <a:rPr lang="en-US" sz="1800" b="0" i="0" u="none" strike="noStrike" baseline="0" dirty="0">
                <a:solidFill>
                  <a:srgbClr val="000000"/>
                </a:solidFill>
                <a:latin typeface="KwbwtqWrptyqChkxsrTheSansMonoConNormal"/>
              </a:rPr>
              <a:t> </a:t>
            </a:r>
            <a:r>
              <a:rPr lang="en-US" sz="1800" b="0" i="0" u="none" strike="noStrike" baseline="0" dirty="0">
                <a:solidFill>
                  <a:srgbClr val="000000"/>
                </a:solidFill>
                <a:latin typeface="DhyvhmTmdntbJtdmdyUtopiaStd-Regular"/>
              </a:rPr>
              <a:t>is based on the Penn Treebank and uses various regular expressions to tokenize the text. </a:t>
            </a:r>
          </a:p>
          <a:p>
            <a:pPr marL="0" indent="0" algn="l">
              <a:buNone/>
            </a:pPr>
            <a:r>
              <a:rPr lang="en-US" sz="1800" b="0" i="0" u="none" strike="noStrike" baseline="0" dirty="0">
                <a:solidFill>
                  <a:srgbClr val="000000"/>
                </a:solidFill>
                <a:latin typeface="DhyvhmTmdntbJtdmdyUtopiaStd-Regular"/>
              </a:rPr>
              <a:t>Of course, one primary assumption here is that we have already performed sentence tokenization beforehand. </a:t>
            </a:r>
          </a:p>
          <a:p>
            <a:pPr algn="l"/>
            <a:r>
              <a:rPr lang="en-US" sz="1800" b="0" i="0" u="none" strike="noStrike" baseline="0" dirty="0">
                <a:solidFill>
                  <a:srgbClr val="000000"/>
                </a:solidFill>
                <a:latin typeface="DhyvhmTmdntbJtdmdyUtopiaStd-Regular"/>
              </a:rPr>
              <a:t>Some of the main features of this tokenizer include the following:</a:t>
            </a:r>
          </a:p>
          <a:p>
            <a:pPr algn="l"/>
            <a:r>
              <a:rPr lang="en-US" sz="1800" b="0" i="0" u="none" strike="noStrike" baseline="0" dirty="0">
                <a:latin typeface="DhyvhmTmdntbJtdmdyUtopiaStd-Regular"/>
              </a:rPr>
              <a:t>Splits and separates out periods that appear at the end of a sentence</a:t>
            </a:r>
          </a:p>
          <a:p>
            <a:pPr algn="l"/>
            <a:r>
              <a:rPr lang="en-US" sz="1800" b="0" i="0" u="none" strike="noStrike" baseline="0" dirty="0">
                <a:latin typeface="DhyvhmTmdntbJtdmdyUtopiaStd-Regular"/>
              </a:rPr>
              <a:t>Splits and separates commas and single quotes when followed by whitespaces</a:t>
            </a:r>
          </a:p>
          <a:p>
            <a:pPr algn="l"/>
            <a:r>
              <a:rPr lang="en-US" sz="1800" b="0" i="0" u="none" strike="noStrike" baseline="0" dirty="0">
                <a:latin typeface="DhyvhmTmdntbJtdmdyUtopiaStd-Regular"/>
              </a:rPr>
              <a:t>Most punctuation characters are split and separated into independent tokens</a:t>
            </a:r>
          </a:p>
          <a:p>
            <a:pPr algn="l"/>
            <a:r>
              <a:rPr lang="en-US" sz="1800" b="0" i="0" u="none" strike="noStrike" baseline="0" dirty="0">
                <a:latin typeface="DhyvhmTmdntbJtdmdyUtopiaStd-Regular"/>
              </a:rPr>
              <a:t>Splits words with standard contractions—examples would be </a:t>
            </a:r>
            <a:r>
              <a:rPr lang="en-US" sz="1800" b="0" i="1" u="none" strike="noStrike" baseline="0" dirty="0">
                <a:latin typeface="FptfwhRnrlnlBtpdbvUtopiaStd-Italic"/>
              </a:rPr>
              <a:t>don’t </a:t>
            </a:r>
            <a:r>
              <a:rPr lang="en-US" sz="1800" b="0" i="0" u="none" strike="noStrike" baseline="0" dirty="0">
                <a:latin typeface="DhyvhmTmdntbJtdmdyUtopiaStd-Regular"/>
              </a:rPr>
              <a:t>to </a:t>
            </a:r>
            <a:r>
              <a:rPr lang="en-US" sz="1800" b="0" i="1" u="none" strike="noStrike" baseline="0" dirty="0">
                <a:latin typeface="FptfwhRnrlnlBtpdbvUtopiaStd-Italic"/>
              </a:rPr>
              <a:t>do </a:t>
            </a:r>
            <a:r>
              <a:rPr lang="en-US" sz="1800" b="0" i="0" u="none" strike="noStrike" baseline="0" dirty="0">
                <a:latin typeface="DhyvhmTmdntbJtdmdyUtopiaStd-Regular"/>
              </a:rPr>
              <a:t>and </a:t>
            </a:r>
            <a:r>
              <a:rPr lang="en-US" sz="1800" b="0" i="1" u="none" strike="noStrike" baseline="0" dirty="0" err="1">
                <a:latin typeface="FptfwhRnrlnlBtpdbvUtopiaStd-Italic"/>
              </a:rPr>
              <a:t>n’t</a:t>
            </a:r>
            <a:endParaRPr lang="ru-RU" dirty="0"/>
          </a:p>
        </p:txBody>
      </p:sp>
    </p:spTree>
    <p:extLst>
      <p:ext uri="{BB962C8B-B14F-4D97-AF65-F5344CB8AC3E}">
        <p14:creationId xmlns:p14="http://schemas.microsoft.com/office/powerpoint/2010/main" val="8077046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5761A10-9B5F-4178-9CF9-566C92758AF3}"/>
              </a:ext>
            </a:extLst>
          </p:cNvPr>
          <p:cNvSpPr>
            <a:spLocks noGrp="1"/>
          </p:cNvSpPr>
          <p:nvPr>
            <p:ph type="title"/>
          </p:nvPr>
        </p:nvSpPr>
        <p:spPr>
          <a:xfrm>
            <a:off x="1371600" y="685799"/>
            <a:ext cx="9601200" cy="799051"/>
          </a:xfrm>
        </p:spPr>
        <p:txBody>
          <a:bodyPr>
            <a:normAutofit/>
          </a:bodyPr>
          <a:lstStyle/>
          <a:p>
            <a:pPr algn="ctr"/>
            <a:r>
              <a:rPr lang="en-US" dirty="0">
                <a:solidFill>
                  <a:srgbClr val="00B050"/>
                </a:solidFill>
              </a:rPr>
              <a:t>Word tokenization</a:t>
            </a:r>
            <a:endParaRPr lang="ru-RU" dirty="0">
              <a:solidFill>
                <a:srgbClr val="00B050"/>
              </a:solidFill>
            </a:endParaRPr>
          </a:p>
        </p:txBody>
      </p:sp>
      <p:graphicFrame>
        <p:nvGraphicFramePr>
          <p:cNvPr id="4" name="Таблица 4">
            <a:extLst>
              <a:ext uri="{FF2B5EF4-FFF2-40B4-BE49-F238E27FC236}">
                <a16:creationId xmlns:a16="http://schemas.microsoft.com/office/drawing/2014/main" id="{37138814-BBBD-428C-9491-12CEEB33175F}"/>
              </a:ext>
            </a:extLst>
          </p:cNvPr>
          <p:cNvGraphicFramePr>
            <a:graphicFrameLocks noGrp="1"/>
          </p:cNvGraphicFramePr>
          <p:nvPr>
            <p:ph idx="1"/>
            <p:extLst>
              <p:ext uri="{D42A27DB-BD31-4B8C-83A1-F6EECF244321}">
                <p14:modId xmlns:p14="http://schemas.microsoft.com/office/powerpoint/2010/main" val="782070307"/>
              </p:ext>
            </p:extLst>
          </p:nvPr>
        </p:nvGraphicFramePr>
        <p:xfrm>
          <a:off x="1371600" y="2288517"/>
          <a:ext cx="9476064" cy="2493208"/>
        </p:xfrm>
        <a:graphic>
          <a:graphicData uri="http://schemas.openxmlformats.org/drawingml/2006/table">
            <a:tbl>
              <a:tblPr firstRow="1" bandRow="1">
                <a:tableStyleId>{5C22544A-7EE6-4342-B048-85BDC9FD1C3A}</a:tableStyleId>
              </a:tblPr>
              <a:tblGrid>
                <a:gridCol w="9476064">
                  <a:extLst>
                    <a:ext uri="{9D8B030D-6E8A-4147-A177-3AD203B41FA5}">
                      <a16:colId xmlns:a16="http://schemas.microsoft.com/office/drawing/2014/main" val="13916768"/>
                    </a:ext>
                  </a:extLst>
                </a:gridCol>
              </a:tblGrid>
              <a:tr h="2493208">
                <a:tc>
                  <a:txBody>
                    <a:bodyPr/>
                    <a:lstStyle/>
                    <a:p>
                      <a:pPr algn="l"/>
                      <a:r>
                        <a:rPr lang="en-US" sz="1800" b="0" i="0" u="none" strike="noStrike" baseline="0" dirty="0">
                          <a:solidFill>
                            <a:schemeClr val="tx1"/>
                          </a:solidFill>
                          <a:latin typeface="KwbwtqWrptyqChkxsrTheSansMonoConNormal"/>
                        </a:rPr>
                        <a:t>In [117]: </a:t>
                      </a:r>
                      <a:r>
                        <a:rPr lang="en-US" sz="1800" b="0" i="0" u="none" strike="noStrike" baseline="0" dirty="0" err="1">
                          <a:solidFill>
                            <a:schemeClr val="tx1"/>
                          </a:solidFill>
                          <a:latin typeface="KwbwtqWrptyqChkxsrTheSansMonoConNormal"/>
                        </a:rPr>
                        <a:t>treebank_wt</a:t>
                      </a:r>
                      <a:r>
                        <a:rPr lang="en-US" sz="1800" b="0" i="0" u="none" strike="noStrike" baseline="0" dirty="0">
                          <a:solidFill>
                            <a:schemeClr val="tx1"/>
                          </a:solidFill>
                          <a:latin typeface="KwbwtqWrptyqChkxsrTheSansMonoConNormal"/>
                        </a:rPr>
                        <a:t> = </a:t>
                      </a:r>
                      <a:r>
                        <a:rPr lang="en-US" sz="1800" b="0" i="0" u="none" strike="noStrike" baseline="0" dirty="0" err="1">
                          <a:solidFill>
                            <a:schemeClr val="tx1"/>
                          </a:solidFill>
                          <a:latin typeface="KwbwtqWrptyqChkxsrTheSansMonoConNormal"/>
                        </a:rPr>
                        <a:t>nltk.TreebankWordTokenizer</a:t>
                      </a:r>
                      <a:r>
                        <a:rPr lang="en-US" sz="1800" b="0" i="0" u="none" strike="noStrike" baseline="0" dirty="0">
                          <a:solidFill>
                            <a:schemeClr val="tx1"/>
                          </a:solidFill>
                          <a:latin typeface="KwbwtqWrptyqChkxsrTheSansMonoConNormal"/>
                        </a:rPr>
                        <a:t>()</a:t>
                      </a:r>
                    </a:p>
                    <a:p>
                      <a:pPr algn="l"/>
                      <a:r>
                        <a:rPr lang="en-US" sz="1800" b="0" i="0" u="none" strike="noStrike" baseline="0" dirty="0">
                          <a:solidFill>
                            <a:schemeClr val="tx1"/>
                          </a:solidFill>
                          <a:latin typeface="KwbwtqWrptyqChkxsrTheSansMonoConNormal"/>
                        </a:rPr>
                        <a:t>...: words = </a:t>
                      </a:r>
                      <a:r>
                        <a:rPr lang="en-US" sz="1800" b="0" i="0" u="none" strike="noStrike" baseline="0" dirty="0" err="1">
                          <a:solidFill>
                            <a:schemeClr val="tx1"/>
                          </a:solidFill>
                          <a:latin typeface="KwbwtqWrptyqChkxsrTheSansMonoConNormal"/>
                        </a:rPr>
                        <a:t>treebank_wt.tokenize</a:t>
                      </a:r>
                      <a:r>
                        <a:rPr lang="en-US" sz="1800" b="0" i="0" u="none" strike="noStrike" baseline="0" dirty="0">
                          <a:solidFill>
                            <a:schemeClr val="tx1"/>
                          </a:solidFill>
                          <a:latin typeface="KwbwtqWrptyqChkxsrTheSansMonoConNormal"/>
                        </a:rPr>
                        <a:t>(sentence)</a:t>
                      </a:r>
                    </a:p>
                    <a:p>
                      <a:pPr algn="l"/>
                      <a:r>
                        <a:rPr lang="en-US" sz="1800" b="0" i="0" u="none" strike="noStrike" baseline="0" dirty="0">
                          <a:solidFill>
                            <a:schemeClr val="tx1"/>
                          </a:solidFill>
                          <a:latin typeface="KwbwtqWrptyqChkxsrTheSansMonoConNormal"/>
                        </a:rPr>
                        <a:t>...: print words</a:t>
                      </a:r>
                    </a:p>
                    <a:p>
                      <a:pPr algn="l"/>
                      <a:r>
                        <a:rPr lang="en-US" sz="1800" b="0" i="0" u="none" strike="noStrike" baseline="0" dirty="0">
                          <a:solidFill>
                            <a:schemeClr val="tx1"/>
                          </a:solidFill>
                          <a:latin typeface="KwbwtqWrptyqChkxsrTheSansMonoConNormal"/>
                        </a:rPr>
                        <a:t>['The', 'brown', 'fox', 'was', "</a:t>
                      </a:r>
                      <a:r>
                        <a:rPr lang="en-US" sz="1800" b="0" i="0" u="none" strike="noStrike" baseline="0" dirty="0" err="1">
                          <a:solidFill>
                            <a:schemeClr val="tx1"/>
                          </a:solidFill>
                          <a:latin typeface="KwbwtqWrptyqChkxsrTheSansMonoConNormal"/>
                        </a:rPr>
                        <a:t>n't</a:t>
                      </a:r>
                      <a:r>
                        <a:rPr lang="en-US" sz="1800" b="0" i="0" u="none" strike="noStrike" baseline="0" dirty="0">
                          <a:solidFill>
                            <a:schemeClr val="tx1"/>
                          </a:solidFill>
                          <a:latin typeface="KwbwtqWrptyqChkxsrTheSansMonoConNormal"/>
                        </a:rPr>
                        <a:t>", 'that', 'quick', 'and', 'he', 'could',"</a:t>
                      </a:r>
                      <a:r>
                        <a:rPr lang="en-US" sz="1800" b="0" i="0" u="none" strike="noStrike" baseline="0" dirty="0" err="1">
                          <a:solidFill>
                            <a:schemeClr val="tx1"/>
                          </a:solidFill>
                          <a:latin typeface="KwbwtqWrptyqChkxsrTheSansMonoConNormal"/>
                        </a:rPr>
                        <a:t>n't</a:t>
                      </a:r>
                      <a:r>
                        <a:rPr lang="en-US" sz="1800" b="0" i="0" u="none" strike="noStrike" baseline="0" dirty="0">
                          <a:solidFill>
                            <a:schemeClr val="tx1"/>
                          </a:solidFill>
                          <a:latin typeface="KwbwtqWrptyqChkxsrTheSansMonoConNormal"/>
                        </a:rPr>
                        <a:t>", 'win', 'the', 'race']</a:t>
                      </a:r>
                      <a:endParaRPr lang="ru-RU" dirty="0">
                        <a:solidFill>
                          <a:schemeClr val="tx1"/>
                        </a:solidFill>
                      </a:endParaRPr>
                    </a:p>
                    <a:p>
                      <a:endParaRPr lang="ru-RU" dirty="0"/>
                    </a:p>
                  </a:txBody>
                  <a:tcPr>
                    <a:solidFill>
                      <a:schemeClr val="bg1"/>
                    </a:solidFill>
                  </a:tcPr>
                </a:tc>
                <a:extLst>
                  <a:ext uri="{0D108BD9-81ED-4DB2-BD59-A6C34878D82A}">
                    <a16:rowId xmlns:a16="http://schemas.microsoft.com/office/drawing/2014/main" val="3129253680"/>
                  </a:ext>
                </a:extLst>
              </a:tr>
            </a:tbl>
          </a:graphicData>
        </a:graphic>
      </p:graphicFrame>
    </p:spTree>
    <p:extLst>
      <p:ext uri="{BB962C8B-B14F-4D97-AF65-F5344CB8AC3E}">
        <p14:creationId xmlns:p14="http://schemas.microsoft.com/office/powerpoint/2010/main" val="20366615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77E23CC-20D8-459E-8429-FFE8F9E3142C}"/>
              </a:ext>
            </a:extLst>
          </p:cNvPr>
          <p:cNvSpPr>
            <a:spLocks noGrp="1"/>
          </p:cNvSpPr>
          <p:nvPr>
            <p:ph type="title"/>
          </p:nvPr>
        </p:nvSpPr>
        <p:spPr>
          <a:xfrm>
            <a:off x="1371600" y="325075"/>
            <a:ext cx="9601200" cy="757106"/>
          </a:xfrm>
        </p:spPr>
        <p:txBody>
          <a:bodyPr/>
          <a:lstStyle/>
          <a:p>
            <a:pPr algn="ctr"/>
            <a:r>
              <a:rPr lang="en-US" dirty="0">
                <a:solidFill>
                  <a:srgbClr val="00B050"/>
                </a:solidFill>
              </a:rPr>
              <a:t>Word tokenization</a:t>
            </a:r>
            <a:endParaRPr lang="ru-RU" dirty="0">
              <a:solidFill>
                <a:srgbClr val="00B050"/>
              </a:solidFill>
            </a:endParaRPr>
          </a:p>
        </p:txBody>
      </p:sp>
      <p:sp>
        <p:nvSpPr>
          <p:cNvPr id="3" name="Объект 2">
            <a:extLst>
              <a:ext uri="{FF2B5EF4-FFF2-40B4-BE49-F238E27FC236}">
                <a16:creationId xmlns:a16="http://schemas.microsoft.com/office/drawing/2014/main" id="{211F808B-F734-49E5-8CC8-2D563D1EC792}"/>
              </a:ext>
            </a:extLst>
          </p:cNvPr>
          <p:cNvSpPr>
            <a:spLocks noGrp="1"/>
          </p:cNvSpPr>
          <p:nvPr>
            <p:ph idx="1"/>
          </p:nvPr>
        </p:nvSpPr>
        <p:spPr>
          <a:xfrm>
            <a:off x="1371600" y="1254153"/>
            <a:ext cx="9601200" cy="4859323"/>
          </a:xfrm>
        </p:spPr>
        <p:txBody>
          <a:bodyPr/>
          <a:lstStyle/>
          <a:p>
            <a:pPr algn="l"/>
            <a:r>
              <a:rPr lang="en-US" sz="1800" b="0" i="0" u="none" strike="noStrike" baseline="0" dirty="0">
                <a:latin typeface="DhyvhmTmdntbJtdmdyUtopiaStd-Regular"/>
              </a:rPr>
              <a:t>We will now look at how to use regular expressions and the </a:t>
            </a:r>
            <a:r>
              <a:rPr lang="en-US" sz="1800" b="0" i="0" u="none" strike="noStrike" baseline="0" dirty="0" err="1">
                <a:latin typeface="KwbwtqWrptyqChkxsrTheSansMonoConNormal"/>
              </a:rPr>
              <a:t>RegexpTokenizer</a:t>
            </a:r>
            <a:r>
              <a:rPr lang="en-US" sz="1800" b="0" i="0" u="none" strike="noStrike" baseline="0" dirty="0">
                <a:latin typeface="KwbwtqWrptyqChkxsrTheSansMonoConNormal"/>
              </a:rPr>
              <a:t> </a:t>
            </a:r>
            <a:r>
              <a:rPr lang="en-US" sz="1800" b="0" i="0" u="none" strike="noStrike" baseline="0" dirty="0">
                <a:latin typeface="DhyvhmTmdntbJtdmdyUtopiaStd-Regular"/>
              </a:rPr>
              <a:t>class to tokenize sentences into words. </a:t>
            </a:r>
          </a:p>
          <a:p>
            <a:pPr algn="l"/>
            <a:r>
              <a:rPr lang="en-US" sz="1800" b="0" i="0" u="none" strike="noStrike" baseline="0" dirty="0">
                <a:latin typeface="DhyvhmTmdntbJtdmdyUtopiaStd-Regular"/>
              </a:rPr>
              <a:t>Remember, there are two main parameters that are useful in tokenization: the regex </a:t>
            </a:r>
            <a:r>
              <a:rPr lang="en-US" sz="1800" b="0" i="0" u="none" strike="noStrike" baseline="0" dirty="0">
                <a:latin typeface="KwbwtqWrptyqChkxsrTheSansMonoConNormal"/>
              </a:rPr>
              <a:t>pattern </a:t>
            </a:r>
            <a:r>
              <a:rPr lang="en-US" sz="1800" b="0" i="0" u="none" strike="noStrike" baseline="0" dirty="0">
                <a:latin typeface="DhyvhmTmdntbJtdmdyUtopiaStd-Regular"/>
              </a:rPr>
              <a:t>for building the tokenizer and the </a:t>
            </a:r>
            <a:r>
              <a:rPr lang="en-US" sz="1800" b="0" i="0" u="none" strike="noStrike" baseline="0" dirty="0">
                <a:latin typeface="KwbwtqWrptyqChkxsrTheSansMonoConNormal"/>
              </a:rPr>
              <a:t>gaps </a:t>
            </a:r>
            <a:r>
              <a:rPr lang="en-US" sz="1800" b="0" i="0" u="none" strike="noStrike" baseline="0" dirty="0">
                <a:latin typeface="DhyvhmTmdntbJtdmdyUtopiaStd-Regular"/>
              </a:rPr>
              <a:t>parameter, which, if set to </a:t>
            </a:r>
            <a:r>
              <a:rPr lang="en-US" sz="1800" b="0" i="0" u="none" strike="noStrike" baseline="0" dirty="0">
                <a:latin typeface="KwbwtqWrptyqChkxsrTheSansMonoConNormal"/>
              </a:rPr>
              <a:t>True </a:t>
            </a:r>
            <a:r>
              <a:rPr lang="en-US" sz="1800" b="0" i="0" u="none" strike="noStrike" baseline="0" dirty="0">
                <a:latin typeface="DhyvhmTmdntbJtdmdyUtopiaStd-Regular"/>
              </a:rPr>
              <a:t>, is used to find the gaps between the tokens. </a:t>
            </a:r>
          </a:p>
          <a:p>
            <a:pPr algn="l"/>
            <a:r>
              <a:rPr lang="en-US" sz="1800" b="0" i="0" u="none" strike="noStrike" baseline="0" dirty="0">
                <a:latin typeface="DhyvhmTmdntbJtdmdyUtopiaStd-Regular"/>
              </a:rPr>
              <a:t>Otherwise, it is used to find the tokens themselves.</a:t>
            </a:r>
          </a:p>
          <a:p>
            <a:pPr algn="l"/>
            <a:endParaRPr lang="ru-RU" dirty="0"/>
          </a:p>
        </p:txBody>
      </p:sp>
      <p:graphicFrame>
        <p:nvGraphicFramePr>
          <p:cNvPr id="4" name="Таблица 4">
            <a:extLst>
              <a:ext uri="{FF2B5EF4-FFF2-40B4-BE49-F238E27FC236}">
                <a16:creationId xmlns:a16="http://schemas.microsoft.com/office/drawing/2014/main" id="{4ADF042E-0C9F-4D7C-AF9A-19D5A096AFCF}"/>
              </a:ext>
            </a:extLst>
          </p:cNvPr>
          <p:cNvGraphicFramePr>
            <a:graphicFrameLocks noGrp="1"/>
          </p:cNvGraphicFramePr>
          <p:nvPr>
            <p:extLst>
              <p:ext uri="{D42A27DB-BD31-4B8C-83A1-F6EECF244321}">
                <p14:modId xmlns:p14="http://schemas.microsoft.com/office/powerpoint/2010/main" val="1205796510"/>
              </p:ext>
            </p:extLst>
          </p:nvPr>
        </p:nvGraphicFramePr>
        <p:xfrm>
          <a:off x="1661486" y="3192638"/>
          <a:ext cx="9158914" cy="3598250"/>
        </p:xfrm>
        <a:graphic>
          <a:graphicData uri="http://schemas.openxmlformats.org/drawingml/2006/table">
            <a:tbl>
              <a:tblPr firstRow="1" bandRow="1">
                <a:tableStyleId>{5C22544A-7EE6-4342-B048-85BDC9FD1C3A}</a:tableStyleId>
              </a:tblPr>
              <a:tblGrid>
                <a:gridCol w="9158914">
                  <a:extLst>
                    <a:ext uri="{9D8B030D-6E8A-4147-A177-3AD203B41FA5}">
                      <a16:colId xmlns:a16="http://schemas.microsoft.com/office/drawing/2014/main" val="3267441016"/>
                    </a:ext>
                  </a:extLst>
                </a:gridCol>
              </a:tblGrid>
              <a:tr h="3598250">
                <a:tc>
                  <a:txBody>
                    <a:bodyPr/>
                    <a:lstStyle/>
                    <a:p>
                      <a:r>
                        <a:rPr lang="en-US" sz="1800" b="0" i="0" u="none" strike="noStrike" kern="1200" baseline="0" dirty="0">
                          <a:solidFill>
                            <a:schemeClr val="tx1"/>
                          </a:solidFill>
                          <a:latin typeface="+mn-lt"/>
                          <a:ea typeface="+mn-ea"/>
                          <a:cs typeface="+mn-cs"/>
                        </a:rPr>
                        <a:t># pattern to identify tokens themselves</a:t>
                      </a:r>
                    </a:p>
                    <a:p>
                      <a:r>
                        <a:rPr lang="en-US" sz="1800" b="0" i="0" u="none" strike="noStrike" kern="1200" baseline="0" dirty="0">
                          <a:solidFill>
                            <a:schemeClr val="tx1"/>
                          </a:solidFill>
                          <a:latin typeface="+mn-lt"/>
                          <a:ea typeface="+mn-ea"/>
                          <a:cs typeface="+mn-cs"/>
                        </a:rPr>
                        <a:t>In [127]: TOKEN_PATTERN = r'\w+'</a:t>
                      </a:r>
                    </a:p>
                    <a:p>
                      <a:r>
                        <a:rPr lang="en-US" sz="1800" b="0" i="0" u="none" strike="noStrike" kern="1200" baseline="0" dirty="0">
                          <a:solidFill>
                            <a:schemeClr val="tx1"/>
                          </a:solidFill>
                          <a:latin typeface="+mn-lt"/>
                          <a:ea typeface="+mn-ea"/>
                          <a:cs typeface="+mn-cs"/>
                        </a:rPr>
                        <a:t>...: </a:t>
                      </a:r>
                      <a:r>
                        <a:rPr lang="en-US" sz="1800" b="0" i="0" u="none" strike="noStrike" kern="1200" baseline="0" dirty="0" err="1">
                          <a:solidFill>
                            <a:schemeClr val="tx1"/>
                          </a:solidFill>
                          <a:latin typeface="+mn-lt"/>
                          <a:ea typeface="+mn-ea"/>
                          <a:cs typeface="+mn-cs"/>
                        </a:rPr>
                        <a:t>regex_wt</a:t>
                      </a:r>
                      <a:r>
                        <a:rPr lang="en-US" sz="1800" b="0" i="0" u="none" strike="noStrike" kern="1200" baseline="0" dirty="0">
                          <a:solidFill>
                            <a:schemeClr val="tx1"/>
                          </a:solidFill>
                          <a:latin typeface="+mn-lt"/>
                          <a:ea typeface="+mn-ea"/>
                          <a:cs typeface="+mn-cs"/>
                        </a:rPr>
                        <a:t> = </a:t>
                      </a:r>
                      <a:r>
                        <a:rPr lang="en-US" sz="1800" b="0" i="0" u="none" strike="noStrike" kern="1200" baseline="0" dirty="0" err="1">
                          <a:solidFill>
                            <a:schemeClr val="tx1"/>
                          </a:solidFill>
                          <a:latin typeface="+mn-lt"/>
                          <a:ea typeface="+mn-ea"/>
                          <a:cs typeface="+mn-cs"/>
                        </a:rPr>
                        <a:t>nltk.RegexpTokenizer</a:t>
                      </a:r>
                      <a:r>
                        <a:rPr lang="en-US" sz="1800" b="0" i="0" u="none" strike="noStrike" kern="1200" baseline="0" dirty="0">
                          <a:solidFill>
                            <a:schemeClr val="tx1"/>
                          </a:solidFill>
                          <a:latin typeface="+mn-lt"/>
                          <a:ea typeface="+mn-ea"/>
                          <a:cs typeface="+mn-cs"/>
                        </a:rPr>
                        <a:t>(pattern=TOKEN_PATTERN, gaps=False)</a:t>
                      </a:r>
                    </a:p>
                    <a:p>
                      <a:r>
                        <a:rPr lang="en-US" sz="1800" b="0" i="0" u="none" strike="noStrike" kern="1200" baseline="0" dirty="0">
                          <a:solidFill>
                            <a:schemeClr val="tx1"/>
                          </a:solidFill>
                          <a:latin typeface="+mn-lt"/>
                          <a:ea typeface="+mn-ea"/>
                          <a:cs typeface="+mn-cs"/>
                        </a:rPr>
                        <a:t>...: words = </a:t>
                      </a:r>
                      <a:r>
                        <a:rPr lang="en-US" sz="1800" b="0" i="0" u="none" strike="noStrike" kern="1200" baseline="0" dirty="0" err="1">
                          <a:solidFill>
                            <a:schemeClr val="tx1"/>
                          </a:solidFill>
                          <a:latin typeface="+mn-lt"/>
                          <a:ea typeface="+mn-ea"/>
                          <a:cs typeface="+mn-cs"/>
                        </a:rPr>
                        <a:t>regex_wt.tokenize</a:t>
                      </a:r>
                      <a:r>
                        <a:rPr lang="en-US" sz="1800" b="0" i="0" u="none" strike="noStrike" kern="1200" baseline="0" dirty="0">
                          <a:solidFill>
                            <a:schemeClr val="tx1"/>
                          </a:solidFill>
                          <a:latin typeface="+mn-lt"/>
                          <a:ea typeface="+mn-ea"/>
                          <a:cs typeface="+mn-cs"/>
                        </a:rPr>
                        <a:t>(sentence)</a:t>
                      </a:r>
                    </a:p>
                    <a:p>
                      <a:r>
                        <a:rPr lang="en-US" sz="1800" b="0" i="0" u="none" strike="noStrike" kern="1200" baseline="0" dirty="0">
                          <a:solidFill>
                            <a:schemeClr val="tx1"/>
                          </a:solidFill>
                          <a:latin typeface="+mn-lt"/>
                          <a:ea typeface="+mn-ea"/>
                          <a:cs typeface="+mn-cs"/>
                        </a:rPr>
                        <a:t>...: print words</a:t>
                      </a:r>
                    </a:p>
                    <a:p>
                      <a:r>
                        <a:rPr lang="en-US" sz="1800" b="0" i="0" u="none" strike="noStrike" kern="1200" baseline="0" dirty="0">
                          <a:solidFill>
                            <a:schemeClr val="tx1"/>
                          </a:solidFill>
                          <a:latin typeface="+mn-lt"/>
                          <a:ea typeface="+mn-ea"/>
                          <a:cs typeface="+mn-cs"/>
                        </a:rPr>
                        <a:t>['The', 'brown', 'fox', '</a:t>
                      </a:r>
                      <a:r>
                        <a:rPr lang="en-US" sz="1800" b="0" i="0" u="none" strike="noStrike" kern="1200" baseline="0" dirty="0" err="1">
                          <a:solidFill>
                            <a:schemeClr val="tx1"/>
                          </a:solidFill>
                          <a:latin typeface="+mn-lt"/>
                          <a:ea typeface="+mn-ea"/>
                          <a:cs typeface="+mn-cs"/>
                        </a:rPr>
                        <a:t>wasn</a:t>
                      </a:r>
                      <a:r>
                        <a:rPr lang="en-US" sz="1800" b="0" i="0" u="none" strike="noStrike" kern="1200" baseline="0" dirty="0">
                          <a:solidFill>
                            <a:schemeClr val="tx1"/>
                          </a:solidFill>
                          <a:latin typeface="+mn-lt"/>
                          <a:ea typeface="+mn-ea"/>
                          <a:cs typeface="+mn-cs"/>
                        </a:rPr>
                        <a:t>', 't', 'that', 'quick', 'and', 'he', '</a:t>
                      </a:r>
                      <a:r>
                        <a:rPr lang="en-US" sz="1800" b="0" i="0" u="none" strike="noStrike" kern="1200" baseline="0" dirty="0" err="1">
                          <a:solidFill>
                            <a:schemeClr val="tx1"/>
                          </a:solidFill>
                          <a:latin typeface="+mn-lt"/>
                          <a:ea typeface="+mn-ea"/>
                          <a:cs typeface="+mn-cs"/>
                        </a:rPr>
                        <a:t>couldn</a:t>
                      </a:r>
                      <a:r>
                        <a:rPr lang="en-US" sz="1800" b="0" i="0" u="none" strike="noStrike" kern="1200" baseline="0" dirty="0">
                          <a:solidFill>
                            <a:schemeClr val="tx1"/>
                          </a:solidFill>
                          <a:latin typeface="+mn-lt"/>
                          <a:ea typeface="+mn-ea"/>
                          <a:cs typeface="+mn-cs"/>
                        </a:rPr>
                        <a:t>’, 't', 'win', 'the', 'race']</a:t>
                      </a:r>
                    </a:p>
                    <a:p>
                      <a:r>
                        <a:rPr lang="en-US" sz="1800" b="0" i="0" u="none" strike="noStrike" kern="1200" baseline="0" dirty="0">
                          <a:solidFill>
                            <a:schemeClr val="tx1"/>
                          </a:solidFill>
                          <a:latin typeface="+mn-lt"/>
                          <a:ea typeface="+mn-ea"/>
                          <a:cs typeface="+mn-cs"/>
                        </a:rPr>
                        <a:t># pattern to identify gaps in tokens</a:t>
                      </a:r>
                    </a:p>
                    <a:p>
                      <a:r>
                        <a:rPr lang="en-US" sz="1800" b="0" i="0" u="none" strike="noStrike" kern="1200" baseline="0" dirty="0">
                          <a:solidFill>
                            <a:schemeClr val="tx1"/>
                          </a:solidFill>
                          <a:latin typeface="+mn-lt"/>
                          <a:ea typeface="+mn-ea"/>
                          <a:cs typeface="+mn-cs"/>
                        </a:rPr>
                        <a:t>In [128]: GAP_PATTERN = r'\s+'</a:t>
                      </a:r>
                    </a:p>
                    <a:p>
                      <a:r>
                        <a:rPr lang="en-US" sz="1800" b="0" i="0" u="none" strike="noStrike" kern="1200" baseline="0" dirty="0">
                          <a:solidFill>
                            <a:schemeClr val="tx1"/>
                          </a:solidFill>
                          <a:latin typeface="+mn-lt"/>
                          <a:ea typeface="+mn-ea"/>
                          <a:cs typeface="+mn-cs"/>
                        </a:rPr>
                        <a:t>...: </a:t>
                      </a:r>
                      <a:r>
                        <a:rPr lang="en-US" sz="1800" b="0" i="0" u="none" strike="noStrike" kern="1200" baseline="0" dirty="0" err="1">
                          <a:solidFill>
                            <a:schemeClr val="tx1"/>
                          </a:solidFill>
                          <a:latin typeface="+mn-lt"/>
                          <a:ea typeface="+mn-ea"/>
                          <a:cs typeface="+mn-cs"/>
                        </a:rPr>
                        <a:t>regex_wt</a:t>
                      </a:r>
                      <a:r>
                        <a:rPr lang="en-US" sz="1800" b="0" i="0" u="none" strike="noStrike" kern="1200" baseline="0" dirty="0">
                          <a:solidFill>
                            <a:schemeClr val="tx1"/>
                          </a:solidFill>
                          <a:latin typeface="+mn-lt"/>
                          <a:ea typeface="+mn-ea"/>
                          <a:cs typeface="+mn-cs"/>
                        </a:rPr>
                        <a:t> = </a:t>
                      </a:r>
                      <a:r>
                        <a:rPr lang="en-US" sz="1800" b="0" i="0" u="none" strike="noStrike" kern="1200" baseline="0" dirty="0" err="1">
                          <a:solidFill>
                            <a:schemeClr val="tx1"/>
                          </a:solidFill>
                          <a:latin typeface="+mn-lt"/>
                          <a:ea typeface="+mn-ea"/>
                          <a:cs typeface="+mn-cs"/>
                        </a:rPr>
                        <a:t>nltk.RegexpTokenizer</a:t>
                      </a:r>
                      <a:r>
                        <a:rPr lang="en-US" sz="1800" b="0" i="0" u="none" strike="noStrike" kern="1200" baseline="0" dirty="0">
                          <a:solidFill>
                            <a:schemeClr val="tx1"/>
                          </a:solidFill>
                          <a:latin typeface="+mn-lt"/>
                          <a:ea typeface="+mn-ea"/>
                          <a:cs typeface="+mn-cs"/>
                        </a:rPr>
                        <a:t>(pattern=GAP_PATTERN, gaps=True)</a:t>
                      </a:r>
                    </a:p>
                    <a:p>
                      <a:r>
                        <a:rPr lang="en-US" sz="1800" b="0" i="0" u="none" strike="noStrike" kern="1200" baseline="0" dirty="0">
                          <a:solidFill>
                            <a:schemeClr val="tx1"/>
                          </a:solidFill>
                          <a:latin typeface="+mn-lt"/>
                          <a:ea typeface="+mn-ea"/>
                          <a:cs typeface="+mn-cs"/>
                        </a:rPr>
                        <a:t>...: words = </a:t>
                      </a:r>
                      <a:r>
                        <a:rPr lang="en-US" sz="1800" b="0" i="0" u="none" strike="noStrike" kern="1200" baseline="0" dirty="0" err="1">
                          <a:solidFill>
                            <a:schemeClr val="tx1"/>
                          </a:solidFill>
                          <a:latin typeface="+mn-lt"/>
                          <a:ea typeface="+mn-ea"/>
                          <a:cs typeface="+mn-cs"/>
                        </a:rPr>
                        <a:t>regex_wt.tokenize</a:t>
                      </a:r>
                      <a:r>
                        <a:rPr lang="en-US" sz="1800" b="0" i="0" u="none" strike="noStrike" kern="1200" baseline="0" dirty="0">
                          <a:solidFill>
                            <a:schemeClr val="tx1"/>
                          </a:solidFill>
                          <a:latin typeface="+mn-lt"/>
                          <a:ea typeface="+mn-ea"/>
                          <a:cs typeface="+mn-cs"/>
                        </a:rPr>
                        <a:t>(sentence)</a:t>
                      </a:r>
                    </a:p>
                    <a:p>
                      <a:r>
                        <a:rPr lang="en-US" sz="1800" b="0" i="0" u="none" strike="noStrike" kern="1200" baseline="0" dirty="0">
                          <a:solidFill>
                            <a:schemeClr val="tx1"/>
                          </a:solidFill>
                          <a:latin typeface="+mn-lt"/>
                          <a:ea typeface="+mn-ea"/>
                          <a:cs typeface="+mn-cs"/>
                        </a:rPr>
                        <a:t>...: print words</a:t>
                      </a:r>
                    </a:p>
                    <a:p>
                      <a:r>
                        <a:rPr lang="en-US" sz="1800" b="0" i="0" u="none" strike="noStrike" kern="1200" baseline="0" dirty="0">
                          <a:solidFill>
                            <a:schemeClr val="tx1"/>
                          </a:solidFill>
                          <a:latin typeface="+mn-lt"/>
                          <a:ea typeface="+mn-ea"/>
                          <a:cs typeface="+mn-cs"/>
                        </a:rPr>
                        <a:t>['The', 'brown', 'fox', "wasn't", 'that', 'quick', 'and', 'he', "couldn’t”, 'win', 'the', 'race']</a:t>
                      </a:r>
                      <a:endParaRPr lang="ru-RU" dirty="0">
                        <a:solidFill>
                          <a:schemeClr val="tx1"/>
                        </a:solidFill>
                      </a:endParaRPr>
                    </a:p>
                  </a:txBody>
                  <a:tcPr>
                    <a:solidFill>
                      <a:schemeClr val="bg1"/>
                    </a:solidFill>
                  </a:tcPr>
                </a:tc>
                <a:extLst>
                  <a:ext uri="{0D108BD9-81ED-4DB2-BD59-A6C34878D82A}">
                    <a16:rowId xmlns:a16="http://schemas.microsoft.com/office/drawing/2014/main" val="2167830805"/>
                  </a:ext>
                </a:extLst>
              </a:tr>
            </a:tbl>
          </a:graphicData>
        </a:graphic>
      </p:graphicFrame>
    </p:spTree>
    <p:extLst>
      <p:ext uri="{BB962C8B-B14F-4D97-AF65-F5344CB8AC3E}">
        <p14:creationId xmlns:p14="http://schemas.microsoft.com/office/powerpoint/2010/main" val="18594709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DF4FEE3-943B-4168-AF4F-795E417FC0BD}"/>
              </a:ext>
            </a:extLst>
          </p:cNvPr>
          <p:cNvSpPr>
            <a:spLocks noGrp="1"/>
          </p:cNvSpPr>
          <p:nvPr>
            <p:ph type="title"/>
          </p:nvPr>
        </p:nvSpPr>
        <p:spPr>
          <a:xfrm>
            <a:off x="1371600" y="476076"/>
            <a:ext cx="9601200" cy="740328"/>
          </a:xfrm>
        </p:spPr>
        <p:txBody>
          <a:bodyPr/>
          <a:lstStyle/>
          <a:p>
            <a:pPr algn="ctr"/>
            <a:r>
              <a:rPr lang="en-US" dirty="0">
                <a:solidFill>
                  <a:srgbClr val="00B050"/>
                </a:solidFill>
              </a:rPr>
              <a:t>Text normalization</a:t>
            </a:r>
            <a:endParaRPr lang="ru-RU" dirty="0">
              <a:solidFill>
                <a:srgbClr val="00B050"/>
              </a:solidFill>
            </a:endParaRPr>
          </a:p>
        </p:txBody>
      </p:sp>
      <p:sp>
        <p:nvSpPr>
          <p:cNvPr id="3" name="Объект 2">
            <a:extLst>
              <a:ext uri="{FF2B5EF4-FFF2-40B4-BE49-F238E27FC236}">
                <a16:creationId xmlns:a16="http://schemas.microsoft.com/office/drawing/2014/main" id="{B9C3E458-00A1-4BFF-92E7-E540CD125349}"/>
              </a:ext>
            </a:extLst>
          </p:cNvPr>
          <p:cNvSpPr>
            <a:spLocks noGrp="1"/>
          </p:cNvSpPr>
          <p:nvPr>
            <p:ph idx="1"/>
          </p:nvPr>
        </p:nvSpPr>
        <p:spPr>
          <a:xfrm>
            <a:off x="1371600" y="1723937"/>
            <a:ext cx="9601200" cy="3581400"/>
          </a:xfrm>
        </p:spPr>
        <p:txBody>
          <a:bodyPr/>
          <a:lstStyle/>
          <a:p>
            <a:pPr algn="l"/>
            <a:r>
              <a:rPr lang="en-US" sz="1800" b="0" i="0" u="none" strike="noStrike" baseline="0" dirty="0">
                <a:latin typeface="DhyvhmTmdntbJtdmdyUtopiaStd-Regular"/>
              </a:rPr>
              <a:t>Text normalization is defined as a process that consists of a series of steps that should be followed to wrangle, clean, and standardize textual data into a form that could be consumed by other NLP and analytics systems and applications as input.</a:t>
            </a:r>
          </a:p>
          <a:p>
            <a:pPr algn="l"/>
            <a:r>
              <a:rPr lang="en-US" sz="1800" b="0" i="0" u="none" strike="noStrike" baseline="0" dirty="0">
                <a:latin typeface="DhyvhmTmdntbJtdmdyUtopiaStd-Regular"/>
              </a:rPr>
              <a:t>Often tokenization itself also is a part of text normalization. </a:t>
            </a:r>
          </a:p>
          <a:p>
            <a:pPr algn="l"/>
            <a:r>
              <a:rPr lang="en-US" sz="1800" b="0" i="0" u="none" strike="noStrike" baseline="0" dirty="0">
                <a:latin typeface="DhyvhmTmdntbJtdmdyUtopiaStd-Regular"/>
              </a:rPr>
              <a:t>Besides tokenization, various other techniques include cleaning text, case conversion, correcting spellings, removing </a:t>
            </a:r>
            <a:r>
              <a:rPr lang="en-US" sz="1800" b="0" i="0" u="none" strike="noStrike" baseline="0" dirty="0" err="1">
                <a:latin typeface="DhyvhmTmdntbJtdmdyUtopiaStd-Regular"/>
              </a:rPr>
              <a:t>stopwords</a:t>
            </a:r>
            <a:r>
              <a:rPr lang="en-US" sz="1800" b="0" i="0" u="none" strike="noStrike" baseline="0" dirty="0">
                <a:latin typeface="DhyvhmTmdntbJtdmdyUtopiaStd-Regular"/>
              </a:rPr>
              <a:t> and other unnecessary terms, stemming, and lemmatization. </a:t>
            </a:r>
          </a:p>
          <a:p>
            <a:pPr algn="l"/>
            <a:r>
              <a:rPr lang="en-US" sz="1800" b="0" i="0" u="none" strike="noStrike" baseline="0" dirty="0">
                <a:latin typeface="DhyvhmTmdntbJtdmdyUtopiaStd-Regular"/>
              </a:rPr>
              <a:t>Text</a:t>
            </a:r>
            <a:r>
              <a:rPr lang="en-US" sz="1800" dirty="0">
                <a:latin typeface="DhyvhmTmdntbJtdmdyUtopiaStd-Regular"/>
              </a:rPr>
              <a:t> </a:t>
            </a:r>
            <a:r>
              <a:rPr lang="en-US" sz="1800" b="0" i="0" u="none" strike="noStrike" baseline="0" dirty="0">
                <a:latin typeface="DhyvhmTmdntbJtdmdyUtopiaStd-Regular"/>
              </a:rPr>
              <a:t>normalization is also often called </a:t>
            </a:r>
            <a:r>
              <a:rPr lang="en-US" sz="1800" b="0" i="1" u="none" strike="noStrike" baseline="0" dirty="0">
                <a:latin typeface="FptfwhRnrlnlBtpdbvUtopiaStd-Italic"/>
              </a:rPr>
              <a:t>text cleansing </a:t>
            </a:r>
            <a:r>
              <a:rPr lang="en-US" sz="1800" b="0" i="0" u="none" strike="noStrike" baseline="0" dirty="0">
                <a:latin typeface="DhyvhmTmdntbJtdmdyUtopiaStd-Regular"/>
              </a:rPr>
              <a:t>or </a:t>
            </a:r>
            <a:r>
              <a:rPr lang="en-US" sz="1800" b="0" i="1" u="none" strike="noStrike" baseline="0" dirty="0">
                <a:latin typeface="FptfwhRnrlnlBtpdbvUtopiaStd-Italic"/>
              </a:rPr>
              <a:t>wrangling </a:t>
            </a:r>
            <a:r>
              <a:rPr lang="en-US" sz="1800" b="0" i="0" u="none" strike="noStrike" baseline="0" dirty="0">
                <a:latin typeface="DhyvhmTmdntbJtdmdyUtopiaStd-Regular"/>
              </a:rPr>
              <a:t>.</a:t>
            </a:r>
            <a:endParaRPr lang="ru-RU" dirty="0"/>
          </a:p>
        </p:txBody>
      </p:sp>
    </p:spTree>
    <p:extLst>
      <p:ext uri="{BB962C8B-B14F-4D97-AF65-F5344CB8AC3E}">
        <p14:creationId xmlns:p14="http://schemas.microsoft.com/office/powerpoint/2010/main" val="1986062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D386D53-6FE8-44CF-9D38-2A8C47E8A6C5}"/>
              </a:ext>
            </a:extLst>
          </p:cNvPr>
          <p:cNvSpPr>
            <a:spLocks noGrp="1"/>
          </p:cNvSpPr>
          <p:nvPr>
            <p:ph type="title"/>
          </p:nvPr>
        </p:nvSpPr>
        <p:spPr>
          <a:xfrm>
            <a:off x="1371600" y="368767"/>
            <a:ext cx="9601200" cy="773884"/>
          </a:xfrm>
        </p:spPr>
        <p:txBody>
          <a:bodyPr/>
          <a:lstStyle/>
          <a:p>
            <a:pPr algn="ctr"/>
            <a:r>
              <a:rPr lang="en-US" dirty="0">
                <a:solidFill>
                  <a:srgbClr val="00B050"/>
                </a:solidFill>
              </a:rPr>
              <a:t>Text preprocessing</a:t>
            </a:r>
            <a:endParaRPr lang="ru-RU" dirty="0">
              <a:solidFill>
                <a:srgbClr val="00B050"/>
              </a:solidFill>
            </a:endParaRPr>
          </a:p>
        </p:txBody>
      </p:sp>
      <p:sp>
        <p:nvSpPr>
          <p:cNvPr id="3" name="Объект 2">
            <a:extLst>
              <a:ext uri="{FF2B5EF4-FFF2-40B4-BE49-F238E27FC236}">
                <a16:creationId xmlns:a16="http://schemas.microsoft.com/office/drawing/2014/main" id="{F1A546F6-682D-42B2-B974-9137F9A3E2A5}"/>
              </a:ext>
            </a:extLst>
          </p:cNvPr>
          <p:cNvSpPr>
            <a:spLocks noGrp="1"/>
          </p:cNvSpPr>
          <p:nvPr>
            <p:ph idx="1"/>
          </p:nvPr>
        </p:nvSpPr>
        <p:spPr>
          <a:xfrm>
            <a:off x="1371599" y="1447100"/>
            <a:ext cx="9710257" cy="4802698"/>
          </a:xfrm>
        </p:spPr>
        <p:txBody>
          <a:bodyPr>
            <a:normAutofit/>
          </a:bodyPr>
          <a:lstStyle/>
          <a:p>
            <a:pPr algn="l"/>
            <a:r>
              <a:rPr lang="en-US" b="0" i="0" u="none" strike="noStrike" baseline="0" dirty="0">
                <a:latin typeface="DhyvhmTmdntbJtdmdyUtopiaStd-Regular"/>
              </a:rPr>
              <a:t>So far, we have reviewed the main concepts and areas surrounding natural language processing (NLP) and text analytics. </a:t>
            </a:r>
          </a:p>
          <a:p>
            <a:pPr algn="l"/>
            <a:r>
              <a:rPr lang="en-US" b="0" i="0" u="none" strike="noStrike" baseline="0" dirty="0">
                <a:latin typeface="DhyvhmTmdntbJtdmdyUtopiaStd-Regular"/>
              </a:rPr>
              <a:t>To carry out different operations and analyze text, you will need to process and parse textual data into more easy-to-interpret formats.</a:t>
            </a:r>
          </a:p>
          <a:p>
            <a:pPr algn="l"/>
            <a:r>
              <a:rPr lang="en-US" b="0" i="0" u="none" strike="noStrike" baseline="0" dirty="0">
                <a:latin typeface="DhyvhmTmdntbJtdmdyUtopiaStd-Regular"/>
              </a:rPr>
              <a:t>All machine learning (ML) algorithms , be they supervised or unsupervised techniques, usually work with input features that are numeric in nature. </a:t>
            </a:r>
          </a:p>
          <a:p>
            <a:pPr algn="l"/>
            <a:r>
              <a:rPr lang="en-US" b="0" i="0" u="none" strike="noStrike" baseline="0" dirty="0">
                <a:latin typeface="DhyvhmTmdntbJtdmdyUtopiaStd-Regular"/>
              </a:rPr>
              <a:t>Although this is a separate topic under feature engineering, which we shall explore in detail, to get to that, you need to clean, normalize, and preprocess the initial textual data. </a:t>
            </a:r>
          </a:p>
          <a:p>
            <a:pPr algn="l"/>
            <a:r>
              <a:rPr lang="en-US" b="0" i="0" u="none" strike="noStrike" baseline="0" dirty="0">
                <a:latin typeface="DhyvhmTmdntbJtdmdyUtopiaStd-Regular"/>
              </a:rPr>
              <a:t>Usually text corpora and other textual data in their native raw format are not well formatted and standardized, and of course, we should expect this—after all, text data is highly unstructured!</a:t>
            </a:r>
            <a:endParaRPr lang="ru-RU" dirty="0"/>
          </a:p>
        </p:txBody>
      </p:sp>
    </p:spTree>
    <p:extLst>
      <p:ext uri="{BB962C8B-B14F-4D97-AF65-F5344CB8AC3E}">
        <p14:creationId xmlns:p14="http://schemas.microsoft.com/office/powerpoint/2010/main" val="26744819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FA58D12-B655-4F56-B9F2-F0552302C847}"/>
              </a:ext>
            </a:extLst>
          </p:cNvPr>
          <p:cNvSpPr>
            <a:spLocks noGrp="1"/>
          </p:cNvSpPr>
          <p:nvPr>
            <p:ph type="title"/>
          </p:nvPr>
        </p:nvSpPr>
        <p:spPr>
          <a:xfrm>
            <a:off x="1371600" y="685800"/>
            <a:ext cx="9601200" cy="706772"/>
          </a:xfrm>
        </p:spPr>
        <p:txBody>
          <a:bodyPr/>
          <a:lstStyle/>
          <a:p>
            <a:pPr algn="ctr"/>
            <a:r>
              <a:rPr lang="en-US" dirty="0">
                <a:solidFill>
                  <a:srgbClr val="00B050"/>
                </a:solidFill>
              </a:rPr>
              <a:t>Text normalization</a:t>
            </a:r>
            <a:endParaRPr lang="ru-RU" dirty="0">
              <a:solidFill>
                <a:srgbClr val="00B050"/>
              </a:solidFill>
            </a:endParaRPr>
          </a:p>
        </p:txBody>
      </p:sp>
      <p:graphicFrame>
        <p:nvGraphicFramePr>
          <p:cNvPr id="4" name="Таблица 4">
            <a:extLst>
              <a:ext uri="{FF2B5EF4-FFF2-40B4-BE49-F238E27FC236}">
                <a16:creationId xmlns:a16="http://schemas.microsoft.com/office/drawing/2014/main" id="{2083939F-53D9-47EA-BDA9-94227CD40CE1}"/>
              </a:ext>
            </a:extLst>
          </p:cNvPr>
          <p:cNvGraphicFramePr>
            <a:graphicFrameLocks noGrp="1"/>
          </p:cNvGraphicFramePr>
          <p:nvPr>
            <p:ph idx="1"/>
            <p:extLst>
              <p:ext uri="{D42A27DB-BD31-4B8C-83A1-F6EECF244321}">
                <p14:modId xmlns:p14="http://schemas.microsoft.com/office/powerpoint/2010/main" val="3067403235"/>
              </p:ext>
            </p:extLst>
          </p:nvPr>
        </p:nvGraphicFramePr>
        <p:xfrm>
          <a:off x="1517708" y="2151775"/>
          <a:ext cx="9156583" cy="3494015"/>
        </p:xfrm>
        <a:graphic>
          <a:graphicData uri="http://schemas.openxmlformats.org/drawingml/2006/table">
            <a:tbl>
              <a:tblPr firstRow="1" bandRow="1">
                <a:tableStyleId>{5C22544A-7EE6-4342-B048-85BDC9FD1C3A}</a:tableStyleId>
              </a:tblPr>
              <a:tblGrid>
                <a:gridCol w="9156583">
                  <a:extLst>
                    <a:ext uri="{9D8B030D-6E8A-4147-A177-3AD203B41FA5}">
                      <a16:colId xmlns:a16="http://schemas.microsoft.com/office/drawing/2014/main" val="12410385"/>
                    </a:ext>
                  </a:extLst>
                </a:gridCol>
              </a:tblGrid>
              <a:tr h="3494015">
                <a:tc>
                  <a:txBody>
                    <a:bodyPr/>
                    <a:lstStyle/>
                    <a:p>
                      <a:r>
                        <a:rPr lang="en-US" sz="1800" b="0" i="0" u="none" strike="noStrike" kern="1200" baseline="0" dirty="0">
                          <a:solidFill>
                            <a:schemeClr val="tx1"/>
                          </a:solidFill>
                          <a:latin typeface="+mn-lt"/>
                          <a:ea typeface="+mn-ea"/>
                          <a:cs typeface="+mn-cs"/>
                        </a:rPr>
                        <a:t>import </a:t>
                      </a:r>
                      <a:r>
                        <a:rPr lang="en-US" sz="1800" b="0" i="0" u="none" strike="noStrike" kern="1200" baseline="0" dirty="0" err="1">
                          <a:solidFill>
                            <a:schemeClr val="tx1"/>
                          </a:solidFill>
                          <a:latin typeface="+mn-lt"/>
                          <a:ea typeface="+mn-ea"/>
                          <a:cs typeface="+mn-cs"/>
                        </a:rPr>
                        <a:t>nltk</a:t>
                      </a:r>
                      <a:endParaRPr lang="en-US" sz="1800" b="0" i="0" u="none" strike="noStrike" kern="1200" baseline="0" dirty="0">
                        <a:solidFill>
                          <a:schemeClr val="tx1"/>
                        </a:solidFill>
                        <a:latin typeface="+mn-lt"/>
                        <a:ea typeface="+mn-ea"/>
                        <a:cs typeface="+mn-cs"/>
                      </a:endParaRPr>
                    </a:p>
                    <a:p>
                      <a:r>
                        <a:rPr lang="en-US" sz="1800" b="0" i="0" u="none" strike="noStrike" kern="1200" baseline="0" dirty="0">
                          <a:solidFill>
                            <a:schemeClr val="tx1"/>
                          </a:solidFill>
                          <a:latin typeface="+mn-lt"/>
                          <a:ea typeface="+mn-ea"/>
                          <a:cs typeface="+mn-cs"/>
                        </a:rPr>
                        <a:t>import re</a:t>
                      </a:r>
                    </a:p>
                    <a:p>
                      <a:r>
                        <a:rPr lang="en-US" sz="1800" b="0" i="0" u="none" strike="noStrike" kern="1200" baseline="0" dirty="0">
                          <a:solidFill>
                            <a:schemeClr val="tx1"/>
                          </a:solidFill>
                          <a:latin typeface="+mn-lt"/>
                          <a:ea typeface="+mn-ea"/>
                          <a:cs typeface="+mn-cs"/>
                        </a:rPr>
                        <a:t>import string</a:t>
                      </a:r>
                    </a:p>
                    <a:p>
                      <a:r>
                        <a:rPr lang="en-US" sz="1800" b="0" i="0" u="none" strike="noStrike" kern="1200" baseline="0" dirty="0">
                          <a:solidFill>
                            <a:schemeClr val="tx1"/>
                          </a:solidFill>
                          <a:latin typeface="+mn-lt"/>
                          <a:ea typeface="+mn-ea"/>
                          <a:cs typeface="+mn-cs"/>
                        </a:rPr>
                        <a:t>from </a:t>
                      </a:r>
                      <a:r>
                        <a:rPr lang="en-US" sz="1800" b="0" i="0" u="none" strike="noStrike" kern="1200" baseline="0" dirty="0" err="1">
                          <a:solidFill>
                            <a:schemeClr val="tx1"/>
                          </a:solidFill>
                          <a:latin typeface="+mn-lt"/>
                          <a:ea typeface="+mn-ea"/>
                          <a:cs typeface="+mn-cs"/>
                        </a:rPr>
                        <a:t>pprint</a:t>
                      </a:r>
                      <a:r>
                        <a:rPr lang="en-US" sz="1800" b="0" i="0" u="none" strike="noStrike" kern="1200" baseline="0" dirty="0">
                          <a:solidFill>
                            <a:schemeClr val="tx1"/>
                          </a:solidFill>
                          <a:latin typeface="+mn-lt"/>
                          <a:ea typeface="+mn-ea"/>
                          <a:cs typeface="+mn-cs"/>
                        </a:rPr>
                        <a:t> import </a:t>
                      </a:r>
                      <a:r>
                        <a:rPr lang="en-US" sz="1800" b="0" i="0" u="none" strike="noStrike" kern="1200" baseline="0" dirty="0" err="1">
                          <a:solidFill>
                            <a:schemeClr val="tx1"/>
                          </a:solidFill>
                          <a:latin typeface="+mn-lt"/>
                          <a:ea typeface="+mn-ea"/>
                          <a:cs typeface="+mn-cs"/>
                        </a:rPr>
                        <a:t>pprint</a:t>
                      </a:r>
                      <a:endParaRPr lang="en-US" sz="1800" b="0" i="0" u="none" strike="noStrike" kern="1200" baseline="0" dirty="0">
                        <a:solidFill>
                          <a:schemeClr val="tx1"/>
                        </a:solidFill>
                        <a:latin typeface="+mn-lt"/>
                        <a:ea typeface="+mn-ea"/>
                        <a:cs typeface="+mn-cs"/>
                      </a:endParaRPr>
                    </a:p>
                    <a:p>
                      <a:r>
                        <a:rPr lang="en-US" sz="1800" b="0" i="0" u="none" strike="noStrike" kern="1200" baseline="0" dirty="0">
                          <a:solidFill>
                            <a:schemeClr val="tx1"/>
                          </a:solidFill>
                          <a:latin typeface="+mn-lt"/>
                          <a:ea typeface="+mn-ea"/>
                          <a:cs typeface="+mn-cs"/>
                        </a:rPr>
                        <a:t>corpus = ["The brown fox wasn't that quick and he couldn't win the race",</a:t>
                      </a:r>
                    </a:p>
                    <a:p>
                      <a:r>
                        <a:rPr lang="en-US" sz="1800" b="0" i="0" u="none" strike="noStrike" kern="1200" baseline="0" dirty="0">
                          <a:solidFill>
                            <a:schemeClr val="tx1"/>
                          </a:solidFill>
                          <a:latin typeface="+mn-lt"/>
                          <a:ea typeface="+mn-ea"/>
                          <a:cs typeface="+mn-cs"/>
                        </a:rPr>
                        <a:t>"Hey that's a great deal! I just bought a phone for $199",</a:t>
                      </a:r>
                    </a:p>
                    <a:p>
                      <a:r>
                        <a:rPr lang="en-US" sz="1800" b="0" i="0" u="none" strike="noStrike" kern="1200" baseline="0" dirty="0">
                          <a:solidFill>
                            <a:schemeClr val="tx1"/>
                          </a:solidFill>
                          <a:latin typeface="+mn-lt"/>
                          <a:ea typeface="+mn-ea"/>
                          <a:cs typeface="+mn-cs"/>
                        </a:rPr>
                        <a:t>"@@You'll (learn) a **lot** in the book. Python is an amazing</a:t>
                      </a:r>
                    </a:p>
                    <a:p>
                      <a:r>
                        <a:rPr lang="en-US" sz="1800" b="0" i="0" u="none" strike="noStrike" kern="1200" baseline="0" dirty="0">
                          <a:solidFill>
                            <a:schemeClr val="tx1"/>
                          </a:solidFill>
                          <a:latin typeface="+mn-lt"/>
                          <a:ea typeface="+mn-ea"/>
                          <a:cs typeface="+mn-cs"/>
                        </a:rPr>
                        <a:t>language !@@"]</a:t>
                      </a:r>
                      <a:endParaRPr lang="ru-RU" dirty="0">
                        <a:solidFill>
                          <a:schemeClr val="tx1"/>
                        </a:solidFill>
                      </a:endParaRPr>
                    </a:p>
                  </a:txBody>
                  <a:tcPr>
                    <a:solidFill>
                      <a:schemeClr val="bg1"/>
                    </a:solidFill>
                  </a:tcPr>
                </a:tc>
                <a:extLst>
                  <a:ext uri="{0D108BD9-81ED-4DB2-BD59-A6C34878D82A}">
                    <a16:rowId xmlns:a16="http://schemas.microsoft.com/office/drawing/2014/main" val="2612477707"/>
                  </a:ext>
                </a:extLst>
              </a:tr>
            </a:tbl>
          </a:graphicData>
        </a:graphic>
      </p:graphicFrame>
    </p:spTree>
    <p:extLst>
      <p:ext uri="{BB962C8B-B14F-4D97-AF65-F5344CB8AC3E}">
        <p14:creationId xmlns:p14="http://schemas.microsoft.com/office/powerpoint/2010/main" val="26254128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31D70F8-06E4-43E0-B088-3A56D0F39910}"/>
              </a:ext>
            </a:extLst>
          </p:cNvPr>
          <p:cNvSpPr>
            <a:spLocks noGrp="1"/>
          </p:cNvSpPr>
          <p:nvPr>
            <p:ph type="title"/>
          </p:nvPr>
        </p:nvSpPr>
        <p:spPr>
          <a:xfrm>
            <a:off x="1371600" y="484465"/>
            <a:ext cx="9601200" cy="790662"/>
          </a:xfrm>
        </p:spPr>
        <p:txBody>
          <a:bodyPr/>
          <a:lstStyle/>
          <a:p>
            <a:pPr algn="ctr"/>
            <a:r>
              <a:rPr lang="en-US" dirty="0">
                <a:solidFill>
                  <a:srgbClr val="00B050"/>
                </a:solidFill>
              </a:rPr>
              <a:t>Cleaning text</a:t>
            </a:r>
            <a:endParaRPr lang="ru-RU" dirty="0">
              <a:solidFill>
                <a:srgbClr val="00B050"/>
              </a:solidFill>
            </a:endParaRPr>
          </a:p>
        </p:txBody>
      </p:sp>
      <p:sp>
        <p:nvSpPr>
          <p:cNvPr id="3" name="Объект 2">
            <a:extLst>
              <a:ext uri="{FF2B5EF4-FFF2-40B4-BE49-F238E27FC236}">
                <a16:creationId xmlns:a16="http://schemas.microsoft.com/office/drawing/2014/main" id="{3095F803-3186-4710-B0DE-409AB2299E5E}"/>
              </a:ext>
            </a:extLst>
          </p:cNvPr>
          <p:cNvSpPr>
            <a:spLocks noGrp="1"/>
          </p:cNvSpPr>
          <p:nvPr>
            <p:ph idx="1"/>
          </p:nvPr>
        </p:nvSpPr>
        <p:spPr>
          <a:xfrm>
            <a:off x="1371600" y="1799438"/>
            <a:ext cx="9601200" cy="3581400"/>
          </a:xfrm>
        </p:spPr>
        <p:txBody>
          <a:bodyPr>
            <a:normAutofit/>
          </a:bodyPr>
          <a:lstStyle/>
          <a:p>
            <a:pPr algn="l"/>
            <a:r>
              <a:rPr lang="en-US" sz="1800" b="0" i="0" u="none" strike="noStrike" baseline="0" dirty="0">
                <a:latin typeface="DhyvhmTmdntbJtdmdyUtopiaStd-Regular"/>
              </a:rPr>
              <a:t>Often the textual data we want to use or analyze contains a lot of extraneous and unnecessary tokens and characters that should be removed before performing any further operations like tokenization or other normalization techniques. </a:t>
            </a:r>
          </a:p>
          <a:p>
            <a:pPr algn="l"/>
            <a:r>
              <a:rPr lang="en-US" sz="1800" b="0" i="0" u="none" strike="noStrike" baseline="0" dirty="0">
                <a:latin typeface="DhyvhmTmdntbJtdmdyUtopiaStd-Regular"/>
              </a:rPr>
              <a:t>This includes extracting out meaningful text from data sources like HTML data, which consists of unnecessary HTML tags, or even data from XML and JSON feeds. </a:t>
            </a:r>
          </a:p>
          <a:p>
            <a:pPr algn="l"/>
            <a:r>
              <a:rPr lang="en-US" sz="1800" b="0" i="0" u="none" strike="noStrike" baseline="0" dirty="0">
                <a:latin typeface="DhyvhmTmdntbJtdmdyUtopiaStd-Regular"/>
              </a:rPr>
              <a:t>There are many ways to parse and clean this data to remove unnecessary tags. You can use functions like </a:t>
            </a:r>
            <a:r>
              <a:rPr lang="en-US" sz="1800" b="0" i="0" u="none" strike="noStrike" baseline="0" dirty="0" err="1">
                <a:latin typeface="KwbwtqWrptyqChkxsrTheSansMonoConNormal"/>
              </a:rPr>
              <a:t>clean_html</a:t>
            </a:r>
            <a:r>
              <a:rPr lang="en-US" sz="1800" b="0" i="0" u="none" strike="noStrike" baseline="0" dirty="0">
                <a:latin typeface="KwbwtqWrptyqChkxsrTheSansMonoConNormal"/>
              </a:rPr>
              <a:t>() </a:t>
            </a:r>
            <a:r>
              <a:rPr lang="en-US" sz="1800" b="0" i="0" u="none" strike="noStrike" baseline="0" dirty="0">
                <a:latin typeface="DhyvhmTmdntbJtdmdyUtopiaStd-Regular"/>
              </a:rPr>
              <a:t>from </a:t>
            </a:r>
            <a:r>
              <a:rPr lang="en-US" sz="1800" b="0" i="0" u="none" strike="noStrike" baseline="0" dirty="0" err="1">
                <a:latin typeface="KwbwtqWrptyqChkxsrTheSansMonoConNormal"/>
              </a:rPr>
              <a:t>nltk</a:t>
            </a:r>
            <a:r>
              <a:rPr lang="en-US" sz="1800" b="0" i="0" u="none" strike="noStrike" baseline="0" dirty="0">
                <a:latin typeface="KwbwtqWrptyqChkxsrTheSansMonoConNormal"/>
              </a:rPr>
              <a:t> </a:t>
            </a:r>
            <a:r>
              <a:rPr lang="en-US" sz="1800" b="0" i="0" u="none" strike="noStrike" baseline="0" dirty="0">
                <a:latin typeface="DhyvhmTmdntbJtdmdyUtopiaStd-Regular"/>
              </a:rPr>
              <a:t>or even the </a:t>
            </a:r>
            <a:r>
              <a:rPr lang="en-US" sz="1800" b="0" i="0" u="none" strike="noStrike" baseline="0" dirty="0" err="1">
                <a:latin typeface="KwbwtqWrptyqChkxsrTheSansMonoConNormal"/>
              </a:rPr>
              <a:t>BeautifulSoup</a:t>
            </a:r>
            <a:r>
              <a:rPr lang="en-US" sz="1800" b="0" i="0" u="none" strike="noStrike" baseline="0" dirty="0">
                <a:latin typeface="KwbwtqWrptyqChkxsrTheSansMonoConNormal"/>
              </a:rPr>
              <a:t> </a:t>
            </a:r>
            <a:r>
              <a:rPr lang="en-US" sz="1800" b="0" i="0" u="none" strike="noStrike" baseline="0" dirty="0">
                <a:latin typeface="DhyvhmTmdntbJtdmdyUtopiaStd-Regular"/>
              </a:rPr>
              <a:t>library to parse HTML data. </a:t>
            </a:r>
          </a:p>
          <a:p>
            <a:pPr algn="l"/>
            <a:r>
              <a:rPr lang="en-US" sz="1800" b="0" i="0" u="none" strike="noStrike" baseline="0" dirty="0">
                <a:latin typeface="DhyvhmTmdntbJtdmdyUtopiaStd-Regular"/>
              </a:rPr>
              <a:t>You can also use your own custom logic, including regexes, </a:t>
            </a:r>
            <a:r>
              <a:rPr lang="en-US" sz="1800" b="0" i="0" u="none" strike="noStrike" baseline="0" dirty="0" err="1">
                <a:latin typeface="DhyvhmTmdntbJtdmdyUtopiaStd-Regular"/>
              </a:rPr>
              <a:t>xpath</a:t>
            </a:r>
            <a:r>
              <a:rPr lang="en-US" sz="1800" b="0" i="0" u="none" strike="noStrike" baseline="0" dirty="0">
                <a:latin typeface="DhyvhmTmdntbJtdmdyUtopiaStd-Regular"/>
              </a:rPr>
              <a:t>, and the </a:t>
            </a:r>
            <a:r>
              <a:rPr lang="en-US" sz="1800" b="0" i="0" u="none" strike="noStrike" baseline="0" dirty="0" err="1">
                <a:latin typeface="DhyvhmTmdntbJtdmdyUtopiaStd-Regular"/>
              </a:rPr>
              <a:t>lxml</a:t>
            </a:r>
            <a:r>
              <a:rPr lang="en-US" sz="1800" b="0" i="0" u="none" strike="noStrike" baseline="0" dirty="0">
                <a:latin typeface="DhyvhmTmdntbJtdmdyUtopiaStd-Regular"/>
              </a:rPr>
              <a:t> library, to parse through XML data. And getting data from JSON is substantially easier because it has definite key-value annotations.</a:t>
            </a:r>
            <a:endParaRPr lang="ru-RU" dirty="0"/>
          </a:p>
        </p:txBody>
      </p:sp>
    </p:spTree>
    <p:extLst>
      <p:ext uri="{BB962C8B-B14F-4D97-AF65-F5344CB8AC3E}">
        <p14:creationId xmlns:p14="http://schemas.microsoft.com/office/powerpoint/2010/main" val="34668632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623C0BA-3FA3-4B86-80AD-EF08F2ACE584}"/>
              </a:ext>
            </a:extLst>
          </p:cNvPr>
          <p:cNvSpPr>
            <a:spLocks noGrp="1"/>
          </p:cNvSpPr>
          <p:nvPr>
            <p:ph type="title"/>
          </p:nvPr>
        </p:nvSpPr>
        <p:spPr>
          <a:xfrm>
            <a:off x="1371600" y="518020"/>
            <a:ext cx="9601200" cy="765495"/>
          </a:xfrm>
        </p:spPr>
        <p:txBody>
          <a:bodyPr/>
          <a:lstStyle/>
          <a:p>
            <a:pPr algn="ctr"/>
            <a:r>
              <a:rPr lang="en-US" dirty="0">
                <a:solidFill>
                  <a:srgbClr val="00B050"/>
                </a:solidFill>
              </a:rPr>
              <a:t>Tokenizing text</a:t>
            </a:r>
            <a:endParaRPr lang="ru-RU" dirty="0">
              <a:solidFill>
                <a:srgbClr val="00B050"/>
              </a:solidFill>
            </a:endParaRPr>
          </a:p>
        </p:txBody>
      </p:sp>
      <p:sp>
        <p:nvSpPr>
          <p:cNvPr id="3" name="Объект 2">
            <a:extLst>
              <a:ext uri="{FF2B5EF4-FFF2-40B4-BE49-F238E27FC236}">
                <a16:creationId xmlns:a16="http://schemas.microsoft.com/office/drawing/2014/main" id="{AA47AD13-979D-4D97-806E-7B84BA36B3B1}"/>
              </a:ext>
            </a:extLst>
          </p:cNvPr>
          <p:cNvSpPr>
            <a:spLocks noGrp="1"/>
          </p:cNvSpPr>
          <p:nvPr>
            <p:ph idx="1"/>
          </p:nvPr>
        </p:nvSpPr>
        <p:spPr>
          <a:xfrm>
            <a:off x="1295400" y="1572935"/>
            <a:ext cx="10029738" cy="4156746"/>
          </a:xfrm>
        </p:spPr>
        <p:txBody>
          <a:bodyPr/>
          <a:lstStyle/>
          <a:p>
            <a:pPr algn="l"/>
            <a:r>
              <a:rPr lang="en-US" sz="1800" b="0" i="0" u="none" strike="noStrike" baseline="0" dirty="0">
                <a:latin typeface="DhyvhmTmdntbJtdmdyUtopiaStd-Regular"/>
              </a:rPr>
              <a:t>Usually, we tokenize text before or after removing unnecessary characters and symbols from the data. </a:t>
            </a:r>
          </a:p>
          <a:p>
            <a:pPr algn="l"/>
            <a:r>
              <a:rPr lang="en-US" sz="1800" b="0" i="0" u="none" strike="noStrike" baseline="0" dirty="0">
                <a:latin typeface="DhyvhmTmdntbJtdmdyUtopiaStd-Regular"/>
              </a:rPr>
              <a:t>This choice depends on the problem you are trying to solve and the data you are dealing with. </a:t>
            </a:r>
          </a:p>
          <a:p>
            <a:pPr algn="l"/>
            <a:r>
              <a:rPr lang="en-US" sz="1800" b="0" i="0" u="none" strike="noStrike" baseline="0" dirty="0">
                <a:latin typeface="DhyvhmTmdntbJtdmdyUtopiaStd-Regular"/>
              </a:rPr>
              <a:t>We have already looked at various tokenization techniques in the previous section. We will define a generic tokenization function here and run the same on our corpus mentioned earlier.</a:t>
            </a:r>
          </a:p>
          <a:p>
            <a:pPr algn="l"/>
            <a:endParaRPr lang="ru-RU" dirty="0"/>
          </a:p>
        </p:txBody>
      </p:sp>
      <p:graphicFrame>
        <p:nvGraphicFramePr>
          <p:cNvPr id="4" name="Таблица 4">
            <a:extLst>
              <a:ext uri="{FF2B5EF4-FFF2-40B4-BE49-F238E27FC236}">
                <a16:creationId xmlns:a16="http://schemas.microsoft.com/office/drawing/2014/main" id="{5BE1BC6B-A13B-4A6E-8AFA-CD3B6EFB2C57}"/>
              </a:ext>
            </a:extLst>
          </p:cNvPr>
          <p:cNvGraphicFramePr>
            <a:graphicFrameLocks noGrp="1"/>
          </p:cNvGraphicFramePr>
          <p:nvPr>
            <p:extLst>
              <p:ext uri="{D42A27DB-BD31-4B8C-83A1-F6EECF244321}">
                <p14:modId xmlns:p14="http://schemas.microsoft.com/office/powerpoint/2010/main" val="1742937641"/>
              </p:ext>
            </p:extLst>
          </p:nvPr>
        </p:nvGraphicFramePr>
        <p:xfrm>
          <a:off x="1587382" y="3428999"/>
          <a:ext cx="8370349" cy="2502018"/>
        </p:xfrm>
        <a:graphic>
          <a:graphicData uri="http://schemas.openxmlformats.org/drawingml/2006/table">
            <a:tbl>
              <a:tblPr firstRow="1" bandRow="1">
                <a:tableStyleId>{5C22544A-7EE6-4342-B048-85BDC9FD1C3A}</a:tableStyleId>
              </a:tblPr>
              <a:tblGrid>
                <a:gridCol w="8370349">
                  <a:extLst>
                    <a:ext uri="{9D8B030D-6E8A-4147-A177-3AD203B41FA5}">
                      <a16:colId xmlns:a16="http://schemas.microsoft.com/office/drawing/2014/main" val="2619855071"/>
                    </a:ext>
                  </a:extLst>
                </a:gridCol>
              </a:tblGrid>
              <a:tr h="1251009">
                <a:tc>
                  <a:txBody>
                    <a:bodyPr/>
                    <a:lstStyle/>
                    <a:p>
                      <a:r>
                        <a:rPr lang="en-US" sz="1800" b="0" i="0" u="none" strike="noStrike" kern="1200" baseline="0" dirty="0">
                          <a:solidFill>
                            <a:schemeClr val="tx1"/>
                          </a:solidFill>
                          <a:latin typeface="+mn-lt"/>
                          <a:ea typeface="+mn-ea"/>
                          <a:cs typeface="+mn-cs"/>
                        </a:rPr>
                        <a:t>def </a:t>
                      </a:r>
                      <a:r>
                        <a:rPr lang="en-US" sz="1800" b="0" i="0" u="none" strike="noStrike" kern="1200" baseline="0" dirty="0" err="1">
                          <a:solidFill>
                            <a:schemeClr val="tx1"/>
                          </a:solidFill>
                          <a:latin typeface="+mn-lt"/>
                          <a:ea typeface="+mn-ea"/>
                          <a:cs typeface="+mn-cs"/>
                        </a:rPr>
                        <a:t>tokenize_text</a:t>
                      </a:r>
                      <a:r>
                        <a:rPr lang="en-US" sz="1800" b="0" i="0" u="none" strike="noStrike" kern="1200" baseline="0" dirty="0">
                          <a:solidFill>
                            <a:schemeClr val="tx1"/>
                          </a:solidFill>
                          <a:latin typeface="+mn-lt"/>
                          <a:ea typeface="+mn-ea"/>
                          <a:cs typeface="+mn-cs"/>
                        </a:rPr>
                        <a:t>(text):</a:t>
                      </a:r>
                    </a:p>
                    <a:p>
                      <a:r>
                        <a:rPr lang="en-US" sz="1800" b="0" i="0" u="none" strike="noStrike" kern="1200" baseline="0" dirty="0">
                          <a:solidFill>
                            <a:schemeClr val="tx1"/>
                          </a:solidFill>
                          <a:latin typeface="+mn-lt"/>
                          <a:ea typeface="+mn-ea"/>
                          <a:cs typeface="+mn-cs"/>
                        </a:rPr>
                        <a:t>      sentences = </a:t>
                      </a:r>
                      <a:r>
                        <a:rPr lang="en-US" sz="1800" b="0" i="0" u="none" strike="noStrike" kern="1200" baseline="0" dirty="0" err="1">
                          <a:solidFill>
                            <a:schemeClr val="tx1"/>
                          </a:solidFill>
                          <a:latin typeface="+mn-lt"/>
                          <a:ea typeface="+mn-ea"/>
                          <a:cs typeface="+mn-cs"/>
                        </a:rPr>
                        <a:t>nltk.sent_tokenize</a:t>
                      </a:r>
                      <a:r>
                        <a:rPr lang="en-US" sz="1800" b="0" i="0" u="none" strike="noStrike" kern="1200" baseline="0" dirty="0">
                          <a:solidFill>
                            <a:schemeClr val="tx1"/>
                          </a:solidFill>
                          <a:latin typeface="+mn-lt"/>
                          <a:ea typeface="+mn-ea"/>
                          <a:cs typeface="+mn-cs"/>
                        </a:rPr>
                        <a:t>(text)</a:t>
                      </a:r>
                    </a:p>
                    <a:p>
                      <a:r>
                        <a:rPr lang="en-US" sz="1800" b="0" i="0" u="none" strike="noStrike" kern="1200" baseline="0" dirty="0">
                          <a:solidFill>
                            <a:schemeClr val="tx1"/>
                          </a:solidFill>
                          <a:latin typeface="+mn-lt"/>
                          <a:ea typeface="+mn-ea"/>
                          <a:cs typeface="+mn-cs"/>
                        </a:rPr>
                        <a:t>      </a:t>
                      </a:r>
                      <a:r>
                        <a:rPr lang="en-US" sz="1800" b="0" i="0" u="none" strike="noStrike" kern="1200" baseline="0" dirty="0" err="1">
                          <a:solidFill>
                            <a:schemeClr val="tx1"/>
                          </a:solidFill>
                          <a:latin typeface="+mn-lt"/>
                          <a:ea typeface="+mn-ea"/>
                          <a:cs typeface="+mn-cs"/>
                        </a:rPr>
                        <a:t>word_tokens</a:t>
                      </a:r>
                      <a:r>
                        <a:rPr lang="en-US" sz="1800" b="0" i="0" u="none" strike="noStrike" kern="1200" baseline="0" dirty="0">
                          <a:solidFill>
                            <a:schemeClr val="tx1"/>
                          </a:solidFill>
                          <a:latin typeface="+mn-lt"/>
                          <a:ea typeface="+mn-ea"/>
                          <a:cs typeface="+mn-cs"/>
                        </a:rPr>
                        <a:t> = [</a:t>
                      </a:r>
                      <a:r>
                        <a:rPr lang="en-US" sz="1800" b="0" i="0" u="none" strike="noStrike" kern="1200" baseline="0" dirty="0" err="1">
                          <a:solidFill>
                            <a:schemeClr val="tx1"/>
                          </a:solidFill>
                          <a:latin typeface="+mn-lt"/>
                          <a:ea typeface="+mn-ea"/>
                          <a:cs typeface="+mn-cs"/>
                        </a:rPr>
                        <a:t>nltk.word_tokenize</a:t>
                      </a:r>
                      <a:r>
                        <a:rPr lang="en-US" sz="1800" b="0" i="0" u="none" strike="noStrike" kern="1200" baseline="0" dirty="0">
                          <a:solidFill>
                            <a:schemeClr val="tx1"/>
                          </a:solidFill>
                          <a:latin typeface="+mn-lt"/>
                          <a:ea typeface="+mn-ea"/>
                          <a:cs typeface="+mn-cs"/>
                        </a:rPr>
                        <a:t>(sentence) for sentence in sentences]</a:t>
                      </a:r>
                    </a:p>
                    <a:p>
                      <a:r>
                        <a:rPr lang="en-US" sz="1800" b="0" i="0" u="none" strike="noStrike" kern="1200" baseline="0" dirty="0">
                          <a:solidFill>
                            <a:schemeClr val="tx1"/>
                          </a:solidFill>
                          <a:latin typeface="+mn-lt"/>
                          <a:ea typeface="+mn-ea"/>
                          <a:cs typeface="+mn-cs"/>
                        </a:rPr>
                        <a:t>      return </a:t>
                      </a:r>
                      <a:r>
                        <a:rPr lang="en-US" sz="1800" b="0" i="0" u="none" strike="noStrike" kern="1200" baseline="0" dirty="0" err="1">
                          <a:solidFill>
                            <a:schemeClr val="tx1"/>
                          </a:solidFill>
                          <a:latin typeface="+mn-lt"/>
                          <a:ea typeface="+mn-ea"/>
                          <a:cs typeface="+mn-cs"/>
                        </a:rPr>
                        <a:t>word_tokens</a:t>
                      </a:r>
                      <a:endParaRPr lang="ru-RU" dirty="0">
                        <a:solidFill>
                          <a:schemeClr val="tx1"/>
                        </a:solidFill>
                      </a:endParaRPr>
                    </a:p>
                  </a:txBody>
                  <a:tcPr>
                    <a:solidFill>
                      <a:schemeClr val="bg1"/>
                    </a:solidFill>
                  </a:tcPr>
                </a:tc>
                <a:extLst>
                  <a:ext uri="{0D108BD9-81ED-4DB2-BD59-A6C34878D82A}">
                    <a16:rowId xmlns:a16="http://schemas.microsoft.com/office/drawing/2014/main" val="793536464"/>
                  </a:ext>
                </a:extLst>
              </a:tr>
              <a:tr h="1251009">
                <a:tc>
                  <a:txBody>
                    <a:bodyPr/>
                    <a:lstStyle/>
                    <a:p>
                      <a:endParaRPr lang="ru-RU" dirty="0">
                        <a:solidFill>
                          <a:schemeClr val="tx1"/>
                        </a:solidFill>
                      </a:endParaRPr>
                    </a:p>
                  </a:txBody>
                  <a:tcPr>
                    <a:solidFill>
                      <a:schemeClr val="bg1"/>
                    </a:solidFill>
                  </a:tcPr>
                </a:tc>
                <a:extLst>
                  <a:ext uri="{0D108BD9-81ED-4DB2-BD59-A6C34878D82A}">
                    <a16:rowId xmlns:a16="http://schemas.microsoft.com/office/drawing/2014/main" val="2602708073"/>
                  </a:ext>
                </a:extLst>
              </a:tr>
            </a:tbl>
          </a:graphicData>
        </a:graphic>
      </p:graphicFrame>
    </p:spTree>
    <p:extLst>
      <p:ext uri="{BB962C8B-B14F-4D97-AF65-F5344CB8AC3E}">
        <p14:creationId xmlns:p14="http://schemas.microsoft.com/office/powerpoint/2010/main" val="4921345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314F4C7-B43D-4C26-A5D6-6827557BAF6D}"/>
              </a:ext>
            </a:extLst>
          </p:cNvPr>
          <p:cNvSpPr>
            <a:spLocks noGrp="1"/>
          </p:cNvSpPr>
          <p:nvPr>
            <p:ph type="title"/>
          </p:nvPr>
        </p:nvSpPr>
        <p:spPr>
          <a:xfrm>
            <a:off x="1371599" y="438534"/>
            <a:ext cx="9601200" cy="824218"/>
          </a:xfrm>
        </p:spPr>
        <p:txBody>
          <a:bodyPr/>
          <a:lstStyle/>
          <a:p>
            <a:pPr algn="ctr"/>
            <a:r>
              <a:rPr lang="en-US" dirty="0">
                <a:solidFill>
                  <a:srgbClr val="00B050"/>
                </a:solidFill>
              </a:rPr>
              <a:t>Removing special characters</a:t>
            </a:r>
            <a:endParaRPr lang="ru-RU" dirty="0">
              <a:solidFill>
                <a:srgbClr val="00B050"/>
              </a:solidFill>
            </a:endParaRPr>
          </a:p>
        </p:txBody>
      </p:sp>
      <p:sp>
        <p:nvSpPr>
          <p:cNvPr id="3" name="Объект 2">
            <a:extLst>
              <a:ext uri="{FF2B5EF4-FFF2-40B4-BE49-F238E27FC236}">
                <a16:creationId xmlns:a16="http://schemas.microsoft.com/office/drawing/2014/main" id="{29300797-9CDF-4B0E-9F7C-DC2C407E043D}"/>
              </a:ext>
            </a:extLst>
          </p:cNvPr>
          <p:cNvSpPr>
            <a:spLocks noGrp="1"/>
          </p:cNvSpPr>
          <p:nvPr>
            <p:ph idx="1"/>
          </p:nvPr>
        </p:nvSpPr>
        <p:spPr>
          <a:xfrm>
            <a:off x="1371599" y="1556156"/>
            <a:ext cx="9978705" cy="5180203"/>
          </a:xfrm>
        </p:spPr>
        <p:txBody>
          <a:bodyPr/>
          <a:lstStyle/>
          <a:p>
            <a:pPr algn="l"/>
            <a:r>
              <a:rPr lang="en-US" sz="1800" b="0" i="0" u="none" strike="noStrike" baseline="0" dirty="0">
                <a:latin typeface="DhyvhmTmdntbJtdmdyUtopiaStd-Regular"/>
              </a:rPr>
              <a:t>One important task in text normalization involves removing unnecessary and special characters.</a:t>
            </a:r>
          </a:p>
          <a:p>
            <a:pPr algn="l"/>
            <a:r>
              <a:rPr lang="en-US" sz="1800" b="0" i="0" u="none" strike="noStrike" baseline="0" dirty="0">
                <a:latin typeface="DhyvhmTmdntbJtdmdyUtopiaStd-Regular"/>
              </a:rPr>
              <a:t>These may be special symbols or even punctuation that occurs in sentences.</a:t>
            </a:r>
          </a:p>
          <a:p>
            <a:pPr algn="l"/>
            <a:r>
              <a:rPr lang="en-US" sz="1800" b="0" i="0" u="none" strike="noStrike" baseline="0" dirty="0">
                <a:latin typeface="DhyvhmTmdntbJtdmdyUtopiaStd-Regular"/>
              </a:rPr>
              <a:t>This step is often performed before or after tokenization. The main reason for doing so is because often punctuation or special characters do not have much significance when we analyze the text and utilize it for extracting features or information based on NLP and ML.</a:t>
            </a:r>
          </a:p>
          <a:p>
            <a:pPr algn="l"/>
            <a:endParaRPr lang="ru-RU" dirty="0"/>
          </a:p>
        </p:txBody>
      </p:sp>
      <p:graphicFrame>
        <p:nvGraphicFramePr>
          <p:cNvPr id="4" name="Таблица 4">
            <a:extLst>
              <a:ext uri="{FF2B5EF4-FFF2-40B4-BE49-F238E27FC236}">
                <a16:creationId xmlns:a16="http://schemas.microsoft.com/office/drawing/2014/main" id="{7F8C3FA2-260B-489B-8760-A4BFA1F4B795}"/>
              </a:ext>
            </a:extLst>
          </p:cNvPr>
          <p:cNvGraphicFramePr>
            <a:graphicFrameLocks noGrp="1"/>
          </p:cNvGraphicFramePr>
          <p:nvPr>
            <p:extLst>
              <p:ext uri="{D42A27DB-BD31-4B8C-83A1-F6EECF244321}">
                <p14:modId xmlns:p14="http://schemas.microsoft.com/office/powerpoint/2010/main" val="630992446"/>
              </p:ext>
            </p:extLst>
          </p:nvPr>
        </p:nvGraphicFramePr>
        <p:xfrm>
          <a:off x="1662884" y="3429000"/>
          <a:ext cx="8128000" cy="2834640"/>
        </p:xfrm>
        <a:graphic>
          <a:graphicData uri="http://schemas.openxmlformats.org/drawingml/2006/table">
            <a:tbl>
              <a:tblPr firstRow="1" bandRow="1">
                <a:tableStyleId>{5C22544A-7EE6-4342-B048-85BDC9FD1C3A}</a:tableStyleId>
              </a:tblPr>
              <a:tblGrid>
                <a:gridCol w="8128000">
                  <a:extLst>
                    <a:ext uri="{9D8B030D-6E8A-4147-A177-3AD203B41FA5}">
                      <a16:colId xmlns:a16="http://schemas.microsoft.com/office/drawing/2014/main" val="1071493376"/>
                    </a:ext>
                  </a:extLst>
                </a:gridCol>
              </a:tblGrid>
              <a:tr h="370840">
                <a:tc>
                  <a:txBody>
                    <a:bodyPr/>
                    <a:lstStyle/>
                    <a:p>
                      <a:r>
                        <a:rPr lang="en-US" sz="1800" b="0" i="0" u="none" strike="noStrike" kern="1200" baseline="0" dirty="0">
                          <a:solidFill>
                            <a:schemeClr val="tx1"/>
                          </a:solidFill>
                          <a:latin typeface="+mn-lt"/>
                          <a:ea typeface="+mn-ea"/>
                          <a:cs typeface="+mn-cs"/>
                        </a:rPr>
                        <a:t>def </a:t>
                      </a:r>
                      <a:r>
                        <a:rPr lang="en-US" sz="1800" b="0" i="0" u="none" strike="noStrike" kern="1200" baseline="0" dirty="0" err="1">
                          <a:solidFill>
                            <a:schemeClr val="tx1"/>
                          </a:solidFill>
                          <a:latin typeface="+mn-lt"/>
                          <a:ea typeface="+mn-ea"/>
                          <a:cs typeface="+mn-cs"/>
                        </a:rPr>
                        <a:t>remove_characters_before_tokenization</a:t>
                      </a:r>
                      <a:r>
                        <a:rPr lang="en-US" sz="1800" b="0" i="0" u="none" strike="noStrike" kern="1200" baseline="0" dirty="0">
                          <a:solidFill>
                            <a:schemeClr val="tx1"/>
                          </a:solidFill>
                          <a:latin typeface="+mn-lt"/>
                          <a:ea typeface="+mn-ea"/>
                          <a:cs typeface="+mn-cs"/>
                        </a:rPr>
                        <a:t>(</a:t>
                      </a:r>
                      <a:r>
                        <a:rPr lang="en-US" sz="1800" b="0" i="0" u="none" strike="noStrike" kern="1200" baseline="0" dirty="0" err="1">
                          <a:solidFill>
                            <a:schemeClr val="tx1"/>
                          </a:solidFill>
                          <a:latin typeface="+mn-lt"/>
                          <a:ea typeface="+mn-ea"/>
                          <a:cs typeface="+mn-cs"/>
                        </a:rPr>
                        <a:t>sentence,keep_apostrophes</a:t>
                      </a:r>
                      <a:r>
                        <a:rPr lang="en-US" sz="1800" b="0" i="0" u="none" strike="noStrike" kern="1200" baseline="0" dirty="0">
                          <a:solidFill>
                            <a:schemeClr val="tx1"/>
                          </a:solidFill>
                          <a:latin typeface="+mn-lt"/>
                          <a:ea typeface="+mn-ea"/>
                          <a:cs typeface="+mn-cs"/>
                        </a:rPr>
                        <a:t>=False):</a:t>
                      </a:r>
                    </a:p>
                    <a:p>
                      <a:r>
                        <a:rPr lang="en-US" sz="1800" b="0" i="0" u="none" strike="noStrike" kern="1200" baseline="0" dirty="0">
                          <a:solidFill>
                            <a:schemeClr val="tx1"/>
                          </a:solidFill>
                          <a:latin typeface="+mn-lt"/>
                          <a:ea typeface="+mn-ea"/>
                          <a:cs typeface="+mn-cs"/>
                        </a:rPr>
                        <a:t>      sentence = </a:t>
                      </a:r>
                      <a:r>
                        <a:rPr lang="en-US" sz="1800" b="0" i="0" u="none" strike="noStrike" kern="1200" baseline="0" dirty="0" err="1">
                          <a:solidFill>
                            <a:schemeClr val="tx1"/>
                          </a:solidFill>
                          <a:latin typeface="+mn-lt"/>
                          <a:ea typeface="+mn-ea"/>
                          <a:cs typeface="+mn-cs"/>
                        </a:rPr>
                        <a:t>sentence.strip</a:t>
                      </a:r>
                      <a:r>
                        <a:rPr lang="en-US" sz="1800" b="0" i="0" u="none" strike="noStrike" kern="1200" baseline="0" dirty="0">
                          <a:solidFill>
                            <a:schemeClr val="tx1"/>
                          </a:solidFill>
                          <a:latin typeface="+mn-lt"/>
                          <a:ea typeface="+mn-ea"/>
                          <a:cs typeface="+mn-cs"/>
                        </a:rPr>
                        <a:t>()</a:t>
                      </a:r>
                    </a:p>
                    <a:p>
                      <a:r>
                        <a:rPr lang="en-US" sz="1800" b="0" i="0" u="none" strike="noStrike" kern="1200" baseline="0" dirty="0">
                          <a:solidFill>
                            <a:schemeClr val="tx1"/>
                          </a:solidFill>
                          <a:latin typeface="+mn-lt"/>
                          <a:ea typeface="+mn-ea"/>
                          <a:cs typeface="+mn-cs"/>
                        </a:rPr>
                        <a:t>      if </a:t>
                      </a:r>
                      <a:r>
                        <a:rPr lang="en-US" sz="1800" b="0" i="0" u="none" strike="noStrike" kern="1200" baseline="0" dirty="0" err="1">
                          <a:solidFill>
                            <a:schemeClr val="tx1"/>
                          </a:solidFill>
                          <a:latin typeface="+mn-lt"/>
                          <a:ea typeface="+mn-ea"/>
                          <a:cs typeface="+mn-cs"/>
                        </a:rPr>
                        <a:t>keep_apostrophes</a:t>
                      </a:r>
                      <a:r>
                        <a:rPr lang="en-US" sz="1800" b="0" i="0" u="none" strike="noStrike" kern="1200" baseline="0" dirty="0">
                          <a:solidFill>
                            <a:schemeClr val="tx1"/>
                          </a:solidFill>
                          <a:latin typeface="+mn-lt"/>
                          <a:ea typeface="+mn-ea"/>
                          <a:cs typeface="+mn-cs"/>
                        </a:rPr>
                        <a:t>:</a:t>
                      </a:r>
                    </a:p>
                    <a:p>
                      <a:r>
                        <a:rPr lang="en-US" sz="1800" b="0" i="0" u="none" strike="noStrike" kern="1200" baseline="0" dirty="0">
                          <a:solidFill>
                            <a:schemeClr val="tx1"/>
                          </a:solidFill>
                          <a:latin typeface="+mn-lt"/>
                          <a:ea typeface="+mn-ea"/>
                          <a:cs typeface="+mn-cs"/>
                        </a:rPr>
                        <a:t>         PATTERN = r'[?|$|&amp;|*|%|@|(|)|~]' # add other characters here to</a:t>
                      </a:r>
                    </a:p>
                    <a:p>
                      <a:r>
                        <a:rPr lang="en-US" sz="1800" b="0" i="0" u="none" strike="noStrike" kern="1200" baseline="0" dirty="0">
                          <a:solidFill>
                            <a:schemeClr val="tx1"/>
                          </a:solidFill>
                          <a:latin typeface="+mn-lt"/>
                          <a:ea typeface="+mn-ea"/>
                          <a:cs typeface="+mn-cs"/>
                        </a:rPr>
                        <a:t>         remove them</a:t>
                      </a:r>
                    </a:p>
                    <a:p>
                      <a:r>
                        <a:rPr lang="en-US" sz="1800" b="0" i="0" u="none" strike="noStrike" kern="1200" baseline="0" dirty="0">
                          <a:solidFill>
                            <a:schemeClr val="tx1"/>
                          </a:solidFill>
                          <a:latin typeface="+mn-lt"/>
                          <a:ea typeface="+mn-ea"/>
                          <a:cs typeface="+mn-cs"/>
                        </a:rPr>
                        <a:t>         </a:t>
                      </a:r>
                      <a:r>
                        <a:rPr lang="en-US" sz="1800" b="0" i="0" u="none" strike="noStrike" kern="1200" baseline="0" dirty="0" err="1">
                          <a:solidFill>
                            <a:schemeClr val="tx1"/>
                          </a:solidFill>
                          <a:latin typeface="+mn-lt"/>
                          <a:ea typeface="+mn-ea"/>
                          <a:cs typeface="+mn-cs"/>
                        </a:rPr>
                        <a:t>filtered_sentence</a:t>
                      </a:r>
                      <a:r>
                        <a:rPr lang="en-US" sz="1800" b="0" i="0" u="none" strike="noStrike" kern="1200" baseline="0" dirty="0">
                          <a:solidFill>
                            <a:schemeClr val="tx1"/>
                          </a:solidFill>
                          <a:latin typeface="+mn-lt"/>
                          <a:ea typeface="+mn-ea"/>
                          <a:cs typeface="+mn-cs"/>
                        </a:rPr>
                        <a:t> = </a:t>
                      </a:r>
                      <a:r>
                        <a:rPr lang="en-US" sz="1800" b="0" i="0" u="none" strike="noStrike" kern="1200" baseline="0" dirty="0" err="1">
                          <a:solidFill>
                            <a:schemeClr val="tx1"/>
                          </a:solidFill>
                          <a:latin typeface="+mn-lt"/>
                          <a:ea typeface="+mn-ea"/>
                          <a:cs typeface="+mn-cs"/>
                        </a:rPr>
                        <a:t>re.sub</a:t>
                      </a:r>
                      <a:r>
                        <a:rPr lang="en-US" sz="1800" b="0" i="0" u="none" strike="noStrike" kern="1200" baseline="0" dirty="0">
                          <a:solidFill>
                            <a:schemeClr val="tx1"/>
                          </a:solidFill>
                          <a:latin typeface="+mn-lt"/>
                          <a:ea typeface="+mn-ea"/>
                          <a:cs typeface="+mn-cs"/>
                        </a:rPr>
                        <a:t>(PATTERN, r'', sentence)</a:t>
                      </a:r>
                    </a:p>
                    <a:p>
                      <a:r>
                        <a:rPr lang="en-US" sz="1800" b="0" i="0" u="none" strike="noStrike" kern="1200" baseline="0" dirty="0">
                          <a:solidFill>
                            <a:schemeClr val="tx1"/>
                          </a:solidFill>
                          <a:latin typeface="+mn-lt"/>
                          <a:ea typeface="+mn-ea"/>
                          <a:cs typeface="+mn-cs"/>
                        </a:rPr>
                        <a:t>      else:</a:t>
                      </a:r>
                    </a:p>
                    <a:p>
                      <a:r>
                        <a:rPr lang="en-US" sz="1800" b="0" i="0" u="none" strike="noStrike" kern="1200" baseline="0" dirty="0">
                          <a:solidFill>
                            <a:schemeClr val="tx1"/>
                          </a:solidFill>
                          <a:latin typeface="+mn-lt"/>
                          <a:ea typeface="+mn-ea"/>
                          <a:cs typeface="+mn-cs"/>
                        </a:rPr>
                        <a:t>         PATTERN = r'[^a-zA-Z0-9 ]' # only extract alpha-numeric characters</a:t>
                      </a:r>
                    </a:p>
                    <a:p>
                      <a:r>
                        <a:rPr lang="en-US" sz="1800" b="0" i="0" u="none" strike="noStrike" kern="1200" baseline="0" dirty="0">
                          <a:solidFill>
                            <a:schemeClr val="tx1"/>
                          </a:solidFill>
                          <a:latin typeface="+mn-lt"/>
                          <a:ea typeface="+mn-ea"/>
                          <a:cs typeface="+mn-cs"/>
                        </a:rPr>
                        <a:t>         </a:t>
                      </a:r>
                      <a:r>
                        <a:rPr lang="en-US" sz="1800" b="0" i="0" u="none" strike="noStrike" kern="1200" baseline="0" dirty="0" err="1">
                          <a:solidFill>
                            <a:schemeClr val="tx1"/>
                          </a:solidFill>
                          <a:latin typeface="+mn-lt"/>
                          <a:ea typeface="+mn-ea"/>
                          <a:cs typeface="+mn-cs"/>
                        </a:rPr>
                        <a:t>filtered_sentence</a:t>
                      </a:r>
                      <a:r>
                        <a:rPr lang="en-US" sz="1800" b="0" i="0" u="none" strike="noStrike" kern="1200" baseline="0" dirty="0">
                          <a:solidFill>
                            <a:schemeClr val="tx1"/>
                          </a:solidFill>
                          <a:latin typeface="+mn-lt"/>
                          <a:ea typeface="+mn-ea"/>
                          <a:cs typeface="+mn-cs"/>
                        </a:rPr>
                        <a:t> = </a:t>
                      </a:r>
                      <a:r>
                        <a:rPr lang="en-US" sz="1800" b="0" i="0" u="none" strike="noStrike" kern="1200" baseline="0" dirty="0" err="1">
                          <a:solidFill>
                            <a:schemeClr val="tx1"/>
                          </a:solidFill>
                          <a:latin typeface="+mn-lt"/>
                          <a:ea typeface="+mn-ea"/>
                          <a:cs typeface="+mn-cs"/>
                        </a:rPr>
                        <a:t>re.sub</a:t>
                      </a:r>
                      <a:r>
                        <a:rPr lang="en-US" sz="1800" b="0" i="0" u="none" strike="noStrike" kern="1200" baseline="0" dirty="0">
                          <a:solidFill>
                            <a:schemeClr val="tx1"/>
                          </a:solidFill>
                          <a:latin typeface="+mn-lt"/>
                          <a:ea typeface="+mn-ea"/>
                          <a:cs typeface="+mn-cs"/>
                        </a:rPr>
                        <a:t>(PATTERN, r'', sentence)</a:t>
                      </a:r>
                    </a:p>
                    <a:p>
                      <a:r>
                        <a:rPr lang="en-US" sz="1800" b="0" i="0" u="none" strike="noStrike" kern="1200" baseline="0" dirty="0">
                          <a:solidFill>
                            <a:schemeClr val="tx1"/>
                          </a:solidFill>
                          <a:latin typeface="+mn-lt"/>
                          <a:ea typeface="+mn-ea"/>
                          <a:cs typeface="+mn-cs"/>
                        </a:rPr>
                        <a:t>      return </a:t>
                      </a:r>
                      <a:r>
                        <a:rPr lang="en-US" sz="1800" b="0" i="0" u="none" strike="noStrike" kern="1200" baseline="0" dirty="0" err="1">
                          <a:solidFill>
                            <a:schemeClr val="tx1"/>
                          </a:solidFill>
                          <a:latin typeface="+mn-lt"/>
                          <a:ea typeface="+mn-ea"/>
                          <a:cs typeface="+mn-cs"/>
                        </a:rPr>
                        <a:t>filtered_sentence</a:t>
                      </a:r>
                      <a:endParaRPr lang="ru-RU" dirty="0">
                        <a:solidFill>
                          <a:schemeClr val="tx1"/>
                        </a:solidFill>
                      </a:endParaRPr>
                    </a:p>
                  </a:txBody>
                  <a:tcPr>
                    <a:solidFill>
                      <a:schemeClr val="bg1"/>
                    </a:solidFill>
                  </a:tcPr>
                </a:tc>
                <a:extLst>
                  <a:ext uri="{0D108BD9-81ED-4DB2-BD59-A6C34878D82A}">
                    <a16:rowId xmlns:a16="http://schemas.microsoft.com/office/drawing/2014/main" val="3927822815"/>
                  </a:ext>
                </a:extLst>
              </a:tr>
            </a:tbl>
          </a:graphicData>
        </a:graphic>
      </p:graphicFrame>
    </p:spTree>
    <p:extLst>
      <p:ext uri="{BB962C8B-B14F-4D97-AF65-F5344CB8AC3E}">
        <p14:creationId xmlns:p14="http://schemas.microsoft.com/office/powerpoint/2010/main" val="28579393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D71FC2-EB23-4C40-9849-35284CA65415}"/>
              </a:ext>
            </a:extLst>
          </p:cNvPr>
          <p:cNvSpPr>
            <a:spLocks noGrp="1"/>
          </p:cNvSpPr>
          <p:nvPr>
            <p:ph type="title"/>
          </p:nvPr>
        </p:nvSpPr>
        <p:spPr>
          <a:xfrm>
            <a:off x="1371600" y="685800"/>
            <a:ext cx="9601200" cy="790662"/>
          </a:xfrm>
        </p:spPr>
        <p:txBody>
          <a:bodyPr/>
          <a:lstStyle/>
          <a:p>
            <a:pPr algn="ctr"/>
            <a:r>
              <a:rPr lang="en-US" dirty="0">
                <a:solidFill>
                  <a:srgbClr val="00B050"/>
                </a:solidFill>
              </a:rPr>
              <a:t>Removing special characters</a:t>
            </a:r>
            <a:endParaRPr lang="ru-RU" dirty="0"/>
          </a:p>
        </p:txBody>
      </p:sp>
      <p:graphicFrame>
        <p:nvGraphicFramePr>
          <p:cNvPr id="4" name="Таблица 4">
            <a:extLst>
              <a:ext uri="{FF2B5EF4-FFF2-40B4-BE49-F238E27FC236}">
                <a16:creationId xmlns:a16="http://schemas.microsoft.com/office/drawing/2014/main" id="{E80FA6D9-81E8-4963-88A9-FEABD14B3FC2}"/>
              </a:ext>
            </a:extLst>
          </p:cNvPr>
          <p:cNvGraphicFramePr>
            <a:graphicFrameLocks noGrp="1"/>
          </p:cNvGraphicFramePr>
          <p:nvPr>
            <p:ph idx="1"/>
            <p:extLst>
              <p:ext uri="{D42A27DB-BD31-4B8C-83A1-F6EECF244321}">
                <p14:modId xmlns:p14="http://schemas.microsoft.com/office/powerpoint/2010/main" val="1397409407"/>
              </p:ext>
            </p:extLst>
          </p:nvPr>
        </p:nvGraphicFramePr>
        <p:xfrm>
          <a:off x="1371600" y="2277610"/>
          <a:ext cx="8158294" cy="1891717"/>
        </p:xfrm>
        <a:graphic>
          <a:graphicData uri="http://schemas.openxmlformats.org/drawingml/2006/table">
            <a:tbl>
              <a:tblPr firstRow="1" bandRow="1">
                <a:tableStyleId>{5C22544A-7EE6-4342-B048-85BDC9FD1C3A}</a:tableStyleId>
              </a:tblPr>
              <a:tblGrid>
                <a:gridCol w="8158294">
                  <a:extLst>
                    <a:ext uri="{9D8B030D-6E8A-4147-A177-3AD203B41FA5}">
                      <a16:colId xmlns:a16="http://schemas.microsoft.com/office/drawing/2014/main" val="552935388"/>
                    </a:ext>
                  </a:extLst>
                </a:gridCol>
              </a:tblGrid>
              <a:tr h="1891717">
                <a:tc>
                  <a:txBody>
                    <a:bodyPr/>
                    <a:lstStyle/>
                    <a:p>
                      <a:r>
                        <a:rPr lang="en-US" sz="1800" b="0" i="0" u="none" strike="noStrike" kern="1200" baseline="0" dirty="0">
                          <a:solidFill>
                            <a:schemeClr val="tx1"/>
                          </a:solidFill>
                          <a:latin typeface="+mn-lt"/>
                          <a:ea typeface="+mn-ea"/>
                          <a:cs typeface="+mn-cs"/>
                        </a:rPr>
                        <a:t>In [304]: filtered_list_2 = [</a:t>
                      </a:r>
                      <a:r>
                        <a:rPr lang="en-US" sz="1800" b="0" i="0" u="none" strike="noStrike" kern="1200" baseline="0" dirty="0" err="1">
                          <a:solidFill>
                            <a:schemeClr val="tx1"/>
                          </a:solidFill>
                          <a:latin typeface="+mn-lt"/>
                          <a:ea typeface="+mn-ea"/>
                          <a:cs typeface="+mn-cs"/>
                        </a:rPr>
                        <a:t>remove_characters_before_tokenization</a:t>
                      </a:r>
                      <a:r>
                        <a:rPr lang="en-US" sz="1800" b="0" i="0" u="none" strike="noStrike" kern="1200" baseline="0" dirty="0">
                          <a:solidFill>
                            <a:schemeClr val="tx1"/>
                          </a:solidFill>
                          <a:latin typeface="+mn-lt"/>
                          <a:ea typeface="+mn-ea"/>
                          <a:cs typeface="+mn-cs"/>
                        </a:rPr>
                        <a:t>(sentence)</a:t>
                      </a:r>
                    </a:p>
                    <a:p>
                      <a:r>
                        <a:rPr lang="en-US" sz="1800" b="0" i="0" u="none" strike="noStrike" kern="1200" baseline="0" dirty="0">
                          <a:solidFill>
                            <a:schemeClr val="tx1"/>
                          </a:solidFill>
                          <a:latin typeface="+mn-lt"/>
                          <a:ea typeface="+mn-ea"/>
                          <a:cs typeface="+mn-cs"/>
                        </a:rPr>
                        <a:t>...: for sentence in corpus]</a:t>
                      </a:r>
                    </a:p>
                    <a:p>
                      <a:r>
                        <a:rPr lang="en-US" sz="1800" b="0" i="0" u="none" strike="noStrike" kern="1200" baseline="0" dirty="0">
                          <a:solidFill>
                            <a:schemeClr val="tx1"/>
                          </a:solidFill>
                          <a:latin typeface="+mn-lt"/>
                          <a:ea typeface="+mn-ea"/>
                          <a:cs typeface="+mn-cs"/>
                        </a:rPr>
                        <a:t>...: print filtered_list_2</a:t>
                      </a:r>
                    </a:p>
                    <a:p>
                      <a:r>
                        <a:rPr lang="en-US" sz="1800" b="0" i="0" u="none" strike="noStrike" kern="1200" baseline="0" dirty="0">
                          <a:solidFill>
                            <a:schemeClr val="tx1"/>
                          </a:solidFill>
                          <a:latin typeface="+mn-lt"/>
                          <a:ea typeface="+mn-ea"/>
                          <a:cs typeface="+mn-cs"/>
                        </a:rPr>
                        <a:t>['The brown fox </a:t>
                      </a:r>
                      <a:r>
                        <a:rPr lang="en-US" sz="1800" b="0" i="0" u="none" strike="noStrike" kern="1200" baseline="0" dirty="0" err="1">
                          <a:solidFill>
                            <a:schemeClr val="tx1"/>
                          </a:solidFill>
                          <a:latin typeface="+mn-lt"/>
                          <a:ea typeface="+mn-ea"/>
                          <a:cs typeface="+mn-cs"/>
                        </a:rPr>
                        <a:t>wasnt</a:t>
                      </a:r>
                      <a:r>
                        <a:rPr lang="en-US" sz="1800" b="0" i="0" u="none" strike="noStrike" kern="1200" baseline="0" dirty="0">
                          <a:solidFill>
                            <a:schemeClr val="tx1"/>
                          </a:solidFill>
                          <a:latin typeface="+mn-lt"/>
                          <a:ea typeface="+mn-ea"/>
                          <a:cs typeface="+mn-cs"/>
                        </a:rPr>
                        <a:t> that quick and he </a:t>
                      </a:r>
                      <a:r>
                        <a:rPr lang="en-US" sz="1800" b="0" i="0" u="none" strike="noStrike" kern="1200" baseline="0" dirty="0" err="1">
                          <a:solidFill>
                            <a:schemeClr val="tx1"/>
                          </a:solidFill>
                          <a:latin typeface="+mn-lt"/>
                          <a:ea typeface="+mn-ea"/>
                          <a:cs typeface="+mn-cs"/>
                        </a:rPr>
                        <a:t>couldnt</a:t>
                      </a:r>
                      <a:r>
                        <a:rPr lang="en-US" sz="1800" b="0" i="0" u="none" strike="noStrike" kern="1200" baseline="0" dirty="0">
                          <a:solidFill>
                            <a:schemeClr val="tx1"/>
                          </a:solidFill>
                          <a:latin typeface="+mn-lt"/>
                          <a:ea typeface="+mn-ea"/>
                          <a:cs typeface="+mn-cs"/>
                        </a:rPr>
                        <a:t> win the race', 'Hey </a:t>
                      </a:r>
                      <a:r>
                        <a:rPr lang="en-US" sz="1800" b="0" i="0" u="none" strike="noStrike" kern="1200" baseline="0" dirty="0" err="1">
                          <a:solidFill>
                            <a:schemeClr val="tx1"/>
                          </a:solidFill>
                          <a:latin typeface="+mn-lt"/>
                          <a:ea typeface="+mn-ea"/>
                          <a:cs typeface="+mn-cs"/>
                        </a:rPr>
                        <a:t>thats</a:t>
                      </a:r>
                      <a:r>
                        <a:rPr lang="en-US" sz="1800" b="0" i="0" u="none" strike="noStrike" kern="1200" baseline="0" dirty="0">
                          <a:solidFill>
                            <a:schemeClr val="tx1"/>
                          </a:solidFill>
                          <a:latin typeface="+mn-lt"/>
                          <a:ea typeface="+mn-ea"/>
                          <a:cs typeface="+mn-cs"/>
                        </a:rPr>
                        <a:t> a</a:t>
                      </a:r>
                    </a:p>
                    <a:p>
                      <a:r>
                        <a:rPr lang="en-US" sz="1800" b="0" i="0" u="none" strike="noStrike" kern="1200" baseline="0" dirty="0">
                          <a:solidFill>
                            <a:schemeClr val="tx1"/>
                          </a:solidFill>
                          <a:latin typeface="+mn-lt"/>
                          <a:ea typeface="+mn-ea"/>
                          <a:cs typeface="+mn-cs"/>
                        </a:rPr>
                        <a:t>great deal I just bought a phone for 199', '</a:t>
                      </a:r>
                      <a:r>
                        <a:rPr lang="en-US" sz="1800" b="0" i="0" u="none" strike="noStrike" kern="1200" baseline="0" dirty="0" err="1">
                          <a:solidFill>
                            <a:schemeClr val="tx1"/>
                          </a:solidFill>
                          <a:latin typeface="+mn-lt"/>
                          <a:ea typeface="+mn-ea"/>
                          <a:cs typeface="+mn-cs"/>
                        </a:rPr>
                        <a:t>Youll</a:t>
                      </a:r>
                      <a:r>
                        <a:rPr lang="en-US" sz="1800" b="0" i="0" u="none" strike="noStrike" kern="1200" baseline="0" dirty="0">
                          <a:solidFill>
                            <a:schemeClr val="tx1"/>
                          </a:solidFill>
                          <a:latin typeface="+mn-lt"/>
                          <a:ea typeface="+mn-ea"/>
                          <a:cs typeface="+mn-cs"/>
                        </a:rPr>
                        <a:t> learn a lot in the book</a:t>
                      </a:r>
                    </a:p>
                    <a:p>
                      <a:r>
                        <a:rPr lang="en-US" sz="1800" b="0" i="0" u="none" strike="noStrike" kern="1200" baseline="0" dirty="0">
                          <a:solidFill>
                            <a:schemeClr val="tx1"/>
                          </a:solidFill>
                          <a:latin typeface="+mn-lt"/>
                          <a:ea typeface="+mn-ea"/>
                          <a:cs typeface="+mn-cs"/>
                        </a:rPr>
                        <a:t>Python is an amazing language']</a:t>
                      </a:r>
                      <a:endParaRPr lang="ru-RU" dirty="0">
                        <a:solidFill>
                          <a:schemeClr val="tx1"/>
                        </a:solidFill>
                      </a:endParaRPr>
                    </a:p>
                  </a:txBody>
                  <a:tcPr>
                    <a:solidFill>
                      <a:schemeClr val="bg1"/>
                    </a:solidFill>
                  </a:tcPr>
                </a:tc>
                <a:extLst>
                  <a:ext uri="{0D108BD9-81ED-4DB2-BD59-A6C34878D82A}">
                    <a16:rowId xmlns:a16="http://schemas.microsoft.com/office/drawing/2014/main" val="1795838344"/>
                  </a:ext>
                </a:extLst>
              </a:tr>
            </a:tbl>
          </a:graphicData>
        </a:graphic>
      </p:graphicFrame>
      <p:graphicFrame>
        <p:nvGraphicFramePr>
          <p:cNvPr id="5" name="Таблица 5">
            <a:extLst>
              <a:ext uri="{FF2B5EF4-FFF2-40B4-BE49-F238E27FC236}">
                <a16:creationId xmlns:a16="http://schemas.microsoft.com/office/drawing/2014/main" id="{60ED4257-7EF0-412F-BB9C-B3424B447BC1}"/>
              </a:ext>
            </a:extLst>
          </p:cNvPr>
          <p:cNvGraphicFramePr>
            <a:graphicFrameLocks noGrp="1"/>
          </p:cNvGraphicFramePr>
          <p:nvPr>
            <p:extLst>
              <p:ext uri="{D42A27DB-BD31-4B8C-83A1-F6EECF244321}">
                <p14:modId xmlns:p14="http://schemas.microsoft.com/office/powerpoint/2010/main" val="358117067"/>
              </p:ext>
            </p:extLst>
          </p:nvPr>
        </p:nvGraphicFramePr>
        <p:xfrm>
          <a:off x="1371600" y="4603768"/>
          <a:ext cx="8158294" cy="2015145"/>
        </p:xfrm>
        <a:graphic>
          <a:graphicData uri="http://schemas.openxmlformats.org/drawingml/2006/table">
            <a:tbl>
              <a:tblPr firstRow="1" bandRow="1">
                <a:tableStyleId>{5C22544A-7EE6-4342-B048-85BDC9FD1C3A}</a:tableStyleId>
              </a:tblPr>
              <a:tblGrid>
                <a:gridCol w="8158294">
                  <a:extLst>
                    <a:ext uri="{9D8B030D-6E8A-4147-A177-3AD203B41FA5}">
                      <a16:colId xmlns:a16="http://schemas.microsoft.com/office/drawing/2014/main" val="187436261"/>
                    </a:ext>
                  </a:extLst>
                </a:gridCol>
              </a:tblGrid>
              <a:tr h="2015145">
                <a:tc>
                  <a:txBody>
                    <a:bodyPr/>
                    <a:lstStyle/>
                    <a:p>
                      <a:r>
                        <a:rPr lang="en-US" sz="1800" b="0" i="0" u="none" strike="noStrike" kern="1200" baseline="0" dirty="0">
                          <a:solidFill>
                            <a:schemeClr val="tx1"/>
                          </a:solidFill>
                          <a:latin typeface="+mn-lt"/>
                          <a:ea typeface="+mn-ea"/>
                          <a:cs typeface="+mn-cs"/>
                        </a:rPr>
                        <a:t>In [305]: </a:t>
                      </a:r>
                      <a:r>
                        <a:rPr lang="en-US" sz="1800" b="0" i="0" u="none" strike="noStrike" kern="1200" baseline="0" dirty="0" err="1">
                          <a:solidFill>
                            <a:schemeClr val="tx1"/>
                          </a:solidFill>
                          <a:latin typeface="+mn-lt"/>
                          <a:ea typeface="+mn-ea"/>
                          <a:cs typeface="+mn-cs"/>
                        </a:rPr>
                        <a:t>cleaned_corpus</a:t>
                      </a:r>
                      <a:r>
                        <a:rPr lang="en-US" sz="1800" b="0" i="0" u="none" strike="noStrike" kern="1200" baseline="0" dirty="0">
                          <a:solidFill>
                            <a:schemeClr val="tx1"/>
                          </a:solidFill>
                          <a:latin typeface="+mn-lt"/>
                          <a:ea typeface="+mn-ea"/>
                          <a:cs typeface="+mn-cs"/>
                        </a:rPr>
                        <a:t> = [</a:t>
                      </a:r>
                      <a:r>
                        <a:rPr lang="en-US" sz="1800" b="0" i="0" u="none" strike="noStrike" kern="1200" baseline="0" dirty="0" err="1">
                          <a:solidFill>
                            <a:schemeClr val="tx1"/>
                          </a:solidFill>
                          <a:latin typeface="+mn-lt"/>
                          <a:ea typeface="+mn-ea"/>
                          <a:cs typeface="+mn-cs"/>
                        </a:rPr>
                        <a:t>remove_characters_before_tokenization</a:t>
                      </a:r>
                      <a:r>
                        <a:rPr lang="en-US" sz="1800" b="0" i="0" u="none" strike="noStrike" kern="1200" baseline="0" dirty="0">
                          <a:solidFill>
                            <a:schemeClr val="tx1"/>
                          </a:solidFill>
                          <a:latin typeface="+mn-lt"/>
                          <a:ea typeface="+mn-ea"/>
                          <a:cs typeface="+mn-cs"/>
                        </a:rPr>
                        <a:t>(sentence,</a:t>
                      </a:r>
                    </a:p>
                    <a:p>
                      <a:r>
                        <a:rPr lang="en-US" sz="1800" b="0" i="0" u="none" strike="noStrike" kern="1200" baseline="0" dirty="0" err="1">
                          <a:solidFill>
                            <a:schemeClr val="tx1"/>
                          </a:solidFill>
                          <a:latin typeface="+mn-lt"/>
                          <a:ea typeface="+mn-ea"/>
                          <a:cs typeface="+mn-cs"/>
                        </a:rPr>
                        <a:t>keep_apostrophes</a:t>
                      </a:r>
                      <a:r>
                        <a:rPr lang="en-US" sz="1800" b="0" i="0" u="none" strike="noStrike" kern="1200" baseline="0" dirty="0">
                          <a:solidFill>
                            <a:schemeClr val="tx1"/>
                          </a:solidFill>
                          <a:latin typeface="+mn-lt"/>
                          <a:ea typeface="+mn-ea"/>
                          <a:cs typeface="+mn-cs"/>
                        </a:rPr>
                        <a:t>=True)</a:t>
                      </a:r>
                    </a:p>
                    <a:p>
                      <a:r>
                        <a:rPr lang="en-US" sz="1800" b="0" i="0" u="none" strike="noStrike" kern="1200" baseline="0" dirty="0">
                          <a:solidFill>
                            <a:schemeClr val="tx1"/>
                          </a:solidFill>
                          <a:latin typeface="+mn-lt"/>
                          <a:ea typeface="+mn-ea"/>
                          <a:cs typeface="+mn-cs"/>
                        </a:rPr>
                        <a:t>...: for sentence in corpus]</a:t>
                      </a:r>
                    </a:p>
                    <a:p>
                      <a:r>
                        <a:rPr lang="en-US" sz="1800" b="0" i="0" u="none" strike="noStrike" kern="1200" baseline="0" dirty="0">
                          <a:solidFill>
                            <a:schemeClr val="tx1"/>
                          </a:solidFill>
                          <a:latin typeface="+mn-lt"/>
                          <a:ea typeface="+mn-ea"/>
                          <a:cs typeface="+mn-cs"/>
                        </a:rPr>
                        <a:t>...: print </a:t>
                      </a:r>
                      <a:r>
                        <a:rPr lang="en-US" sz="1800" b="0" i="0" u="none" strike="noStrike" kern="1200" baseline="0" dirty="0" err="1">
                          <a:solidFill>
                            <a:schemeClr val="tx1"/>
                          </a:solidFill>
                          <a:latin typeface="+mn-lt"/>
                          <a:ea typeface="+mn-ea"/>
                          <a:cs typeface="+mn-cs"/>
                        </a:rPr>
                        <a:t>cleaned_corpus</a:t>
                      </a:r>
                      <a:endParaRPr lang="en-US" sz="1800" b="0" i="0" u="none" strike="noStrike" kern="1200" baseline="0" dirty="0">
                        <a:solidFill>
                          <a:schemeClr val="tx1"/>
                        </a:solidFill>
                        <a:latin typeface="+mn-lt"/>
                        <a:ea typeface="+mn-ea"/>
                        <a:cs typeface="+mn-cs"/>
                      </a:endParaRPr>
                    </a:p>
                    <a:p>
                      <a:r>
                        <a:rPr lang="en-US" sz="1800" b="0" i="0" u="none" strike="noStrike" kern="1200" baseline="0" dirty="0">
                          <a:solidFill>
                            <a:schemeClr val="tx1"/>
                          </a:solidFill>
                          <a:latin typeface="+mn-lt"/>
                          <a:ea typeface="+mn-ea"/>
                          <a:cs typeface="+mn-cs"/>
                        </a:rPr>
                        <a:t>["The brown fox wasn't that quick and he couldn't win the race", "Hey that's</a:t>
                      </a:r>
                    </a:p>
                    <a:p>
                      <a:r>
                        <a:rPr lang="en-US" sz="1800" b="0" i="0" u="none" strike="noStrike" kern="1200" baseline="0" dirty="0">
                          <a:solidFill>
                            <a:schemeClr val="tx1"/>
                          </a:solidFill>
                          <a:latin typeface="+mn-lt"/>
                          <a:ea typeface="+mn-ea"/>
                          <a:cs typeface="+mn-cs"/>
                        </a:rPr>
                        <a:t>a great deal! I just bought a phone for 199", "You'll learn a lot in the</a:t>
                      </a:r>
                    </a:p>
                    <a:p>
                      <a:r>
                        <a:rPr lang="en-US" sz="1800" b="0" i="0" u="none" strike="noStrike" kern="1200" baseline="0" dirty="0">
                          <a:solidFill>
                            <a:schemeClr val="tx1"/>
                          </a:solidFill>
                          <a:latin typeface="+mn-lt"/>
                          <a:ea typeface="+mn-ea"/>
                          <a:cs typeface="+mn-cs"/>
                        </a:rPr>
                        <a:t>book. Python is an amazing language!"]</a:t>
                      </a:r>
                      <a:endParaRPr lang="ru-RU" dirty="0">
                        <a:solidFill>
                          <a:schemeClr val="tx1"/>
                        </a:solidFill>
                      </a:endParaRPr>
                    </a:p>
                  </a:txBody>
                  <a:tcPr>
                    <a:solidFill>
                      <a:schemeClr val="bg1"/>
                    </a:solidFill>
                  </a:tcPr>
                </a:tc>
                <a:extLst>
                  <a:ext uri="{0D108BD9-81ED-4DB2-BD59-A6C34878D82A}">
                    <a16:rowId xmlns:a16="http://schemas.microsoft.com/office/drawing/2014/main" val="3780546036"/>
                  </a:ext>
                </a:extLst>
              </a:tr>
            </a:tbl>
          </a:graphicData>
        </a:graphic>
      </p:graphicFrame>
    </p:spTree>
    <p:extLst>
      <p:ext uri="{BB962C8B-B14F-4D97-AF65-F5344CB8AC3E}">
        <p14:creationId xmlns:p14="http://schemas.microsoft.com/office/powerpoint/2010/main" val="39070149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59CBBE5-95E1-4C71-A5E0-A91121A1BC4F}"/>
              </a:ext>
            </a:extLst>
          </p:cNvPr>
          <p:cNvSpPr>
            <a:spLocks noGrp="1"/>
          </p:cNvSpPr>
          <p:nvPr>
            <p:ph type="title"/>
          </p:nvPr>
        </p:nvSpPr>
        <p:spPr>
          <a:xfrm>
            <a:off x="1371600" y="501243"/>
            <a:ext cx="9601200" cy="757106"/>
          </a:xfrm>
        </p:spPr>
        <p:txBody>
          <a:bodyPr/>
          <a:lstStyle/>
          <a:p>
            <a:pPr algn="ctr"/>
            <a:r>
              <a:rPr lang="en-US" dirty="0">
                <a:solidFill>
                  <a:srgbClr val="00B050"/>
                </a:solidFill>
              </a:rPr>
              <a:t>Case conversion</a:t>
            </a:r>
            <a:endParaRPr lang="ru-RU" dirty="0">
              <a:solidFill>
                <a:srgbClr val="00B050"/>
              </a:solidFill>
            </a:endParaRPr>
          </a:p>
        </p:txBody>
      </p:sp>
      <p:sp>
        <p:nvSpPr>
          <p:cNvPr id="3" name="Объект 2">
            <a:extLst>
              <a:ext uri="{FF2B5EF4-FFF2-40B4-BE49-F238E27FC236}">
                <a16:creationId xmlns:a16="http://schemas.microsoft.com/office/drawing/2014/main" id="{C69C8354-2C9E-4D58-B184-67BB4725712B}"/>
              </a:ext>
            </a:extLst>
          </p:cNvPr>
          <p:cNvSpPr>
            <a:spLocks noGrp="1"/>
          </p:cNvSpPr>
          <p:nvPr>
            <p:ph idx="1"/>
          </p:nvPr>
        </p:nvSpPr>
        <p:spPr>
          <a:xfrm>
            <a:off x="1371600" y="1900105"/>
            <a:ext cx="10230374" cy="4456651"/>
          </a:xfrm>
        </p:spPr>
        <p:txBody>
          <a:bodyPr/>
          <a:lstStyle/>
          <a:p>
            <a:pPr algn="l"/>
            <a:r>
              <a:rPr lang="en-US" sz="1800" b="0" i="0" u="none" strike="noStrike" baseline="0" dirty="0">
                <a:latin typeface="DhyvhmTmdntbJtdmdyUtopiaStd-Regular"/>
              </a:rPr>
              <a:t>Often we want to modify the case of words or sentences to make things easier, like matching specific words or tokens. Usually there are two types of case conversion operations that are used a lot. </a:t>
            </a:r>
          </a:p>
          <a:p>
            <a:pPr algn="l"/>
            <a:r>
              <a:rPr lang="en-US" sz="1800" b="0" i="0" u="none" strike="noStrike" baseline="0" dirty="0">
                <a:latin typeface="DhyvhmTmdntbJtdmdyUtopiaStd-Regular"/>
              </a:rPr>
              <a:t>These are lowercase and uppercase conversions, where a body of text is converted completely to lowercase or uppercase. </a:t>
            </a:r>
          </a:p>
          <a:p>
            <a:pPr algn="l"/>
            <a:r>
              <a:rPr lang="en-US" sz="1800" b="0" i="0" u="none" strike="noStrike" baseline="0" dirty="0">
                <a:latin typeface="DhyvhmTmdntbJtdmdyUtopiaStd-Regular"/>
              </a:rPr>
              <a:t>There are other forms also, such as sentence case or proper case. Lowercase is a form where all the letters of the text are small letters, and in uppercase they are all capitalized.</a:t>
            </a:r>
          </a:p>
          <a:p>
            <a:pPr algn="l"/>
            <a:endParaRPr lang="ru-RU" dirty="0"/>
          </a:p>
        </p:txBody>
      </p:sp>
      <p:graphicFrame>
        <p:nvGraphicFramePr>
          <p:cNvPr id="4" name="Таблица 4">
            <a:extLst>
              <a:ext uri="{FF2B5EF4-FFF2-40B4-BE49-F238E27FC236}">
                <a16:creationId xmlns:a16="http://schemas.microsoft.com/office/drawing/2014/main" id="{628798F9-2BB9-4F12-9D4C-3DB22C397F77}"/>
              </a:ext>
            </a:extLst>
          </p:cNvPr>
          <p:cNvGraphicFramePr>
            <a:graphicFrameLocks noGrp="1"/>
          </p:cNvGraphicFramePr>
          <p:nvPr>
            <p:extLst>
              <p:ext uri="{D42A27DB-BD31-4B8C-83A1-F6EECF244321}">
                <p14:modId xmlns:p14="http://schemas.microsoft.com/office/powerpoint/2010/main" val="909593489"/>
              </p:ext>
            </p:extLst>
          </p:nvPr>
        </p:nvGraphicFramePr>
        <p:xfrm>
          <a:off x="1763552" y="4128430"/>
          <a:ext cx="8128000" cy="1737360"/>
        </p:xfrm>
        <a:graphic>
          <a:graphicData uri="http://schemas.openxmlformats.org/drawingml/2006/table">
            <a:tbl>
              <a:tblPr firstRow="1" bandRow="1">
                <a:tableStyleId>{5C22544A-7EE6-4342-B048-85BDC9FD1C3A}</a:tableStyleId>
              </a:tblPr>
              <a:tblGrid>
                <a:gridCol w="8128000">
                  <a:extLst>
                    <a:ext uri="{9D8B030D-6E8A-4147-A177-3AD203B41FA5}">
                      <a16:colId xmlns:a16="http://schemas.microsoft.com/office/drawing/2014/main" val="768479729"/>
                    </a:ext>
                  </a:extLst>
                </a:gridCol>
              </a:tblGrid>
              <a:tr h="370840">
                <a:tc>
                  <a:txBody>
                    <a:bodyPr/>
                    <a:lstStyle/>
                    <a:p>
                      <a:r>
                        <a:rPr lang="en-US" sz="1800" b="0" i="0" u="none" strike="noStrike" kern="1200" baseline="0" dirty="0">
                          <a:solidFill>
                            <a:schemeClr val="tx1"/>
                          </a:solidFill>
                          <a:latin typeface="+mn-lt"/>
                          <a:ea typeface="+mn-ea"/>
                          <a:cs typeface="+mn-cs"/>
                        </a:rPr>
                        <a:t># lower case</a:t>
                      </a:r>
                    </a:p>
                    <a:p>
                      <a:r>
                        <a:rPr lang="en-US" sz="1800" b="0" i="0" u="none" strike="noStrike" kern="1200" baseline="0" dirty="0">
                          <a:solidFill>
                            <a:schemeClr val="tx1"/>
                          </a:solidFill>
                          <a:latin typeface="+mn-lt"/>
                          <a:ea typeface="+mn-ea"/>
                          <a:cs typeface="+mn-cs"/>
                        </a:rPr>
                        <a:t>In [315]: print corpus[0].lower()</a:t>
                      </a:r>
                    </a:p>
                    <a:p>
                      <a:r>
                        <a:rPr lang="en-US" sz="1800" b="0" i="0" u="none" strike="noStrike" kern="1200" baseline="0" dirty="0">
                          <a:solidFill>
                            <a:schemeClr val="tx1"/>
                          </a:solidFill>
                          <a:latin typeface="+mn-lt"/>
                          <a:ea typeface="+mn-ea"/>
                          <a:cs typeface="+mn-cs"/>
                        </a:rPr>
                        <a:t>the brown fox wasn't that quick and he couldn't win the race</a:t>
                      </a:r>
                    </a:p>
                    <a:p>
                      <a:r>
                        <a:rPr lang="en-US" sz="1800" b="0" i="0" u="none" strike="noStrike" kern="1200" baseline="0" dirty="0">
                          <a:solidFill>
                            <a:schemeClr val="tx1"/>
                          </a:solidFill>
                          <a:latin typeface="+mn-lt"/>
                          <a:ea typeface="+mn-ea"/>
                          <a:cs typeface="+mn-cs"/>
                        </a:rPr>
                        <a:t># upper case</a:t>
                      </a:r>
                    </a:p>
                    <a:p>
                      <a:r>
                        <a:rPr lang="en-US" sz="1800" b="0" i="0" u="none" strike="noStrike" kern="1200" baseline="0" dirty="0">
                          <a:solidFill>
                            <a:schemeClr val="tx1"/>
                          </a:solidFill>
                          <a:latin typeface="+mn-lt"/>
                          <a:ea typeface="+mn-ea"/>
                          <a:cs typeface="+mn-cs"/>
                        </a:rPr>
                        <a:t>In [316]: print corpus[0].upper()</a:t>
                      </a:r>
                    </a:p>
                    <a:p>
                      <a:r>
                        <a:rPr lang="en-US" sz="1800" b="0" i="0" u="none" strike="noStrike" kern="1200" baseline="0" dirty="0">
                          <a:solidFill>
                            <a:schemeClr val="tx1"/>
                          </a:solidFill>
                          <a:latin typeface="+mn-lt"/>
                          <a:ea typeface="+mn-ea"/>
                          <a:cs typeface="+mn-cs"/>
                        </a:rPr>
                        <a:t>THE BROWN FOX WASN'T THAT QUICK AND HE COULDN'T WIN THE RACE</a:t>
                      </a:r>
                      <a:endParaRPr lang="ru-RU" dirty="0">
                        <a:solidFill>
                          <a:schemeClr val="tx1"/>
                        </a:solidFill>
                      </a:endParaRPr>
                    </a:p>
                  </a:txBody>
                  <a:tcPr>
                    <a:solidFill>
                      <a:schemeClr val="bg1"/>
                    </a:solidFill>
                  </a:tcPr>
                </a:tc>
                <a:extLst>
                  <a:ext uri="{0D108BD9-81ED-4DB2-BD59-A6C34878D82A}">
                    <a16:rowId xmlns:a16="http://schemas.microsoft.com/office/drawing/2014/main" val="2596315577"/>
                  </a:ext>
                </a:extLst>
              </a:tr>
            </a:tbl>
          </a:graphicData>
        </a:graphic>
      </p:graphicFrame>
    </p:spTree>
    <p:extLst>
      <p:ext uri="{BB962C8B-B14F-4D97-AF65-F5344CB8AC3E}">
        <p14:creationId xmlns:p14="http://schemas.microsoft.com/office/powerpoint/2010/main" val="201452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6634798-DC1A-487F-86B6-64ED342E3AC0}"/>
              </a:ext>
            </a:extLst>
          </p:cNvPr>
          <p:cNvSpPr>
            <a:spLocks noGrp="1"/>
          </p:cNvSpPr>
          <p:nvPr>
            <p:ph type="title"/>
          </p:nvPr>
        </p:nvSpPr>
        <p:spPr>
          <a:xfrm>
            <a:off x="1371600" y="518020"/>
            <a:ext cx="9601200" cy="773884"/>
          </a:xfrm>
        </p:spPr>
        <p:txBody>
          <a:bodyPr/>
          <a:lstStyle/>
          <a:p>
            <a:pPr algn="ctr"/>
            <a:r>
              <a:rPr lang="en-US" dirty="0">
                <a:solidFill>
                  <a:srgbClr val="00B050"/>
                </a:solidFill>
              </a:rPr>
              <a:t>Removing stop words</a:t>
            </a:r>
            <a:endParaRPr lang="ru-RU" dirty="0">
              <a:solidFill>
                <a:srgbClr val="00B050"/>
              </a:solidFill>
            </a:endParaRPr>
          </a:p>
        </p:txBody>
      </p:sp>
      <p:sp>
        <p:nvSpPr>
          <p:cNvPr id="3" name="Объект 2">
            <a:extLst>
              <a:ext uri="{FF2B5EF4-FFF2-40B4-BE49-F238E27FC236}">
                <a16:creationId xmlns:a16="http://schemas.microsoft.com/office/drawing/2014/main" id="{D9EC10E6-524D-4E14-A33B-8B238374F77F}"/>
              </a:ext>
            </a:extLst>
          </p:cNvPr>
          <p:cNvSpPr>
            <a:spLocks noGrp="1"/>
          </p:cNvSpPr>
          <p:nvPr>
            <p:ph idx="1"/>
          </p:nvPr>
        </p:nvSpPr>
        <p:spPr>
          <a:xfrm>
            <a:off x="1371600" y="1715548"/>
            <a:ext cx="9869648" cy="4400026"/>
          </a:xfrm>
        </p:spPr>
        <p:txBody>
          <a:bodyPr/>
          <a:lstStyle/>
          <a:p>
            <a:pPr algn="l"/>
            <a:r>
              <a:rPr lang="en-US" sz="1800" b="0" i="1" u="none" strike="noStrike" baseline="0" dirty="0" err="1">
                <a:latin typeface="FptfwhRnrlnlBtpdbvUtopiaStd-Italic"/>
              </a:rPr>
              <a:t>Stopwords</a:t>
            </a:r>
            <a:r>
              <a:rPr lang="en-US" sz="1800" b="0" i="1" u="none" strike="noStrike" baseline="0" dirty="0">
                <a:latin typeface="FptfwhRnrlnlBtpdbvUtopiaStd-Italic"/>
              </a:rPr>
              <a:t> </a:t>
            </a:r>
            <a:r>
              <a:rPr lang="en-US" sz="1800" b="0" i="0" u="none" strike="noStrike" baseline="0" dirty="0">
                <a:latin typeface="DhyvhmTmdntbJtdmdyUtopiaStd-Regular"/>
              </a:rPr>
              <a:t>, sometimes written </a:t>
            </a:r>
            <a:r>
              <a:rPr lang="en-US" sz="1800" b="0" i="1" u="none" strike="noStrike" baseline="0" dirty="0">
                <a:latin typeface="FptfwhRnrlnlBtpdbvUtopiaStd-Italic"/>
              </a:rPr>
              <a:t>stop words </a:t>
            </a:r>
            <a:r>
              <a:rPr lang="en-US" sz="1800" b="0" i="0" u="none" strike="noStrike" baseline="0" dirty="0">
                <a:latin typeface="DhyvhmTmdntbJtdmdyUtopiaStd-Regular"/>
              </a:rPr>
              <a:t>, are words that have little or no significance.</a:t>
            </a:r>
          </a:p>
          <a:p>
            <a:pPr algn="l"/>
            <a:r>
              <a:rPr lang="en-US" sz="1800" b="0" i="0" u="none" strike="noStrike" baseline="0" dirty="0">
                <a:latin typeface="DhyvhmTmdntbJtdmdyUtopiaStd-Regular"/>
              </a:rPr>
              <a:t>They are usually removed from text during processing so as to retain words having maximum significance and context. </a:t>
            </a:r>
          </a:p>
          <a:p>
            <a:pPr algn="l"/>
            <a:r>
              <a:rPr lang="en-US" sz="1800" b="0" i="0" u="none" strike="noStrike" baseline="0" dirty="0" err="1">
                <a:latin typeface="DhyvhmTmdntbJtdmdyUtopiaStd-Regular"/>
              </a:rPr>
              <a:t>Stopwords</a:t>
            </a:r>
            <a:r>
              <a:rPr lang="en-US" sz="1800" b="0" i="0" u="none" strike="noStrike" baseline="0" dirty="0">
                <a:latin typeface="DhyvhmTmdntbJtdmdyUtopiaStd-Regular"/>
              </a:rPr>
              <a:t> are usually words that end up occurring the most if you aggregated any corpus of text based on singular tokens and checked their frequencies. </a:t>
            </a:r>
          </a:p>
          <a:p>
            <a:pPr algn="l"/>
            <a:r>
              <a:rPr lang="en-US" sz="1800" b="0" i="0" u="none" strike="noStrike" baseline="0" dirty="0">
                <a:latin typeface="DhyvhmTmdntbJtdmdyUtopiaStd-Regular"/>
              </a:rPr>
              <a:t>Words like </a:t>
            </a:r>
            <a:r>
              <a:rPr lang="en-US" sz="1800" b="0" i="1" u="none" strike="noStrike" baseline="0" dirty="0">
                <a:latin typeface="FptfwhRnrlnlBtpdbvUtopiaStd-Italic"/>
              </a:rPr>
              <a:t>a, the </a:t>
            </a:r>
            <a:r>
              <a:rPr lang="en-US" sz="1800" b="0" i="0" u="none" strike="noStrike" baseline="0" dirty="0">
                <a:latin typeface="DhyvhmTmdntbJtdmdyUtopiaStd-Regular"/>
              </a:rPr>
              <a:t>, </a:t>
            </a:r>
            <a:r>
              <a:rPr lang="en-US" sz="1800" b="0" i="1" u="none" strike="noStrike" baseline="0" dirty="0">
                <a:latin typeface="FptfwhRnrlnlBtpdbvUtopiaStd-Italic"/>
              </a:rPr>
              <a:t>me </a:t>
            </a:r>
            <a:r>
              <a:rPr lang="en-US" sz="1800" b="0" i="0" u="none" strike="noStrike" baseline="0" dirty="0">
                <a:latin typeface="DhyvhmTmdntbJtdmdyUtopiaStd-Regular"/>
              </a:rPr>
              <a:t>, and so on are </a:t>
            </a:r>
            <a:r>
              <a:rPr lang="en-US" sz="1800" b="0" i="0" u="none" strike="noStrike" baseline="0" dirty="0" err="1">
                <a:latin typeface="DhyvhmTmdntbJtdmdyUtopiaStd-Regular"/>
              </a:rPr>
              <a:t>stopwords</a:t>
            </a:r>
            <a:r>
              <a:rPr lang="en-US" sz="1800" b="0" i="0" u="none" strike="noStrike" baseline="0" dirty="0">
                <a:latin typeface="DhyvhmTmdntbJtdmdyUtopiaStd-Regular"/>
              </a:rPr>
              <a:t>. There is no universal or exhaustive list of </a:t>
            </a:r>
            <a:r>
              <a:rPr lang="en-US" sz="1800" b="0" i="0" u="none" strike="noStrike" baseline="0" dirty="0" err="1">
                <a:latin typeface="DhyvhmTmdntbJtdmdyUtopiaStd-Regular"/>
              </a:rPr>
              <a:t>stopwords</a:t>
            </a:r>
            <a:r>
              <a:rPr lang="en-US" sz="1800" b="0" i="0" u="none" strike="noStrike" baseline="0" dirty="0">
                <a:latin typeface="DhyvhmTmdntbJtdmdyUtopiaStd-Regular"/>
              </a:rPr>
              <a:t>. Each domain or language may have its own set of </a:t>
            </a:r>
            <a:r>
              <a:rPr lang="en-US" sz="1800" b="0" i="0" u="none" strike="noStrike" baseline="0" dirty="0" err="1">
                <a:latin typeface="DhyvhmTmdntbJtdmdyUtopiaStd-Regular"/>
              </a:rPr>
              <a:t>stopwords</a:t>
            </a:r>
            <a:r>
              <a:rPr lang="en-US" sz="1800" b="0" i="0" u="none" strike="noStrike" baseline="0" dirty="0">
                <a:latin typeface="DhyvhmTmdntbJtdmdyUtopiaStd-Regular"/>
              </a:rPr>
              <a:t>.</a:t>
            </a:r>
            <a:endParaRPr lang="ru-RU" dirty="0"/>
          </a:p>
        </p:txBody>
      </p:sp>
      <p:graphicFrame>
        <p:nvGraphicFramePr>
          <p:cNvPr id="4" name="Таблица 4">
            <a:extLst>
              <a:ext uri="{FF2B5EF4-FFF2-40B4-BE49-F238E27FC236}">
                <a16:creationId xmlns:a16="http://schemas.microsoft.com/office/drawing/2014/main" id="{1E12D038-21A8-46EE-A79E-42A0BFC211E6}"/>
              </a:ext>
            </a:extLst>
          </p:cNvPr>
          <p:cNvGraphicFramePr>
            <a:graphicFrameLocks noGrp="1"/>
          </p:cNvGraphicFramePr>
          <p:nvPr>
            <p:extLst>
              <p:ext uri="{D42A27DB-BD31-4B8C-83A1-F6EECF244321}">
                <p14:modId xmlns:p14="http://schemas.microsoft.com/office/powerpoint/2010/main" val="2006380327"/>
              </p:ext>
            </p:extLst>
          </p:nvPr>
        </p:nvGraphicFramePr>
        <p:xfrm>
          <a:off x="1562216" y="4385654"/>
          <a:ext cx="8185792" cy="2239556"/>
        </p:xfrm>
        <a:graphic>
          <a:graphicData uri="http://schemas.openxmlformats.org/drawingml/2006/table">
            <a:tbl>
              <a:tblPr firstRow="1" bandRow="1">
                <a:tableStyleId>{5C22544A-7EE6-4342-B048-85BDC9FD1C3A}</a:tableStyleId>
              </a:tblPr>
              <a:tblGrid>
                <a:gridCol w="8185792">
                  <a:extLst>
                    <a:ext uri="{9D8B030D-6E8A-4147-A177-3AD203B41FA5}">
                      <a16:colId xmlns:a16="http://schemas.microsoft.com/office/drawing/2014/main" val="1850904978"/>
                    </a:ext>
                  </a:extLst>
                </a:gridCol>
              </a:tblGrid>
              <a:tr h="903491">
                <a:tc>
                  <a:txBody>
                    <a:bodyPr/>
                    <a:lstStyle/>
                    <a:p>
                      <a:r>
                        <a:rPr lang="en-US" sz="1800" b="0" i="0" u="none" strike="noStrike" kern="1200" baseline="0" dirty="0">
                          <a:solidFill>
                            <a:schemeClr val="tx1"/>
                          </a:solidFill>
                          <a:latin typeface="+mn-lt"/>
                          <a:ea typeface="+mn-ea"/>
                          <a:cs typeface="+mn-cs"/>
                        </a:rPr>
                        <a:t>def </a:t>
                      </a:r>
                      <a:r>
                        <a:rPr lang="en-US" sz="1800" b="0" i="0" u="none" strike="noStrike" kern="1200" baseline="0" dirty="0" err="1">
                          <a:solidFill>
                            <a:schemeClr val="tx1"/>
                          </a:solidFill>
                          <a:latin typeface="+mn-lt"/>
                          <a:ea typeface="+mn-ea"/>
                          <a:cs typeface="+mn-cs"/>
                        </a:rPr>
                        <a:t>remove_stopwords</a:t>
                      </a:r>
                      <a:r>
                        <a:rPr lang="en-US" sz="1800" b="0" i="0" u="none" strike="noStrike" kern="1200" baseline="0" dirty="0">
                          <a:solidFill>
                            <a:schemeClr val="tx1"/>
                          </a:solidFill>
                          <a:latin typeface="+mn-lt"/>
                          <a:ea typeface="+mn-ea"/>
                          <a:cs typeface="+mn-cs"/>
                        </a:rPr>
                        <a:t>(tokens):</a:t>
                      </a:r>
                    </a:p>
                    <a:p>
                      <a:r>
                        <a:rPr lang="en-US" sz="1800" b="0" i="0" u="none" strike="noStrike" kern="1200" baseline="0" dirty="0">
                          <a:solidFill>
                            <a:schemeClr val="tx1"/>
                          </a:solidFill>
                          <a:latin typeface="+mn-lt"/>
                          <a:ea typeface="+mn-ea"/>
                          <a:cs typeface="+mn-cs"/>
                        </a:rPr>
                        <a:t>      </a:t>
                      </a:r>
                      <a:r>
                        <a:rPr lang="en-US" sz="1800" b="0" i="0" u="none" strike="noStrike" kern="1200" baseline="0" dirty="0" err="1">
                          <a:solidFill>
                            <a:schemeClr val="tx1"/>
                          </a:solidFill>
                          <a:latin typeface="+mn-lt"/>
                          <a:ea typeface="+mn-ea"/>
                          <a:cs typeface="+mn-cs"/>
                        </a:rPr>
                        <a:t>stopword_list</a:t>
                      </a:r>
                      <a:r>
                        <a:rPr lang="en-US" sz="1800" b="0" i="0" u="none" strike="noStrike" kern="1200" baseline="0" dirty="0">
                          <a:solidFill>
                            <a:schemeClr val="tx1"/>
                          </a:solidFill>
                          <a:latin typeface="+mn-lt"/>
                          <a:ea typeface="+mn-ea"/>
                          <a:cs typeface="+mn-cs"/>
                        </a:rPr>
                        <a:t> = </a:t>
                      </a:r>
                      <a:r>
                        <a:rPr lang="en-US" sz="1800" b="0" i="0" u="none" strike="noStrike" kern="1200" baseline="0" dirty="0" err="1">
                          <a:solidFill>
                            <a:schemeClr val="tx1"/>
                          </a:solidFill>
                          <a:latin typeface="+mn-lt"/>
                          <a:ea typeface="+mn-ea"/>
                          <a:cs typeface="+mn-cs"/>
                        </a:rPr>
                        <a:t>nltk.corpus.stopwords.words</a:t>
                      </a:r>
                      <a:r>
                        <a:rPr lang="en-US" sz="1800" b="0" i="0" u="none" strike="noStrike" kern="1200" baseline="0" dirty="0">
                          <a:solidFill>
                            <a:schemeClr val="tx1"/>
                          </a:solidFill>
                          <a:latin typeface="+mn-lt"/>
                          <a:ea typeface="+mn-ea"/>
                          <a:cs typeface="+mn-cs"/>
                        </a:rPr>
                        <a:t>('</a:t>
                      </a:r>
                      <a:r>
                        <a:rPr lang="en-US" sz="1800" b="0" i="0" u="none" strike="noStrike" kern="1200" baseline="0" dirty="0" err="1">
                          <a:solidFill>
                            <a:schemeClr val="tx1"/>
                          </a:solidFill>
                          <a:latin typeface="+mn-lt"/>
                          <a:ea typeface="+mn-ea"/>
                          <a:cs typeface="+mn-cs"/>
                        </a:rPr>
                        <a:t>english</a:t>
                      </a:r>
                      <a:r>
                        <a:rPr lang="en-US" sz="1800" b="0" i="0" u="none" strike="noStrike" kern="1200" baseline="0" dirty="0">
                          <a:solidFill>
                            <a:schemeClr val="tx1"/>
                          </a:solidFill>
                          <a:latin typeface="+mn-lt"/>
                          <a:ea typeface="+mn-ea"/>
                          <a:cs typeface="+mn-cs"/>
                        </a:rPr>
                        <a:t>’)</a:t>
                      </a:r>
                    </a:p>
                    <a:p>
                      <a:r>
                        <a:rPr lang="en-US" sz="1800" b="0" i="0" u="none" strike="noStrike" kern="1200" baseline="0" dirty="0">
                          <a:solidFill>
                            <a:schemeClr val="tx1"/>
                          </a:solidFill>
                          <a:latin typeface="+mn-lt"/>
                          <a:ea typeface="+mn-ea"/>
                          <a:cs typeface="+mn-cs"/>
                        </a:rPr>
                        <a:t>      </a:t>
                      </a:r>
                      <a:r>
                        <a:rPr lang="en-US" sz="1800" b="0" i="0" u="none" strike="noStrike" kern="1200" baseline="0" dirty="0" err="1">
                          <a:solidFill>
                            <a:schemeClr val="tx1"/>
                          </a:solidFill>
                          <a:latin typeface="+mn-lt"/>
                          <a:ea typeface="+mn-ea"/>
                          <a:cs typeface="+mn-cs"/>
                        </a:rPr>
                        <a:t>filtered_tokens</a:t>
                      </a:r>
                      <a:r>
                        <a:rPr lang="en-US" sz="1800" b="0" i="0" u="none" strike="noStrike" kern="1200" baseline="0" dirty="0">
                          <a:solidFill>
                            <a:schemeClr val="tx1"/>
                          </a:solidFill>
                          <a:latin typeface="+mn-lt"/>
                          <a:ea typeface="+mn-ea"/>
                          <a:cs typeface="+mn-cs"/>
                        </a:rPr>
                        <a:t> = [token for token in tokens if token not in </a:t>
                      </a:r>
                      <a:r>
                        <a:rPr lang="en-US" sz="1800" b="0" i="0" u="none" strike="noStrike" kern="1200" baseline="0" dirty="0" err="1">
                          <a:solidFill>
                            <a:schemeClr val="tx1"/>
                          </a:solidFill>
                          <a:latin typeface="+mn-lt"/>
                          <a:ea typeface="+mn-ea"/>
                          <a:cs typeface="+mn-cs"/>
                        </a:rPr>
                        <a:t>stopword_list</a:t>
                      </a:r>
                      <a:r>
                        <a:rPr lang="en-US" sz="1800" b="0" i="0" u="none" strike="noStrike" kern="1200" baseline="0" dirty="0">
                          <a:solidFill>
                            <a:schemeClr val="tx1"/>
                          </a:solidFill>
                          <a:latin typeface="+mn-lt"/>
                          <a:ea typeface="+mn-ea"/>
                          <a:cs typeface="+mn-cs"/>
                        </a:rPr>
                        <a:t>]</a:t>
                      </a:r>
                    </a:p>
                    <a:p>
                      <a:r>
                        <a:rPr lang="en-US" sz="1800" b="0" i="0" u="none" strike="noStrike" kern="1200" baseline="0" dirty="0">
                          <a:solidFill>
                            <a:schemeClr val="tx1"/>
                          </a:solidFill>
                          <a:latin typeface="+mn-lt"/>
                          <a:ea typeface="+mn-ea"/>
                          <a:cs typeface="+mn-cs"/>
                        </a:rPr>
                        <a:t>      return </a:t>
                      </a:r>
                      <a:r>
                        <a:rPr lang="en-US" sz="1800" b="0" i="0" u="none" strike="noStrike" kern="1200" baseline="0" dirty="0" err="1">
                          <a:solidFill>
                            <a:schemeClr val="tx1"/>
                          </a:solidFill>
                          <a:latin typeface="+mn-lt"/>
                          <a:ea typeface="+mn-ea"/>
                          <a:cs typeface="+mn-cs"/>
                        </a:rPr>
                        <a:t>filtered_tokens</a:t>
                      </a:r>
                      <a:endParaRPr lang="ru-RU" dirty="0">
                        <a:solidFill>
                          <a:schemeClr val="tx1"/>
                        </a:solidFill>
                      </a:endParaRPr>
                    </a:p>
                  </a:txBody>
                  <a:tcPr>
                    <a:solidFill>
                      <a:schemeClr val="bg1"/>
                    </a:solidFill>
                  </a:tcPr>
                </a:tc>
                <a:extLst>
                  <a:ext uri="{0D108BD9-81ED-4DB2-BD59-A6C34878D82A}">
                    <a16:rowId xmlns:a16="http://schemas.microsoft.com/office/drawing/2014/main" val="2038745738"/>
                  </a:ext>
                </a:extLst>
              </a:tr>
              <a:tr h="525418">
                <a:tc>
                  <a:txBody>
                    <a:bodyPr/>
                    <a:lstStyle/>
                    <a:p>
                      <a:endParaRPr lang="ru-RU" dirty="0">
                        <a:solidFill>
                          <a:schemeClr val="tx1"/>
                        </a:solidFill>
                      </a:endParaRPr>
                    </a:p>
                  </a:txBody>
                  <a:tcPr>
                    <a:solidFill>
                      <a:schemeClr val="bg1"/>
                    </a:solidFill>
                  </a:tcPr>
                </a:tc>
                <a:extLst>
                  <a:ext uri="{0D108BD9-81ED-4DB2-BD59-A6C34878D82A}">
                    <a16:rowId xmlns:a16="http://schemas.microsoft.com/office/drawing/2014/main" val="2597492917"/>
                  </a:ext>
                </a:extLst>
              </a:tr>
              <a:tr h="525418">
                <a:tc>
                  <a:txBody>
                    <a:bodyPr/>
                    <a:lstStyle/>
                    <a:p>
                      <a:endParaRPr lang="ru-RU" dirty="0">
                        <a:solidFill>
                          <a:schemeClr val="tx1"/>
                        </a:solidFill>
                      </a:endParaRPr>
                    </a:p>
                  </a:txBody>
                  <a:tcPr>
                    <a:solidFill>
                      <a:schemeClr val="bg1"/>
                    </a:solidFill>
                  </a:tcPr>
                </a:tc>
                <a:extLst>
                  <a:ext uri="{0D108BD9-81ED-4DB2-BD59-A6C34878D82A}">
                    <a16:rowId xmlns:a16="http://schemas.microsoft.com/office/drawing/2014/main" val="119210152"/>
                  </a:ext>
                </a:extLst>
              </a:tr>
            </a:tbl>
          </a:graphicData>
        </a:graphic>
      </p:graphicFrame>
    </p:spTree>
    <p:extLst>
      <p:ext uri="{BB962C8B-B14F-4D97-AF65-F5344CB8AC3E}">
        <p14:creationId xmlns:p14="http://schemas.microsoft.com/office/powerpoint/2010/main" val="3613685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240D9B4-EA35-4295-906B-0FC39BBC60A2}"/>
              </a:ext>
            </a:extLst>
          </p:cNvPr>
          <p:cNvSpPr>
            <a:spLocks noGrp="1"/>
          </p:cNvSpPr>
          <p:nvPr>
            <p:ph type="title"/>
          </p:nvPr>
        </p:nvSpPr>
        <p:spPr>
          <a:xfrm>
            <a:off x="1371599" y="509631"/>
            <a:ext cx="9601200" cy="824218"/>
          </a:xfrm>
        </p:spPr>
        <p:txBody>
          <a:bodyPr/>
          <a:lstStyle/>
          <a:p>
            <a:pPr algn="ctr"/>
            <a:r>
              <a:rPr lang="en-US" dirty="0">
                <a:solidFill>
                  <a:srgbClr val="00B050"/>
                </a:solidFill>
              </a:rPr>
              <a:t>Text preprocessing</a:t>
            </a:r>
            <a:endParaRPr lang="ru-RU" dirty="0">
              <a:solidFill>
                <a:srgbClr val="00B050"/>
              </a:solidFill>
            </a:endParaRPr>
          </a:p>
        </p:txBody>
      </p:sp>
      <p:sp>
        <p:nvSpPr>
          <p:cNvPr id="3" name="Объект 2">
            <a:extLst>
              <a:ext uri="{FF2B5EF4-FFF2-40B4-BE49-F238E27FC236}">
                <a16:creationId xmlns:a16="http://schemas.microsoft.com/office/drawing/2014/main" id="{36E618A2-08B2-4626-B077-07DFB14718C2}"/>
              </a:ext>
            </a:extLst>
          </p:cNvPr>
          <p:cNvSpPr>
            <a:spLocks noGrp="1"/>
          </p:cNvSpPr>
          <p:nvPr>
            <p:ph idx="1"/>
          </p:nvPr>
        </p:nvSpPr>
        <p:spPr>
          <a:xfrm>
            <a:off x="1371599" y="1782660"/>
            <a:ext cx="9995483" cy="4433582"/>
          </a:xfrm>
        </p:spPr>
        <p:txBody>
          <a:bodyPr>
            <a:normAutofit lnSpcReduction="10000"/>
          </a:bodyPr>
          <a:lstStyle/>
          <a:p>
            <a:pPr marL="0" indent="0" algn="l">
              <a:buNone/>
            </a:pPr>
            <a:r>
              <a:rPr lang="en-US" b="0" i="0" u="none" strike="noStrike" baseline="0" dirty="0">
                <a:latin typeface="DhyvhmTmdntbJtdmdyUtopiaStd-Regular"/>
              </a:rPr>
              <a:t>The following list gives us an idea of some of the most popular text preprocessing techniques that we will be exploring in this chapter:</a:t>
            </a:r>
          </a:p>
          <a:p>
            <a:pPr algn="l"/>
            <a:r>
              <a:rPr lang="en-US" b="0" i="0" u="none" strike="noStrike" baseline="0" dirty="0">
                <a:latin typeface="DhyvhmTmdntbJtdmdyUtopiaStd-Regular"/>
              </a:rPr>
              <a:t>Tokenization</a:t>
            </a:r>
          </a:p>
          <a:p>
            <a:pPr algn="l"/>
            <a:r>
              <a:rPr lang="en-US" b="0" i="0" u="none" strike="noStrike" baseline="0" dirty="0">
                <a:latin typeface="DhyvhmTmdntbJtdmdyUtopiaStd-Regular"/>
              </a:rPr>
              <a:t>Tagging</a:t>
            </a:r>
          </a:p>
          <a:p>
            <a:pPr algn="l"/>
            <a:r>
              <a:rPr lang="en-US" b="0" i="0" u="none" strike="noStrike" baseline="0" dirty="0">
                <a:latin typeface="DhyvhmTmdntbJtdmdyUtopiaStd-Regular"/>
              </a:rPr>
              <a:t>Chunking</a:t>
            </a:r>
          </a:p>
          <a:p>
            <a:pPr algn="l"/>
            <a:r>
              <a:rPr lang="en-US" b="0" i="0" u="none" strike="noStrike" baseline="0" dirty="0">
                <a:latin typeface="DhyvhmTmdntbJtdmdyUtopiaStd-Regular"/>
              </a:rPr>
              <a:t>Stemming</a:t>
            </a:r>
          </a:p>
          <a:p>
            <a:pPr algn="l"/>
            <a:r>
              <a:rPr lang="en-US" b="0" i="0" u="none" strike="noStrike" baseline="0" dirty="0">
                <a:latin typeface="DhyvhmTmdntbJtdmdyUtopiaStd-Regular"/>
              </a:rPr>
              <a:t>Lemmatization</a:t>
            </a:r>
          </a:p>
          <a:p>
            <a:pPr marL="0" indent="0" algn="l">
              <a:buNone/>
            </a:pPr>
            <a:endParaRPr lang="en-US" dirty="0">
              <a:latin typeface="DhyvhmTmdntbJtdmdyUtopiaStd-Regular"/>
            </a:endParaRPr>
          </a:p>
          <a:p>
            <a:pPr marL="0" indent="0" algn="l">
              <a:buNone/>
            </a:pPr>
            <a:r>
              <a:rPr lang="en-US" sz="1800" b="0" i="0" u="none" strike="noStrike" baseline="0" dirty="0">
                <a:latin typeface="DhyvhmTmdntbJtdmdyUtopiaStd-Regular"/>
              </a:rPr>
              <a:t>Besides these techniques , you also need to perform some basic operations much of the time, such as dealing with misspelled text, removing </a:t>
            </a:r>
            <a:r>
              <a:rPr lang="en-US" sz="1800" b="0" i="0" u="none" strike="noStrike" baseline="0" dirty="0" err="1">
                <a:latin typeface="DhyvhmTmdntbJtdmdyUtopiaStd-Regular"/>
              </a:rPr>
              <a:t>stopwords</a:t>
            </a:r>
            <a:r>
              <a:rPr lang="en-US" sz="1800" b="0" i="0" u="none" strike="noStrike" baseline="0" dirty="0">
                <a:latin typeface="DhyvhmTmdntbJtdmdyUtopiaStd-Regular"/>
              </a:rPr>
              <a:t>, and handling other irrelevant components based on the problem to be solved. An important thing to remember always is that a robust text pre-processing system is always an essential part of any application on NLP and text analytics.</a:t>
            </a:r>
            <a:endParaRPr lang="ru-RU" dirty="0"/>
          </a:p>
        </p:txBody>
      </p:sp>
    </p:spTree>
    <p:extLst>
      <p:ext uri="{BB962C8B-B14F-4D97-AF65-F5344CB8AC3E}">
        <p14:creationId xmlns:p14="http://schemas.microsoft.com/office/powerpoint/2010/main" val="257303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54F5302-B45F-43B7-8D2F-A383E974C53B}"/>
              </a:ext>
            </a:extLst>
          </p:cNvPr>
          <p:cNvSpPr>
            <a:spLocks noGrp="1"/>
          </p:cNvSpPr>
          <p:nvPr>
            <p:ph type="title"/>
          </p:nvPr>
        </p:nvSpPr>
        <p:spPr>
          <a:xfrm>
            <a:off x="1371600" y="484464"/>
            <a:ext cx="9601200" cy="782273"/>
          </a:xfrm>
        </p:spPr>
        <p:txBody>
          <a:bodyPr/>
          <a:lstStyle/>
          <a:p>
            <a:pPr algn="ctr"/>
            <a:r>
              <a:rPr lang="en-US" dirty="0">
                <a:solidFill>
                  <a:srgbClr val="00B050"/>
                </a:solidFill>
              </a:rPr>
              <a:t>Text preprocessing</a:t>
            </a:r>
            <a:endParaRPr lang="ru-RU" dirty="0">
              <a:solidFill>
                <a:srgbClr val="00B050"/>
              </a:solidFill>
            </a:endParaRPr>
          </a:p>
        </p:txBody>
      </p:sp>
      <p:sp>
        <p:nvSpPr>
          <p:cNvPr id="3" name="Объект 2">
            <a:extLst>
              <a:ext uri="{FF2B5EF4-FFF2-40B4-BE49-F238E27FC236}">
                <a16:creationId xmlns:a16="http://schemas.microsoft.com/office/drawing/2014/main" id="{5E8A5959-966B-4EB9-97B7-71AC88309CC9}"/>
              </a:ext>
            </a:extLst>
          </p:cNvPr>
          <p:cNvSpPr>
            <a:spLocks noGrp="1"/>
          </p:cNvSpPr>
          <p:nvPr>
            <p:ph idx="1"/>
          </p:nvPr>
        </p:nvSpPr>
        <p:spPr>
          <a:xfrm>
            <a:off x="1371600" y="1749104"/>
            <a:ext cx="9886426" cy="4188204"/>
          </a:xfrm>
        </p:spPr>
        <p:txBody>
          <a:bodyPr>
            <a:normAutofit/>
          </a:bodyPr>
          <a:lstStyle/>
          <a:p>
            <a:pPr algn="l"/>
            <a:r>
              <a:rPr lang="en-US" b="0" i="0" u="none" strike="noStrike" baseline="0" dirty="0">
                <a:latin typeface="DhyvhmTmdntbJtdmdyUtopiaStd-Regular"/>
              </a:rPr>
              <a:t>Text processing also helps in cleaning and standardization of the text, which helps in analytical systems, like increasing the accuracy of classifiers. </a:t>
            </a:r>
          </a:p>
          <a:p>
            <a:pPr algn="l"/>
            <a:r>
              <a:rPr lang="en-US" b="0" i="0" u="none" strike="noStrike" baseline="0" dirty="0">
                <a:latin typeface="DhyvhmTmdntbJtdmdyUtopiaStd-Regular"/>
              </a:rPr>
              <a:t>We also get additional information and metadata in the form of annotations, which are also very useful in giving more information about the text. </a:t>
            </a:r>
          </a:p>
          <a:p>
            <a:pPr algn="l"/>
            <a:r>
              <a:rPr lang="en-US" b="0" i="0" u="none" strike="noStrike" baseline="0" dirty="0">
                <a:latin typeface="DhyvhmTmdntbJtdmdyUtopiaStd-Regular"/>
              </a:rPr>
              <a:t>We will touch upon normalizing text using various techniques including cleaning, removing unnecessary tokens, stems, and lemmas.</a:t>
            </a:r>
            <a:endParaRPr lang="ru-RU" dirty="0"/>
          </a:p>
        </p:txBody>
      </p:sp>
    </p:spTree>
    <p:extLst>
      <p:ext uri="{BB962C8B-B14F-4D97-AF65-F5344CB8AC3E}">
        <p14:creationId xmlns:p14="http://schemas.microsoft.com/office/powerpoint/2010/main" val="3446780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3BEA66D-EC7A-4866-9E9C-65D1FCFD173E}"/>
              </a:ext>
            </a:extLst>
          </p:cNvPr>
          <p:cNvSpPr>
            <a:spLocks noGrp="1"/>
          </p:cNvSpPr>
          <p:nvPr>
            <p:ph type="title"/>
          </p:nvPr>
        </p:nvSpPr>
        <p:spPr>
          <a:xfrm>
            <a:off x="1371600" y="440422"/>
            <a:ext cx="9601200" cy="824218"/>
          </a:xfrm>
        </p:spPr>
        <p:txBody>
          <a:bodyPr/>
          <a:lstStyle/>
          <a:p>
            <a:pPr algn="ctr"/>
            <a:r>
              <a:rPr lang="en-US" dirty="0">
                <a:solidFill>
                  <a:srgbClr val="00B050"/>
                </a:solidFill>
              </a:rPr>
              <a:t>Text tokenization</a:t>
            </a:r>
            <a:endParaRPr lang="ru-RU" dirty="0">
              <a:solidFill>
                <a:srgbClr val="00B050"/>
              </a:solidFill>
            </a:endParaRPr>
          </a:p>
        </p:txBody>
      </p:sp>
      <p:sp>
        <p:nvSpPr>
          <p:cNvPr id="3" name="Объект 2">
            <a:extLst>
              <a:ext uri="{FF2B5EF4-FFF2-40B4-BE49-F238E27FC236}">
                <a16:creationId xmlns:a16="http://schemas.microsoft.com/office/drawing/2014/main" id="{1FDCE404-01DD-4CAE-894E-8B144A667DA4}"/>
              </a:ext>
            </a:extLst>
          </p:cNvPr>
          <p:cNvSpPr>
            <a:spLocks noGrp="1"/>
          </p:cNvSpPr>
          <p:nvPr>
            <p:ph idx="1"/>
          </p:nvPr>
        </p:nvSpPr>
        <p:spPr>
          <a:xfrm>
            <a:off x="1371600" y="1638300"/>
            <a:ext cx="10037428" cy="4779278"/>
          </a:xfrm>
        </p:spPr>
        <p:txBody>
          <a:bodyPr>
            <a:normAutofit/>
          </a:bodyPr>
          <a:lstStyle/>
          <a:p>
            <a:r>
              <a:rPr lang="en-US" i="1" dirty="0">
                <a:latin typeface="FptfwhRnrlnlBtpdbvUtopiaStd-Italic"/>
              </a:rPr>
              <a:t>T</a:t>
            </a:r>
            <a:r>
              <a:rPr lang="en-US" b="0" i="1" u="none" strike="noStrike" baseline="0" dirty="0">
                <a:latin typeface="FptfwhRnrlnlBtpdbvUtopiaStd-Italic"/>
              </a:rPr>
              <a:t>okens </a:t>
            </a:r>
            <a:r>
              <a:rPr lang="en-US" b="0" i="0" u="none" strike="noStrike" baseline="0" dirty="0">
                <a:latin typeface="DhyvhmTmdntbJtdmdyUtopiaStd-Regular"/>
              </a:rPr>
              <a:t>are independent and minimal textual components that have some definite syntax and semantics. A paragraph of text or a text document has several components including sentences that can be further broken down into clauses, phrases, and words. </a:t>
            </a:r>
          </a:p>
          <a:p>
            <a:r>
              <a:rPr lang="en-US" b="0" i="0" u="none" strike="noStrike" baseline="0" dirty="0">
                <a:latin typeface="DhyvhmTmdntbJtdmdyUtopiaStd-Regular"/>
              </a:rPr>
              <a:t>The most popular tokenization techniques include sentence and word tokenization, which are used to break down a text corpus into sentences, and each sentence into words. </a:t>
            </a:r>
          </a:p>
          <a:p>
            <a:r>
              <a:rPr lang="en-US" b="0" i="0" u="none" strike="noStrike" baseline="0" dirty="0">
                <a:latin typeface="DhyvhmTmdntbJtdmdyUtopiaStd-Regular"/>
              </a:rPr>
              <a:t>Thus, tokenization can be defined as the process of breaking down or splitting textual data into smaller meaningful components called tokens. In the following section, we will look at some ways to tokenize text into sentences.</a:t>
            </a:r>
            <a:endParaRPr lang="ru-RU" dirty="0"/>
          </a:p>
        </p:txBody>
      </p:sp>
    </p:spTree>
    <p:extLst>
      <p:ext uri="{BB962C8B-B14F-4D97-AF65-F5344CB8AC3E}">
        <p14:creationId xmlns:p14="http://schemas.microsoft.com/office/powerpoint/2010/main" val="41415270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4FDA966-A7BE-442A-B116-CEC4827A65FB}"/>
              </a:ext>
            </a:extLst>
          </p:cNvPr>
          <p:cNvSpPr>
            <a:spLocks noGrp="1"/>
          </p:cNvSpPr>
          <p:nvPr>
            <p:ph type="title"/>
          </p:nvPr>
        </p:nvSpPr>
        <p:spPr>
          <a:xfrm>
            <a:off x="1430323" y="492853"/>
            <a:ext cx="9601200" cy="832607"/>
          </a:xfrm>
        </p:spPr>
        <p:txBody>
          <a:bodyPr/>
          <a:lstStyle/>
          <a:p>
            <a:pPr algn="ctr"/>
            <a:r>
              <a:rPr lang="en-US" dirty="0">
                <a:solidFill>
                  <a:srgbClr val="00B050"/>
                </a:solidFill>
              </a:rPr>
              <a:t>Sentence tokenization</a:t>
            </a:r>
            <a:endParaRPr lang="ru-RU" dirty="0">
              <a:solidFill>
                <a:srgbClr val="00B050"/>
              </a:solidFill>
            </a:endParaRPr>
          </a:p>
        </p:txBody>
      </p:sp>
      <p:sp>
        <p:nvSpPr>
          <p:cNvPr id="3" name="Объект 2">
            <a:extLst>
              <a:ext uri="{FF2B5EF4-FFF2-40B4-BE49-F238E27FC236}">
                <a16:creationId xmlns:a16="http://schemas.microsoft.com/office/drawing/2014/main" id="{71628C2E-EEF9-473E-9671-0BB4FA596EED}"/>
              </a:ext>
            </a:extLst>
          </p:cNvPr>
          <p:cNvSpPr>
            <a:spLocks noGrp="1"/>
          </p:cNvSpPr>
          <p:nvPr>
            <p:ph idx="1"/>
          </p:nvPr>
        </p:nvSpPr>
        <p:spPr>
          <a:xfrm>
            <a:off x="1430323" y="1749104"/>
            <a:ext cx="9601200" cy="3581400"/>
          </a:xfrm>
        </p:spPr>
        <p:txBody>
          <a:bodyPr>
            <a:normAutofit/>
          </a:bodyPr>
          <a:lstStyle/>
          <a:p>
            <a:pPr algn="l"/>
            <a:r>
              <a:rPr lang="en-US" b="0" i="1" u="none" strike="noStrike" baseline="0" dirty="0">
                <a:latin typeface="FptfwhRnrlnlBtpdbvUtopiaStd-Italic"/>
              </a:rPr>
              <a:t>Sentence tokenization </a:t>
            </a:r>
            <a:r>
              <a:rPr lang="en-US" b="0" i="0" u="none" strike="noStrike" baseline="0" dirty="0">
                <a:latin typeface="DhyvhmTmdntbJtdmdyUtopiaStd-Regular"/>
              </a:rPr>
              <a:t>is the process of splitting a text corpus into sentences that act as the first level of tokens which the corpus is comprised of. </a:t>
            </a:r>
          </a:p>
          <a:p>
            <a:pPr algn="l"/>
            <a:r>
              <a:rPr lang="en-US" b="0" i="0" u="none" strike="noStrike" baseline="0" dirty="0">
                <a:latin typeface="DhyvhmTmdntbJtdmdyUtopiaStd-Regular"/>
              </a:rPr>
              <a:t>This is also known as </a:t>
            </a:r>
            <a:r>
              <a:rPr lang="en-US" b="0" i="1" u="none" strike="noStrike" baseline="0" dirty="0">
                <a:latin typeface="FptfwhRnrlnlBtpdbvUtopiaStd-Italic"/>
              </a:rPr>
              <a:t>sentence segmentation</a:t>
            </a:r>
            <a:r>
              <a:rPr lang="en-US" b="0" i="0" u="none" strike="noStrike" baseline="0" dirty="0">
                <a:latin typeface="DhyvhmTmdntbJtdmdyUtopiaStd-Regular"/>
              </a:rPr>
              <a:t>, because we try to segment the text into meaningful sentences. </a:t>
            </a:r>
          </a:p>
          <a:p>
            <a:pPr algn="l"/>
            <a:r>
              <a:rPr lang="en-US" b="0" i="0" u="none" strike="noStrike" baseline="0" dirty="0">
                <a:latin typeface="DhyvhmTmdntbJtdmdyUtopiaStd-Regular"/>
              </a:rPr>
              <a:t>Any text corpus is a body of text where each paragraph comprises several sentences.</a:t>
            </a:r>
          </a:p>
          <a:p>
            <a:pPr algn="l"/>
            <a:r>
              <a:rPr lang="en-US" b="0" i="0" u="none" strike="noStrike" baseline="0" dirty="0">
                <a:latin typeface="DhyvhmTmdntbJtdmdyUtopiaStd-Regular"/>
              </a:rPr>
              <a:t>There are various ways of performing sentence tokenization. </a:t>
            </a:r>
          </a:p>
          <a:p>
            <a:pPr algn="l"/>
            <a:r>
              <a:rPr lang="en-US" b="0" i="0" u="none" strike="noStrike" baseline="0" dirty="0">
                <a:latin typeface="DhyvhmTmdntbJtdmdyUtopiaStd-Regular"/>
              </a:rPr>
              <a:t>Basic techniques include looking for specific delimiters between sentences, such as a period (.) or a newline character (\n), and sometimes even a semi-colon (;).</a:t>
            </a:r>
            <a:endParaRPr lang="ru-RU" dirty="0"/>
          </a:p>
        </p:txBody>
      </p:sp>
    </p:spTree>
    <p:extLst>
      <p:ext uri="{BB962C8B-B14F-4D97-AF65-F5344CB8AC3E}">
        <p14:creationId xmlns:p14="http://schemas.microsoft.com/office/powerpoint/2010/main" val="2826087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81E95AD-9C1D-46E9-B989-38DA13AD7593}"/>
              </a:ext>
            </a:extLst>
          </p:cNvPr>
          <p:cNvSpPr>
            <a:spLocks noGrp="1"/>
          </p:cNvSpPr>
          <p:nvPr>
            <p:ph type="title"/>
          </p:nvPr>
        </p:nvSpPr>
        <p:spPr>
          <a:xfrm>
            <a:off x="1371600" y="582685"/>
            <a:ext cx="9601200" cy="815829"/>
          </a:xfrm>
        </p:spPr>
        <p:txBody>
          <a:bodyPr/>
          <a:lstStyle/>
          <a:p>
            <a:pPr algn="ctr"/>
            <a:r>
              <a:rPr lang="en-US" dirty="0">
                <a:solidFill>
                  <a:srgbClr val="00B050"/>
                </a:solidFill>
              </a:rPr>
              <a:t>Sentence tokenization</a:t>
            </a:r>
            <a:endParaRPr lang="ru-RU" dirty="0">
              <a:solidFill>
                <a:srgbClr val="00B050"/>
              </a:solidFill>
            </a:endParaRPr>
          </a:p>
        </p:txBody>
      </p:sp>
      <p:sp>
        <p:nvSpPr>
          <p:cNvPr id="3" name="Объект 2">
            <a:extLst>
              <a:ext uri="{FF2B5EF4-FFF2-40B4-BE49-F238E27FC236}">
                <a16:creationId xmlns:a16="http://schemas.microsoft.com/office/drawing/2014/main" id="{507738B6-E0FC-4FA0-B8B5-4D96B90C43F5}"/>
              </a:ext>
            </a:extLst>
          </p:cNvPr>
          <p:cNvSpPr>
            <a:spLocks noGrp="1"/>
          </p:cNvSpPr>
          <p:nvPr>
            <p:ph idx="1"/>
          </p:nvPr>
        </p:nvSpPr>
        <p:spPr>
          <a:xfrm>
            <a:off x="1371600" y="1916885"/>
            <a:ext cx="9601200" cy="3581400"/>
          </a:xfrm>
        </p:spPr>
        <p:txBody>
          <a:bodyPr/>
          <a:lstStyle/>
          <a:p>
            <a:pPr marL="0" indent="0" algn="l">
              <a:buNone/>
            </a:pPr>
            <a:r>
              <a:rPr lang="en-US" sz="1800" b="0" i="0" u="none" strike="noStrike" baseline="0" dirty="0">
                <a:latin typeface="DhyvhmTmdntbJtdmdyUtopiaStd-Regular"/>
              </a:rPr>
              <a:t>Before we can tokenize sentences, we need some text on which we can try out these operations. We will load some sample text and also a part of the Gutenberg corpus available in NLTK itself.</a:t>
            </a:r>
            <a:endParaRPr lang="ru-RU" sz="1800" b="0" i="0" u="none" strike="noStrike" baseline="0" dirty="0">
              <a:latin typeface="DhyvhmTmdntbJtdmdyUtopiaStd-Regular"/>
            </a:endParaRPr>
          </a:p>
          <a:p>
            <a:pPr marL="0" indent="0" algn="l">
              <a:buNone/>
            </a:pPr>
            <a:endParaRPr lang="ru-RU" dirty="0"/>
          </a:p>
        </p:txBody>
      </p:sp>
      <p:graphicFrame>
        <p:nvGraphicFramePr>
          <p:cNvPr id="4" name="Таблица 4">
            <a:extLst>
              <a:ext uri="{FF2B5EF4-FFF2-40B4-BE49-F238E27FC236}">
                <a16:creationId xmlns:a16="http://schemas.microsoft.com/office/drawing/2014/main" id="{72194E35-B5B2-4016-B9DA-83FAF102C6C5}"/>
              </a:ext>
            </a:extLst>
          </p:cNvPr>
          <p:cNvGraphicFramePr>
            <a:graphicFrameLocks noGrp="1"/>
          </p:cNvGraphicFramePr>
          <p:nvPr>
            <p:extLst>
              <p:ext uri="{D42A27DB-BD31-4B8C-83A1-F6EECF244321}">
                <p14:modId xmlns:p14="http://schemas.microsoft.com/office/powerpoint/2010/main" val="394152904"/>
              </p:ext>
            </p:extLst>
          </p:nvPr>
        </p:nvGraphicFramePr>
        <p:xfrm>
          <a:off x="1371599" y="2917581"/>
          <a:ext cx="8795857" cy="2963101"/>
        </p:xfrm>
        <a:graphic>
          <a:graphicData uri="http://schemas.openxmlformats.org/drawingml/2006/table">
            <a:tbl>
              <a:tblPr firstRow="1" bandRow="1">
                <a:tableStyleId>{2D5ABB26-0587-4C30-8999-92F81FD0307C}</a:tableStyleId>
              </a:tblPr>
              <a:tblGrid>
                <a:gridCol w="8795857">
                  <a:extLst>
                    <a:ext uri="{9D8B030D-6E8A-4147-A177-3AD203B41FA5}">
                      <a16:colId xmlns:a16="http://schemas.microsoft.com/office/drawing/2014/main" val="1417755141"/>
                    </a:ext>
                  </a:extLst>
                </a:gridCol>
              </a:tblGrid>
              <a:tr h="2963101">
                <a:tc>
                  <a:txBody>
                    <a:bodyPr/>
                    <a:lstStyle/>
                    <a:p>
                      <a:r>
                        <a:rPr lang="en-US" sz="1800" b="0" u="none" strike="noStrike" kern="1200" baseline="0" dirty="0">
                          <a:solidFill>
                            <a:srgbClr val="FF0000"/>
                          </a:solidFill>
                        </a:rPr>
                        <a:t>import </a:t>
                      </a:r>
                      <a:r>
                        <a:rPr lang="en-US" sz="1800" b="0" u="none" strike="noStrike" kern="1200" baseline="0" dirty="0" err="1">
                          <a:solidFill>
                            <a:srgbClr val="FF0000"/>
                          </a:solidFill>
                        </a:rPr>
                        <a:t>nltk</a:t>
                      </a:r>
                      <a:endParaRPr lang="en-US" sz="1800" b="0" u="none" strike="noStrike" kern="1200" baseline="0" dirty="0">
                        <a:solidFill>
                          <a:srgbClr val="FF0000"/>
                        </a:solidFill>
                      </a:endParaRPr>
                    </a:p>
                    <a:p>
                      <a:r>
                        <a:rPr lang="de-DE" sz="1800" b="0" u="none" strike="noStrike" kern="1200" baseline="0" dirty="0" err="1">
                          <a:solidFill>
                            <a:srgbClr val="FF0000"/>
                          </a:solidFill>
                        </a:rPr>
                        <a:t>from</a:t>
                      </a:r>
                      <a:r>
                        <a:rPr lang="de-DE" sz="1800" b="0" u="none" strike="noStrike" kern="1200" baseline="0" dirty="0">
                          <a:solidFill>
                            <a:srgbClr val="FF0000"/>
                          </a:solidFill>
                        </a:rPr>
                        <a:t> </a:t>
                      </a:r>
                      <a:r>
                        <a:rPr lang="de-DE" sz="1800" b="0" u="none" strike="noStrike" kern="1200" baseline="0" dirty="0" err="1">
                          <a:solidFill>
                            <a:srgbClr val="FF0000"/>
                          </a:solidFill>
                        </a:rPr>
                        <a:t>nltk.corpus</a:t>
                      </a:r>
                      <a:r>
                        <a:rPr lang="de-DE" sz="1800" b="0" u="none" strike="noStrike" kern="1200" baseline="0" dirty="0">
                          <a:solidFill>
                            <a:srgbClr val="FF0000"/>
                          </a:solidFill>
                        </a:rPr>
                        <a:t> </a:t>
                      </a:r>
                      <a:r>
                        <a:rPr lang="de-DE" sz="1800" b="0" u="none" strike="noStrike" kern="1200" baseline="0" dirty="0" err="1">
                          <a:solidFill>
                            <a:srgbClr val="FF0000"/>
                          </a:solidFill>
                        </a:rPr>
                        <a:t>import</a:t>
                      </a:r>
                      <a:r>
                        <a:rPr lang="de-DE" sz="1800" b="0" u="none" strike="noStrike" kern="1200" baseline="0" dirty="0">
                          <a:solidFill>
                            <a:srgbClr val="FF0000"/>
                          </a:solidFill>
                        </a:rPr>
                        <a:t> </a:t>
                      </a:r>
                      <a:r>
                        <a:rPr lang="de-DE" sz="1800" b="0" u="none" strike="noStrike" kern="1200" baseline="0" dirty="0" err="1">
                          <a:solidFill>
                            <a:srgbClr val="FF0000"/>
                          </a:solidFill>
                        </a:rPr>
                        <a:t>gutenberg</a:t>
                      </a:r>
                      <a:endParaRPr lang="de-DE" sz="1800" b="0" u="none" strike="noStrike" kern="1200" baseline="0" dirty="0">
                        <a:solidFill>
                          <a:srgbClr val="FF0000"/>
                        </a:solidFill>
                      </a:endParaRPr>
                    </a:p>
                    <a:p>
                      <a:r>
                        <a:rPr lang="en-US" sz="1800" b="0" u="none" strike="noStrike" kern="1200" baseline="0" dirty="0">
                          <a:solidFill>
                            <a:srgbClr val="FF0000"/>
                          </a:solidFill>
                        </a:rPr>
                        <a:t>from </a:t>
                      </a:r>
                      <a:r>
                        <a:rPr lang="en-US" sz="1800" b="0" u="none" strike="noStrike" kern="1200" baseline="0" dirty="0" err="1">
                          <a:solidFill>
                            <a:srgbClr val="FF0000"/>
                          </a:solidFill>
                        </a:rPr>
                        <a:t>pprint</a:t>
                      </a:r>
                      <a:r>
                        <a:rPr lang="en-US" sz="1800" b="0" u="none" strike="noStrike" kern="1200" baseline="0" dirty="0">
                          <a:solidFill>
                            <a:srgbClr val="FF0000"/>
                          </a:solidFill>
                        </a:rPr>
                        <a:t> import </a:t>
                      </a:r>
                      <a:r>
                        <a:rPr lang="en-US" sz="1800" b="0" u="none" strike="noStrike" kern="1200" baseline="0" dirty="0" err="1">
                          <a:solidFill>
                            <a:srgbClr val="FF0000"/>
                          </a:solidFill>
                        </a:rPr>
                        <a:t>pprint</a:t>
                      </a:r>
                      <a:endParaRPr lang="en-US" sz="1800" b="0" u="none" strike="noStrike" kern="1200" baseline="0" dirty="0">
                        <a:solidFill>
                          <a:srgbClr val="FF0000"/>
                        </a:solidFill>
                      </a:endParaRPr>
                    </a:p>
                    <a:p>
                      <a:r>
                        <a:rPr lang="en-US" sz="1800" b="0" u="none" strike="noStrike" kern="1200" baseline="0" dirty="0" err="1">
                          <a:solidFill>
                            <a:srgbClr val="00B0F0"/>
                          </a:solidFill>
                        </a:rPr>
                        <a:t>alice</a:t>
                      </a:r>
                      <a:r>
                        <a:rPr lang="en-US" sz="1800" b="0" u="none" strike="noStrike" kern="1200" baseline="0" dirty="0">
                          <a:solidFill>
                            <a:srgbClr val="00B0F0"/>
                          </a:solidFill>
                        </a:rPr>
                        <a:t> = </a:t>
                      </a:r>
                      <a:r>
                        <a:rPr lang="en-US" sz="1800" b="0" u="none" strike="noStrike" kern="1200" baseline="0" dirty="0" err="1">
                          <a:solidFill>
                            <a:srgbClr val="00B0F0"/>
                          </a:solidFill>
                        </a:rPr>
                        <a:t>gutenberg.raw</a:t>
                      </a:r>
                      <a:r>
                        <a:rPr lang="en-US" sz="1800" b="0" u="none" strike="noStrike" kern="1200" baseline="0" dirty="0">
                          <a:solidFill>
                            <a:srgbClr val="00B0F0"/>
                          </a:solidFill>
                        </a:rPr>
                        <a:t>(</a:t>
                      </a:r>
                      <a:r>
                        <a:rPr lang="en-US" sz="1800" b="0" u="none" strike="noStrike" kern="1200" baseline="0" dirty="0" err="1">
                          <a:solidFill>
                            <a:srgbClr val="00B0F0"/>
                          </a:solidFill>
                        </a:rPr>
                        <a:t>fileids</a:t>
                      </a:r>
                      <a:r>
                        <a:rPr lang="en-US" sz="1800" b="0" u="none" strike="noStrike" kern="1200" baseline="0" dirty="0">
                          <a:solidFill>
                            <a:srgbClr val="00B0F0"/>
                          </a:solidFill>
                        </a:rPr>
                        <a:t>='carroll-alice.txt')</a:t>
                      </a:r>
                    </a:p>
                    <a:p>
                      <a:r>
                        <a:rPr lang="en-US" sz="1800" b="0" u="none" strike="noStrike" kern="1200" baseline="0" dirty="0" err="1">
                          <a:solidFill>
                            <a:srgbClr val="00B0F0"/>
                          </a:solidFill>
                        </a:rPr>
                        <a:t>sample_text</a:t>
                      </a:r>
                      <a:r>
                        <a:rPr lang="en-US" sz="1800" b="0" u="none" strike="noStrike" kern="1200" baseline="0" dirty="0">
                          <a:solidFill>
                            <a:srgbClr val="00B0F0"/>
                          </a:solidFill>
                        </a:rPr>
                        <a:t> = 'We will discuss briefly about the basic syntax, structure and</a:t>
                      </a:r>
                    </a:p>
                    <a:p>
                      <a:r>
                        <a:rPr lang="en-US" sz="1800" b="0" u="none" strike="noStrike" kern="1200" baseline="0" dirty="0">
                          <a:solidFill>
                            <a:srgbClr val="00B0F0"/>
                          </a:solidFill>
                        </a:rPr>
                        <a:t>design philosophies. There is a defined hierarchical syntax for Python code</a:t>
                      </a:r>
                    </a:p>
                    <a:p>
                      <a:r>
                        <a:rPr lang="en-US" sz="1800" b="0" u="none" strike="noStrike" kern="1200" baseline="0" dirty="0">
                          <a:solidFill>
                            <a:srgbClr val="00B0F0"/>
                          </a:solidFill>
                        </a:rPr>
                        <a:t>which you should remember when writing code! Python is a really powerful</a:t>
                      </a:r>
                    </a:p>
                    <a:p>
                      <a:r>
                        <a:rPr lang="en-US" sz="1800" b="0" u="none" strike="noStrike" kern="1200" baseline="0" dirty="0">
                          <a:solidFill>
                            <a:srgbClr val="00B0F0"/>
                          </a:solidFill>
                        </a:rPr>
                        <a:t>programming language!'</a:t>
                      </a:r>
                      <a:endParaRPr lang="ru-RU" dirty="0">
                        <a:solidFill>
                          <a:srgbClr val="00B0F0"/>
                        </a:solidFill>
                      </a:endParaRPr>
                    </a:p>
                  </a:txBody>
                  <a:tcPr/>
                </a:tc>
                <a:extLst>
                  <a:ext uri="{0D108BD9-81ED-4DB2-BD59-A6C34878D82A}">
                    <a16:rowId xmlns:a16="http://schemas.microsoft.com/office/drawing/2014/main" val="966003586"/>
                  </a:ext>
                </a:extLst>
              </a:tr>
            </a:tbl>
          </a:graphicData>
        </a:graphic>
      </p:graphicFrame>
    </p:spTree>
    <p:extLst>
      <p:ext uri="{BB962C8B-B14F-4D97-AF65-F5344CB8AC3E}">
        <p14:creationId xmlns:p14="http://schemas.microsoft.com/office/powerpoint/2010/main" val="3323771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B5589C2-FF9F-4DA5-AD31-06B65B483957}"/>
              </a:ext>
            </a:extLst>
          </p:cNvPr>
          <p:cNvSpPr>
            <a:spLocks noGrp="1"/>
          </p:cNvSpPr>
          <p:nvPr>
            <p:ph type="title"/>
          </p:nvPr>
        </p:nvSpPr>
        <p:spPr>
          <a:xfrm>
            <a:off x="1371600" y="544935"/>
            <a:ext cx="9601200" cy="891330"/>
          </a:xfrm>
        </p:spPr>
        <p:txBody>
          <a:bodyPr/>
          <a:lstStyle/>
          <a:p>
            <a:pPr algn="ctr"/>
            <a:r>
              <a:rPr lang="en-US" dirty="0">
                <a:solidFill>
                  <a:srgbClr val="00B050"/>
                </a:solidFill>
              </a:rPr>
              <a:t>Sentence tokenization</a:t>
            </a:r>
            <a:endParaRPr lang="ru-RU" dirty="0">
              <a:solidFill>
                <a:srgbClr val="00B050"/>
              </a:solidFill>
            </a:endParaRPr>
          </a:p>
        </p:txBody>
      </p:sp>
      <p:sp>
        <p:nvSpPr>
          <p:cNvPr id="3" name="Объект 2">
            <a:extLst>
              <a:ext uri="{FF2B5EF4-FFF2-40B4-BE49-F238E27FC236}">
                <a16:creationId xmlns:a16="http://schemas.microsoft.com/office/drawing/2014/main" id="{8CF31A84-C599-46D4-8ED9-5E6AEFCB2774}"/>
              </a:ext>
            </a:extLst>
          </p:cNvPr>
          <p:cNvSpPr>
            <a:spLocks noGrp="1"/>
          </p:cNvSpPr>
          <p:nvPr>
            <p:ph idx="1"/>
          </p:nvPr>
        </p:nvSpPr>
        <p:spPr>
          <a:xfrm>
            <a:off x="1371600" y="1866549"/>
            <a:ext cx="9936760" cy="4064467"/>
          </a:xfrm>
        </p:spPr>
        <p:txBody>
          <a:bodyPr/>
          <a:lstStyle/>
          <a:p>
            <a:pPr algn="l"/>
            <a:r>
              <a:rPr lang="en-US" sz="1800" b="0" i="0" u="none" strike="noStrike" baseline="0" dirty="0">
                <a:latin typeface="DhyvhmTmdntbJtdmdyUtopiaStd-Regular"/>
              </a:rPr>
              <a:t>The </a:t>
            </a:r>
            <a:r>
              <a:rPr lang="en-US" sz="1800" b="0" i="0" u="none" strike="noStrike" baseline="0" dirty="0" err="1">
                <a:latin typeface="KwbwtqWrptyqChkxsrTheSansMonoConNormal"/>
              </a:rPr>
              <a:t>nltk.sent_tokenize</a:t>
            </a:r>
            <a:r>
              <a:rPr lang="en-US" sz="1800" b="0" i="0" u="none" strike="noStrike" baseline="0" dirty="0">
                <a:latin typeface="KwbwtqWrptyqChkxsrTheSansMonoConNormal"/>
              </a:rPr>
              <a:t> </a:t>
            </a:r>
            <a:r>
              <a:rPr lang="en-US" sz="1800" b="0" i="0" u="none" strike="noStrike" baseline="0" dirty="0">
                <a:latin typeface="DhyvhmTmdntbJtdmdyUtopiaStd-Regular"/>
              </a:rPr>
              <a:t>function is the default sentence tokenization function that </a:t>
            </a:r>
            <a:r>
              <a:rPr lang="en-US" sz="1800" b="0" i="0" u="none" strike="noStrike" baseline="0" dirty="0" err="1">
                <a:latin typeface="KwbwtqWrptyqChkxsrTheSansMonoConNormal"/>
              </a:rPr>
              <a:t>nltk</a:t>
            </a:r>
            <a:r>
              <a:rPr lang="en-US" sz="1800" b="0" i="0" u="none" strike="noStrike" baseline="0" dirty="0">
                <a:latin typeface="KwbwtqWrptyqChkxsrTheSansMonoConNormal"/>
              </a:rPr>
              <a:t> </a:t>
            </a:r>
            <a:r>
              <a:rPr lang="en-US" sz="1800" b="0" i="0" u="none" strike="noStrike" baseline="0" dirty="0">
                <a:latin typeface="DhyvhmTmdntbJtdmdyUtopiaStd-Regular"/>
              </a:rPr>
              <a:t>recommends. </a:t>
            </a:r>
          </a:p>
          <a:p>
            <a:pPr algn="l"/>
            <a:r>
              <a:rPr lang="en-US" sz="1800" b="0" i="0" u="none" strike="noStrike" baseline="0" dirty="0">
                <a:latin typeface="DhyvhmTmdntbJtdmdyUtopiaStd-Regular"/>
              </a:rPr>
              <a:t>It uses an instance of the </a:t>
            </a:r>
            <a:r>
              <a:rPr lang="en-US" sz="1800" b="0" i="0" u="none" strike="noStrike" baseline="0" dirty="0" err="1">
                <a:latin typeface="KwbwtqWrptyqChkxsrTheSansMonoConNormal"/>
              </a:rPr>
              <a:t>PunktSentenceTokenizer</a:t>
            </a:r>
            <a:r>
              <a:rPr lang="en-US" sz="1800" b="0" i="0" u="none" strike="noStrike" baseline="0" dirty="0">
                <a:latin typeface="KwbwtqWrptyqChkxsrTheSansMonoConNormal"/>
              </a:rPr>
              <a:t> </a:t>
            </a:r>
            <a:r>
              <a:rPr lang="en-US" sz="1800" b="0" i="0" u="none" strike="noStrike" baseline="0" dirty="0">
                <a:latin typeface="DhyvhmTmdntbJtdmdyUtopiaStd-Regular"/>
              </a:rPr>
              <a:t>class internally.</a:t>
            </a:r>
          </a:p>
          <a:p>
            <a:pPr algn="l"/>
            <a:r>
              <a:rPr lang="en-US" sz="1800" b="0" i="0" u="none" strike="noStrike" baseline="0" dirty="0">
                <a:latin typeface="DhyvhmTmdntbJtdmdyUtopiaStd-Regular"/>
              </a:rPr>
              <a:t>However, this is not just a normal object or instance of that class—it has been pre-trained on several language models and works really well on many popular languages besides just English.</a:t>
            </a:r>
          </a:p>
          <a:p>
            <a:pPr algn="l"/>
            <a:endParaRPr lang="ru-RU" dirty="0"/>
          </a:p>
        </p:txBody>
      </p:sp>
      <p:graphicFrame>
        <p:nvGraphicFramePr>
          <p:cNvPr id="4" name="Таблица 4">
            <a:extLst>
              <a:ext uri="{FF2B5EF4-FFF2-40B4-BE49-F238E27FC236}">
                <a16:creationId xmlns:a16="http://schemas.microsoft.com/office/drawing/2014/main" id="{CC773663-8429-4B18-88C4-6CE5A235C06D}"/>
              </a:ext>
            </a:extLst>
          </p:cNvPr>
          <p:cNvGraphicFramePr>
            <a:graphicFrameLocks noGrp="1"/>
          </p:cNvGraphicFramePr>
          <p:nvPr>
            <p:extLst>
              <p:ext uri="{D42A27DB-BD31-4B8C-83A1-F6EECF244321}">
                <p14:modId xmlns:p14="http://schemas.microsoft.com/office/powerpoint/2010/main" val="1616961247"/>
              </p:ext>
            </p:extLst>
          </p:nvPr>
        </p:nvGraphicFramePr>
        <p:xfrm>
          <a:off x="1503493" y="3529978"/>
          <a:ext cx="8128000" cy="2560320"/>
        </p:xfrm>
        <a:graphic>
          <a:graphicData uri="http://schemas.openxmlformats.org/drawingml/2006/table">
            <a:tbl>
              <a:tblPr firstRow="1" bandRow="1">
                <a:tableStyleId>{2D5ABB26-0587-4C30-8999-92F81FD0307C}</a:tableStyleId>
              </a:tblPr>
              <a:tblGrid>
                <a:gridCol w="8128000">
                  <a:extLst>
                    <a:ext uri="{9D8B030D-6E8A-4147-A177-3AD203B41FA5}">
                      <a16:colId xmlns:a16="http://schemas.microsoft.com/office/drawing/2014/main" val="894889578"/>
                    </a:ext>
                  </a:extLst>
                </a:gridCol>
              </a:tblGrid>
              <a:tr h="370840">
                <a:tc>
                  <a:txBody>
                    <a:bodyPr/>
                    <a:lstStyle/>
                    <a:p>
                      <a:r>
                        <a:rPr lang="en-US" sz="1800" b="0" u="none" strike="noStrike" kern="1200" baseline="0" dirty="0" err="1">
                          <a:solidFill>
                            <a:srgbClr val="00B0F0"/>
                          </a:solidFill>
                        </a:rPr>
                        <a:t>default_st</a:t>
                      </a:r>
                      <a:r>
                        <a:rPr lang="en-US" sz="1800" b="0" u="none" strike="noStrike" kern="1200" baseline="0" dirty="0">
                          <a:solidFill>
                            <a:srgbClr val="00B0F0"/>
                          </a:solidFill>
                        </a:rPr>
                        <a:t> = </a:t>
                      </a:r>
                      <a:r>
                        <a:rPr lang="en-US" sz="1800" b="0" u="none" strike="noStrike" kern="1200" baseline="0" dirty="0" err="1">
                          <a:solidFill>
                            <a:srgbClr val="00B0F0"/>
                          </a:solidFill>
                        </a:rPr>
                        <a:t>nltk.sent_tokenize</a:t>
                      </a:r>
                      <a:endParaRPr lang="en-US" sz="1800" b="0" u="none" strike="noStrike" kern="1200" baseline="0" dirty="0">
                        <a:solidFill>
                          <a:srgbClr val="00B0F0"/>
                        </a:solidFill>
                      </a:endParaRPr>
                    </a:p>
                    <a:p>
                      <a:r>
                        <a:rPr lang="en-US" sz="1800" b="0" u="none" strike="noStrike" kern="1200" baseline="0" dirty="0" err="1">
                          <a:solidFill>
                            <a:srgbClr val="00B0F0"/>
                          </a:solidFill>
                        </a:rPr>
                        <a:t>alice_sentences</a:t>
                      </a:r>
                      <a:r>
                        <a:rPr lang="en-US" sz="1800" b="0" u="none" strike="noStrike" kern="1200" baseline="0" dirty="0">
                          <a:solidFill>
                            <a:srgbClr val="00B0F0"/>
                          </a:solidFill>
                        </a:rPr>
                        <a:t> = </a:t>
                      </a:r>
                      <a:r>
                        <a:rPr lang="en-US" sz="1800" b="0" u="none" strike="noStrike" kern="1200" baseline="0" dirty="0" err="1">
                          <a:solidFill>
                            <a:srgbClr val="00B0F0"/>
                          </a:solidFill>
                        </a:rPr>
                        <a:t>default_st</a:t>
                      </a:r>
                      <a:r>
                        <a:rPr lang="en-US" sz="1800" b="0" u="none" strike="noStrike" kern="1200" baseline="0" dirty="0">
                          <a:solidFill>
                            <a:srgbClr val="00B0F0"/>
                          </a:solidFill>
                        </a:rPr>
                        <a:t>(text=</a:t>
                      </a:r>
                      <a:r>
                        <a:rPr lang="en-US" sz="1800" b="0" u="none" strike="noStrike" kern="1200" baseline="0" dirty="0" err="1">
                          <a:solidFill>
                            <a:srgbClr val="00B0F0"/>
                          </a:solidFill>
                        </a:rPr>
                        <a:t>alice</a:t>
                      </a:r>
                      <a:r>
                        <a:rPr lang="en-US" sz="1800" b="0" u="none" strike="noStrike" kern="1200" baseline="0" dirty="0">
                          <a:solidFill>
                            <a:srgbClr val="00B0F0"/>
                          </a:solidFill>
                        </a:rPr>
                        <a:t>)</a:t>
                      </a:r>
                    </a:p>
                    <a:p>
                      <a:r>
                        <a:rPr lang="en-US" sz="1800" b="0" u="none" strike="noStrike" kern="1200" baseline="0" dirty="0" err="1">
                          <a:solidFill>
                            <a:srgbClr val="00B0F0"/>
                          </a:solidFill>
                        </a:rPr>
                        <a:t>sample_sentences</a:t>
                      </a:r>
                      <a:r>
                        <a:rPr lang="en-US" sz="1800" b="0" u="none" strike="noStrike" kern="1200" baseline="0" dirty="0">
                          <a:solidFill>
                            <a:srgbClr val="00B0F0"/>
                          </a:solidFill>
                        </a:rPr>
                        <a:t> = </a:t>
                      </a:r>
                      <a:r>
                        <a:rPr lang="en-US" sz="1800" b="0" u="none" strike="noStrike" kern="1200" baseline="0" dirty="0" err="1">
                          <a:solidFill>
                            <a:srgbClr val="00B0F0"/>
                          </a:solidFill>
                        </a:rPr>
                        <a:t>default_st</a:t>
                      </a:r>
                      <a:r>
                        <a:rPr lang="en-US" sz="1800" b="0" u="none" strike="noStrike" kern="1200" baseline="0" dirty="0">
                          <a:solidFill>
                            <a:srgbClr val="00B0F0"/>
                          </a:solidFill>
                        </a:rPr>
                        <a:t>(text=</a:t>
                      </a:r>
                      <a:r>
                        <a:rPr lang="en-US" sz="1800" b="0" u="none" strike="noStrike" kern="1200" baseline="0" dirty="0" err="1">
                          <a:solidFill>
                            <a:srgbClr val="00B0F0"/>
                          </a:solidFill>
                        </a:rPr>
                        <a:t>sample_text</a:t>
                      </a:r>
                      <a:r>
                        <a:rPr lang="en-US" sz="1800" b="0" u="none" strike="noStrike" kern="1200" baseline="0" dirty="0">
                          <a:solidFill>
                            <a:srgbClr val="00B0F0"/>
                          </a:solidFill>
                        </a:rPr>
                        <a:t>)</a:t>
                      </a:r>
                    </a:p>
                    <a:p>
                      <a:r>
                        <a:rPr lang="en-US" sz="1800" b="0" u="none" strike="noStrike" kern="1200" baseline="0" dirty="0">
                          <a:solidFill>
                            <a:srgbClr val="00B0F0"/>
                          </a:solidFill>
                        </a:rPr>
                        <a:t>print 'Total sentences in </a:t>
                      </a:r>
                      <a:r>
                        <a:rPr lang="en-US" sz="1800" b="0" u="none" strike="noStrike" kern="1200" baseline="0" dirty="0" err="1">
                          <a:solidFill>
                            <a:srgbClr val="00B0F0"/>
                          </a:solidFill>
                        </a:rPr>
                        <a:t>sample_text</a:t>
                      </a:r>
                      <a:r>
                        <a:rPr lang="en-US" sz="1800" b="0" u="none" strike="noStrike" kern="1200" baseline="0" dirty="0">
                          <a:solidFill>
                            <a:srgbClr val="00B0F0"/>
                          </a:solidFill>
                        </a:rPr>
                        <a:t>:', </a:t>
                      </a:r>
                      <a:r>
                        <a:rPr lang="en-US" sz="1800" b="0" u="none" strike="noStrike" kern="1200" baseline="0" dirty="0" err="1">
                          <a:solidFill>
                            <a:srgbClr val="00B0F0"/>
                          </a:solidFill>
                        </a:rPr>
                        <a:t>len</a:t>
                      </a:r>
                      <a:r>
                        <a:rPr lang="en-US" sz="1800" b="0" u="none" strike="noStrike" kern="1200" baseline="0" dirty="0">
                          <a:solidFill>
                            <a:srgbClr val="00B0F0"/>
                          </a:solidFill>
                        </a:rPr>
                        <a:t>(</a:t>
                      </a:r>
                      <a:r>
                        <a:rPr lang="en-US" sz="1800" b="0" u="none" strike="noStrike" kern="1200" baseline="0" dirty="0" err="1">
                          <a:solidFill>
                            <a:srgbClr val="00B0F0"/>
                          </a:solidFill>
                        </a:rPr>
                        <a:t>sample_sentences</a:t>
                      </a:r>
                      <a:r>
                        <a:rPr lang="en-US" sz="1800" b="0" u="none" strike="noStrike" kern="1200" baseline="0" dirty="0">
                          <a:solidFill>
                            <a:srgbClr val="00B0F0"/>
                          </a:solidFill>
                        </a:rPr>
                        <a:t>)</a:t>
                      </a:r>
                    </a:p>
                    <a:p>
                      <a:r>
                        <a:rPr lang="en-US" sz="1800" b="0" u="none" strike="noStrike" kern="1200" baseline="0" dirty="0">
                          <a:solidFill>
                            <a:srgbClr val="00B0F0"/>
                          </a:solidFill>
                        </a:rPr>
                        <a:t>print 'Sample text sentences :-'</a:t>
                      </a:r>
                    </a:p>
                    <a:p>
                      <a:r>
                        <a:rPr lang="en-US" sz="1800" b="0" u="none" strike="noStrike" kern="1200" baseline="0" dirty="0" err="1">
                          <a:solidFill>
                            <a:srgbClr val="00B0F0"/>
                          </a:solidFill>
                        </a:rPr>
                        <a:t>pprint</a:t>
                      </a:r>
                      <a:r>
                        <a:rPr lang="en-US" sz="1800" b="0" u="none" strike="noStrike" kern="1200" baseline="0" dirty="0">
                          <a:solidFill>
                            <a:srgbClr val="00B0F0"/>
                          </a:solidFill>
                        </a:rPr>
                        <a:t>(</a:t>
                      </a:r>
                      <a:r>
                        <a:rPr lang="en-US" sz="1800" b="0" u="none" strike="noStrike" kern="1200" baseline="0" dirty="0" err="1">
                          <a:solidFill>
                            <a:srgbClr val="00B0F0"/>
                          </a:solidFill>
                        </a:rPr>
                        <a:t>sample_sentences</a:t>
                      </a:r>
                      <a:r>
                        <a:rPr lang="en-US" sz="1800" b="0" u="none" strike="noStrike" kern="1200" baseline="0" dirty="0">
                          <a:solidFill>
                            <a:srgbClr val="00B0F0"/>
                          </a:solidFill>
                        </a:rPr>
                        <a:t>)</a:t>
                      </a:r>
                    </a:p>
                    <a:p>
                      <a:r>
                        <a:rPr lang="fr-FR" sz="1800" b="0" u="none" strike="noStrike" kern="1200" baseline="0" dirty="0" err="1">
                          <a:solidFill>
                            <a:srgbClr val="00B0F0"/>
                          </a:solidFill>
                        </a:rPr>
                        <a:t>print</a:t>
                      </a:r>
                      <a:r>
                        <a:rPr lang="fr-FR" sz="1800" b="0" u="none" strike="noStrike" kern="1200" baseline="0" dirty="0">
                          <a:solidFill>
                            <a:srgbClr val="00B0F0"/>
                          </a:solidFill>
                        </a:rPr>
                        <a:t> '\</a:t>
                      </a:r>
                      <a:r>
                        <a:rPr lang="fr-FR" sz="1800" b="0" u="none" strike="noStrike" kern="1200" baseline="0" dirty="0" err="1">
                          <a:solidFill>
                            <a:srgbClr val="00B0F0"/>
                          </a:solidFill>
                        </a:rPr>
                        <a:t>nTotal</a:t>
                      </a:r>
                      <a:r>
                        <a:rPr lang="fr-FR" sz="1800" b="0" u="none" strike="noStrike" kern="1200" baseline="0" dirty="0">
                          <a:solidFill>
                            <a:srgbClr val="00B0F0"/>
                          </a:solidFill>
                        </a:rPr>
                        <a:t> sentences in </a:t>
                      </a:r>
                      <a:r>
                        <a:rPr lang="fr-FR" sz="1800" b="0" u="none" strike="noStrike" kern="1200" baseline="0" dirty="0" err="1">
                          <a:solidFill>
                            <a:srgbClr val="00B0F0"/>
                          </a:solidFill>
                        </a:rPr>
                        <a:t>alice</a:t>
                      </a:r>
                      <a:r>
                        <a:rPr lang="fr-FR" sz="1800" b="0" u="none" strike="noStrike" kern="1200" baseline="0" dirty="0">
                          <a:solidFill>
                            <a:srgbClr val="00B0F0"/>
                          </a:solidFill>
                        </a:rPr>
                        <a:t>:', </a:t>
                      </a:r>
                      <a:r>
                        <a:rPr lang="fr-FR" sz="1800" b="0" u="none" strike="noStrike" kern="1200" baseline="0" dirty="0" err="1">
                          <a:solidFill>
                            <a:srgbClr val="00B0F0"/>
                          </a:solidFill>
                        </a:rPr>
                        <a:t>len</a:t>
                      </a:r>
                      <a:r>
                        <a:rPr lang="fr-FR" sz="1800" b="0" u="none" strike="noStrike" kern="1200" baseline="0" dirty="0">
                          <a:solidFill>
                            <a:srgbClr val="00B0F0"/>
                          </a:solidFill>
                        </a:rPr>
                        <a:t>(</a:t>
                      </a:r>
                      <a:r>
                        <a:rPr lang="fr-FR" sz="1800" b="0" u="none" strike="noStrike" kern="1200" baseline="0" dirty="0" err="1">
                          <a:solidFill>
                            <a:srgbClr val="00B0F0"/>
                          </a:solidFill>
                        </a:rPr>
                        <a:t>alice_sentences</a:t>
                      </a:r>
                      <a:r>
                        <a:rPr lang="fr-FR" sz="1800" b="0" u="none" strike="noStrike" kern="1200" baseline="0" dirty="0">
                          <a:solidFill>
                            <a:srgbClr val="00B0F0"/>
                          </a:solidFill>
                        </a:rPr>
                        <a:t>)</a:t>
                      </a:r>
                    </a:p>
                    <a:p>
                      <a:r>
                        <a:rPr lang="en-US" sz="1800" b="0" u="none" strike="noStrike" kern="1200" baseline="0" dirty="0">
                          <a:solidFill>
                            <a:srgbClr val="00B0F0"/>
                          </a:solidFill>
                        </a:rPr>
                        <a:t>print 'First 5 sentences in </a:t>
                      </a:r>
                      <a:r>
                        <a:rPr lang="en-US" sz="1800" b="0" u="none" strike="noStrike" kern="1200" baseline="0" dirty="0" err="1">
                          <a:solidFill>
                            <a:srgbClr val="00B0F0"/>
                          </a:solidFill>
                        </a:rPr>
                        <a:t>alice</a:t>
                      </a:r>
                      <a:r>
                        <a:rPr lang="en-US" sz="1800" b="0" u="none" strike="noStrike" kern="1200" baseline="0" dirty="0">
                          <a:solidFill>
                            <a:srgbClr val="00B0F0"/>
                          </a:solidFill>
                        </a:rPr>
                        <a:t>:-'</a:t>
                      </a:r>
                    </a:p>
                    <a:p>
                      <a:r>
                        <a:rPr lang="en-US" sz="1800" b="0" u="none" strike="noStrike" kern="1200" baseline="0" dirty="0" err="1">
                          <a:solidFill>
                            <a:srgbClr val="00B0F0"/>
                          </a:solidFill>
                        </a:rPr>
                        <a:t>pprint</a:t>
                      </a:r>
                      <a:r>
                        <a:rPr lang="en-US" sz="1800" b="0" u="none" strike="noStrike" kern="1200" baseline="0" dirty="0">
                          <a:solidFill>
                            <a:srgbClr val="00B0F0"/>
                          </a:solidFill>
                        </a:rPr>
                        <a:t>(</a:t>
                      </a:r>
                      <a:r>
                        <a:rPr lang="en-US" sz="1800" b="0" u="none" strike="noStrike" kern="1200" baseline="0" dirty="0" err="1">
                          <a:solidFill>
                            <a:srgbClr val="00B0F0"/>
                          </a:solidFill>
                        </a:rPr>
                        <a:t>alice_sentences</a:t>
                      </a:r>
                      <a:r>
                        <a:rPr lang="en-US" sz="1800" b="0" u="none" strike="noStrike" kern="1200" baseline="0" dirty="0">
                          <a:solidFill>
                            <a:srgbClr val="00B0F0"/>
                          </a:solidFill>
                        </a:rPr>
                        <a:t>[0:5])</a:t>
                      </a:r>
                      <a:endParaRPr lang="ru-RU" dirty="0">
                        <a:solidFill>
                          <a:srgbClr val="00B0F0"/>
                        </a:solidFill>
                      </a:endParaRPr>
                    </a:p>
                  </a:txBody>
                  <a:tcPr/>
                </a:tc>
                <a:extLst>
                  <a:ext uri="{0D108BD9-81ED-4DB2-BD59-A6C34878D82A}">
                    <a16:rowId xmlns:a16="http://schemas.microsoft.com/office/drawing/2014/main" val="1777788417"/>
                  </a:ext>
                </a:extLst>
              </a:tr>
            </a:tbl>
          </a:graphicData>
        </a:graphic>
      </p:graphicFrame>
    </p:spTree>
    <p:extLst>
      <p:ext uri="{BB962C8B-B14F-4D97-AF65-F5344CB8AC3E}">
        <p14:creationId xmlns:p14="http://schemas.microsoft.com/office/powerpoint/2010/main" val="609647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850F3C6-15F2-4360-90CE-87A011CFDBC0}"/>
              </a:ext>
            </a:extLst>
          </p:cNvPr>
          <p:cNvSpPr>
            <a:spLocks noGrp="1"/>
          </p:cNvSpPr>
          <p:nvPr>
            <p:ph type="title"/>
          </p:nvPr>
        </p:nvSpPr>
        <p:spPr>
          <a:xfrm>
            <a:off x="1333500" y="289071"/>
            <a:ext cx="9601200" cy="799051"/>
          </a:xfrm>
        </p:spPr>
        <p:txBody>
          <a:bodyPr/>
          <a:lstStyle/>
          <a:p>
            <a:pPr algn="ctr"/>
            <a:r>
              <a:rPr lang="en-US" dirty="0">
                <a:solidFill>
                  <a:srgbClr val="00B050"/>
                </a:solidFill>
              </a:rPr>
              <a:t>Sentence tokenization</a:t>
            </a:r>
            <a:endParaRPr lang="ru-RU" dirty="0"/>
          </a:p>
        </p:txBody>
      </p:sp>
      <p:sp>
        <p:nvSpPr>
          <p:cNvPr id="3" name="Объект 2">
            <a:extLst>
              <a:ext uri="{FF2B5EF4-FFF2-40B4-BE49-F238E27FC236}">
                <a16:creationId xmlns:a16="http://schemas.microsoft.com/office/drawing/2014/main" id="{948DB480-3742-4B43-AE3A-619B2AA5738A}"/>
              </a:ext>
            </a:extLst>
          </p:cNvPr>
          <p:cNvSpPr>
            <a:spLocks noGrp="1"/>
          </p:cNvSpPr>
          <p:nvPr>
            <p:ph idx="1"/>
          </p:nvPr>
        </p:nvSpPr>
        <p:spPr>
          <a:xfrm>
            <a:off x="1295400" y="1245765"/>
            <a:ext cx="9677400" cy="4114799"/>
          </a:xfrm>
        </p:spPr>
        <p:txBody>
          <a:bodyPr/>
          <a:lstStyle/>
          <a:p>
            <a:pPr algn="l"/>
            <a:r>
              <a:rPr lang="en-US" sz="1800" b="0" i="0" u="none" strike="noStrike" baseline="0" dirty="0">
                <a:latin typeface="DhyvhmTmdntbJtdmdyUtopiaStd-Regular"/>
              </a:rPr>
              <a:t>On running the preceding snippet, you get the following output depicting the total number of sentences and what those sentences look like in the text corpora:</a:t>
            </a:r>
          </a:p>
          <a:p>
            <a:pPr algn="l"/>
            <a:endParaRPr lang="en-US" sz="1800" b="0" i="0" u="none" strike="noStrike" baseline="0" dirty="0">
              <a:latin typeface="DhyvhmTmdntbJtdmdyUtopiaStd-Regular"/>
            </a:endParaRPr>
          </a:p>
          <a:p>
            <a:pPr algn="l"/>
            <a:endParaRPr lang="ru-RU" dirty="0"/>
          </a:p>
        </p:txBody>
      </p:sp>
      <p:graphicFrame>
        <p:nvGraphicFramePr>
          <p:cNvPr id="4" name="Таблица 4">
            <a:extLst>
              <a:ext uri="{FF2B5EF4-FFF2-40B4-BE49-F238E27FC236}">
                <a16:creationId xmlns:a16="http://schemas.microsoft.com/office/drawing/2014/main" id="{33DF34FD-D9CE-4496-BB2C-5BF9D01DAD38}"/>
              </a:ext>
            </a:extLst>
          </p:cNvPr>
          <p:cNvGraphicFramePr>
            <a:graphicFrameLocks noGrp="1"/>
          </p:cNvGraphicFramePr>
          <p:nvPr>
            <p:extLst>
              <p:ext uri="{D42A27DB-BD31-4B8C-83A1-F6EECF244321}">
                <p14:modId xmlns:p14="http://schemas.microsoft.com/office/powerpoint/2010/main" val="871063719"/>
              </p:ext>
            </p:extLst>
          </p:nvPr>
        </p:nvGraphicFramePr>
        <p:xfrm>
          <a:off x="1333500" y="2030485"/>
          <a:ext cx="9880369" cy="4538444"/>
        </p:xfrm>
        <a:graphic>
          <a:graphicData uri="http://schemas.openxmlformats.org/drawingml/2006/table">
            <a:tbl>
              <a:tblPr firstRow="1" bandRow="1">
                <a:tableStyleId>{2D5ABB26-0587-4C30-8999-92F81FD0307C}</a:tableStyleId>
              </a:tblPr>
              <a:tblGrid>
                <a:gridCol w="9880369">
                  <a:extLst>
                    <a:ext uri="{9D8B030D-6E8A-4147-A177-3AD203B41FA5}">
                      <a16:colId xmlns:a16="http://schemas.microsoft.com/office/drawing/2014/main" val="1820307196"/>
                    </a:ext>
                  </a:extLst>
                </a:gridCol>
              </a:tblGrid>
              <a:tr h="4538444">
                <a:tc>
                  <a:txBody>
                    <a:bodyPr/>
                    <a:lstStyle/>
                    <a:p>
                      <a:r>
                        <a:rPr lang="en-US" sz="1600" b="0" u="none" strike="noStrike" kern="1200" baseline="0" dirty="0">
                          <a:solidFill>
                            <a:srgbClr val="FFC000"/>
                          </a:solidFill>
                        </a:rPr>
                        <a:t>Total sentences in </a:t>
                      </a:r>
                      <a:r>
                        <a:rPr lang="en-US" sz="1600" b="0" u="none" strike="noStrike" kern="1200" baseline="0" dirty="0" err="1">
                          <a:solidFill>
                            <a:srgbClr val="FFC000"/>
                          </a:solidFill>
                        </a:rPr>
                        <a:t>sample_text</a:t>
                      </a:r>
                      <a:r>
                        <a:rPr lang="en-US" sz="1600" b="0" u="none" strike="noStrike" kern="1200" baseline="0" dirty="0">
                          <a:solidFill>
                            <a:srgbClr val="FFC000"/>
                          </a:solidFill>
                        </a:rPr>
                        <a:t>: 3</a:t>
                      </a:r>
                    </a:p>
                    <a:p>
                      <a:r>
                        <a:rPr lang="en-US" sz="1600" b="0" u="none" strike="noStrike" kern="1200" baseline="0" dirty="0">
                          <a:solidFill>
                            <a:srgbClr val="FF0000"/>
                          </a:solidFill>
                        </a:rPr>
                        <a:t>Sample text sentences </a:t>
                      </a:r>
                      <a:r>
                        <a:rPr lang="en-US" sz="1600" b="0" u="none" strike="noStrike" kern="1200" baseline="0" dirty="0">
                          <a:solidFill>
                            <a:schemeClr val="tx1"/>
                          </a:solidFill>
                        </a:rPr>
                        <a:t>:-</a:t>
                      </a:r>
                    </a:p>
                    <a:p>
                      <a:r>
                        <a:rPr lang="en-US" sz="1600" b="0" u="none" strike="noStrike" kern="1200" baseline="0" dirty="0">
                          <a:solidFill>
                            <a:schemeClr val="tx1"/>
                          </a:solidFill>
                        </a:rPr>
                        <a:t>['We will discuss briefly about the basic syntax, structure and design</a:t>
                      </a:r>
                    </a:p>
                    <a:p>
                      <a:r>
                        <a:rPr lang="en-US" sz="1600" b="0" u="none" strike="noStrike" kern="1200" baseline="0" dirty="0">
                          <a:solidFill>
                            <a:schemeClr val="tx1"/>
                          </a:solidFill>
                        </a:rPr>
                        <a:t>philosophies.',</a:t>
                      </a:r>
                    </a:p>
                    <a:p>
                      <a:r>
                        <a:rPr lang="en-US" sz="1600" b="0" u="none" strike="noStrike" kern="1200" baseline="0" dirty="0">
                          <a:solidFill>
                            <a:schemeClr val="tx1"/>
                          </a:solidFill>
                        </a:rPr>
                        <a:t>'There is a defined hierarchical syntax for Python code which you should</a:t>
                      </a:r>
                    </a:p>
                    <a:p>
                      <a:r>
                        <a:rPr lang="en-US" sz="1600" b="0" u="none" strike="noStrike" kern="1200" baseline="0" dirty="0">
                          <a:solidFill>
                            <a:schemeClr val="tx1"/>
                          </a:solidFill>
                        </a:rPr>
                        <a:t>remember when writing code!',</a:t>
                      </a:r>
                    </a:p>
                    <a:p>
                      <a:r>
                        <a:rPr lang="en-US" sz="1600" b="0" u="none" strike="noStrike" kern="1200" baseline="0" dirty="0">
                          <a:solidFill>
                            <a:schemeClr val="tx1"/>
                          </a:solidFill>
                        </a:rPr>
                        <a:t>'Python is a really powerful programming language!']</a:t>
                      </a:r>
                    </a:p>
                    <a:p>
                      <a:r>
                        <a:rPr lang="en-US" sz="1600" b="0" u="none" strike="noStrike" kern="1200" baseline="0" dirty="0">
                          <a:solidFill>
                            <a:schemeClr val="tx1"/>
                          </a:solidFill>
                        </a:rPr>
                        <a:t>Total sentences in </a:t>
                      </a:r>
                      <a:r>
                        <a:rPr lang="en-US" sz="1600" b="0" u="none" strike="noStrike" kern="1200" baseline="0" dirty="0" err="1">
                          <a:solidFill>
                            <a:schemeClr val="tx1"/>
                          </a:solidFill>
                        </a:rPr>
                        <a:t>alice</a:t>
                      </a:r>
                      <a:r>
                        <a:rPr lang="en-US" sz="1600" b="0" u="none" strike="noStrike" kern="1200" baseline="0" dirty="0">
                          <a:solidFill>
                            <a:schemeClr val="tx1"/>
                          </a:solidFill>
                        </a:rPr>
                        <a:t>: 1625</a:t>
                      </a:r>
                    </a:p>
                    <a:p>
                      <a:r>
                        <a:rPr lang="en-US" sz="1600" b="0" u="none" strike="noStrike" kern="1200" baseline="0" dirty="0">
                          <a:solidFill>
                            <a:schemeClr val="tx1"/>
                          </a:solidFill>
                        </a:rPr>
                        <a:t>First 5 sentences in </a:t>
                      </a:r>
                      <a:r>
                        <a:rPr lang="en-US" sz="1600" b="0" u="none" strike="noStrike" kern="1200" baseline="0" dirty="0" err="1">
                          <a:solidFill>
                            <a:schemeClr val="tx1"/>
                          </a:solidFill>
                        </a:rPr>
                        <a:t>alice</a:t>
                      </a:r>
                      <a:r>
                        <a:rPr lang="en-US" sz="1600" b="0" u="none" strike="noStrike" kern="1200" baseline="0" dirty="0">
                          <a:solidFill>
                            <a:schemeClr val="tx1"/>
                          </a:solidFill>
                        </a:rPr>
                        <a:t>:-</a:t>
                      </a:r>
                    </a:p>
                    <a:p>
                      <a:r>
                        <a:rPr lang="en-US" sz="1600" b="0" u="none" strike="noStrike" kern="1200" baseline="0" dirty="0">
                          <a:solidFill>
                            <a:schemeClr val="tx1"/>
                          </a:solidFill>
                        </a:rPr>
                        <a:t>[u"[Alice's Adventures in Wonderland by Lewis Carroll 1865]\n\</a:t>
                      </a:r>
                      <a:r>
                        <a:rPr lang="en-US" sz="1600" b="0" u="none" strike="noStrike" kern="1200" baseline="0" dirty="0" err="1">
                          <a:solidFill>
                            <a:schemeClr val="tx1"/>
                          </a:solidFill>
                        </a:rPr>
                        <a:t>nCHAPTER</a:t>
                      </a:r>
                      <a:r>
                        <a:rPr lang="en-US" sz="1600" b="0" u="none" strike="noStrike" kern="1200" baseline="0" dirty="0">
                          <a:solidFill>
                            <a:schemeClr val="tx1"/>
                          </a:solidFill>
                        </a:rPr>
                        <a:t> I.", </a:t>
                      </a:r>
                      <a:r>
                        <a:rPr lang="en-US" sz="1600" b="0" u="none" strike="noStrike" kern="1200" baseline="0" dirty="0" err="1">
                          <a:solidFill>
                            <a:schemeClr val="tx1"/>
                          </a:solidFill>
                        </a:rPr>
                        <a:t>u"Down</a:t>
                      </a:r>
                      <a:r>
                        <a:rPr lang="en-US" sz="1600" b="0" u="none" strike="noStrike" kern="1200" baseline="0" dirty="0">
                          <a:solidFill>
                            <a:schemeClr val="tx1"/>
                          </a:solidFill>
                        </a:rPr>
                        <a:t> the Rabbit-Hole\n\</a:t>
                      </a:r>
                      <a:r>
                        <a:rPr lang="en-US" sz="1600" b="0" u="none" strike="noStrike" kern="1200" baseline="0" dirty="0" err="1">
                          <a:solidFill>
                            <a:schemeClr val="tx1"/>
                          </a:solidFill>
                        </a:rPr>
                        <a:t>nAlice</a:t>
                      </a:r>
                      <a:r>
                        <a:rPr lang="en-US" sz="1600" b="0" u="none" strike="noStrike" kern="1200" baseline="0" dirty="0">
                          <a:solidFill>
                            <a:schemeClr val="tx1"/>
                          </a:solidFill>
                        </a:rPr>
                        <a:t> was beginning to get very tired of sitting by her sister on the\</a:t>
                      </a:r>
                      <a:r>
                        <a:rPr lang="en-US" sz="1600" b="0" u="none" strike="noStrike" kern="1200" baseline="0" dirty="0" err="1">
                          <a:solidFill>
                            <a:schemeClr val="tx1"/>
                          </a:solidFill>
                        </a:rPr>
                        <a:t>nbank</a:t>
                      </a:r>
                      <a:r>
                        <a:rPr lang="en-US" sz="1600" b="0" u="none" strike="noStrike" kern="1200" baseline="0" dirty="0">
                          <a:solidFill>
                            <a:schemeClr val="tx1"/>
                          </a:solidFill>
                        </a:rPr>
                        <a:t>, and of having nothing to do: once or twice she</a:t>
                      </a:r>
                    </a:p>
                    <a:p>
                      <a:r>
                        <a:rPr lang="en-US" sz="1600" b="0" u="none" strike="noStrike" kern="1200" baseline="0" dirty="0">
                          <a:solidFill>
                            <a:schemeClr val="tx1"/>
                          </a:solidFill>
                        </a:rPr>
                        <a:t>had peeped into the\</a:t>
                      </a:r>
                      <a:r>
                        <a:rPr lang="en-US" sz="1600" b="0" u="none" strike="noStrike" kern="1200" baseline="0" dirty="0" err="1">
                          <a:solidFill>
                            <a:schemeClr val="tx1"/>
                          </a:solidFill>
                        </a:rPr>
                        <a:t>nbook</a:t>
                      </a:r>
                      <a:r>
                        <a:rPr lang="en-US" sz="1600" b="0" u="none" strike="noStrike" kern="1200" baseline="0" dirty="0">
                          <a:solidFill>
                            <a:schemeClr val="tx1"/>
                          </a:solidFill>
                        </a:rPr>
                        <a:t> her sister was reading, but it had no pictures or conversations in\nit, 'and what is the use of a book,' thought Alice 'without pictures or\</a:t>
                      </a:r>
                      <a:r>
                        <a:rPr lang="en-US" sz="1600" b="0" u="none" strike="noStrike" kern="1200" baseline="0" dirty="0" err="1">
                          <a:solidFill>
                            <a:schemeClr val="tx1"/>
                          </a:solidFill>
                        </a:rPr>
                        <a:t>nconversation</a:t>
                      </a:r>
                      <a:r>
                        <a:rPr lang="en-US" sz="1600" b="0" u="none" strike="noStrike" kern="1200" baseline="0" dirty="0">
                          <a:solidFill>
                            <a:schemeClr val="tx1"/>
                          </a:solidFill>
                        </a:rPr>
                        <a:t>?’”, </a:t>
                      </a:r>
                      <a:r>
                        <a:rPr lang="en-US" sz="1600" b="0" u="none" strike="noStrike" kern="1200" baseline="0" dirty="0" err="1">
                          <a:solidFill>
                            <a:schemeClr val="tx1"/>
                          </a:solidFill>
                        </a:rPr>
                        <a:t>u'So</a:t>
                      </a:r>
                      <a:r>
                        <a:rPr lang="en-US" sz="1600" b="0" u="none" strike="noStrike" kern="1200" baseline="0" dirty="0">
                          <a:solidFill>
                            <a:schemeClr val="tx1"/>
                          </a:solidFill>
                        </a:rPr>
                        <a:t> she was considering in her own mind (as well as she could, for the\</a:t>
                      </a:r>
                      <a:r>
                        <a:rPr lang="en-US" sz="1600" b="0" u="none" strike="noStrike" kern="1200" baseline="0" dirty="0" err="1">
                          <a:solidFill>
                            <a:schemeClr val="tx1"/>
                          </a:solidFill>
                        </a:rPr>
                        <a:t>nhot</a:t>
                      </a:r>
                      <a:r>
                        <a:rPr lang="en-US" sz="1600" b="0" u="none" strike="noStrike" kern="1200" baseline="0" dirty="0">
                          <a:solidFill>
                            <a:schemeClr val="tx1"/>
                          </a:solidFill>
                        </a:rPr>
                        <a:t> day made her feel very sleepy and stupid), whether the pleasure\</a:t>
                      </a:r>
                      <a:r>
                        <a:rPr lang="en-US" sz="1600" b="0" u="none" strike="noStrike" kern="1200" baseline="0" dirty="0" err="1">
                          <a:solidFill>
                            <a:schemeClr val="tx1"/>
                          </a:solidFill>
                        </a:rPr>
                        <a:t>nof</a:t>
                      </a:r>
                      <a:r>
                        <a:rPr lang="en-US" sz="1600" b="0" u="none" strike="noStrike" kern="1200" baseline="0" dirty="0">
                          <a:solidFill>
                            <a:schemeClr val="tx1"/>
                          </a:solidFill>
                        </a:rPr>
                        <a:t> making</a:t>
                      </a:r>
                    </a:p>
                    <a:p>
                      <a:r>
                        <a:rPr lang="en-US" sz="1600" b="0" u="none" strike="noStrike" kern="1200" baseline="0" dirty="0">
                          <a:solidFill>
                            <a:schemeClr val="tx1"/>
                          </a:solidFill>
                        </a:rPr>
                        <a:t>a daisy-chain would be worth the trouble of getting up and\</a:t>
                      </a:r>
                      <a:r>
                        <a:rPr lang="en-US" sz="1600" b="0" u="none" strike="noStrike" kern="1200" baseline="0" dirty="0" err="1">
                          <a:solidFill>
                            <a:schemeClr val="tx1"/>
                          </a:solidFill>
                        </a:rPr>
                        <a:t>npicking</a:t>
                      </a:r>
                      <a:r>
                        <a:rPr lang="en-US" sz="1600" b="0" u="none" strike="noStrike" kern="1200" baseline="0" dirty="0">
                          <a:solidFill>
                            <a:schemeClr val="tx1"/>
                          </a:solidFill>
                        </a:rPr>
                        <a:t> the daisies, when suddenly a White Rabbit with pink eyes ran\</a:t>
                      </a:r>
                      <a:r>
                        <a:rPr lang="en-US" sz="1600" b="0" u="none" strike="noStrike" kern="1200" baseline="0" dirty="0" err="1">
                          <a:solidFill>
                            <a:schemeClr val="tx1"/>
                          </a:solidFill>
                        </a:rPr>
                        <a:t>nclose</a:t>
                      </a:r>
                      <a:r>
                        <a:rPr lang="en-US" sz="1600" b="0" u="none" strike="noStrike" kern="1200" baseline="0" dirty="0">
                          <a:solidFill>
                            <a:schemeClr val="tx1"/>
                          </a:solidFill>
                        </a:rPr>
                        <a:t> by her.’, </a:t>
                      </a:r>
                      <a:r>
                        <a:rPr lang="en-US" sz="1600" b="0" u="none" strike="noStrike" kern="1200" baseline="0" dirty="0" err="1">
                          <a:solidFill>
                            <a:schemeClr val="tx1"/>
                          </a:solidFill>
                        </a:rPr>
                        <a:t>u"There</a:t>
                      </a:r>
                      <a:r>
                        <a:rPr lang="en-US" sz="1600" b="0" u="none" strike="noStrike" kern="1200" baseline="0" dirty="0">
                          <a:solidFill>
                            <a:schemeClr val="tx1"/>
                          </a:solidFill>
                        </a:rPr>
                        <a:t> was nothing so VERY remarkable in that; nor did Alice think it so\</a:t>
                      </a:r>
                    </a:p>
                    <a:p>
                      <a:r>
                        <a:rPr lang="en-US" sz="1600" b="0" u="none" strike="noStrike" kern="1200" baseline="0" dirty="0" err="1">
                          <a:solidFill>
                            <a:schemeClr val="tx1"/>
                          </a:solidFill>
                        </a:rPr>
                        <a:t>nVERY</a:t>
                      </a:r>
                      <a:r>
                        <a:rPr lang="en-US" sz="1600" b="0" u="none" strike="noStrike" kern="1200" baseline="0" dirty="0">
                          <a:solidFill>
                            <a:schemeClr val="tx1"/>
                          </a:solidFill>
                        </a:rPr>
                        <a:t> much out of the way to hear the Rabbit say to itself, 'Oh dear!", </a:t>
                      </a:r>
                      <a:r>
                        <a:rPr lang="en-US" sz="1600" b="0" u="none" strike="noStrike" kern="1200" baseline="0" dirty="0" err="1">
                          <a:solidFill>
                            <a:schemeClr val="tx1"/>
                          </a:solidFill>
                        </a:rPr>
                        <a:t>u'Oh</a:t>
                      </a:r>
                      <a:r>
                        <a:rPr lang="en-US" sz="1600" b="0" u="none" strike="noStrike" kern="1200" baseline="0" dirty="0">
                          <a:solidFill>
                            <a:schemeClr val="tx1"/>
                          </a:solidFill>
                        </a:rPr>
                        <a:t> dear!']</a:t>
                      </a:r>
                      <a:endParaRPr lang="ru-RU" sz="1600" dirty="0">
                        <a:solidFill>
                          <a:schemeClr val="tx1"/>
                        </a:solidFill>
                      </a:endParaRPr>
                    </a:p>
                  </a:txBody>
                  <a:tcPr/>
                </a:tc>
                <a:extLst>
                  <a:ext uri="{0D108BD9-81ED-4DB2-BD59-A6C34878D82A}">
                    <a16:rowId xmlns:a16="http://schemas.microsoft.com/office/drawing/2014/main" val="885980372"/>
                  </a:ext>
                </a:extLst>
              </a:tr>
            </a:tbl>
          </a:graphicData>
        </a:graphic>
      </p:graphicFrame>
    </p:spTree>
    <p:extLst>
      <p:ext uri="{BB962C8B-B14F-4D97-AF65-F5344CB8AC3E}">
        <p14:creationId xmlns:p14="http://schemas.microsoft.com/office/powerpoint/2010/main" val="1640468069"/>
      </p:ext>
    </p:extLst>
  </p:cSld>
  <p:clrMapOvr>
    <a:masterClrMapping/>
  </p:clrMapOvr>
</p:sld>
</file>

<file path=ppt/theme/theme1.xml><?xml version="1.0" encoding="utf-8"?>
<a:theme xmlns:a="http://schemas.openxmlformats.org/drawingml/2006/main" name="Уголки">
  <a:themeElements>
    <a:clrScheme name="Уголки">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Уголки">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Уголки">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Уголки</Template>
  <TotalTime>301</TotalTime>
  <Words>3370</Words>
  <Application>Microsoft Office PowerPoint</Application>
  <PresentationFormat>Широкоэкранный</PresentationFormat>
  <Paragraphs>247</Paragraphs>
  <Slides>26</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26</vt:i4>
      </vt:variant>
    </vt:vector>
  </HeadingPairs>
  <TitlesOfParts>
    <vt:vector size="31" baseType="lpstr">
      <vt:lpstr>DhyvhmTmdntbJtdmdyUtopiaStd-Regular</vt:lpstr>
      <vt:lpstr>FptfwhRnrlnlBtpdbvUtopiaStd-Italic</vt:lpstr>
      <vt:lpstr>Franklin Gothic Book</vt:lpstr>
      <vt:lpstr>KwbwtqWrptyqChkxsrTheSansMonoConNormal</vt:lpstr>
      <vt:lpstr>Уголки</vt:lpstr>
      <vt:lpstr>The lecture 7</vt:lpstr>
      <vt:lpstr>Text preprocessing</vt:lpstr>
      <vt:lpstr>Text preprocessing</vt:lpstr>
      <vt:lpstr>Text preprocessing</vt:lpstr>
      <vt:lpstr>Text tokenization</vt:lpstr>
      <vt:lpstr>Sentence tokenization</vt:lpstr>
      <vt:lpstr>Sentence tokenization</vt:lpstr>
      <vt:lpstr>Sentence tokenization</vt:lpstr>
      <vt:lpstr>Sentence tokenization</vt:lpstr>
      <vt:lpstr>Sentence tokenization</vt:lpstr>
      <vt:lpstr>Sentence tokenization</vt:lpstr>
      <vt:lpstr>Sentence tokenization</vt:lpstr>
      <vt:lpstr>Sentence tokenization</vt:lpstr>
      <vt:lpstr>Word tokenization</vt:lpstr>
      <vt:lpstr>Word tokenization</vt:lpstr>
      <vt:lpstr>Word tokenization</vt:lpstr>
      <vt:lpstr>Word tokenization</vt:lpstr>
      <vt:lpstr>Word tokenization</vt:lpstr>
      <vt:lpstr>Text normalization</vt:lpstr>
      <vt:lpstr>Text normalization</vt:lpstr>
      <vt:lpstr>Cleaning text</vt:lpstr>
      <vt:lpstr>Tokenizing text</vt:lpstr>
      <vt:lpstr>Removing special characters</vt:lpstr>
      <vt:lpstr>Removing special characters</vt:lpstr>
      <vt:lpstr>Case conversion</vt:lpstr>
      <vt:lpstr>Removing stop words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Карюкин Владислав</dc:creator>
  <cp:lastModifiedBy>Карюкин Владислав</cp:lastModifiedBy>
  <cp:revision>16</cp:revision>
  <dcterms:created xsi:type="dcterms:W3CDTF">2020-10-07T04:15:04Z</dcterms:created>
  <dcterms:modified xsi:type="dcterms:W3CDTF">2020-12-16T17:18:59Z</dcterms:modified>
</cp:coreProperties>
</file>