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70" r:id="rId13"/>
    <p:sldId id="269" r:id="rId14"/>
    <p:sldId id="271" r:id="rId15"/>
    <p:sldId id="272" r:id="rId16"/>
    <p:sldId id="274" r:id="rId17"/>
    <p:sldId id="337" r:id="rId18"/>
    <p:sldId id="276" r:id="rId19"/>
    <p:sldId id="332" r:id="rId20"/>
    <p:sldId id="275" r:id="rId21"/>
    <p:sldId id="277" r:id="rId22"/>
    <p:sldId id="278" r:id="rId23"/>
    <p:sldId id="279" r:id="rId24"/>
    <p:sldId id="280" r:id="rId25"/>
    <p:sldId id="281" r:id="rId26"/>
    <p:sldId id="282" r:id="rId27"/>
    <p:sldId id="283" r:id="rId28"/>
    <p:sldId id="284" r:id="rId29"/>
    <p:sldId id="285" r:id="rId30"/>
    <p:sldId id="287" r:id="rId31"/>
    <p:sldId id="286" r:id="rId32"/>
    <p:sldId id="338" r:id="rId33"/>
    <p:sldId id="288" r:id="rId34"/>
    <p:sldId id="289" r:id="rId35"/>
    <p:sldId id="290" r:id="rId36"/>
    <p:sldId id="293" r:id="rId37"/>
    <p:sldId id="291" r:id="rId38"/>
    <p:sldId id="339" r:id="rId39"/>
    <p:sldId id="292" r:id="rId40"/>
    <p:sldId id="294" r:id="rId41"/>
    <p:sldId id="295" r:id="rId42"/>
    <p:sldId id="298" r:id="rId43"/>
    <p:sldId id="299" r:id="rId44"/>
    <p:sldId id="300" r:id="rId45"/>
    <p:sldId id="301" r:id="rId46"/>
    <p:sldId id="302" r:id="rId47"/>
    <p:sldId id="303" r:id="rId48"/>
    <p:sldId id="304" r:id="rId49"/>
    <p:sldId id="305" r:id="rId50"/>
    <p:sldId id="306" r:id="rId51"/>
    <p:sldId id="310" r:id="rId52"/>
    <p:sldId id="307" r:id="rId53"/>
    <p:sldId id="308" r:id="rId54"/>
    <p:sldId id="309" r:id="rId55"/>
    <p:sldId id="315" r:id="rId56"/>
    <p:sldId id="311" r:id="rId57"/>
    <p:sldId id="312" r:id="rId58"/>
    <p:sldId id="313" r:id="rId59"/>
    <p:sldId id="314" r:id="rId60"/>
    <p:sldId id="320" r:id="rId61"/>
    <p:sldId id="316" r:id="rId62"/>
    <p:sldId id="321" r:id="rId63"/>
    <p:sldId id="317" r:id="rId64"/>
    <p:sldId id="326" r:id="rId65"/>
    <p:sldId id="318" r:id="rId66"/>
    <p:sldId id="327" r:id="rId67"/>
    <p:sldId id="322" r:id="rId68"/>
    <p:sldId id="323" r:id="rId69"/>
    <p:sldId id="324" r:id="rId70"/>
    <p:sldId id="325" r:id="rId71"/>
    <p:sldId id="328" r:id="rId72"/>
    <p:sldId id="329" r:id="rId73"/>
    <p:sldId id="330" r:id="rId74"/>
    <p:sldId id="331" r:id="rId75"/>
    <p:sldId id="341" r:id="rId76"/>
    <p:sldId id="342" r:id="rId77"/>
    <p:sldId id="343"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16011700-9933-45CF-A812-449288471227}" type="slidenum">
              <a:rPr lang="LID4096" smtClean="0"/>
              <a:t>‹#›</a:t>
            </a:fld>
            <a:endParaRPr lang="LID4096"/>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532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85472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4284372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146345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16011700-9933-45CF-A812-449288471227}" type="slidenum">
              <a:rPr lang="LID4096" smtClean="0"/>
              <a:t>‹#›</a:t>
            </a:fld>
            <a:endParaRPr lang="LID4096"/>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526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1512468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17529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4116800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ID4096"/>
          </a:p>
        </p:txBody>
      </p:sp>
      <p:sp>
        <p:nvSpPr>
          <p:cNvPr id="9" name="Slide Number Placeholder 8"/>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11497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4BA451C-2322-4905-9119-C7E1154F1F85}" type="datetimeFigureOut">
              <a:rPr lang="LID4096" smtClean="0"/>
              <a:t>11/17/2023</a:t>
            </a:fld>
            <a:endParaRPr lang="LID4096"/>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LID4096"/>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6011700-9933-45CF-A812-449288471227}" type="slidenum">
              <a:rPr lang="LID4096" smtClean="0"/>
              <a:t>‹#›</a:t>
            </a:fld>
            <a:endParaRPr lang="LID4096"/>
          </a:p>
        </p:txBody>
      </p:sp>
    </p:spTree>
    <p:extLst>
      <p:ext uri="{BB962C8B-B14F-4D97-AF65-F5344CB8AC3E}">
        <p14:creationId xmlns:p14="http://schemas.microsoft.com/office/powerpoint/2010/main" val="3876467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4BA451C-2322-4905-9119-C7E1154F1F85}" type="datetimeFigureOut">
              <a:rPr lang="LID4096" smtClean="0"/>
              <a:t>11/17/2023</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16011700-9933-45CF-A812-449288471227}" type="slidenum">
              <a:rPr lang="LID4096" smtClean="0"/>
              <a:t>‹#›</a:t>
            </a:fld>
            <a:endParaRPr lang="LID4096"/>
          </a:p>
        </p:txBody>
      </p:sp>
    </p:spTree>
    <p:extLst>
      <p:ext uri="{BB962C8B-B14F-4D97-AF65-F5344CB8AC3E}">
        <p14:creationId xmlns:p14="http://schemas.microsoft.com/office/powerpoint/2010/main" val="2150069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BA451C-2322-4905-9119-C7E1154F1F85}" type="datetimeFigureOut">
              <a:rPr lang="LID4096" smtClean="0"/>
              <a:t>11/17/2023</a:t>
            </a:fld>
            <a:endParaRPr lang="LID4096"/>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ID4096"/>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6011700-9933-45CF-A812-449288471227}" type="slidenum">
              <a:rPr lang="LID4096" smtClean="0"/>
              <a:t>‹#›</a:t>
            </a:fld>
            <a:endParaRPr lang="LID4096"/>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568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73E5B4-2E83-4136-9F92-E4CB2E6BB3A0}"/>
              </a:ext>
            </a:extLst>
          </p:cNvPr>
          <p:cNvSpPr>
            <a:spLocks noGrp="1"/>
          </p:cNvSpPr>
          <p:nvPr>
            <p:ph type="ctrTitle"/>
          </p:nvPr>
        </p:nvSpPr>
        <p:spPr>
          <a:xfrm>
            <a:off x="1097280" y="758952"/>
            <a:ext cx="10058400" cy="3122766"/>
          </a:xfrm>
        </p:spPr>
        <p:txBody>
          <a:bodyPr/>
          <a:lstStyle/>
          <a:p>
            <a:pPr algn="ctr"/>
            <a:r>
              <a:rPr lang="en-US" dirty="0" err="1">
                <a:solidFill>
                  <a:srgbClr val="00B050"/>
                </a:solidFill>
              </a:rPr>
              <a:t>Numpy</a:t>
            </a:r>
            <a:r>
              <a:rPr lang="en-US">
                <a:solidFill>
                  <a:srgbClr val="FF0000"/>
                </a:solidFill>
              </a:rPr>
              <a:t>, pandas</a:t>
            </a:r>
            <a:endParaRPr lang="LID4096" dirty="0">
              <a:solidFill>
                <a:srgbClr val="FFC000"/>
              </a:solidFill>
            </a:endParaRPr>
          </a:p>
        </p:txBody>
      </p:sp>
      <p:sp>
        <p:nvSpPr>
          <p:cNvPr id="3" name="Подзаголовок 2">
            <a:extLst>
              <a:ext uri="{FF2B5EF4-FFF2-40B4-BE49-F238E27FC236}">
                <a16:creationId xmlns:a16="http://schemas.microsoft.com/office/drawing/2014/main" id="{E9335D89-4367-4D06-9519-A16FA3E58234}"/>
              </a:ext>
            </a:extLst>
          </p:cNvPr>
          <p:cNvSpPr>
            <a:spLocks noGrp="1"/>
          </p:cNvSpPr>
          <p:nvPr>
            <p:ph type="subTitle" idx="1"/>
          </p:nvPr>
        </p:nvSpPr>
        <p:spPr/>
        <p:txBody>
          <a:bodyPr/>
          <a:lstStyle/>
          <a:p>
            <a:pPr algn="r"/>
            <a:r>
              <a:rPr lang="kk-KZ" dirty="0">
                <a:solidFill>
                  <a:schemeClr val="tx1"/>
                </a:solidFill>
              </a:rPr>
              <a:t>Лектор: Карюкин Владислав Игоревич</a:t>
            </a:r>
            <a:endParaRPr lang="LID4096" dirty="0">
              <a:solidFill>
                <a:schemeClr val="tx1"/>
              </a:solidFill>
            </a:endParaRPr>
          </a:p>
        </p:txBody>
      </p:sp>
    </p:spTree>
    <p:extLst>
      <p:ext uri="{BB962C8B-B14F-4D97-AF65-F5344CB8AC3E}">
        <p14:creationId xmlns:p14="http://schemas.microsoft.com/office/powerpoint/2010/main" val="111215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2d array</a:t>
            </a:r>
          </a:p>
        </p:txBody>
      </p:sp>
      <p:sp>
        <p:nvSpPr>
          <p:cNvPr id="3" name="Content Placeholder 2"/>
          <p:cNvSpPr>
            <a:spLocks noGrp="1"/>
          </p:cNvSpPr>
          <p:nvPr>
            <p:ph idx="1"/>
          </p:nvPr>
        </p:nvSpPr>
        <p:spPr/>
        <p:txBody>
          <a:bodyPr>
            <a:normAutofit/>
          </a:bodyPr>
          <a:lstStyle/>
          <a:p>
            <a:r>
              <a:rPr lang="en-GB" dirty="0">
                <a:solidFill>
                  <a:srgbClr val="000000"/>
                </a:solidFill>
                <a:latin typeface="Consolas"/>
              </a:rPr>
              <a:t>arr2d = </a:t>
            </a:r>
            <a:r>
              <a:rPr lang="en-GB" dirty="0" err="1">
                <a:solidFill>
                  <a:srgbClr val="000000"/>
                </a:solidFill>
                <a:latin typeface="Consolas"/>
              </a:rPr>
              <a:t>np.array</a:t>
            </a:r>
            <a:endParaRPr lang="en-GB" dirty="0">
              <a:solidFill>
                <a:srgbClr val="000000"/>
              </a:solidFill>
              <a:latin typeface="Consolas"/>
            </a:endParaRPr>
          </a:p>
          <a:p>
            <a:r>
              <a:rPr lang="en-GB" dirty="0">
                <a:solidFill>
                  <a:srgbClr val="000000"/>
                </a:solidFill>
                <a:latin typeface="Consolas"/>
              </a:rPr>
              <a:t>([[</a:t>
            </a:r>
            <a:r>
              <a:rPr lang="en-GB" dirty="0">
                <a:solidFill>
                  <a:srgbClr val="800000"/>
                </a:solidFill>
                <a:latin typeface="Consolas"/>
              </a:rPr>
              <a:t>1</a:t>
            </a:r>
            <a:r>
              <a:rPr lang="en-GB" dirty="0">
                <a:solidFill>
                  <a:srgbClr val="000000"/>
                </a:solidFill>
                <a:latin typeface="Consolas"/>
              </a:rPr>
              <a:t>, </a:t>
            </a:r>
            <a:r>
              <a:rPr lang="en-GB" dirty="0">
                <a:solidFill>
                  <a:srgbClr val="800000"/>
                </a:solidFill>
                <a:latin typeface="Consolas"/>
              </a:rPr>
              <a:t>2</a:t>
            </a:r>
            <a:r>
              <a:rPr lang="en-GB" dirty="0">
                <a:solidFill>
                  <a:srgbClr val="000000"/>
                </a:solidFill>
                <a:latin typeface="Consolas"/>
              </a:rPr>
              <a:t>, </a:t>
            </a:r>
            <a:r>
              <a:rPr lang="en-GB" dirty="0">
                <a:solidFill>
                  <a:srgbClr val="800000"/>
                </a:solidFill>
                <a:latin typeface="Consolas"/>
              </a:rPr>
              <a:t>3</a:t>
            </a:r>
            <a:r>
              <a:rPr lang="en-GB" dirty="0">
                <a:solidFill>
                  <a:srgbClr val="000000"/>
                </a:solidFill>
                <a:latin typeface="Consolas"/>
              </a:rPr>
              <a:t>], </a:t>
            </a:r>
          </a:p>
          <a:p>
            <a:r>
              <a:rPr lang="en-GB" dirty="0">
                <a:solidFill>
                  <a:srgbClr val="000000"/>
                </a:solidFill>
                <a:latin typeface="Consolas"/>
              </a:rPr>
              <a:t>[</a:t>
            </a:r>
            <a:r>
              <a:rPr lang="en-GB" dirty="0">
                <a:solidFill>
                  <a:srgbClr val="800000"/>
                </a:solidFill>
                <a:latin typeface="Consolas"/>
              </a:rPr>
              <a:t>4</a:t>
            </a:r>
            <a:r>
              <a:rPr lang="en-GB" dirty="0">
                <a:solidFill>
                  <a:srgbClr val="000000"/>
                </a:solidFill>
                <a:latin typeface="Consolas"/>
              </a:rPr>
              <a:t>, </a:t>
            </a:r>
            <a:r>
              <a:rPr lang="en-GB" dirty="0">
                <a:solidFill>
                  <a:srgbClr val="800000"/>
                </a:solidFill>
                <a:latin typeface="Consolas"/>
              </a:rPr>
              <a:t>5</a:t>
            </a:r>
            <a:r>
              <a:rPr lang="en-GB" dirty="0">
                <a:solidFill>
                  <a:srgbClr val="000000"/>
                </a:solidFill>
                <a:latin typeface="Consolas"/>
              </a:rPr>
              <a:t>, </a:t>
            </a:r>
            <a:r>
              <a:rPr lang="en-GB" dirty="0">
                <a:solidFill>
                  <a:srgbClr val="800000"/>
                </a:solidFill>
                <a:latin typeface="Consolas"/>
              </a:rPr>
              <a:t>6</a:t>
            </a:r>
            <a:r>
              <a:rPr lang="en-GB" dirty="0">
                <a:solidFill>
                  <a:srgbClr val="000000"/>
                </a:solidFill>
                <a:latin typeface="Consolas"/>
              </a:rPr>
              <a:t>], </a:t>
            </a:r>
          </a:p>
          <a:p>
            <a:r>
              <a:rPr lang="en-GB" dirty="0">
                <a:solidFill>
                  <a:srgbClr val="000000"/>
                </a:solidFill>
                <a:latin typeface="Consolas"/>
              </a:rPr>
              <a:t>[</a:t>
            </a:r>
            <a:r>
              <a:rPr lang="en-GB" dirty="0">
                <a:solidFill>
                  <a:srgbClr val="800000"/>
                </a:solidFill>
                <a:latin typeface="Consolas"/>
              </a:rPr>
              <a:t>7</a:t>
            </a:r>
            <a:r>
              <a:rPr lang="en-GB" dirty="0">
                <a:solidFill>
                  <a:srgbClr val="000000"/>
                </a:solidFill>
                <a:latin typeface="Consolas"/>
              </a:rPr>
              <a:t>, </a:t>
            </a:r>
            <a:r>
              <a:rPr lang="en-GB" dirty="0">
                <a:solidFill>
                  <a:srgbClr val="800000"/>
                </a:solidFill>
                <a:latin typeface="Consolas"/>
              </a:rPr>
              <a:t>8</a:t>
            </a:r>
            <a:r>
              <a:rPr lang="en-GB" dirty="0">
                <a:solidFill>
                  <a:srgbClr val="000000"/>
                </a:solidFill>
                <a:latin typeface="Consolas"/>
              </a:rPr>
              <a:t>, </a:t>
            </a:r>
            <a:r>
              <a:rPr lang="en-GB" dirty="0">
                <a:solidFill>
                  <a:srgbClr val="800000"/>
                </a:solidFill>
                <a:latin typeface="Consolas"/>
              </a:rPr>
              <a:t>9</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arr2d[</a:t>
            </a:r>
            <a:r>
              <a:rPr lang="en-GB" dirty="0">
                <a:solidFill>
                  <a:srgbClr val="800000"/>
                </a:solidFill>
                <a:latin typeface="Consolas"/>
              </a:rPr>
              <a:t>2</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arr2d[</a:t>
            </a:r>
            <a:r>
              <a:rPr lang="en-GB" dirty="0">
                <a:solidFill>
                  <a:srgbClr val="800000"/>
                </a:solidFill>
                <a:latin typeface="Consolas"/>
              </a:rPr>
              <a:t>0</a:t>
            </a:r>
            <a:r>
              <a:rPr lang="en-GB" dirty="0">
                <a:solidFill>
                  <a:srgbClr val="000000"/>
                </a:solidFill>
                <a:latin typeface="Consolas"/>
              </a:rPr>
              <a:t>][</a:t>
            </a:r>
            <a:r>
              <a:rPr lang="en-GB" dirty="0">
                <a:solidFill>
                  <a:srgbClr val="800000"/>
                </a:solidFill>
                <a:latin typeface="Consolas"/>
              </a:rPr>
              <a:t>2</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arr2d[</a:t>
            </a:r>
            <a:r>
              <a:rPr lang="en-GB" dirty="0">
                <a:solidFill>
                  <a:srgbClr val="800000"/>
                </a:solidFill>
                <a:latin typeface="Consolas"/>
              </a:rPr>
              <a:t>0</a:t>
            </a:r>
            <a:r>
              <a:rPr lang="en-GB" dirty="0">
                <a:solidFill>
                  <a:srgbClr val="000000"/>
                </a:solidFill>
                <a:latin typeface="Consolas"/>
              </a:rPr>
              <a:t>, </a:t>
            </a:r>
            <a:r>
              <a:rPr lang="en-GB" dirty="0">
                <a:solidFill>
                  <a:srgbClr val="800000"/>
                </a:solidFill>
                <a:latin typeface="Consolas"/>
              </a:rPr>
              <a:t>2</a:t>
            </a:r>
            <a:r>
              <a:rPr lang="en-GB" dirty="0">
                <a:solidFill>
                  <a:srgbClr val="000000"/>
                </a:solidFill>
                <a:latin typeface="Consolas"/>
              </a:rPr>
              <a:t>]</a:t>
            </a:r>
          </a:p>
          <a:p>
            <a:r>
              <a:rPr lang="en-GB" dirty="0">
                <a:solidFill>
                  <a:srgbClr val="000000"/>
                </a:solidFill>
                <a:latin typeface="Consolas"/>
              </a:rPr>
              <a:t>(last two are same)</a:t>
            </a:r>
            <a:endParaRPr lang="en-GB" dirty="0"/>
          </a:p>
        </p:txBody>
      </p:sp>
      <p:sp>
        <p:nvSpPr>
          <p:cNvPr id="4" name="TextBox 3"/>
          <p:cNvSpPr txBox="1"/>
          <p:nvPr/>
        </p:nvSpPr>
        <p:spPr>
          <a:xfrm>
            <a:off x="8040217" y="2629479"/>
            <a:ext cx="1643399" cy="2400657"/>
          </a:xfrm>
          <a:prstGeom prst="rect">
            <a:avLst/>
          </a:prstGeom>
          <a:noFill/>
        </p:spPr>
        <p:txBody>
          <a:bodyPr wrap="none" rtlCol="0">
            <a:spAutoFit/>
          </a:bodyPr>
          <a:lstStyle/>
          <a:p>
            <a:r>
              <a:rPr lang="en-GB" sz="4400" dirty="0"/>
              <a:t>[7 8 9]</a:t>
            </a:r>
          </a:p>
          <a:p>
            <a:r>
              <a:rPr lang="en-GB" sz="4400" dirty="0"/>
              <a:t>3</a:t>
            </a:r>
          </a:p>
          <a:p>
            <a:r>
              <a:rPr lang="en-GB" sz="4400" dirty="0"/>
              <a:t>3</a:t>
            </a:r>
          </a:p>
          <a:p>
            <a:endParaRPr lang="en-GB" dirty="0"/>
          </a:p>
        </p:txBody>
      </p:sp>
    </p:spTree>
    <p:extLst>
      <p:ext uri="{BB962C8B-B14F-4D97-AF65-F5344CB8AC3E}">
        <p14:creationId xmlns:p14="http://schemas.microsoft.com/office/powerpoint/2010/main" val="2287832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736" y="265673"/>
            <a:ext cx="8000219" cy="1143000"/>
          </a:xfrm>
        </p:spPr>
        <p:txBody>
          <a:bodyPr/>
          <a:lstStyle/>
          <a:p>
            <a:pPr algn="ctr"/>
            <a:r>
              <a:rPr lang="en-GB" b="1" dirty="0"/>
              <a:t>3d array</a:t>
            </a:r>
          </a:p>
        </p:txBody>
      </p:sp>
      <p:sp>
        <p:nvSpPr>
          <p:cNvPr id="3" name="Content Placeholder 2"/>
          <p:cNvSpPr>
            <a:spLocks noGrp="1"/>
          </p:cNvSpPr>
          <p:nvPr>
            <p:ph idx="1"/>
          </p:nvPr>
        </p:nvSpPr>
        <p:spPr/>
        <p:txBody>
          <a:bodyPr>
            <a:normAutofit/>
          </a:bodyPr>
          <a:lstStyle/>
          <a:p>
            <a:r>
              <a:rPr lang="en-GB" dirty="0">
                <a:solidFill>
                  <a:srgbClr val="000000"/>
                </a:solidFill>
                <a:highlight>
                  <a:srgbClr val="FFFF96"/>
                </a:highlight>
                <a:latin typeface="Consolas"/>
              </a:rPr>
              <a:t>arr3d = </a:t>
            </a:r>
            <a:r>
              <a:rPr lang="en-GB" dirty="0" err="1">
                <a:solidFill>
                  <a:srgbClr val="000000"/>
                </a:solidFill>
                <a:highlight>
                  <a:srgbClr val="FFFF96"/>
                </a:highlight>
                <a:latin typeface="Consolas"/>
              </a:rPr>
              <a:t>np.array</a:t>
            </a:r>
            <a:endParaRPr lang="en-GB" dirty="0">
              <a:solidFill>
                <a:srgbClr val="000000"/>
              </a:solidFill>
              <a:highlight>
                <a:srgbClr val="FFFF96"/>
              </a:highlight>
              <a:latin typeface="Consolas"/>
            </a:endParaRP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9</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12</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arr3d</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arr3d[</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arr3d[</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endParaRPr lang="en-GB" dirty="0"/>
          </a:p>
        </p:txBody>
      </p:sp>
      <p:sp>
        <p:nvSpPr>
          <p:cNvPr id="4" name="TextBox 3"/>
          <p:cNvSpPr txBox="1"/>
          <p:nvPr/>
        </p:nvSpPr>
        <p:spPr>
          <a:xfrm>
            <a:off x="7176120" y="612845"/>
            <a:ext cx="2608406" cy="5632311"/>
          </a:xfrm>
          <a:prstGeom prst="rect">
            <a:avLst/>
          </a:prstGeom>
          <a:noFill/>
        </p:spPr>
        <p:txBody>
          <a:bodyPr wrap="none" rtlCol="0">
            <a:spAutoFit/>
          </a:bodyPr>
          <a:lstStyle/>
          <a:p>
            <a:r>
              <a:rPr lang="en-GB" sz="3600" b="1" dirty="0"/>
              <a:t>[[[ 1  2  3]</a:t>
            </a:r>
          </a:p>
          <a:p>
            <a:r>
              <a:rPr lang="en-GB" sz="3600" b="1" dirty="0"/>
              <a:t>  [ 4  5  6]]</a:t>
            </a:r>
          </a:p>
          <a:p>
            <a:r>
              <a:rPr lang="en-GB" sz="3600" b="1" dirty="0"/>
              <a:t> [[ 7  8  9]</a:t>
            </a:r>
          </a:p>
          <a:p>
            <a:r>
              <a:rPr lang="en-GB" sz="3600" b="1" dirty="0"/>
              <a:t>  [10 11 12]]]</a:t>
            </a:r>
          </a:p>
          <a:p>
            <a:endParaRPr lang="en-GB" sz="3600" b="1" dirty="0"/>
          </a:p>
          <a:p>
            <a:r>
              <a:rPr lang="en-GB" sz="3600" b="1" dirty="0"/>
              <a:t>[[1 2 3]</a:t>
            </a:r>
          </a:p>
          <a:p>
            <a:r>
              <a:rPr lang="en-GB" sz="3600" b="1" dirty="0"/>
              <a:t> [4 5 6]]</a:t>
            </a:r>
          </a:p>
          <a:p>
            <a:endParaRPr lang="en-GB" sz="3600" b="1" dirty="0"/>
          </a:p>
          <a:p>
            <a:r>
              <a:rPr lang="en-GB" sz="3600" b="1" dirty="0"/>
              <a:t>[[ 7  8  9]</a:t>
            </a:r>
          </a:p>
          <a:p>
            <a:r>
              <a:rPr lang="en-GB" sz="3600" b="1" dirty="0"/>
              <a:t> [10 11 12]]</a:t>
            </a:r>
          </a:p>
        </p:txBody>
      </p:sp>
    </p:spTree>
    <p:extLst>
      <p:ext uri="{BB962C8B-B14F-4D97-AF65-F5344CB8AC3E}">
        <p14:creationId xmlns:p14="http://schemas.microsoft.com/office/powerpoint/2010/main" val="1425930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019" y="284176"/>
            <a:ext cx="8279469" cy="1508760"/>
          </a:xfrm>
        </p:spPr>
        <p:txBody>
          <a:bodyPr/>
          <a:lstStyle/>
          <a:p>
            <a:pPr algn="ctr"/>
            <a:r>
              <a:rPr lang="en-GB" b="1" i="1" dirty="0"/>
              <a:t>Indexing with slices – 1D</a:t>
            </a:r>
            <a:endParaRPr lang="en-GB" b="1" dirty="0"/>
          </a:p>
        </p:txBody>
      </p:sp>
      <p:sp>
        <p:nvSpPr>
          <p:cNvPr id="3" name="Content Placeholder 2"/>
          <p:cNvSpPr>
            <a:spLocks noGrp="1"/>
          </p:cNvSpPr>
          <p:nvPr>
            <p:ph idx="1"/>
          </p:nvPr>
        </p:nvSpPr>
        <p:spPr/>
        <p:txBody>
          <a:bodyPr/>
          <a:lstStyle/>
          <a:p>
            <a:r>
              <a:rPr lang="en-GB" dirty="0" err="1">
                <a:solidFill>
                  <a:srgbClr val="000000"/>
                </a:solidFill>
                <a:latin typeface="Consolas"/>
              </a:rPr>
              <a:t>arr</a:t>
            </a:r>
            <a:r>
              <a:rPr lang="en-GB" dirty="0">
                <a:solidFill>
                  <a:srgbClr val="000000"/>
                </a:solidFill>
                <a:latin typeface="Consolas"/>
              </a:rPr>
              <a:t> = </a:t>
            </a:r>
            <a:r>
              <a:rPr lang="en-GB" dirty="0" err="1">
                <a:solidFill>
                  <a:srgbClr val="000000"/>
                </a:solidFill>
                <a:latin typeface="Consolas"/>
              </a:rPr>
              <a:t>np.arange</a:t>
            </a:r>
            <a:r>
              <a:rPr lang="en-GB" dirty="0">
                <a:solidFill>
                  <a:srgbClr val="000000"/>
                </a:solidFill>
                <a:latin typeface="Consolas"/>
              </a:rPr>
              <a:t>(</a:t>
            </a:r>
            <a:r>
              <a:rPr lang="en-GB" dirty="0">
                <a:solidFill>
                  <a:srgbClr val="800000"/>
                </a:solidFill>
                <a:latin typeface="Consolas"/>
              </a:rPr>
              <a:t>10</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arr</a:t>
            </a:r>
            <a:endParaRPr lang="en-GB" dirty="0">
              <a:solidFill>
                <a:srgbClr val="000000"/>
              </a:solidFill>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arr</a:t>
            </a:r>
            <a:r>
              <a:rPr lang="en-GB" dirty="0">
                <a:solidFill>
                  <a:srgbClr val="000000"/>
                </a:solidFill>
                <a:latin typeface="Consolas"/>
              </a:rPr>
              <a:t>[</a:t>
            </a:r>
            <a:r>
              <a:rPr lang="en-GB" dirty="0">
                <a:solidFill>
                  <a:srgbClr val="800000"/>
                </a:solidFill>
                <a:latin typeface="Consolas"/>
              </a:rPr>
              <a:t>1</a:t>
            </a:r>
            <a:r>
              <a:rPr lang="en-GB" dirty="0">
                <a:solidFill>
                  <a:srgbClr val="000000"/>
                </a:solidFill>
                <a:latin typeface="Consolas"/>
              </a:rPr>
              <a:t>:</a:t>
            </a:r>
            <a:r>
              <a:rPr lang="en-GB" dirty="0">
                <a:solidFill>
                  <a:srgbClr val="800000"/>
                </a:solidFill>
                <a:latin typeface="Consolas"/>
              </a:rPr>
              <a:t>6</a:t>
            </a:r>
            <a:r>
              <a:rPr lang="en-GB" dirty="0">
                <a:solidFill>
                  <a:srgbClr val="000000"/>
                </a:solidFill>
                <a:latin typeface="Consolas"/>
              </a:rPr>
              <a:t>]</a:t>
            </a:r>
          </a:p>
          <a:p>
            <a:endParaRPr lang="en-GB" dirty="0">
              <a:solidFill>
                <a:srgbClr val="000000"/>
              </a:solidFill>
              <a:highlight>
                <a:srgbClr val="FFFF96"/>
              </a:highlight>
              <a:latin typeface="Consolas"/>
            </a:endParaRPr>
          </a:p>
          <a:p>
            <a:r>
              <a:rPr lang="en-GB" b="1" dirty="0">
                <a:solidFill>
                  <a:srgbClr val="000000"/>
                </a:solidFill>
                <a:highlight>
                  <a:srgbClr val="FFFF96"/>
                </a:highlight>
                <a:latin typeface="Consolas"/>
              </a:rPr>
              <a:t>Output </a:t>
            </a:r>
          </a:p>
          <a:p>
            <a:r>
              <a:rPr lang="en-GB" dirty="0"/>
              <a:t>[0 1 2 3 4 5 6 7 8 9]</a:t>
            </a:r>
          </a:p>
          <a:p>
            <a:r>
              <a:rPr lang="en-GB" dirty="0"/>
              <a:t>[1 2 3 4 5]</a:t>
            </a:r>
          </a:p>
        </p:txBody>
      </p:sp>
    </p:spTree>
    <p:extLst>
      <p:ext uri="{BB962C8B-B14F-4D97-AF65-F5344CB8AC3E}">
        <p14:creationId xmlns:p14="http://schemas.microsoft.com/office/powerpoint/2010/main" val="2802920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019" y="332656"/>
            <a:ext cx="8219256" cy="1143000"/>
          </a:xfrm>
        </p:spPr>
        <p:txBody>
          <a:bodyPr/>
          <a:lstStyle/>
          <a:p>
            <a:pPr algn="ctr"/>
            <a:r>
              <a:rPr lang="en-GB" b="1" i="1" dirty="0"/>
              <a:t>Indexing with slices – 2D</a:t>
            </a:r>
            <a:endParaRPr lang="en-GB" dirty="0"/>
          </a:p>
        </p:txBody>
      </p:sp>
      <p:sp>
        <p:nvSpPr>
          <p:cNvPr id="3" name="Content Placeholder 2"/>
          <p:cNvSpPr>
            <a:spLocks noGrp="1"/>
          </p:cNvSpPr>
          <p:nvPr>
            <p:ph idx="1"/>
          </p:nvPr>
        </p:nvSpPr>
        <p:spPr/>
        <p:txBody>
          <a:bodyPr>
            <a:normAutofit/>
          </a:bodyPr>
          <a:lstStyle/>
          <a:p>
            <a:r>
              <a:rPr lang="en-GB" dirty="0">
                <a:solidFill>
                  <a:srgbClr val="000000"/>
                </a:solidFill>
                <a:highlight>
                  <a:srgbClr val="FFFF96"/>
                </a:highlight>
                <a:latin typeface="Consolas"/>
              </a:rPr>
              <a:t>arr2d = </a:t>
            </a:r>
            <a:r>
              <a:rPr lang="en-GB" dirty="0" err="1">
                <a:solidFill>
                  <a:srgbClr val="000000"/>
                </a:solidFill>
                <a:highlight>
                  <a:srgbClr val="FFFF96"/>
                </a:highlight>
                <a:latin typeface="Consolas"/>
              </a:rPr>
              <a:t>np.array</a:t>
            </a:r>
            <a:r>
              <a:rPr lang="en-GB" dirty="0">
                <a:solidFill>
                  <a:srgbClr val="000000"/>
                </a:solidFill>
                <a:highlight>
                  <a:srgbClr val="FFFF96"/>
                </a:highlight>
                <a:latin typeface="Consolas"/>
              </a:rPr>
              <a:t>(</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9</a:t>
            </a:r>
            <a:r>
              <a:rPr lang="en-GB" dirty="0">
                <a:solidFill>
                  <a:srgbClr val="000000"/>
                </a:solidFill>
                <a:highlight>
                  <a:srgbClr val="FFFF96"/>
                </a:highlight>
                <a:latin typeface="Consolas"/>
              </a:rPr>
              <a:t>]])</a:t>
            </a:r>
            <a:endParaRPr lang="en-GB" dirty="0">
              <a:latin typeface="Consolas"/>
            </a:endParaRP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arr2d</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arr2d[:</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arr2d[:</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p>
        </p:txBody>
      </p:sp>
      <p:sp>
        <p:nvSpPr>
          <p:cNvPr id="4" name="TextBox 3"/>
          <p:cNvSpPr txBox="1"/>
          <p:nvPr/>
        </p:nvSpPr>
        <p:spPr>
          <a:xfrm>
            <a:off x="7622424" y="1251102"/>
            <a:ext cx="1487908" cy="5016758"/>
          </a:xfrm>
          <a:prstGeom prst="rect">
            <a:avLst/>
          </a:prstGeom>
          <a:noFill/>
        </p:spPr>
        <p:txBody>
          <a:bodyPr wrap="none" rtlCol="0">
            <a:spAutoFit/>
          </a:bodyPr>
          <a:lstStyle/>
          <a:p>
            <a:r>
              <a:rPr lang="en-GB" sz="3200" b="1" dirty="0"/>
              <a:t>[[1 2 3]</a:t>
            </a:r>
          </a:p>
          <a:p>
            <a:r>
              <a:rPr lang="en-GB" sz="3200" b="1" dirty="0"/>
              <a:t> [4 5 6]</a:t>
            </a:r>
          </a:p>
          <a:p>
            <a:r>
              <a:rPr lang="en-GB" sz="3200" b="1" dirty="0"/>
              <a:t> [7 8 9]]</a:t>
            </a:r>
          </a:p>
          <a:p>
            <a:endParaRPr lang="en-GB" sz="3200" b="1" dirty="0"/>
          </a:p>
          <a:p>
            <a:r>
              <a:rPr lang="en-GB" sz="3200" b="1" dirty="0"/>
              <a:t>[[1 2 3]</a:t>
            </a:r>
          </a:p>
          <a:p>
            <a:r>
              <a:rPr lang="en-GB" sz="3200" b="1" dirty="0"/>
              <a:t> [4 5 6]]</a:t>
            </a:r>
          </a:p>
          <a:p>
            <a:endParaRPr lang="en-GB" sz="3200" b="1" dirty="0"/>
          </a:p>
          <a:p>
            <a:r>
              <a:rPr lang="en-GB" sz="3200" b="1" dirty="0"/>
              <a:t>[[2 3]</a:t>
            </a:r>
          </a:p>
          <a:p>
            <a:r>
              <a:rPr lang="en-GB" sz="3200" b="1" dirty="0"/>
              <a:t> [5 6]]</a:t>
            </a:r>
          </a:p>
          <a:p>
            <a:endParaRPr lang="en-GB" sz="3200" b="1" dirty="0"/>
          </a:p>
        </p:txBody>
      </p:sp>
    </p:spTree>
    <p:extLst>
      <p:ext uri="{BB962C8B-B14F-4D97-AF65-F5344CB8AC3E}">
        <p14:creationId xmlns:p14="http://schemas.microsoft.com/office/powerpoint/2010/main" val="876639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19256" cy="1143000"/>
          </a:xfrm>
        </p:spPr>
        <p:txBody>
          <a:bodyPr/>
          <a:lstStyle/>
          <a:p>
            <a:pPr algn="ctr"/>
            <a:r>
              <a:rPr lang="en-GB" b="1" i="1" dirty="0"/>
              <a:t>Indexing with slices – 2D</a:t>
            </a:r>
            <a:endParaRPr lang="en-GB" dirty="0"/>
          </a:p>
        </p:txBody>
      </p:sp>
      <p:sp>
        <p:nvSpPr>
          <p:cNvPr id="3" name="Content Placeholder 2"/>
          <p:cNvSpPr>
            <a:spLocks noGrp="1"/>
          </p:cNvSpPr>
          <p:nvPr>
            <p:ph idx="1"/>
          </p:nvPr>
        </p:nvSpPr>
        <p:spPr/>
        <p:txBody>
          <a:bodyPr>
            <a:normAutofit/>
          </a:bodyPr>
          <a:lstStyle/>
          <a:p>
            <a:r>
              <a:rPr lang="en-GB" dirty="0">
                <a:solidFill>
                  <a:srgbClr val="000000"/>
                </a:solidFill>
                <a:highlight>
                  <a:srgbClr val="FFFF96"/>
                </a:highlight>
                <a:latin typeface="Consolas"/>
              </a:rPr>
              <a:t>arr2d = </a:t>
            </a:r>
            <a:r>
              <a:rPr lang="en-GB" dirty="0" err="1">
                <a:solidFill>
                  <a:srgbClr val="000000"/>
                </a:solidFill>
                <a:highlight>
                  <a:srgbClr val="FFFF96"/>
                </a:highlight>
                <a:latin typeface="Consolas"/>
              </a:rPr>
              <a:t>np.array</a:t>
            </a:r>
            <a:r>
              <a:rPr lang="en-GB" dirty="0">
                <a:solidFill>
                  <a:srgbClr val="000000"/>
                </a:solidFill>
                <a:highlight>
                  <a:srgbClr val="FFFF96"/>
                </a:highlight>
                <a:latin typeface="Consolas"/>
              </a:rPr>
              <a:t>(</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9</a:t>
            </a:r>
            <a:r>
              <a:rPr lang="en-GB" dirty="0">
                <a:solidFill>
                  <a:srgbClr val="000000"/>
                </a:solidFill>
                <a:highlight>
                  <a:srgbClr val="FFFF96"/>
                </a:highlight>
                <a:latin typeface="Consolas"/>
              </a:rPr>
              <a:t>]])</a:t>
            </a:r>
            <a:endParaRPr lang="en-GB" dirty="0">
              <a:latin typeface="Consolas"/>
            </a:endParaRP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arr2d[</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arr2d[</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arr2d[:,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endParaRPr lang="en-GB" dirty="0"/>
          </a:p>
        </p:txBody>
      </p:sp>
      <p:sp>
        <p:nvSpPr>
          <p:cNvPr id="4" name="TextBox 3"/>
          <p:cNvSpPr txBox="1"/>
          <p:nvPr/>
        </p:nvSpPr>
        <p:spPr>
          <a:xfrm>
            <a:off x="7680177" y="1772816"/>
            <a:ext cx="960519" cy="3539430"/>
          </a:xfrm>
          <a:prstGeom prst="rect">
            <a:avLst/>
          </a:prstGeom>
          <a:noFill/>
        </p:spPr>
        <p:txBody>
          <a:bodyPr wrap="none" rtlCol="0">
            <a:spAutoFit/>
          </a:bodyPr>
          <a:lstStyle/>
          <a:p>
            <a:r>
              <a:rPr lang="en-GB" sz="3200" b="1" dirty="0"/>
              <a:t>[4 5]</a:t>
            </a:r>
          </a:p>
          <a:p>
            <a:endParaRPr lang="en-GB" sz="3200" b="1" dirty="0"/>
          </a:p>
          <a:p>
            <a:r>
              <a:rPr lang="en-GB" sz="3200" b="1" dirty="0"/>
              <a:t>[7]</a:t>
            </a:r>
          </a:p>
          <a:p>
            <a:endParaRPr lang="en-GB" sz="3200" b="1" dirty="0"/>
          </a:p>
          <a:p>
            <a:r>
              <a:rPr lang="en-GB" sz="3200" b="1" dirty="0"/>
              <a:t>[[1]</a:t>
            </a:r>
          </a:p>
          <a:p>
            <a:r>
              <a:rPr lang="en-GB" sz="3200" b="1" dirty="0"/>
              <a:t> [4]</a:t>
            </a:r>
          </a:p>
          <a:p>
            <a:r>
              <a:rPr lang="en-GB" sz="3200" b="1" dirty="0"/>
              <a:t> [7]]</a:t>
            </a:r>
          </a:p>
        </p:txBody>
      </p:sp>
    </p:spTree>
    <p:extLst>
      <p:ext uri="{BB962C8B-B14F-4D97-AF65-F5344CB8AC3E}">
        <p14:creationId xmlns:p14="http://schemas.microsoft.com/office/powerpoint/2010/main" val="2565540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i="1" dirty="0"/>
              <a:t>Fancy indexing</a:t>
            </a:r>
            <a:endParaRPr lang="en-GB" b="1" dirty="0"/>
          </a:p>
        </p:txBody>
      </p:sp>
      <p:sp>
        <p:nvSpPr>
          <p:cNvPr id="3" name="Content Placeholder 2"/>
          <p:cNvSpPr>
            <a:spLocks noGrp="1"/>
          </p:cNvSpPr>
          <p:nvPr>
            <p:ph idx="1"/>
          </p:nvPr>
        </p:nvSpPr>
        <p:spPr>
          <a:xfrm>
            <a:off x="1847528" y="2077335"/>
            <a:ext cx="5987008" cy="4525963"/>
          </a:xfrm>
        </p:spPr>
        <p:txBody>
          <a:bodyPr>
            <a:normAutofit/>
          </a:bodyPr>
          <a:lstStyle/>
          <a:p>
            <a:r>
              <a:rPr lang="en-GB" b="1" dirty="0"/>
              <a:t>indexing using integer arrays</a:t>
            </a:r>
          </a:p>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np.empty</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a:t>
            </a:r>
          </a:p>
          <a:p>
            <a:r>
              <a:rPr lang="en-GB" dirty="0">
                <a:solidFill>
                  <a:srgbClr val="0000FF"/>
                </a:solidFill>
                <a:latin typeface="Consolas"/>
              </a:rPr>
              <a:t>for</a:t>
            </a:r>
            <a:r>
              <a:rPr lang="en-GB" dirty="0">
                <a:solidFill>
                  <a:srgbClr val="000000"/>
                </a:solidFill>
                <a:latin typeface="Consolas"/>
              </a:rPr>
              <a:t> </a:t>
            </a:r>
            <a:r>
              <a:rPr lang="en-GB" dirty="0" err="1">
                <a:solidFill>
                  <a:srgbClr val="000000"/>
                </a:solidFill>
                <a:latin typeface="Consolas"/>
              </a:rPr>
              <a:t>i</a:t>
            </a:r>
            <a:r>
              <a:rPr lang="en-GB" dirty="0">
                <a:solidFill>
                  <a:srgbClr val="000000"/>
                </a:solidFill>
                <a:latin typeface="Consolas"/>
              </a:rPr>
              <a:t> </a:t>
            </a:r>
            <a:r>
              <a:rPr lang="en-GB" dirty="0">
                <a:solidFill>
                  <a:srgbClr val="0000FF"/>
                </a:solidFill>
                <a:latin typeface="Consolas"/>
              </a:rPr>
              <a:t>in</a:t>
            </a:r>
            <a:r>
              <a:rPr lang="en-GB" dirty="0">
                <a:solidFill>
                  <a:srgbClr val="000000"/>
                </a:solidFill>
                <a:latin typeface="Consolas"/>
              </a:rPr>
              <a:t> range(</a:t>
            </a:r>
            <a:r>
              <a:rPr lang="en-GB" dirty="0">
                <a:solidFill>
                  <a:srgbClr val="800000"/>
                </a:solidFill>
                <a:latin typeface="Consolas"/>
              </a:rPr>
              <a:t>8</a:t>
            </a:r>
            <a:r>
              <a:rPr lang="en-GB" dirty="0">
                <a:solidFill>
                  <a:srgbClr val="000000"/>
                </a:solidFill>
                <a:latin typeface="Consolas"/>
              </a:rPr>
              <a:t>):</a:t>
            </a:r>
          </a:p>
          <a:p>
            <a:r>
              <a:rPr lang="en-GB" dirty="0">
                <a:solidFill>
                  <a:srgbClr val="000000"/>
                </a:solidFill>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r>
              <a:rPr lang="en-GB" dirty="0" err="1">
                <a:solidFill>
                  <a:srgbClr val="000000"/>
                </a:solidFill>
                <a:highlight>
                  <a:srgbClr val="FFFF96"/>
                </a:highlight>
                <a:latin typeface="Consolas"/>
              </a:rPr>
              <a:t>i</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i</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a:t>
            </a:r>
            <a:endParaRPr lang="en-GB" dirty="0">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a:t>
            </a:r>
          </a:p>
          <a:p>
            <a:r>
              <a:rPr lang="en-GB" b="1" dirty="0">
                <a:solidFill>
                  <a:srgbClr val="000000"/>
                </a:solidFill>
                <a:highlight>
                  <a:srgbClr val="FFFF96"/>
                </a:highlight>
                <a:latin typeface="Consolas"/>
              </a:rPr>
              <a:t>Negative</a:t>
            </a:r>
            <a:r>
              <a:rPr lang="en-GB" dirty="0">
                <a:solidFill>
                  <a:srgbClr val="000000"/>
                </a:solidFill>
                <a:highlight>
                  <a:srgbClr val="FFFF96"/>
                </a:highlight>
                <a:latin typeface="Consolas"/>
              </a:rPr>
              <a:t> index select from the </a:t>
            </a:r>
            <a:r>
              <a:rPr lang="en-GB" b="1" dirty="0">
                <a:solidFill>
                  <a:srgbClr val="000000"/>
                </a:solidFill>
                <a:highlight>
                  <a:srgbClr val="FFFF96"/>
                </a:highlight>
                <a:latin typeface="Consolas"/>
              </a:rPr>
              <a:t>end</a:t>
            </a:r>
            <a:endParaRPr lang="en-GB" b="1" dirty="0"/>
          </a:p>
        </p:txBody>
      </p:sp>
      <p:sp>
        <p:nvSpPr>
          <p:cNvPr id="4" name="TextBox 3"/>
          <p:cNvSpPr txBox="1"/>
          <p:nvPr/>
        </p:nvSpPr>
        <p:spPr>
          <a:xfrm>
            <a:off x="8112224" y="1801992"/>
            <a:ext cx="1561646" cy="5170646"/>
          </a:xfrm>
          <a:prstGeom prst="rect">
            <a:avLst/>
          </a:prstGeom>
          <a:noFill/>
        </p:spPr>
        <p:txBody>
          <a:bodyPr wrap="none" rtlCol="0">
            <a:spAutoFit/>
          </a:bodyPr>
          <a:lstStyle/>
          <a:p>
            <a:r>
              <a:rPr lang="en-GB" b="1" dirty="0"/>
              <a:t>[[ 0.  0.  0.  0.]</a:t>
            </a:r>
          </a:p>
          <a:p>
            <a:r>
              <a:rPr lang="en-GB" b="1" dirty="0"/>
              <a:t> [ 1.  1.  1.  1.]</a:t>
            </a:r>
          </a:p>
          <a:p>
            <a:r>
              <a:rPr lang="en-GB" b="1" dirty="0"/>
              <a:t> [ 2.  2.  2.  2.]</a:t>
            </a:r>
          </a:p>
          <a:p>
            <a:r>
              <a:rPr lang="en-GB" b="1" dirty="0"/>
              <a:t> [ 3.  3.  3.  3.]</a:t>
            </a:r>
          </a:p>
          <a:p>
            <a:r>
              <a:rPr lang="en-GB" b="1" dirty="0"/>
              <a:t> [ 4.  4.  4.  4.]</a:t>
            </a:r>
          </a:p>
          <a:p>
            <a:r>
              <a:rPr lang="en-GB" b="1" dirty="0"/>
              <a:t> [ 5.  5.  5.  5.]</a:t>
            </a:r>
          </a:p>
          <a:p>
            <a:r>
              <a:rPr lang="en-GB" b="1" dirty="0"/>
              <a:t> [ 6.  6.  6.  6.]</a:t>
            </a:r>
          </a:p>
          <a:p>
            <a:r>
              <a:rPr lang="en-GB" b="1" dirty="0"/>
              <a:t> [ 7.  7.  7.  7.]]</a:t>
            </a:r>
          </a:p>
          <a:p>
            <a:endParaRPr lang="en-GB" b="1" dirty="0"/>
          </a:p>
          <a:p>
            <a:r>
              <a:rPr lang="en-GB" b="1" dirty="0"/>
              <a:t>[[ 4.  4.  4.  4.]</a:t>
            </a:r>
          </a:p>
          <a:p>
            <a:r>
              <a:rPr lang="en-GB" b="1" dirty="0"/>
              <a:t> [ 3.  3.  3.  3.]</a:t>
            </a:r>
          </a:p>
          <a:p>
            <a:r>
              <a:rPr lang="en-GB" b="1" dirty="0"/>
              <a:t> [ 0.  0.  0.  0.]</a:t>
            </a:r>
          </a:p>
          <a:p>
            <a:r>
              <a:rPr lang="en-GB" b="1" dirty="0"/>
              <a:t> [ 6.  6.  6.  6.]]</a:t>
            </a:r>
          </a:p>
          <a:p>
            <a:endParaRPr lang="en-GB" b="1" dirty="0"/>
          </a:p>
          <a:p>
            <a:r>
              <a:rPr lang="en-GB" b="1" dirty="0"/>
              <a:t>[[ 5.  5.  5.  5.]</a:t>
            </a:r>
          </a:p>
          <a:p>
            <a:r>
              <a:rPr lang="en-GB" b="1" dirty="0"/>
              <a:t> [ 3.  3.  3.  3.]</a:t>
            </a:r>
          </a:p>
          <a:p>
            <a:r>
              <a:rPr lang="en-GB" b="1" dirty="0"/>
              <a:t> [ 1.  1.  1.  1.]]</a:t>
            </a:r>
          </a:p>
          <a:p>
            <a:endParaRPr lang="en-GB" sz="2400" b="1" dirty="0"/>
          </a:p>
        </p:txBody>
      </p:sp>
    </p:spTree>
    <p:extLst>
      <p:ext uri="{BB962C8B-B14F-4D97-AF65-F5344CB8AC3E}">
        <p14:creationId xmlns:p14="http://schemas.microsoft.com/office/powerpoint/2010/main" val="598301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404664"/>
            <a:ext cx="8568952" cy="1143000"/>
          </a:xfrm>
        </p:spPr>
        <p:txBody>
          <a:bodyPr>
            <a:normAutofit fontScale="90000"/>
          </a:bodyPr>
          <a:lstStyle/>
          <a:p>
            <a:pPr algn="ctr"/>
            <a:r>
              <a:rPr lang="en-GB" b="1" i="1" dirty="0"/>
              <a:t>Transposing arrays </a:t>
            </a:r>
            <a:br>
              <a:rPr lang="en-GB" b="1" i="1" dirty="0"/>
            </a:br>
            <a:r>
              <a:rPr lang="en-GB" b="1" i="1" dirty="0"/>
              <a:t>and swapping axes</a:t>
            </a:r>
            <a:endParaRPr lang="en-GB" b="1" dirty="0"/>
          </a:p>
        </p:txBody>
      </p:sp>
      <p:sp>
        <p:nvSpPr>
          <p:cNvPr id="3" name="Content Placeholder 2"/>
          <p:cNvSpPr>
            <a:spLocks noGrp="1"/>
          </p:cNvSpPr>
          <p:nvPr>
            <p:ph idx="1"/>
          </p:nvPr>
        </p:nvSpPr>
        <p:spPr>
          <a:xfrm>
            <a:off x="1842356" y="2204865"/>
            <a:ext cx="4618856" cy="4525963"/>
          </a:xfrm>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np.arange</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15</a:t>
            </a:r>
            <a:r>
              <a:rPr lang="en-GB" dirty="0">
                <a:solidFill>
                  <a:srgbClr val="000000"/>
                </a:solidFill>
                <a:highlight>
                  <a:srgbClr val="FFFF96"/>
                </a:highlight>
                <a:latin typeface="Consolas"/>
              </a:rPr>
              <a:t>).reshape((</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arr.shape</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arr.T</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arr.T.shape</a:t>
            </a:r>
            <a:endParaRPr lang="en-GB" dirty="0"/>
          </a:p>
        </p:txBody>
      </p:sp>
      <p:sp>
        <p:nvSpPr>
          <p:cNvPr id="4" name="TextBox 3"/>
          <p:cNvSpPr txBox="1"/>
          <p:nvPr/>
        </p:nvSpPr>
        <p:spPr>
          <a:xfrm>
            <a:off x="7104113" y="1964354"/>
            <a:ext cx="2382383" cy="4893647"/>
          </a:xfrm>
          <a:prstGeom prst="rect">
            <a:avLst/>
          </a:prstGeom>
          <a:noFill/>
        </p:spPr>
        <p:txBody>
          <a:bodyPr wrap="none" rtlCol="0">
            <a:spAutoFit/>
          </a:bodyPr>
          <a:lstStyle/>
          <a:p>
            <a:r>
              <a:rPr lang="en-GB" sz="2400" b="1" dirty="0"/>
              <a:t>[[ 0  1  2  3  4]</a:t>
            </a:r>
          </a:p>
          <a:p>
            <a:r>
              <a:rPr lang="en-GB" sz="2400" b="1" dirty="0"/>
              <a:t> [ 5  6  7  8  9]</a:t>
            </a:r>
          </a:p>
          <a:p>
            <a:r>
              <a:rPr lang="en-GB" sz="2400" b="1" dirty="0"/>
              <a:t> [10 11 12 13 14]]</a:t>
            </a:r>
          </a:p>
          <a:p>
            <a:endParaRPr lang="en-GB" sz="2400" b="1" dirty="0"/>
          </a:p>
          <a:p>
            <a:r>
              <a:rPr lang="en-GB" sz="2400" b="1" dirty="0"/>
              <a:t>(3L, 5L)</a:t>
            </a:r>
          </a:p>
          <a:p>
            <a:endParaRPr lang="en-GB" sz="2400" b="1" dirty="0"/>
          </a:p>
          <a:p>
            <a:r>
              <a:rPr lang="en-GB" sz="2400" b="1" dirty="0"/>
              <a:t>[[ 0  5 10]</a:t>
            </a:r>
          </a:p>
          <a:p>
            <a:r>
              <a:rPr lang="en-GB" sz="2400" b="1" dirty="0"/>
              <a:t> [ 1  6 11]</a:t>
            </a:r>
          </a:p>
          <a:p>
            <a:r>
              <a:rPr lang="en-GB" sz="2400" b="1" dirty="0"/>
              <a:t> [ 2  7 12]</a:t>
            </a:r>
          </a:p>
          <a:p>
            <a:r>
              <a:rPr lang="en-GB" sz="2400" b="1" dirty="0"/>
              <a:t> [ 3  8 13]</a:t>
            </a:r>
          </a:p>
          <a:p>
            <a:r>
              <a:rPr lang="en-GB" sz="2400" b="1" dirty="0"/>
              <a:t> [ 4  9 14]]</a:t>
            </a:r>
          </a:p>
          <a:p>
            <a:endParaRPr lang="en-GB" sz="2400" b="1" dirty="0"/>
          </a:p>
          <a:p>
            <a:r>
              <a:rPr lang="en-GB" sz="2400" b="1" dirty="0"/>
              <a:t>(5L, 3L)</a:t>
            </a:r>
          </a:p>
        </p:txBody>
      </p:sp>
    </p:spTree>
    <p:extLst>
      <p:ext uri="{BB962C8B-B14F-4D97-AF65-F5344CB8AC3E}">
        <p14:creationId xmlns:p14="http://schemas.microsoft.com/office/powerpoint/2010/main" val="2529503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260648"/>
            <a:ext cx="8229600" cy="1656184"/>
          </a:xfrm>
        </p:spPr>
        <p:txBody>
          <a:bodyPr>
            <a:normAutofit/>
          </a:bodyPr>
          <a:lstStyle/>
          <a:p>
            <a:pPr algn="ctr"/>
            <a:r>
              <a:rPr lang="en-GB" b="1" dirty="0"/>
              <a:t>Inner Product </a:t>
            </a:r>
            <a:br>
              <a:rPr lang="en-GB" b="1" dirty="0"/>
            </a:br>
            <a:r>
              <a:rPr lang="en-GB" b="1" dirty="0"/>
              <a:t>(dot operator)</a:t>
            </a:r>
            <a:endParaRPr lang="en-GB" dirty="0"/>
          </a:p>
        </p:txBody>
      </p:sp>
      <p:sp>
        <p:nvSpPr>
          <p:cNvPr id="3" name="Content Placeholder 2"/>
          <p:cNvSpPr>
            <a:spLocks noGrp="1"/>
          </p:cNvSpPr>
          <p:nvPr>
            <p:ph idx="1"/>
          </p:nvPr>
        </p:nvSpPr>
        <p:spPr>
          <a:xfrm>
            <a:off x="1535088" y="2332038"/>
            <a:ext cx="8229600" cy="4525963"/>
          </a:xfrm>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np.arange</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a:t>
            </a:r>
          </a:p>
          <a:p>
            <a:r>
              <a:rPr lang="en-GB" dirty="0">
                <a:solidFill>
                  <a:srgbClr val="000000"/>
                </a:solidFill>
                <a:highlight>
                  <a:srgbClr val="FFFF96"/>
                </a:highlight>
                <a:latin typeface="Consolas"/>
              </a:rPr>
              <a:t>reshape((</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arr.T</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np.dot(</a:t>
            </a:r>
            <a:r>
              <a:rPr lang="en-GB" dirty="0" err="1">
                <a:solidFill>
                  <a:srgbClr val="000000"/>
                </a:solidFill>
                <a:highlight>
                  <a:srgbClr val="FFFF96"/>
                </a:highlight>
                <a:latin typeface="Consolas"/>
              </a:rPr>
              <a:t>arr.T</a:t>
            </a:r>
            <a:r>
              <a:rPr lang="en-GB" dirty="0">
                <a:solidFill>
                  <a:srgbClr val="000000"/>
                </a:solidFill>
                <a:highlight>
                  <a:srgbClr val="FFFF96"/>
                </a:highlight>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np.dot(</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a:t>
            </a:r>
            <a:r>
              <a:rPr lang="en-GB" dirty="0" err="1">
                <a:solidFill>
                  <a:srgbClr val="000000"/>
                </a:solidFill>
                <a:highlight>
                  <a:srgbClr val="FFFF96"/>
                </a:highlight>
                <a:latin typeface="Consolas"/>
              </a:rPr>
              <a:t>arr.T</a:t>
            </a:r>
            <a:r>
              <a:rPr lang="en-GB" dirty="0">
                <a:solidFill>
                  <a:srgbClr val="000000"/>
                </a:solidFill>
                <a:highlight>
                  <a:srgbClr val="FFFF96"/>
                </a:highlight>
                <a:latin typeface="Consolas"/>
              </a:rPr>
              <a:t>)</a:t>
            </a:r>
            <a:endParaRPr lang="en-GB" dirty="0"/>
          </a:p>
        </p:txBody>
      </p:sp>
      <p:sp>
        <p:nvSpPr>
          <p:cNvPr id="4" name="TextBox 3"/>
          <p:cNvSpPr txBox="1"/>
          <p:nvPr/>
        </p:nvSpPr>
        <p:spPr>
          <a:xfrm>
            <a:off x="8472264" y="476673"/>
            <a:ext cx="1468672" cy="5786199"/>
          </a:xfrm>
          <a:prstGeom prst="rect">
            <a:avLst/>
          </a:prstGeom>
          <a:noFill/>
        </p:spPr>
        <p:txBody>
          <a:bodyPr wrap="none" rtlCol="0">
            <a:spAutoFit/>
          </a:bodyPr>
          <a:lstStyle/>
          <a:p>
            <a:r>
              <a:rPr lang="en-GB" sz="3200" dirty="0"/>
              <a:t>[[0 1]</a:t>
            </a:r>
          </a:p>
          <a:p>
            <a:r>
              <a:rPr lang="en-GB" sz="3200" dirty="0"/>
              <a:t> [2 3]]</a:t>
            </a:r>
          </a:p>
          <a:p>
            <a:endParaRPr lang="en-GB" sz="3200" dirty="0"/>
          </a:p>
          <a:p>
            <a:r>
              <a:rPr lang="en-GB" sz="3200" dirty="0"/>
              <a:t>[[0 2]</a:t>
            </a:r>
          </a:p>
          <a:p>
            <a:r>
              <a:rPr lang="en-GB" sz="3200" dirty="0"/>
              <a:t> [1 3]]</a:t>
            </a:r>
          </a:p>
          <a:p>
            <a:endParaRPr lang="en-GB" sz="3200" dirty="0"/>
          </a:p>
          <a:p>
            <a:r>
              <a:rPr lang="en-GB" sz="3200" dirty="0"/>
              <a:t>[[ 4  6]</a:t>
            </a:r>
          </a:p>
          <a:p>
            <a:r>
              <a:rPr lang="en-GB" sz="3200" dirty="0"/>
              <a:t> [ 6 10]]</a:t>
            </a:r>
          </a:p>
          <a:p>
            <a:endParaRPr lang="en-GB" sz="3200" dirty="0"/>
          </a:p>
          <a:p>
            <a:r>
              <a:rPr lang="en-GB" sz="3200" dirty="0"/>
              <a:t>[[ 1  3]</a:t>
            </a:r>
          </a:p>
          <a:p>
            <a:r>
              <a:rPr lang="en-GB" sz="3200" dirty="0"/>
              <a:t> [ 3 13]]</a:t>
            </a:r>
          </a:p>
          <a:p>
            <a:endParaRPr lang="en-GB" dirty="0"/>
          </a:p>
        </p:txBody>
      </p:sp>
    </p:spTree>
    <p:extLst>
      <p:ext uri="{BB962C8B-B14F-4D97-AF65-F5344CB8AC3E}">
        <p14:creationId xmlns:p14="http://schemas.microsoft.com/office/powerpoint/2010/main" val="3944632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Inner Product (dot operator)</a:t>
            </a:r>
          </a:p>
        </p:txBody>
      </p:sp>
      <p:sp>
        <p:nvSpPr>
          <p:cNvPr id="3" name="Content Placeholder 2"/>
          <p:cNvSpPr>
            <a:spLocks noGrp="1"/>
          </p:cNvSpPr>
          <p:nvPr>
            <p:ph idx="1"/>
          </p:nvPr>
        </p:nvSpPr>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np.arange</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9</a:t>
            </a:r>
            <a:r>
              <a:rPr lang="en-GB" dirty="0">
                <a:solidFill>
                  <a:srgbClr val="000000"/>
                </a:solidFill>
                <a:highlight>
                  <a:srgbClr val="FFFF96"/>
                </a:highlight>
                <a:latin typeface="Consolas"/>
              </a:rPr>
              <a:t>).reshape((</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np.dot(</a:t>
            </a:r>
            <a:r>
              <a:rPr lang="en-GB" dirty="0" err="1">
                <a:solidFill>
                  <a:srgbClr val="000000"/>
                </a:solidFill>
                <a:highlight>
                  <a:srgbClr val="FFFF96"/>
                </a:highlight>
                <a:latin typeface="Consolas"/>
              </a:rPr>
              <a:t>arr.T</a:t>
            </a:r>
            <a:r>
              <a:rPr lang="en-GB" dirty="0">
                <a:solidFill>
                  <a:srgbClr val="000000"/>
                </a:solidFill>
                <a:highlight>
                  <a:srgbClr val="FFFF96"/>
                </a:highlight>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p>
        </p:txBody>
      </p:sp>
      <p:sp>
        <p:nvSpPr>
          <p:cNvPr id="4" name="TextBox 3"/>
          <p:cNvSpPr txBox="1"/>
          <p:nvPr/>
        </p:nvSpPr>
        <p:spPr>
          <a:xfrm>
            <a:off x="2279576" y="3920368"/>
            <a:ext cx="1651414" cy="1754326"/>
          </a:xfrm>
          <a:prstGeom prst="rect">
            <a:avLst/>
          </a:prstGeom>
          <a:noFill/>
        </p:spPr>
        <p:txBody>
          <a:bodyPr wrap="none" rtlCol="0">
            <a:spAutoFit/>
          </a:bodyPr>
          <a:lstStyle/>
          <a:p>
            <a:r>
              <a:rPr lang="en-GB" sz="3600" b="1" dirty="0"/>
              <a:t>[[0 1 2]</a:t>
            </a:r>
          </a:p>
          <a:p>
            <a:r>
              <a:rPr lang="en-GB" sz="3600" b="1" dirty="0"/>
              <a:t> [3 4 5]</a:t>
            </a:r>
          </a:p>
          <a:p>
            <a:r>
              <a:rPr lang="en-GB" sz="3600" b="1" dirty="0"/>
              <a:t> [6 7 8]]</a:t>
            </a:r>
          </a:p>
        </p:txBody>
      </p:sp>
      <p:sp>
        <p:nvSpPr>
          <p:cNvPr id="5" name="TextBox 4"/>
          <p:cNvSpPr txBox="1"/>
          <p:nvPr/>
        </p:nvSpPr>
        <p:spPr>
          <a:xfrm>
            <a:off x="6096001" y="3910363"/>
            <a:ext cx="2353529" cy="1754326"/>
          </a:xfrm>
          <a:prstGeom prst="rect">
            <a:avLst/>
          </a:prstGeom>
          <a:noFill/>
        </p:spPr>
        <p:txBody>
          <a:bodyPr wrap="none" rtlCol="0">
            <a:spAutoFit/>
          </a:bodyPr>
          <a:lstStyle/>
          <a:p>
            <a:r>
              <a:rPr lang="en-GB" sz="3600" b="1" dirty="0"/>
              <a:t>[[45 54 63]</a:t>
            </a:r>
          </a:p>
          <a:p>
            <a:r>
              <a:rPr lang="en-GB" sz="3600" b="1" dirty="0"/>
              <a:t> [54 66 78]</a:t>
            </a:r>
          </a:p>
          <a:p>
            <a:r>
              <a:rPr lang="en-GB" sz="3600" b="1" dirty="0"/>
              <a:t> [63 78 93]]</a:t>
            </a:r>
          </a:p>
        </p:txBody>
      </p:sp>
    </p:spTree>
    <p:extLst>
      <p:ext uri="{BB962C8B-B14F-4D97-AF65-F5344CB8AC3E}">
        <p14:creationId xmlns:p14="http://schemas.microsoft.com/office/powerpoint/2010/main" val="3500493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a:t>arr</a:t>
            </a:r>
            <a:r>
              <a:rPr lang="en-GB" dirty="0"/>
              <a:t>*</a:t>
            </a:r>
            <a:r>
              <a:rPr lang="en-GB" dirty="0" err="1"/>
              <a:t>arr</a:t>
            </a:r>
            <a:endParaRPr lang="en-GB" dirty="0"/>
          </a:p>
        </p:txBody>
      </p:sp>
      <p:sp>
        <p:nvSpPr>
          <p:cNvPr id="3" name="Content Placeholder 2"/>
          <p:cNvSpPr>
            <a:spLocks noGrp="1"/>
          </p:cNvSpPr>
          <p:nvPr>
            <p:ph idx="1"/>
          </p:nvPr>
        </p:nvSpPr>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np.arange</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9</a:t>
            </a:r>
            <a:r>
              <a:rPr lang="en-GB" dirty="0">
                <a:solidFill>
                  <a:srgbClr val="000000"/>
                </a:solidFill>
                <a:highlight>
                  <a:srgbClr val="FFFF96"/>
                </a:highlight>
                <a:latin typeface="Consolas"/>
              </a:rPr>
              <a:t>).reshape((</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r>
              <a:rPr lang="en-GB" dirty="0" err="1">
                <a:solidFill>
                  <a:srgbClr val="000000"/>
                </a:solidFill>
                <a:highlight>
                  <a:srgbClr val="FFFF96"/>
                </a:highlight>
                <a:latin typeface="Consolas"/>
              </a:rPr>
              <a:t>arr</a:t>
            </a:r>
            <a:endParaRPr lang="en-GB" dirty="0"/>
          </a:p>
        </p:txBody>
      </p:sp>
      <p:sp>
        <p:nvSpPr>
          <p:cNvPr id="4" name="TextBox 3"/>
          <p:cNvSpPr txBox="1"/>
          <p:nvPr/>
        </p:nvSpPr>
        <p:spPr>
          <a:xfrm>
            <a:off x="6312024" y="3421128"/>
            <a:ext cx="2589170" cy="1938992"/>
          </a:xfrm>
          <a:prstGeom prst="rect">
            <a:avLst/>
          </a:prstGeom>
          <a:noFill/>
        </p:spPr>
        <p:txBody>
          <a:bodyPr wrap="none" rtlCol="0">
            <a:spAutoFit/>
          </a:bodyPr>
          <a:lstStyle/>
          <a:p>
            <a:r>
              <a:rPr lang="en-GB" sz="4000" b="1" dirty="0"/>
              <a:t>[[ 0  1  4]</a:t>
            </a:r>
          </a:p>
          <a:p>
            <a:r>
              <a:rPr lang="en-GB" sz="4000" b="1" dirty="0"/>
              <a:t> [ 9 16 25]</a:t>
            </a:r>
          </a:p>
          <a:p>
            <a:r>
              <a:rPr lang="en-GB" sz="4000" b="1" dirty="0"/>
              <a:t> [36 49 64]]</a:t>
            </a:r>
          </a:p>
        </p:txBody>
      </p:sp>
      <p:sp>
        <p:nvSpPr>
          <p:cNvPr id="5" name="TextBox 4"/>
          <p:cNvSpPr txBox="1"/>
          <p:nvPr/>
        </p:nvSpPr>
        <p:spPr>
          <a:xfrm>
            <a:off x="2639617" y="3468496"/>
            <a:ext cx="1810111" cy="1938992"/>
          </a:xfrm>
          <a:prstGeom prst="rect">
            <a:avLst/>
          </a:prstGeom>
          <a:noFill/>
        </p:spPr>
        <p:txBody>
          <a:bodyPr wrap="none" rtlCol="0">
            <a:spAutoFit/>
          </a:bodyPr>
          <a:lstStyle/>
          <a:p>
            <a:r>
              <a:rPr lang="en-GB" sz="4000" b="1" dirty="0"/>
              <a:t>[[0 1 2]</a:t>
            </a:r>
          </a:p>
          <a:p>
            <a:r>
              <a:rPr lang="en-GB" sz="4000" b="1" dirty="0"/>
              <a:t> [3 4 5]</a:t>
            </a:r>
          </a:p>
          <a:p>
            <a:r>
              <a:rPr lang="en-GB" sz="4000" b="1" dirty="0"/>
              <a:t> [6 7 8]]</a:t>
            </a:r>
          </a:p>
        </p:txBody>
      </p:sp>
    </p:spTree>
    <p:extLst>
      <p:ext uri="{BB962C8B-B14F-4D97-AF65-F5344CB8AC3E}">
        <p14:creationId xmlns:p14="http://schemas.microsoft.com/office/powerpoint/2010/main" val="363005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717444-F97D-49F6-BE0F-47C80014016A}"/>
              </a:ext>
            </a:extLst>
          </p:cNvPr>
          <p:cNvSpPr>
            <a:spLocks noGrp="1"/>
          </p:cNvSpPr>
          <p:nvPr>
            <p:ph type="title"/>
          </p:nvPr>
        </p:nvSpPr>
        <p:spPr/>
        <p:txBody>
          <a:bodyPr/>
          <a:lstStyle/>
          <a:p>
            <a:pPr algn="ctr"/>
            <a:r>
              <a:rPr lang="en-US" dirty="0" err="1"/>
              <a:t>Numpy</a:t>
            </a:r>
            <a:endParaRPr lang="LID4096" dirty="0"/>
          </a:p>
        </p:txBody>
      </p:sp>
      <p:sp>
        <p:nvSpPr>
          <p:cNvPr id="3" name="Объект 2">
            <a:extLst>
              <a:ext uri="{FF2B5EF4-FFF2-40B4-BE49-F238E27FC236}">
                <a16:creationId xmlns:a16="http://schemas.microsoft.com/office/drawing/2014/main" id="{77ADD9C5-9AB8-4E63-959F-55FAF6C95979}"/>
              </a:ext>
            </a:extLst>
          </p:cNvPr>
          <p:cNvSpPr>
            <a:spLocks noGrp="1"/>
          </p:cNvSpPr>
          <p:nvPr>
            <p:ph idx="1"/>
          </p:nvPr>
        </p:nvSpPr>
        <p:spPr/>
        <p:txBody>
          <a:bodyPr>
            <a:normAutofit fontScale="92500" lnSpcReduction="10000"/>
          </a:bodyPr>
          <a:lstStyle/>
          <a:p>
            <a:r>
              <a:rPr lang="ru-RU" dirty="0"/>
              <a:t>Является фундаментальны</a:t>
            </a:r>
            <a:r>
              <a:rPr lang="kk-KZ" dirty="0"/>
              <a:t>м</a:t>
            </a:r>
            <a:r>
              <a:rPr lang="ru-RU" dirty="0"/>
              <a:t> пакетом необходимым для высокопроизводительных вычислений и анализа данных</a:t>
            </a:r>
          </a:p>
          <a:p>
            <a:r>
              <a:rPr lang="ru-RU" dirty="0" err="1"/>
              <a:t>NumPy</a:t>
            </a:r>
            <a:r>
              <a:rPr lang="ru-RU" dirty="0"/>
              <a:t> настолько важен для числовых вычислений в Python, потому что он разработан для эффективной работы с большими массивами данных</a:t>
            </a:r>
          </a:p>
          <a:p>
            <a:r>
              <a:rPr lang="ru-RU" dirty="0"/>
              <a:t>Это обеспечивает </a:t>
            </a:r>
            <a:r>
              <a:rPr lang="ru-RU" dirty="0" err="1"/>
              <a:t>ndarray</a:t>
            </a:r>
            <a:r>
              <a:rPr lang="ru-RU" dirty="0"/>
              <a:t> для создания многомерных массивов</a:t>
            </a:r>
          </a:p>
          <a:p>
            <a:r>
              <a:rPr lang="ru-RU" dirty="0"/>
              <a:t>Он внутренне хранит данные в непрерывном блоке памяти, независимо от других встроенных объектов Python, использует гораздо меньше памяти, чем встроенные последовательности Python. </a:t>
            </a:r>
          </a:p>
          <a:p>
            <a:r>
              <a:rPr lang="ru-RU" dirty="0"/>
              <a:t>Стандартные математические функции для быстрых операций с целыми массивами данных без необходимости писать циклы. </a:t>
            </a:r>
          </a:p>
          <a:p>
            <a:r>
              <a:rPr lang="ru-RU" dirty="0"/>
              <a:t>Массивы </a:t>
            </a:r>
            <a:r>
              <a:rPr lang="ru-RU" dirty="0" err="1"/>
              <a:t>NumPy</a:t>
            </a:r>
            <a:r>
              <a:rPr lang="ru-RU" dirty="0"/>
              <a:t> важны, поскольку они позволяют выполнять пакетные операции с данными без написания циклов </a:t>
            </a:r>
            <a:r>
              <a:rPr lang="ru-RU" dirty="0" err="1"/>
              <a:t>for</a:t>
            </a:r>
            <a:r>
              <a:rPr lang="ru-RU" dirty="0"/>
              <a:t>. Мы называем это векторизацией.</a:t>
            </a:r>
            <a:endParaRPr lang="LID4096" dirty="0"/>
          </a:p>
        </p:txBody>
      </p:sp>
    </p:spTree>
    <p:extLst>
      <p:ext uri="{BB962C8B-B14F-4D97-AF65-F5344CB8AC3E}">
        <p14:creationId xmlns:p14="http://schemas.microsoft.com/office/powerpoint/2010/main" val="4291958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Fast element-wise array functions</a:t>
            </a:r>
          </a:p>
        </p:txBody>
      </p:sp>
      <p:sp>
        <p:nvSpPr>
          <p:cNvPr id="3" name="Content Placeholder 2"/>
          <p:cNvSpPr>
            <a:spLocks noGrp="1"/>
          </p:cNvSpPr>
          <p:nvPr>
            <p:ph idx="1"/>
          </p:nvPr>
        </p:nvSpPr>
        <p:spPr>
          <a:xfrm>
            <a:off x="1980419" y="2060848"/>
            <a:ext cx="8229600" cy="2232248"/>
          </a:xfrm>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np.arange</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np.sqrt</a:t>
            </a:r>
            <a:r>
              <a:rPr lang="en-GB" dirty="0">
                <a:solidFill>
                  <a:srgbClr val="000000"/>
                </a:solidFill>
                <a:latin typeface="Consolas"/>
              </a:rPr>
              <a:t>(</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np.exp</a:t>
            </a:r>
            <a:r>
              <a:rPr lang="en-GB" dirty="0">
                <a:solidFill>
                  <a:srgbClr val="000000"/>
                </a:solidFill>
                <a:latin typeface="Consolas"/>
              </a:rPr>
              <a:t>(</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endParaRPr lang="en-GB" dirty="0"/>
          </a:p>
        </p:txBody>
      </p:sp>
      <p:sp>
        <p:nvSpPr>
          <p:cNvPr id="4" name="TextBox 3"/>
          <p:cNvSpPr txBox="1"/>
          <p:nvPr/>
        </p:nvSpPr>
        <p:spPr>
          <a:xfrm>
            <a:off x="2279576" y="4221088"/>
            <a:ext cx="8153194" cy="1754326"/>
          </a:xfrm>
          <a:prstGeom prst="rect">
            <a:avLst/>
          </a:prstGeom>
          <a:noFill/>
        </p:spPr>
        <p:txBody>
          <a:bodyPr wrap="none" rtlCol="0">
            <a:spAutoFit/>
          </a:bodyPr>
          <a:lstStyle/>
          <a:p>
            <a:r>
              <a:rPr lang="en-GB" sz="3600" b="1" dirty="0"/>
              <a:t>[0 1 2 3 4]</a:t>
            </a:r>
          </a:p>
          <a:p>
            <a:r>
              <a:rPr lang="en-GB" sz="3600" b="1" dirty="0"/>
              <a:t>[ 0.      1.      1.4142  1.7321  2.    ]</a:t>
            </a:r>
          </a:p>
          <a:p>
            <a:r>
              <a:rPr lang="en-GB" sz="3600" b="1" dirty="0"/>
              <a:t>[  1.       2.7183   7.3891  20.0855  54.5982]</a:t>
            </a:r>
          </a:p>
        </p:txBody>
      </p:sp>
    </p:spTree>
    <p:extLst>
      <p:ext uri="{BB962C8B-B14F-4D97-AF65-F5344CB8AC3E}">
        <p14:creationId xmlns:p14="http://schemas.microsoft.com/office/powerpoint/2010/main" val="2159506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element-wise maximum</a:t>
            </a:r>
          </a:p>
        </p:txBody>
      </p:sp>
      <p:sp>
        <p:nvSpPr>
          <p:cNvPr id="3" name="Content Placeholder 2"/>
          <p:cNvSpPr>
            <a:spLocks noGrp="1"/>
          </p:cNvSpPr>
          <p:nvPr>
            <p:ph idx="1"/>
          </p:nvPr>
        </p:nvSpPr>
        <p:spPr/>
        <p:txBody>
          <a:bodyPr>
            <a:normAutofit/>
          </a:bodyPr>
          <a:lstStyle/>
          <a:p>
            <a:r>
              <a:rPr lang="en-GB" dirty="0">
                <a:solidFill>
                  <a:srgbClr val="000000"/>
                </a:solidFill>
                <a:highlight>
                  <a:srgbClr val="FFFF96"/>
                </a:highlight>
                <a:latin typeface="Consolas"/>
              </a:rPr>
              <a:t>x = </a:t>
            </a:r>
            <a:r>
              <a:rPr lang="en-GB" dirty="0" err="1">
                <a:solidFill>
                  <a:srgbClr val="000000"/>
                </a:solidFill>
                <a:highlight>
                  <a:srgbClr val="FFFF96"/>
                </a:highlight>
                <a:latin typeface="Consolas"/>
              </a:rPr>
              <a:t>randn</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a:t>
            </a:r>
          </a:p>
          <a:p>
            <a:r>
              <a:rPr lang="en-GB" dirty="0">
                <a:solidFill>
                  <a:srgbClr val="000000"/>
                </a:solidFill>
                <a:latin typeface="Consolas"/>
              </a:rPr>
              <a:t>y = </a:t>
            </a:r>
            <a:r>
              <a:rPr lang="en-GB" dirty="0" err="1">
                <a:solidFill>
                  <a:srgbClr val="000000"/>
                </a:solidFill>
                <a:latin typeface="Consolas"/>
              </a:rPr>
              <a:t>randn</a:t>
            </a:r>
            <a:r>
              <a:rPr lang="en-GB" dirty="0">
                <a:solidFill>
                  <a:srgbClr val="000000"/>
                </a:solidFill>
                <a:latin typeface="Consolas"/>
              </a:rPr>
              <a:t>(</a:t>
            </a:r>
            <a:r>
              <a:rPr lang="en-GB" dirty="0">
                <a:solidFill>
                  <a:srgbClr val="800000"/>
                </a:solidFill>
                <a:latin typeface="Consolas"/>
              </a:rPr>
              <a:t>4</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x</a:t>
            </a:r>
          </a:p>
          <a:p>
            <a:r>
              <a:rPr lang="en-GB" dirty="0">
                <a:solidFill>
                  <a:srgbClr val="0000FF"/>
                </a:solidFill>
                <a:latin typeface="Consolas"/>
              </a:rPr>
              <a:t>print</a:t>
            </a:r>
            <a:r>
              <a:rPr lang="en-GB" dirty="0">
                <a:solidFill>
                  <a:srgbClr val="000000"/>
                </a:solidFill>
                <a:latin typeface="Consolas"/>
              </a:rPr>
              <a:t> y</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np.maximum</a:t>
            </a:r>
            <a:r>
              <a:rPr lang="en-GB" dirty="0">
                <a:solidFill>
                  <a:srgbClr val="000000"/>
                </a:solidFill>
                <a:latin typeface="Consolas"/>
              </a:rPr>
              <a:t>(</a:t>
            </a:r>
            <a:r>
              <a:rPr lang="en-GB" dirty="0">
                <a:solidFill>
                  <a:srgbClr val="000000"/>
                </a:solidFill>
                <a:highlight>
                  <a:srgbClr val="FFFF96"/>
                </a:highlight>
                <a:latin typeface="Consolas"/>
              </a:rPr>
              <a:t>x, y) </a:t>
            </a:r>
          </a:p>
          <a:p>
            <a:r>
              <a:rPr lang="en-GB" dirty="0"/>
              <a:t>[-0.9691 -1.4411  1.2614 -0.9615]</a:t>
            </a:r>
          </a:p>
          <a:p>
            <a:r>
              <a:rPr lang="en-GB" dirty="0"/>
              <a:t>[-0.0398 -0.0692 -1.6854 -0.3902]</a:t>
            </a:r>
          </a:p>
          <a:p>
            <a:r>
              <a:rPr lang="en-GB" dirty="0"/>
              <a:t>[-0.0398 -0.0692  1.2614 -0.3902]</a:t>
            </a:r>
          </a:p>
        </p:txBody>
      </p:sp>
    </p:spTree>
    <p:extLst>
      <p:ext uri="{BB962C8B-B14F-4D97-AF65-F5344CB8AC3E}">
        <p14:creationId xmlns:p14="http://schemas.microsoft.com/office/powerpoint/2010/main" val="1426744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element-wise add</a:t>
            </a:r>
          </a:p>
        </p:txBody>
      </p:sp>
      <p:sp>
        <p:nvSpPr>
          <p:cNvPr id="3" name="Content Placeholder 2"/>
          <p:cNvSpPr>
            <a:spLocks noGrp="1"/>
          </p:cNvSpPr>
          <p:nvPr>
            <p:ph idx="1"/>
          </p:nvPr>
        </p:nvSpPr>
        <p:spPr/>
        <p:txBody>
          <a:bodyPr>
            <a:normAutofit/>
          </a:bodyPr>
          <a:lstStyle/>
          <a:p>
            <a:r>
              <a:rPr lang="en-GB" dirty="0">
                <a:solidFill>
                  <a:srgbClr val="000000"/>
                </a:solidFill>
                <a:latin typeface="Consolas"/>
              </a:rPr>
              <a:t>x = </a:t>
            </a:r>
            <a:r>
              <a:rPr lang="en-GB" dirty="0" err="1">
                <a:solidFill>
                  <a:srgbClr val="000000"/>
                </a:solidFill>
                <a:latin typeface="Consolas"/>
              </a:rPr>
              <a:t>randn</a:t>
            </a:r>
            <a:r>
              <a:rPr lang="en-GB" dirty="0">
                <a:solidFill>
                  <a:srgbClr val="000000"/>
                </a:solidFill>
                <a:latin typeface="Consolas"/>
              </a:rPr>
              <a:t>(</a:t>
            </a:r>
            <a:r>
              <a:rPr lang="en-GB" dirty="0">
                <a:solidFill>
                  <a:srgbClr val="800000"/>
                </a:solidFill>
                <a:latin typeface="Consolas"/>
              </a:rPr>
              <a:t>4</a:t>
            </a:r>
            <a:r>
              <a:rPr lang="en-GB" dirty="0">
                <a:solidFill>
                  <a:srgbClr val="000000"/>
                </a:solidFill>
                <a:latin typeface="Consolas"/>
              </a:rPr>
              <a:t>)</a:t>
            </a:r>
          </a:p>
          <a:p>
            <a:r>
              <a:rPr lang="en-GB" dirty="0">
                <a:solidFill>
                  <a:srgbClr val="000000"/>
                </a:solidFill>
                <a:latin typeface="Consolas"/>
              </a:rPr>
              <a:t>y = </a:t>
            </a:r>
            <a:r>
              <a:rPr lang="en-GB" dirty="0" err="1">
                <a:solidFill>
                  <a:srgbClr val="000000"/>
                </a:solidFill>
                <a:latin typeface="Consolas"/>
              </a:rPr>
              <a:t>randn</a:t>
            </a:r>
            <a:r>
              <a:rPr lang="en-GB" dirty="0">
                <a:solidFill>
                  <a:srgbClr val="000000"/>
                </a:solidFill>
                <a:latin typeface="Consolas"/>
              </a:rPr>
              <a:t>(</a:t>
            </a:r>
            <a:r>
              <a:rPr lang="en-GB" dirty="0">
                <a:solidFill>
                  <a:srgbClr val="800000"/>
                </a:solidFill>
                <a:latin typeface="Consolas"/>
              </a:rPr>
              <a:t>4</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x</a:t>
            </a:r>
          </a:p>
          <a:p>
            <a:r>
              <a:rPr lang="en-GB" dirty="0">
                <a:solidFill>
                  <a:srgbClr val="0000FF"/>
                </a:solidFill>
                <a:latin typeface="Consolas"/>
              </a:rPr>
              <a:t>print</a:t>
            </a:r>
            <a:r>
              <a:rPr lang="en-GB" dirty="0">
                <a:solidFill>
                  <a:srgbClr val="000000"/>
                </a:solidFill>
                <a:latin typeface="Consolas"/>
              </a:rPr>
              <a:t> y</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np.add</a:t>
            </a:r>
            <a:r>
              <a:rPr lang="en-GB" dirty="0">
                <a:solidFill>
                  <a:srgbClr val="000000"/>
                </a:solidFill>
                <a:latin typeface="Consolas"/>
              </a:rPr>
              <a:t>(x, y) </a:t>
            </a:r>
          </a:p>
          <a:p>
            <a:r>
              <a:rPr lang="en-GB" dirty="0"/>
              <a:t>[ 0.0987 -1.2579 -1.4827 -1.4299]</a:t>
            </a:r>
          </a:p>
          <a:p>
            <a:r>
              <a:rPr lang="en-GB" dirty="0"/>
              <a:t>[-0.2855 -0.7548 -1.0134  0.7546]</a:t>
            </a:r>
          </a:p>
          <a:p>
            <a:r>
              <a:rPr lang="en-GB" dirty="0"/>
              <a:t>[-0.1868 -2.0127 -2.4961 -0.6753]</a:t>
            </a:r>
          </a:p>
        </p:txBody>
      </p:sp>
    </p:spTree>
    <p:extLst>
      <p:ext uri="{BB962C8B-B14F-4D97-AF65-F5344CB8AC3E}">
        <p14:creationId xmlns:p14="http://schemas.microsoft.com/office/powerpoint/2010/main" val="1200611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Zip two lists together</a:t>
            </a:r>
          </a:p>
        </p:txBody>
      </p:sp>
      <p:sp>
        <p:nvSpPr>
          <p:cNvPr id="3" name="Content Placeholder 2"/>
          <p:cNvSpPr>
            <a:spLocks noGrp="1"/>
          </p:cNvSpPr>
          <p:nvPr>
            <p:ph idx="1"/>
          </p:nvPr>
        </p:nvSpPr>
        <p:spPr/>
        <p:txBody>
          <a:bodyPr/>
          <a:lstStyle/>
          <a:p>
            <a:r>
              <a:rPr lang="en-GB" dirty="0">
                <a:solidFill>
                  <a:srgbClr val="000000"/>
                </a:solidFill>
                <a:latin typeface="Consolas"/>
              </a:rPr>
              <a:t>a = [</a:t>
            </a:r>
            <a:r>
              <a:rPr lang="en-GB" dirty="0">
                <a:solidFill>
                  <a:srgbClr val="800000"/>
                </a:solidFill>
                <a:latin typeface="Consolas"/>
              </a:rPr>
              <a:t>1</a:t>
            </a:r>
            <a:r>
              <a:rPr lang="en-GB" dirty="0">
                <a:solidFill>
                  <a:srgbClr val="000000"/>
                </a:solidFill>
                <a:latin typeface="Consolas"/>
              </a:rPr>
              <a:t>,</a:t>
            </a:r>
            <a:r>
              <a:rPr lang="en-GB" dirty="0">
                <a:solidFill>
                  <a:srgbClr val="800000"/>
                </a:solidFill>
                <a:latin typeface="Consolas"/>
              </a:rPr>
              <a:t>2</a:t>
            </a:r>
            <a:r>
              <a:rPr lang="en-GB" dirty="0">
                <a:solidFill>
                  <a:srgbClr val="000000"/>
                </a:solidFill>
                <a:latin typeface="Consolas"/>
              </a:rPr>
              <a:t>,</a:t>
            </a:r>
            <a:r>
              <a:rPr lang="en-GB" dirty="0">
                <a:solidFill>
                  <a:srgbClr val="800000"/>
                </a:solidFill>
                <a:latin typeface="Consolas"/>
              </a:rPr>
              <a:t>3</a:t>
            </a:r>
            <a:r>
              <a:rPr lang="en-GB" dirty="0">
                <a:solidFill>
                  <a:srgbClr val="000000"/>
                </a:solidFill>
                <a:latin typeface="Consolas"/>
              </a:rPr>
              <a:t>]</a:t>
            </a:r>
          </a:p>
          <a:p>
            <a:r>
              <a:rPr lang="en-GB" dirty="0">
                <a:solidFill>
                  <a:srgbClr val="000000"/>
                </a:solidFill>
                <a:latin typeface="Consolas"/>
              </a:rPr>
              <a:t>b = [</a:t>
            </a:r>
            <a:r>
              <a:rPr lang="en-GB" dirty="0">
                <a:solidFill>
                  <a:srgbClr val="800000"/>
                </a:solidFill>
                <a:latin typeface="Consolas"/>
              </a:rPr>
              <a:t>10</a:t>
            </a:r>
            <a:r>
              <a:rPr lang="en-GB" dirty="0">
                <a:solidFill>
                  <a:srgbClr val="000000"/>
                </a:solidFill>
                <a:latin typeface="Consolas"/>
              </a:rPr>
              <a:t>, </a:t>
            </a:r>
            <a:r>
              <a:rPr lang="en-GB" dirty="0">
                <a:solidFill>
                  <a:srgbClr val="800000"/>
                </a:solidFill>
                <a:latin typeface="Consolas"/>
              </a:rPr>
              <a:t>20</a:t>
            </a:r>
            <a:r>
              <a:rPr lang="en-GB" dirty="0">
                <a:solidFill>
                  <a:srgbClr val="000000"/>
                </a:solidFill>
                <a:latin typeface="Consolas"/>
              </a:rPr>
              <a:t>, </a:t>
            </a:r>
            <a:r>
              <a:rPr lang="en-GB" dirty="0">
                <a:solidFill>
                  <a:srgbClr val="800000"/>
                </a:solidFill>
                <a:latin typeface="Consolas"/>
              </a:rPr>
              <a:t>30</a:t>
            </a:r>
            <a:r>
              <a:rPr lang="en-GB" dirty="0">
                <a:solidFill>
                  <a:srgbClr val="000000"/>
                </a:solidFill>
                <a:latin typeface="Consolas"/>
              </a:rPr>
              <a:t>]</a:t>
            </a:r>
          </a:p>
          <a:p>
            <a:r>
              <a:rPr lang="en-GB" dirty="0" err="1">
                <a:solidFill>
                  <a:srgbClr val="000000"/>
                </a:solidFill>
                <a:latin typeface="Consolas"/>
              </a:rPr>
              <a:t>zipAB</a:t>
            </a:r>
            <a:r>
              <a:rPr lang="en-GB" dirty="0">
                <a:solidFill>
                  <a:srgbClr val="000000"/>
                </a:solidFill>
                <a:latin typeface="Consolas"/>
              </a:rPr>
              <a:t> = zip(</a:t>
            </a:r>
            <a:r>
              <a:rPr lang="en-GB" dirty="0" err="1">
                <a:solidFill>
                  <a:srgbClr val="000000"/>
                </a:solidFill>
                <a:latin typeface="Consolas"/>
              </a:rPr>
              <a:t>a,b</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zipAB</a:t>
            </a:r>
            <a:endParaRPr lang="en-GB" dirty="0">
              <a:solidFill>
                <a:srgbClr val="000000"/>
              </a:solidFill>
              <a:latin typeface="Consolas"/>
            </a:endParaRPr>
          </a:p>
          <a:p>
            <a:r>
              <a:rPr lang="en-GB" dirty="0">
                <a:solidFill>
                  <a:srgbClr val="000000"/>
                </a:solidFill>
                <a:latin typeface="Consolas"/>
              </a:rPr>
              <a:t>OUTPUT </a:t>
            </a:r>
          </a:p>
          <a:p>
            <a:r>
              <a:rPr lang="en-GB" dirty="0"/>
              <a:t>[(1, 10), (2, 20), (3, 30)]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6080" y="2132856"/>
            <a:ext cx="3314700" cy="3314700"/>
          </a:xfrm>
          <a:prstGeom prst="rect">
            <a:avLst/>
          </a:prstGeom>
        </p:spPr>
      </p:pic>
    </p:spTree>
    <p:extLst>
      <p:ext uri="{BB962C8B-B14F-4D97-AF65-F5344CB8AC3E}">
        <p14:creationId xmlns:p14="http://schemas.microsoft.com/office/powerpoint/2010/main" val="221017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Zip three lists together</a:t>
            </a:r>
            <a:endParaRPr lang="en-GB" dirty="0"/>
          </a:p>
        </p:txBody>
      </p:sp>
      <p:sp>
        <p:nvSpPr>
          <p:cNvPr id="3" name="Content Placeholder 2"/>
          <p:cNvSpPr>
            <a:spLocks noGrp="1"/>
          </p:cNvSpPr>
          <p:nvPr>
            <p:ph idx="1"/>
          </p:nvPr>
        </p:nvSpPr>
        <p:spPr/>
        <p:txBody>
          <a:bodyPr/>
          <a:lstStyle/>
          <a:p>
            <a:r>
              <a:rPr lang="en-GB" dirty="0">
                <a:solidFill>
                  <a:srgbClr val="000000"/>
                </a:solidFill>
                <a:highlight>
                  <a:srgbClr val="FFFF96"/>
                </a:highlight>
                <a:latin typeface="Consolas"/>
              </a:rPr>
              <a:t>a =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a:t>
            </a:r>
          </a:p>
          <a:p>
            <a:r>
              <a:rPr lang="en-GB" dirty="0">
                <a:solidFill>
                  <a:srgbClr val="000000"/>
                </a:solidFill>
                <a:latin typeface="Consolas"/>
              </a:rPr>
              <a:t>b = [</a:t>
            </a:r>
            <a:r>
              <a:rPr lang="en-GB" dirty="0">
                <a:solidFill>
                  <a:srgbClr val="800000"/>
                </a:solidFill>
                <a:latin typeface="Consolas"/>
              </a:rPr>
              <a:t>10</a:t>
            </a:r>
            <a:r>
              <a:rPr lang="en-GB" dirty="0">
                <a:solidFill>
                  <a:srgbClr val="000000"/>
                </a:solidFill>
                <a:latin typeface="Consolas"/>
              </a:rPr>
              <a:t>, </a:t>
            </a:r>
            <a:r>
              <a:rPr lang="en-GB" dirty="0">
                <a:solidFill>
                  <a:srgbClr val="800000"/>
                </a:solidFill>
                <a:latin typeface="Consolas"/>
              </a:rPr>
              <a:t>20</a:t>
            </a:r>
            <a:r>
              <a:rPr lang="en-GB" dirty="0">
                <a:solidFill>
                  <a:srgbClr val="000000"/>
                </a:solidFill>
                <a:latin typeface="Consolas"/>
              </a:rPr>
              <a:t>, </a:t>
            </a:r>
            <a:r>
              <a:rPr lang="en-GB" dirty="0">
                <a:solidFill>
                  <a:srgbClr val="800000"/>
                </a:solidFill>
                <a:latin typeface="Consolas"/>
              </a:rPr>
              <a:t>30</a:t>
            </a:r>
            <a:r>
              <a:rPr lang="en-GB" dirty="0">
                <a:solidFill>
                  <a:srgbClr val="000000"/>
                </a:solidFill>
                <a:latin typeface="Consolas"/>
              </a:rPr>
              <a:t>]</a:t>
            </a:r>
          </a:p>
          <a:p>
            <a:r>
              <a:rPr lang="en-GB" dirty="0">
                <a:solidFill>
                  <a:srgbClr val="000000"/>
                </a:solidFill>
                <a:latin typeface="Consolas"/>
              </a:rPr>
              <a:t>c = [</a:t>
            </a:r>
            <a:r>
              <a:rPr lang="en-GB" dirty="0">
                <a:solidFill>
                  <a:srgbClr val="0000FF"/>
                </a:solidFill>
                <a:latin typeface="Consolas"/>
              </a:rPr>
              <a:t>True</a:t>
            </a:r>
            <a:r>
              <a:rPr lang="en-GB" dirty="0">
                <a:solidFill>
                  <a:srgbClr val="000000"/>
                </a:solidFill>
                <a:latin typeface="Consolas"/>
              </a:rPr>
              <a:t>, </a:t>
            </a:r>
            <a:r>
              <a:rPr lang="en-GB" dirty="0">
                <a:solidFill>
                  <a:srgbClr val="0000FF"/>
                </a:solidFill>
                <a:latin typeface="Consolas"/>
              </a:rPr>
              <a:t>False</a:t>
            </a:r>
            <a:r>
              <a:rPr lang="en-GB" dirty="0">
                <a:solidFill>
                  <a:srgbClr val="000000"/>
                </a:solidFill>
                <a:latin typeface="Consolas"/>
              </a:rPr>
              <a:t>, </a:t>
            </a:r>
            <a:r>
              <a:rPr lang="en-GB" dirty="0">
                <a:solidFill>
                  <a:srgbClr val="0000FF"/>
                </a:solidFill>
                <a:latin typeface="Consolas"/>
              </a:rPr>
              <a:t>True</a:t>
            </a:r>
            <a:r>
              <a:rPr lang="en-GB" dirty="0">
                <a:solidFill>
                  <a:srgbClr val="000000"/>
                </a:solidFill>
                <a:latin typeface="Consolas"/>
              </a:rPr>
              <a:t>]</a:t>
            </a:r>
          </a:p>
          <a:p>
            <a:r>
              <a:rPr lang="en-GB" dirty="0" err="1">
                <a:solidFill>
                  <a:srgbClr val="000000"/>
                </a:solidFill>
                <a:latin typeface="Consolas"/>
              </a:rPr>
              <a:t>zipABC</a:t>
            </a:r>
            <a:r>
              <a:rPr lang="en-GB" dirty="0">
                <a:solidFill>
                  <a:srgbClr val="000000"/>
                </a:solidFill>
                <a:latin typeface="Consolas"/>
              </a:rPr>
              <a:t> = zip(</a:t>
            </a:r>
            <a:r>
              <a:rPr lang="en-GB" dirty="0" err="1">
                <a:solidFill>
                  <a:srgbClr val="000000"/>
                </a:solidFill>
                <a:highlight>
                  <a:srgbClr val="FFFF96"/>
                </a:highlight>
                <a:latin typeface="Consolas"/>
              </a:rPr>
              <a:t>a,b,c</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zipABC</a:t>
            </a:r>
            <a:endParaRPr lang="en-GB" dirty="0">
              <a:solidFill>
                <a:srgbClr val="000000"/>
              </a:solidFill>
              <a:latin typeface="Consolas"/>
            </a:endParaRPr>
          </a:p>
          <a:p>
            <a:r>
              <a:rPr lang="en-GB" dirty="0">
                <a:solidFill>
                  <a:srgbClr val="000000"/>
                </a:solidFill>
                <a:latin typeface="Consolas"/>
              </a:rPr>
              <a:t>Output </a:t>
            </a:r>
          </a:p>
          <a:p>
            <a:r>
              <a:rPr lang="da-DK" dirty="0"/>
              <a:t>[(1, 10, True), (2, 20, False), (3, 30, True)]</a:t>
            </a:r>
            <a:r>
              <a:rPr lang="en-GB" dirty="0">
                <a:solidFill>
                  <a:srgbClr val="000000"/>
                </a:solidFill>
                <a:latin typeface="Consolas"/>
              </a:rPr>
              <a:t> </a:t>
            </a:r>
            <a:endParaRPr lang="en-GB" dirty="0"/>
          </a:p>
        </p:txBody>
      </p:sp>
    </p:spTree>
    <p:extLst>
      <p:ext uri="{BB962C8B-B14F-4D97-AF65-F5344CB8AC3E}">
        <p14:creationId xmlns:p14="http://schemas.microsoft.com/office/powerpoint/2010/main" val="1042174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And is the same as</a:t>
            </a:r>
          </a:p>
        </p:txBody>
      </p:sp>
      <p:sp>
        <p:nvSpPr>
          <p:cNvPr id="3" name="Content Placeholder 2"/>
          <p:cNvSpPr>
            <a:spLocks noGrp="1"/>
          </p:cNvSpPr>
          <p:nvPr>
            <p:ph idx="1"/>
          </p:nvPr>
        </p:nvSpPr>
        <p:spPr/>
        <p:txBody>
          <a:bodyPr>
            <a:normAutofit/>
          </a:bodyPr>
          <a:lstStyle/>
          <a:p>
            <a:r>
              <a:rPr lang="en-GB" dirty="0">
                <a:solidFill>
                  <a:srgbClr val="000000"/>
                </a:solidFill>
                <a:highlight>
                  <a:srgbClr val="FFFF96"/>
                </a:highlight>
                <a:latin typeface="Consolas"/>
              </a:rPr>
              <a:t>a =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a:t>
            </a:r>
          </a:p>
          <a:p>
            <a:r>
              <a:rPr lang="en-GB" dirty="0">
                <a:solidFill>
                  <a:srgbClr val="000000"/>
                </a:solidFill>
                <a:latin typeface="Consolas"/>
              </a:rPr>
              <a:t>b = [</a:t>
            </a:r>
            <a:r>
              <a:rPr lang="en-GB" dirty="0">
                <a:solidFill>
                  <a:srgbClr val="800000"/>
                </a:solidFill>
                <a:latin typeface="Consolas"/>
              </a:rPr>
              <a:t>10</a:t>
            </a:r>
            <a:r>
              <a:rPr lang="en-GB" dirty="0">
                <a:solidFill>
                  <a:srgbClr val="000000"/>
                </a:solidFill>
                <a:latin typeface="Consolas"/>
              </a:rPr>
              <a:t>, </a:t>
            </a:r>
            <a:r>
              <a:rPr lang="en-GB" dirty="0">
                <a:solidFill>
                  <a:srgbClr val="800000"/>
                </a:solidFill>
                <a:latin typeface="Consolas"/>
              </a:rPr>
              <a:t>20</a:t>
            </a:r>
            <a:r>
              <a:rPr lang="en-GB" dirty="0">
                <a:solidFill>
                  <a:srgbClr val="000000"/>
                </a:solidFill>
                <a:latin typeface="Consolas"/>
              </a:rPr>
              <a:t>, </a:t>
            </a:r>
            <a:r>
              <a:rPr lang="en-GB" dirty="0">
                <a:solidFill>
                  <a:srgbClr val="800000"/>
                </a:solidFill>
                <a:latin typeface="Consolas"/>
              </a:rPr>
              <a:t>30</a:t>
            </a:r>
            <a:r>
              <a:rPr lang="en-GB" dirty="0">
                <a:solidFill>
                  <a:srgbClr val="000000"/>
                </a:solidFill>
                <a:latin typeface="Consolas"/>
              </a:rPr>
              <a:t>]</a:t>
            </a:r>
          </a:p>
          <a:p>
            <a:r>
              <a:rPr lang="en-GB" dirty="0">
                <a:solidFill>
                  <a:srgbClr val="000000"/>
                </a:solidFill>
                <a:latin typeface="Consolas"/>
              </a:rPr>
              <a:t>c = [</a:t>
            </a:r>
            <a:r>
              <a:rPr lang="en-GB" dirty="0">
                <a:solidFill>
                  <a:srgbClr val="0000FF"/>
                </a:solidFill>
                <a:latin typeface="Consolas"/>
              </a:rPr>
              <a:t>True</a:t>
            </a:r>
            <a:r>
              <a:rPr lang="en-GB" dirty="0">
                <a:solidFill>
                  <a:srgbClr val="000000"/>
                </a:solidFill>
                <a:latin typeface="Consolas"/>
              </a:rPr>
              <a:t>, </a:t>
            </a:r>
            <a:r>
              <a:rPr lang="en-GB" dirty="0">
                <a:solidFill>
                  <a:srgbClr val="0000FF"/>
                </a:solidFill>
                <a:latin typeface="Consolas"/>
              </a:rPr>
              <a:t>False</a:t>
            </a:r>
            <a:r>
              <a:rPr lang="en-GB" dirty="0">
                <a:solidFill>
                  <a:srgbClr val="000000"/>
                </a:solidFill>
                <a:latin typeface="Consolas"/>
              </a:rPr>
              <a:t>, </a:t>
            </a:r>
            <a:r>
              <a:rPr lang="en-GB" dirty="0">
                <a:solidFill>
                  <a:srgbClr val="0000FF"/>
                </a:solidFill>
                <a:latin typeface="Consolas"/>
              </a:rPr>
              <a:t>True</a:t>
            </a:r>
            <a:r>
              <a:rPr lang="en-GB" dirty="0">
                <a:solidFill>
                  <a:srgbClr val="000000"/>
                </a:solidFill>
                <a:latin typeface="Consolas"/>
              </a:rPr>
              <a:t>]</a:t>
            </a:r>
            <a:endParaRPr lang="en-GB" dirty="0">
              <a:latin typeface="Consolas"/>
            </a:endParaRPr>
          </a:p>
          <a:p>
            <a:r>
              <a:rPr lang="en-GB" dirty="0">
                <a:solidFill>
                  <a:srgbClr val="000000"/>
                </a:solidFill>
                <a:latin typeface="Consolas"/>
              </a:rPr>
              <a:t>result = [(</a:t>
            </a:r>
            <a:r>
              <a:rPr lang="en-GB" dirty="0" err="1">
                <a:solidFill>
                  <a:srgbClr val="000000"/>
                </a:solidFill>
                <a:latin typeface="Consolas"/>
              </a:rPr>
              <a:t>x,y,z</a:t>
            </a:r>
            <a:r>
              <a:rPr lang="en-GB" dirty="0">
                <a:solidFill>
                  <a:srgbClr val="000000"/>
                </a:solidFill>
                <a:latin typeface="Consolas"/>
              </a:rPr>
              <a:t>)</a:t>
            </a:r>
          </a:p>
          <a:p>
            <a:r>
              <a:rPr lang="en-GB" dirty="0">
                <a:solidFill>
                  <a:srgbClr val="000000"/>
                </a:solidFill>
                <a:latin typeface="Consolas"/>
              </a:rPr>
              <a:t>          </a:t>
            </a:r>
            <a:r>
              <a:rPr lang="en-GB" dirty="0">
                <a:solidFill>
                  <a:srgbClr val="0000FF"/>
                </a:solidFill>
                <a:latin typeface="Consolas"/>
              </a:rPr>
              <a:t>for</a:t>
            </a:r>
            <a:r>
              <a:rPr lang="en-GB" dirty="0">
                <a:solidFill>
                  <a:srgbClr val="000000"/>
                </a:solidFill>
                <a:latin typeface="Consolas"/>
              </a:rPr>
              <a:t> x, y, z </a:t>
            </a:r>
            <a:r>
              <a:rPr lang="en-GB" dirty="0">
                <a:solidFill>
                  <a:srgbClr val="0000FF"/>
                </a:solidFill>
                <a:latin typeface="Consolas"/>
              </a:rPr>
              <a:t>in</a:t>
            </a:r>
            <a:r>
              <a:rPr lang="en-GB" dirty="0">
                <a:solidFill>
                  <a:srgbClr val="000000"/>
                </a:solidFill>
                <a:latin typeface="Consolas"/>
              </a:rPr>
              <a:t> zip(</a:t>
            </a:r>
            <a:r>
              <a:rPr lang="en-GB" dirty="0" err="1">
                <a:solidFill>
                  <a:srgbClr val="000000"/>
                </a:solidFill>
                <a:highlight>
                  <a:srgbClr val="FFFF96"/>
                </a:highlight>
                <a:latin typeface="Consolas"/>
              </a:rPr>
              <a:t>a,b,c</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result</a:t>
            </a:r>
          </a:p>
          <a:p>
            <a:r>
              <a:rPr lang="en-GB" dirty="0">
                <a:solidFill>
                  <a:srgbClr val="000000"/>
                </a:solidFill>
                <a:latin typeface="Consolas"/>
              </a:rPr>
              <a:t>Output </a:t>
            </a:r>
          </a:p>
          <a:p>
            <a:r>
              <a:rPr lang="da-DK" dirty="0"/>
              <a:t>[(1, 10, True), (2, 20, False), (3, 30, True)]</a:t>
            </a:r>
            <a:endParaRPr lang="en-GB" dirty="0"/>
          </a:p>
        </p:txBody>
      </p:sp>
    </p:spTree>
    <p:extLst>
      <p:ext uri="{BB962C8B-B14F-4D97-AF65-F5344CB8AC3E}">
        <p14:creationId xmlns:p14="http://schemas.microsoft.com/office/powerpoint/2010/main" val="1791174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conditionals</a:t>
            </a:r>
          </a:p>
        </p:txBody>
      </p:sp>
      <p:sp>
        <p:nvSpPr>
          <p:cNvPr id="3" name="Content Placeholder 2"/>
          <p:cNvSpPr>
            <a:spLocks noGrp="1"/>
          </p:cNvSpPr>
          <p:nvPr>
            <p:ph idx="1"/>
          </p:nvPr>
        </p:nvSpPr>
        <p:spPr/>
        <p:txBody>
          <a:bodyPr/>
          <a:lstStyle/>
          <a:p>
            <a:r>
              <a:rPr lang="en-GB" dirty="0">
                <a:solidFill>
                  <a:srgbClr val="000000"/>
                </a:solidFill>
                <a:highlight>
                  <a:srgbClr val="FFFF96"/>
                </a:highlight>
                <a:latin typeface="Consolas"/>
              </a:rPr>
              <a:t>result = [(x </a:t>
            </a:r>
            <a:r>
              <a:rPr lang="en-GB" dirty="0">
                <a:solidFill>
                  <a:srgbClr val="0000FF"/>
                </a:solidFill>
                <a:highlight>
                  <a:srgbClr val="FFFF96"/>
                </a:highlight>
                <a:latin typeface="Consolas"/>
              </a:rPr>
              <a:t>if</a:t>
            </a:r>
            <a:r>
              <a:rPr lang="en-GB" dirty="0">
                <a:solidFill>
                  <a:srgbClr val="000000"/>
                </a:solidFill>
                <a:highlight>
                  <a:srgbClr val="FFFF96"/>
                </a:highlight>
                <a:latin typeface="Consolas"/>
              </a:rPr>
              <a:t> z </a:t>
            </a:r>
            <a:r>
              <a:rPr lang="en-GB" dirty="0">
                <a:solidFill>
                  <a:srgbClr val="0000FF"/>
                </a:solidFill>
                <a:highlight>
                  <a:srgbClr val="FFFF96"/>
                </a:highlight>
                <a:latin typeface="Consolas"/>
              </a:rPr>
              <a:t>else</a:t>
            </a:r>
            <a:r>
              <a:rPr lang="en-GB" dirty="0">
                <a:solidFill>
                  <a:srgbClr val="000000"/>
                </a:solidFill>
                <a:highlight>
                  <a:srgbClr val="FFFF96"/>
                </a:highlight>
                <a:latin typeface="Consolas"/>
              </a:rPr>
              <a:t> y)</a:t>
            </a:r>
          </a:p>
          <a:p>
            <a:r>
              <a:rPr lang="en-GB" dirty="0">
                <a:solidFill>
                  <a:srgbClr val="000000"/>
                </a:solidFill>
                <a:latin typeface="Consolas"/>
              </a:rPr>
              <a:t>          </a:t>
            </a:r>
            <a:r>
              <a:rPr lang="en-GB" dirty="0">
                <a:solidFill>
                  <a:srgbClr val="0000FF"/>
                </a:solidFill>
                <a:latin typeface="Consolas"/>
              </a:rPr>
              <a:t>for</a:t>
            </a:r>
            <a:r>
              <a:rPr lang="en-GB" dirty="0">
                <a:solidFill>
                  <a:srgbClr val="000000"/>
                </a:solidFill>
                <a:latin typeface="Consolas"/>
              </a:rPr>
              <a:t> x, y, z </a:t>
            </a:r>
            <a:r>
              <a:rPr lang="en-GB" dirty="0">
                <a:solidFill>
                  <a:srgbClr val="0000FF"/>
                </a:solidFill>
                <a:latin typeface="Consolas"/>
              </a:rPr>
              <a:t>in</a:t>
            </a:r>
            <a:r>
              <a:rPr lang="en-GB" dirty="0">
                <a:solidFill>
                  <a:srgbClr val="000000"/>
                </a:solidFill>
                <a:latin typeface="Consolas"/>
              </a:rPr>
              <a:t>    					zip(</a:t>
            </a:r>
            <a:r>
              <a:rPr lang="en-GB" dirty="0" err="1">
                <a:solidFill>
                  <a:srgbClr val="000000"/>
                </a:solidFill>
                <a:latin typeface="Consolas"/>
              </a:rPr>
              <a:t>a,b,c</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t>
            </a:r>
            <a:r>
              <a:rPr lang="en-GB" dirty="0">
                <a:solidFill>
                  <a:srgbClr val="000000"/>
                </a:solidFill>
                <a:highlight>
                  <a:srgbClr val="FFFF96"/>
                </a:highlight>
                <a:latin typeface="Consolas"/>
              </a:rPr>
              <a:t>result</a:t>
            </a:r>
          </a:p>
          <a:p>
            <a:r>
              <a:rPr lang="en-GB" dirty="0">
                <a:solidFill>
                  <a:srgbClr val="000000"/>
                </a:solidFill>
                <a:highlight>
                  <a:srgbClr val="FFFF96"/>
                </a:highlight>
                <a:latin typeface="Consolas"/>
              </a:rPr>
              <a:t>OUTPUT</a:t>
            </a:r>
          </a:p>
          <a:p>
            <a:r>
              <a:rPr lang="en-GB" dirty="0"/>
              <a:t>[1, 20, 3]</a:t>
            </a:r>
          </a:p>
          <a:p>
            <a:r>
              <a:rPr lang="en-GB" dirty="0"/>
              <a:t>NOTE depending on the </a:t>
            </a:r>
            <a:r>
              <a:rPr lang="en-GB" dirty="0" err="1"/>
              <a:t>boolean</a:t>
            </a:r>
            <a:r>
              <a:rPr lang="en-GB" dirty="0"/>
              <a:t> value, it decides which list to take value from. </a:t>
            </a:r>
          </a:p>
        </p:txBody>
      </p:sp>
    </p:spTree>
    <p:extLst>
      <p:ext uri="{BB962C8B-B14F-4D97-AF65-F5344CB8AC3E}">
        <p14:creationId xmlns:p14="http://schemas.microsoft.com/office/powerpoint/2010/main" val="2598764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where</a:t>
            </a:r>
          </a:p>
        </p:txBody>
      </p:sp>
      <p:sp>
        <p:nvSpPr>
          <p:cNvPr id="3" name="Content Placeholder 2"/>
          <p:cNvSpPr>
            <a:spLocks noGrp="1"/>
          </p:cNvSpPr>
          <p:nvPr>
            <p:ph idx="1"/>
          </p:nvPr>
        </p:nvSpPr>
        <p:spPr/>
        <p:txBody>
          <a:bodyPr>
            <a:normAutofit/>
          </a:bodyPr>
          <a:lstStyle/>
          <a:p>
            <a:r>
              <a:rPr lang="en-GB" b="1" dirty="0"/>
              <a:t>an easier way to do this with np</a:t>
            </a:r>
            <a:endParaRPr lang="en-GB" dirty="0">
              <a:solidFill>
                <a:srgbClr val="000000"/>
              </a:solidFill>
              <a:highlight>
                <a:srgbClr val="FFFF96"/>
              </a:highlight>
              <a:latin typeface="Consolas"/>
            </a:endParaRPr>
          </a:p>
          <a:p>
            <a:r>
              <a:rPr lang="en-GB" dirty="0">
                <a:solidFill>
                  <a:srgbClr val="000000"/>
                </a:solidFill>
                <a:highlight>
                  <a:srgbClr val="FFFF96"/>
                </a:highlight>
                <a:latin typeface="Consolas"/>
              </a:rPr>
              <a:t>a =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a:t>
            </a:r>
          </a:p>
          <a:p>
            <a:r>
              <a:rPr lang="en-GB" dirty="0">
                <a:solidFill>
                  <a:srgbClr val="000000"/>
                </a:solidFill>
                <a:latin typeface="Consolas"/>
              </a:rPr>
              <a:t>b = [</a:t>
            </a:r>
            <a:r>
              <a:rPr lang="en-GB" dirty="0">
                <a:solidFill>
                  <a:srgbClr val="800000"/>
                </a:solidFill>
                <a:latin typeface="Consolas"/>
              </a:rPr>
              <a:t>10</a:t>
            </a:r>
            <a:r>
              <a:rPr lang="en-GB" dirty="0">
                <a:solidFill>
                  <a:srgbClr val="000000"/>
                </a:solidFill>
                <a:latin typeface="Consolas"/>
              </a:rPr>
              <a:t>, </a:t>
            </a:r>
            <a:r>
              <a:rPr lang="en-GB" dirty="0">
                <a:solidFill>
                  <a:srgbClr val="800000"/>
                </a:solidFill>
                <a:latin typeface="Consolas"/>
              </a:rPr>
              <a:t>20</a:t>
            </a:r>
            <a:r>
              <a:rPr lang="en-GB" dirty="0">
                <a:solidFill>
                  <a:srgbClr val="000000"/>
                </a:solidFill>
                <a:latin typeface="Consolas"/>
              </a:rPr>
              <a:t>, </a:t>
            </a:r>
            <a:r>
              <a:rPr lang="en-GB" dirty="0">
                <a:solidFill>
                  <a:srgbClr val="800000"/>
                </a:solidFill>
                <a:latin typeface="Consolas"/>
              </a:rPr>
              <a:t>30</a:t>
            </a:r>
            <a:r>
              <a:rPr lang="en-GB" dirty="0">
                <a:solidFill>
                  <a:srgbClr val="000000"/>
                </a:solidFill>
                <a:latin typeface="Consolas"/>
              </a:rPr>
              <a:t>]</a:t>
            </a:r>
          </a:p>
          <a:p>
            <a:r>
              <a:rPr lang="en-GB" dirty="0">
                <a:solidFill>
                  <a:srgbClr val="000000"/>
                </a:solidFill>
                <a:latin typeface="Consolas"/>
              </a:rPr>
              <a:t>c = [</a:t>
            </a:r>
            <a:r>
              <a:rPr lang="en-GB" dirty="0">
                <a:solidFill>
                  <a:srgbClr val="0000FF"/>
                </a:solidFill>
                <a:latin typeface="Consolas"/>
              </a:rPr>
              <a:t>True</a:t>
            </a:r>
            <a:r>
              <a:rPr lang="en-GB" dirty="0">
                <a:solidFill>
                  <a:srgbClr val="000000"/>
                </a:solidFill>
                <a:latin typeface="Consolas"/>
              </a:rPr>
              <a:t>, </a:t>
            </a:r>
            <a:r>
              <a:rPr lang="en-GB" dirty="0">
                <a:solidFill>
                  <a:srgbClr val="0000FF"/>
                </a:solidFill>
                <a:latin typeface="Consolas"/>
              </a:rPr>
              <a:t>False</a:t>
            </a:r>
            <a:r>
              <a:rPr lang="en-GB" dirty="0">
                <a:solidFill>
                  <a:srgbClr val="000000"/>
                </a:solidFill>
                <a:latin typeface="Consolas"/>
              </a:rPr>
              <a:t>, </a:t>
            </a:r>
            <a:r>
              <a:rPr lang="en-GB" dirty="0">
                <a:solidFill>
                  <a:srgbClr val="0000FF"/>
                </a:solidFill>
                <a:latin typeface="Consolas"/>
              </a:rPr>
              <a:t>True</a:t>
            </a:r>
            <a:r>
              <a:rPr lang="en-GB" dirty="0">
                <a:solidFill>
                  <a:srgbClr val="000000"/>
                </a:solidFill>
                <a:latin typeface="Consolas"/>
              </a:rPr>
              <a:t>]</a:t>
            </a:r>
            <a:endParaRPr lang="en-GB" dirty="0">
              <a:latin typeface="Consolas"/>
            </a:endParaRPr>
          </a:p>
          <a:p>
            <a:r>
              <a:rPr lang="en-GB" dirty="0" err="1">
                <a:solidFill>
                  <a:srgbClr val="000000"/>
                </a:solidFill>
                <a:latin typeface="Consolas"/>
              </a:rPr>
              <a:t>np.where</a:t>
            </a:r>
            <a:r>
              <a:rPr lang="en-GB" dirty="0">
                <a:solidFill>
                  <a:srgbClr val="000000"/>
                </a:solidFill>
                <a:latin typeface="Consolas"/>
              </a:rPr>
              <a:t>(</a:t>
            </a:r>
            <a:r>
              <a:rPr lang="en-GB" dirty="0" err="1">
                <a:solidFill>
                  <a:srgbClr val="000000"/>
                </a:solidFill>
                <a:latin typeface="Consolas"/>
              </a:rPr>
              <a:t>c,</a:t>
            </a:r>
            <a:r>
              <a:rPr lang="en-GB" dirty="0" err="1">
                <a:solidFill>
                  <a:srgbClr val="000000"/>
                </a:solidFill>
                <a:highlight>
                  <a:srgbClr val="FFFF96"/>
                </a:highlight>
                <a:latin typeface="Consolas"/>
              </a:rPr>
              <a:t>a,b</a:t>
            </a:r>
            <a:r>
              <a:rPr lang="en-GB" dirty="0">
                <a:solidFill>
                  <a:srgbClr val="000000"/>
                </a:solidFill>
                <a:highlight>
                  <a:srgbClr val="FFFF96"/>
                </a:highlight>
                <a:latin typeface="Consolas"/>
              </a:rPr>
              <a:t>)</a:t>
            </a:r>
          </a:p>
          <a:p>
            <a:r>
              <a:rPr lang="en-GB" dirty="0"/>
              <a:t>Output is [ 1 20  3]</a:t>
            </a:r>
            <a:endParaRPr lang="en-GB" dirty="0">
              <a:solidFill>
                <a:srgbClr val="000000"/>
              </a:solidFill>
              <a:highlight>
                <a:srgbClr val="FFFF96"/>
              </a:highlight>
              <a:latin typeface="Consolas"/>
            </a:endParaRPr>
          </a:p>
        </p:txBody>
      </p:sp>
    </p:spTree>
    <p:extLst>
      <p:ext uri="{BB962C8B-B14F-4D97-AF65-F5344CB8AC3E}">
        <p14:creationId xmlns:p14="http://schemas.microsoft.com/office/powerpoint/2010/main" val="3295453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types</a:t>
            </a:r>
          </a:p>
        </p:txBody>
      </p:sp>
      <p:sp>
        <p:nvSpPr>
          <p:cNvPr id="3" name="Content Placeholder 2"/>
          <p:cNvSpPr>
            <a:spLocks noGrp="1"/>
          </p:cNvSpPr>
          <p:nvPr>
            <p:ph idx="1"/>
          </p:nvPr>
        </p:nvSpPr>
        <p:spPr/>
        <p:txBody>
          <a:bodyPr>
            <a:normAutofit/>
          </a:bodyPr>
          <a:lstStyle/>
          <a:p>
            <a:r>
              <a:rPr lang="en-GB" dirty="0">
                <a:solidFill>
                  <a:srgbClr val="000000"/>
                </a:solidFill>
                <a:highlight>
                  <a:srgbClr val="FFFF96"/>
                </a:highlight>
                <a:latin typeface="Consolas"/>
              </a:rPr>
              <a:t>result = [(x </a:t>
            </a:r>
            <a:r>
              <a:rPr lang="en-GB" dirty="0">
                <a:solidFill>
                  <a:srgbClr val="0000FF"/>
                </a:solidFill>
                <a:highlight>
                  <a:srgbClr val="FFFF96"/>
                </a:highlight>
                <a:latin typeface="Consolas"/>
              </a:rPr>
              <a:t>if</a:t>
            </a:r>
            <a:r>
              <a:rPr lang="en-GB" dirty="0">
                <a:solidFill>
                  <a:srgbClr val="000000"/>
                </a:solidFill>
                <a:highlight>
                  <a:srgbClr val="FFFF96"/>
                </a:highlight>
                <a:latin typeface="Consolas"/>
              </a:rPr>
              <a:t> z </a:t>
            </a:r>
            <a:r>
              <a:rPr lang="en-GB" dirty="0">
                <a:solidFill>
                  <a:srgbClr val="0000FF"/>
                </a:solidFill>
                <a:highlight>
                  <a:srgbClr val="FFFF96"/>
                </a:highlight>
                <a:latin typeface="Consolas"/>
              </a:rPr>
              <a:t>else</a:t>
            </a:r>
            <a:r>
              <a:rPr lang="en-GB" dirty="0">
                <a:solidFill>
                  <a:srgbClr val="000000"/>
                </a:solidFill>
                <a:highlight>
                  <a:srgbClr val="FFFF96"/>
                </a:highlight>
                <a:latin typeface="Consolas"/>
              </a:rPr>
              <a:t> y)</a:t>
            </a:r>
          </a:p>
          <a:p>
            <a:r>
              <a:rPr lang="en-GB" dirty="0">
                <a:solidFill>
                  <a:srgbClr val="000000"/>
                </a:solidFill>
                <a:latin typeface="Consolas"/>
              </a:rPr>
              <a:t>          </a:t>
            </a:r>
            <a:r>
              <a:rPr lang="en-GB" dirty="0">
                <a:solidFill>
                  <a:srgbClr val="0000FF"/>
                </a:solidFill>
                <a:latin typeface="Consolas"/>
              </a:rPr>
              <a:t>for</a:t>
            </a:r>
            <a:r>
              <a:rPr lang="en-GB" dirty="0">
                <a:solidFill>
                  <a:srgbClr val="000000"/>
                </a:solidFill>
                <a:latin typeface="Consolas"/>
              </a:rPr>
              <a:t> x, y, z </a:t>
            </a:r>
            <a:r>
              <a:rPr lang="en-GB" dirty="0">
                <a:solidFill>
                  <a:srgbClr val="0000FF"/>
                </a:solidFill>
                <a:latin typeface="Consolas"/>
              </a:rPr>
              <a:t>in</a:t>
            </a:r>
            <a:r>
              <a:rPr lang="en-GB" dirty="0">
                <a:solidFill>
                  <a:srgbClr val="000000"/>
                </a:solidFill>
                <a:latin typeface="Consolas"/>
              </a:rPr>
              <a:t> zip(</a:t>
            </a:r>
            <a:r>
              <a:rPr lang="en-GB" dirty="0" err="1">
                <a:solidFill>
                  <a:srgbClr val="000000"/>
                </a:solidFill>
                <a:latin typeface="Consolas"/>
              </a:rPr>
              <a:t>a,b,c</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type(</a:t>
            </a:r>
            <a:r>
              <a:rPr lang="en-GB" dirty="0">
                <a:solidFill>
                  <a:srgbClr val="000000"/>
                </a:solidFill>
                <a:highlight>
                  <a:srgbClr val="FFFF96"/>
                </a:highlight>
                <a:latin typeface="Consolas"/>
              </a:rPr>
              <a:t>result)</a:t>
            </a:r>
          </a:p>
          <a:p>
            <a:r>
              <a:rPr lang="en-GB" dirty="0">
                <a:solidFill>
                  <a:srgbClr val="000000"/>
                </a:solidFill>
                <a:highlight>
                  <a:srgbClr val="FFFF96"/>
                </a:highlight>
                <a:latin typeface="Consolas"/>
              </a:rPr>
              <a:t>result = </a:t>
            </a:r>
            <a:r>
              <a:rPr lang="en-GB" dirty="0" err="1">
                <a:solidFill>
                  <a:srgbClr val="000000"/>
                </a:solidFill>
                <a:highlight>
                  <a:srgbClr val="FFFF96"/>
                </a:highlight>
                <a:latin typeface="Consolas"/>
              </a:rPr>
              <a:t>np.where</a:t>
            </a:r>
            <a:r>
              <a:rPr lang="en-GB" dirty="0">
                <a:solidFill>
                  <a:srgbClr val="000000"/>
                </a:solidFill>
                <a:highlight>
                  <a:srgbClr val="FFFF96"/>
                </a:highlight>
                <a:latin typeface="Consolas"/>
              </a:rPr>
              <a:t>(</a:t>
            </a:r>
            <a:r>
              <a:rPr lang="en-GB" dirty="0" err="1">
                <a:solidFill>
                  <a:srgbClr val="000000"/>
                </a:solidFill>
                <a:highlight>
                  <a:srgbClr val="FFFF96"/>
                </a:highlight>
                <a:latin typeface="Consolas"/>
              </a:rPr>
              <a:t>c,a,b</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type(</a:t>
            </a:r>
            <a:r>
              <a:rPr lang="en-GB" dirty="0">
                <a:solidFill>
                  <a:srgbClr val="000000"/>
                </a:solidFill>
                <a:highlight>
                  <a:srgbClr val="FFFF96"/>
                </a:highlight>
                <a:latin typeface="Consolas"/>
              </a:rPr>
              <a:t>result)</a:t>
            </a:r>
            <a:endParaRPr lang="en-GB" dirty="0"/>
          </a:p>
        </p:txBody>
      </p:sp>
      <p:sp>
        <p:nvSpPr>
          <p:cNvPr id="4" name="TextBox 3"/>
          <p:cNvSpPr txBox="1"/>
          <p:nvPr/>
        </p:nvSpPr>
        <p:spPr>
          <a:xfrm>
            <a:off x="5447928" y="5085185"/>
            <a:ext cx="4611070" cy="1200329"/>
          </a:xfrm>
          <a:prstGeom prst="rect">
            <a:avLst/>
          </a:prstGeom>
          <a:noFill/>
        </p:spPr>
        <p:txBody>
          <a:bodyPr wrap="none" rtlCol="0">
            <a:spAutoFit/>
          </a:bodyPr>
          <a:lstStyle/>
          <a:p>
            <a:r>
              <a:rPr lang="en-GB" sz="3600" dirty="0"/>
              <a:t>&lt;type 'list'&gt;</a:t>
            </a:r>
          </a:p>
          <a:p>
            <a:r>
              <a:rPr lang="en-GB" sz="3600" dirty="0"/>
              <a:t>&lt;type '</a:t>
            </a:r>
            <a:r>
              <a:rPr lang="en-GB" sz="3600" dirty="0" err="1"/>
              <a:t>numpy.ndarray</a:t>
            </a:r>
            <a:r>
              <a:rPr lang="en-GB" sz="3600" dirty="0"/>
              <a:t>'&gt;</a:t>
            </a:r>
          </a:p>
        </p:txBody>
      </p:sp>
    </p:spTree>
    <p:extLst>
      <p:ext uri="{BB962C8B-B14F-4D97-AF65-F5344CB8AC3E}">
        <p14:creationId xmlns:p14="http://schemas.microsoft.com/office/powerpoint/2010/main" val="1879283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t>where(</a:t>
            </a:r>
            <a:r>
              <a:rPr lang="en-GB" b="1" dirty="0" err="1"/>
              <a:t>arr</a:t>
            </a:r>
            <a:r>
              <a:rPr lang="en-GB" b="1" dirty="0"/>
              <a:t> &gt; 0, 2, -2)</a:t>
            </a:r>
          </a:p>
        </p:txBody>
      </p:sp>
      <p:sp>
        <p:nvSpPr>
          <p:cNvPr id="3" name="Content Placeholder 2"/>
          <p:cNvSpPr>
            <a:spLocks noGrp="1"/>
          </p:cNvSpPr>
          <p:nvPr>
            <p:ph idx="1"/>
          </p:nvPr>
        </p:nvSpPr>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randn</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a:t>
            </a:r>
          </a:p>
          <a:p>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np.where</a:t>
            </a:r>
            <a:r>
              <a:rPr lang="en-GB" dirty="0">
                <a:solidFill>
                  <a:srgbClr val="000000"/>
                </a:solidFill>
                <a:latin typeface="Consolas"/>
              </a:rPr>
              <a:t>(</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&gt; </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a:t>
            </a:r>
          </a:p>
        </p:txBody>
      </p:sp>
      <p:sp>
        <p:nvSpPr>
          <p:cNvPr id="4" name="TextBox 3"/>
          <p:cNvSpPr txBox="1"/>
          <p:nvPr/>
        </p:nvSpPr>
        <p:spPr>
          <a:xfrm>
            <a:off x="4727849" y="3717033"/>
            <a:ext cx="2173993" cy="2062103"/>
          </a:xfrm>
          <a:prstGeom prst="rect">
            <a:avLst/>
          </a:prstGeom>
          <a:noFill/>
        </p:spPr>
        <p:txBody>
          <a:bodyPr wrap="none" rtlCol="0">
            <a:spAutoFit/>
          </a:bodyPr>
          <a:lstStyle/>
          <a:p>
            <a:r>
              <a:rPr lang="en-GB" sz="3200" dirty="0"/>
              <a:t>[[ 2  2 -2 -2]</a:t>
            </a:r>
          </a:p>
          <a:p>
            <a:r>
              <a:rPr lang="en-GB" sz="3200" dirty="0"/>
              <a:t> [-2  2 -2  2]</a:t>
            </a:r>
          </a:p>
          <a:p>
            <a:r>
              <a:rPr lang="en-GB" sz="3200" dirty="0"/>
              <a:t> [-2 -2 -2 -2]</a:t>
            </a:r>
          </a:p>
          <a:p>
            <a:r>
              <a:rPr lang="en-GB" sz="3200" dirty="0"/>
              <a:t> [ 2 -2  2  2]]</a:t>
            </a:r>
          </a:p>
        </p:txBody>
      </p:sp>
    </p:spTree>
    <p:extLst>
      <p:ext uri="{BB962C8B-B14F-4D97-AF65-F5344CB8AC3E}">
        <p14:creationId xmlns:p14="http://schemas.microsoft.com/office/powerpoint/2010/main" val="103752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D3B537-34F1-40E8-94F7-71DBB8D70D7B}"/>
              </a:ext>
            </a:extLst>
          </p:cNvPr>
          <p:cNvSpPr>
            <a:spLocks noGrp="1"/>
          </p:cNvSpPr>
          <p:nvPr>
            <p:ph type="title"/>
          </p:nvPr>
        </p:nvSpPr>
        <p:spPr/>
        <p:txBody>
          <a:bodyPr/>
          <a:lstStyle/>
          <a:p>
            <a:pPr algn="ctr"/>
            <a:r>
              <a:rPr lang="en-US" dirty="0" err="1"/>
              <a:t>Numpy</a:t>
            </a:r>
            <a:endParaRPr lang="LID4096" dirty="0"/>
          </a:p>
        </p:txBody>
      </p:sp>
      <p:sp>
        <p:nvSpPr>
          <p:cNvPr id="3" name="Объект 2">
            <a:extLst>
              <a:ext uri="{FF2B5EF4-FFF2-40B4-BE49-F238E27FC236}">
                <a16:creationId xmlns:a16="http://schemas.microsoft.com/office/drawing/2014/main" id="{799D6FCB-A6B6-42F2-9308-10BA6D7A9430}"/>
              </a:ext>
            </a:extLst>
          </p:cNvPr>
          <p:cNvSpPr>
            <a:spLocks noGrp="1"/>
          </p:cNvSpPr>
          <p:nvPr>
            <p:ph idx="1"/>
          </p:nvPr>
        </p:nvSpPr>
        <p:spPr/>
        <p:txBody>
          <a:bodyPr>
            <a:normAutofit/>
          </a:bodyPr>
          <a:lstStyle/>
          <a:p>
            <a:r>
              <a:rPr lang="ru-RU" dirty="0"/>
              <a:t>Одной из ключевых особенностей </a:t>
            </a:r>
            <a:r>
              <a:rPr lang="ru-RU" dirty="0" err="1"/>
              <a:t>NumPy</a:t>
            </a:r>
            <a:r>
              <a:rPr lang="ru-RU" dirty="0"/>
              <a:t> является объект N-мерного массива, или </a:t>
            </a:r>
            <a:r>
              <a:rPr lang="ru-RU" dirty="0" err="1"/>
              <a:t>ndarray</a:t>
            </a:r>
            <a:r>
              <a:rPr lang="ru-RU" dirty="0"/>
              <a:t>, который представляет собой быстрый и гибкий контейнер для больших наборов данных в Python. </a:t>
            </a:r>
          </a:p>
          <a:p>
            <a:r>
              <a:rPr lang="ru-RU" dirty="0"/>
              <a:t>Всякий раз, когда вы видите в тексте слова «массив», «массив </a:t>
            </a:r>
            <a:r>
              <a:rPr lang="ru-RU" dirty="0" err="1"/>
              <a:t>NumPy</a:t>
            </a:r>
            <a:r>
              <a:rPr lang="ru-RU" dirty="0"/>
              <a:t>» или «</a:t>
            </a:r>
            <a:r>
              <a:rPr lang="ru-RU" dirty="0" err="1"/>
              <a:t>ndarray</a:t>
            </a:r>
            <a:r>
              <a:rPr lang="ru-RU" dirty="0"/>
              <a:t>», все они, за некоторыми исключениями, относятся к одному и тому же: объекту </a:t>
            </a:r>
            <a:r>
              <a:rPr lang="ru-RU" dirty="0" err="1"/>
              <a:t>ndarray</a:t>
            </a:r>
            <a:r>
              <a:rPr lang="ru-RU" dirty="0"/>
              <a:t>. </a:t>
            </a:r>
          </a:p>
          <a:p>
            <a:r>
              <a:rPr lang="ru-RU" dirty="0"/>
              <a:t>Алгоритмы на основе </a:t>
            </a:r>
            <a:r>
              <a:rPr lang="ru-RU" dirty="0" err="1"/>
              <a:t>NumPy</a:t>
            </a:r>
            <a:r>
              <a:rPr lang="ru-RU" dirty="0"/>
              <a:t> обычно в 10–100 раз быстрее (или больше), чем их аналоги на чистом Python, и используют значительно меньше памяти.</a:t>
            </a:r>
          </a:p>
          <a:p>
            <a:endParaRPr lang="LID4096" dirty="0"/>
          </a:p>
        </p:txBody>
      </p:sp>
    </p:spTree>
    <p:extLst>
      <p:ext uri="{BB962C8B-B14F-4D97-AF65-F5344CB8AC3E}">
        <p14:creationId xmlns:p14="http://schemas.microsoft.com/office/powerpoint/2010/main" val="3085448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where(</a:t>
            </a:r>
            <a:r>
              <a:rPr lang="en-GB" b="1" dirty="0" err="1"/>
              <a:t>arr</a:t>
            </a:r>
            <a:r>
              <a:rPr lang="en-GB" b="1" dirty="0"/>
              <a:t> &gt; 0, 2, </a:t>
            </a:r>
            <a:r>
              <a:rPr lang="en-GB" b="1" dirty="0" err="1"/>
              <a:t>arr</a:t>
            </a:r>
            <a:r>
              <a:rPr lang="en-GB" b="1" dirty="0"/>
              <a:t>)</a:t>
            </a:r>
          </a:p>
        </p:txBody>
      </p:sp>
      <p:sp>
        <p:nvSpPr>
          <p:cNvPr id="3" name="Content Placeholder 2"/>
          <p:cNvSpPr>
            <a:spLocks noGrp="1"/>
          </p:cNvSpPr>
          <p:nvPr>
            <p:ph idx="1"/>
          </p:nvPr>
        </p:nvSpPr>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randn</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a:t>
            </a:r>
          </a:p>
          <a:p>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np.where</a:t>
            </a:r>
            <a:r>
              <a:rPr lang="en-GB" dirty="0">
                <a:solidFill>
                  <a:srgbClr val="000000"/>
                </a:solidFill>
                <a:latin typeface="Consolas"/>
              </a:rPr>
              <a:t>(</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&gt; </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a:t>
            </a:r>
          </a:p>
          <a:p>
            <a:endParaRPr lang="en-GB" dirty="0"/>
          </a:p>
        </p:txBody>
      </p:sp>
      <p:sp>
        <p:nvSpPr>
          <p:cNvPr id="4" name="TextBox 3"/>
          <p:cNvSpPr txBox="1"/>
          <p:nvPr/>
        </p:nvSpPr>
        <p:spPr>
          <a:xfrm>
            <a:off x="3148719" y="4221089"/>
            <a:ext cx="5894562" cy="2062103"/>
          </a:xfrm>
          <a:prstGeom prst="rect">
            <a:avLst/>
          </a:prstGeom>
          <a:noFill/>
        </p:spPr>
        <p:txBody>
          <a:bodyPr wrap="none" rtlCol="0">
            <a:spAutoFit/>
          </a:bodyPr>
          <a:lstStyle/>
          <a:p>
            <a:r>
              <a:rPr lang="en-GB" sz="3200" dirty="0"/>
              <a:t>[[ 2.      2.     -0.9611 -0.3916]</a:t>
            </a:r>
          </a:p>
          <a:p>
            <a:r>
              <a:rPr lang="en-GB" sz="3200" dirty="0"/>
              <a:t> [-1.0966  2.     -1.9922  2.    ]</a:t>
            </a:r>
          </a:p>
          <a:p>
            <a:r>
              <a:rPr lang="en-GB" sz="3200" dirty="0"/>
              <a:t> [-0.2241 -0.9337 -0.8178 -1.1036]</a:t>
            </a:r>
          </a:p>
          <a:p>
            <a:r>
              <a:rPr lang="en-GB" sz="3200" dirty="0"/>
              <a:t> [ 2.     -1.096   2.      2.    ]]</a:t>
            </a:r>
          </a:p>
        </p:txBody>
      </p:sp>
    </p:spTree>
    <p:extLst>
      <p:ext uri="{BB962C8B-B14F-4D97-AF65-F5344CB8AC3E}">
        <p14:creationId xmlns:p14="http://schemas.microsoft.com/office/powerpoint/2010/main" val="1977763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t>Mathematical and statistical methods</a:t>
            </a:r>
          </a:p>
        </p:txBody>
      </p:sp>
      <p:sp>
        <p:nvSpPr>
          <p:cNvPr id="3" name="Content Placeholder 2"/>
          <p:cNvSpPr>
            <a:spLocks noGrp="1"/>
          </p:cNvSpPr>
          <p:nvPr>
            <p:ph idx="1"/>
          </p:nvPr>
        </p:nvSpPr>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np.random.randn</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arr.mean</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np.mean</a:t>
            </a:r>
            <a:r>
              <a:rPr lang="en-GB" dirty="0">
                <a:solidFill>
                  <a:srgbClr val="000000"/>
                </a:solidFill>
                <a:latin typeface="Consolas"/>
              </a:rPr>
              <a:t>(</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arr.sum</a:t>
            </a:r>
            <a:r>
              <a:rPr lang="en-GB" dirty="0">
                <a:solidFill>
                  <a:srgbClr val="000000"/>
                </a:solidFill>
                <a:highlight>
                  <a:srgbClr val="FFFF96"/>
                </a:highlight>
                <a:latin typeface="Consolas"/>
              </a:rPr>
              <a:t>()</a:t>
            </a:r>
            <a:endParaRPr lang="en-GB" dirty="0"/>
          </a:p>
        </p:txBody>
      </p:sp>
    </p:spTree>
    <p:extLst>
      <p:ext uri="{BB962C8B-B14F-4D97-AF65-F5344CB8AC3E}">
        <p14:creationId xmlns:p14="http://schemas.microsoft.com/office/powerpoint/2010/main" val="423594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019" y="284176"/>
            <a:ext cx="7772400" cy="1200608"/>
          </a:xfrm>
        </p:spPr>
        <p:txBody>
          <a:bodyPr/>
          <a:lstStyle/>
          <a:p>
            <a:pPr algn="ctr"/>
            <a:r>
              <a:rPr lang="en-GB" dirty="0"/>
              <a:t>Axis</a:t>
            </a:r>
          </a:p>
        </p:txBody>
      </p:sp>
      <p:sp>
        <p:nvSpPr>
          <p:cNvPr id="3" name="Content Placeholder 2"/>
          <p:cNvSpPr>
            <a:spLocks noGrp="1"/>
          </p:cNvSpPr>
          <p:nvPr>
            <p:ph idx="1"/>
          </p:nvPr>
        </p:nvSpPr>
        <p:spPr>
          <a:xfrm>
            <a:off x="2063552" y="2276872"/>
            <a:ext cx="7772400" cy="4206240"/>
          </a:xfrm>
        </p:spPr>
        <p:txBody>
          <a:bodyPr/>
          <a:lstStyle/>
          <a:p>
            <a:r>
              <a:rPr lang="en-GB" dirty="0"/>
              <a:t>An array has an axis. </a:t>
            </a:r>
          </a:p>
          <a:p>
            <a:r>
              <a:rPr lang="en-GB" dirty="0"/>
              <a:t>These are labelled 0, 1, 2, …</a:t>
            </a:r>
          </a:p>
          <a:p>
            <a:r>
              <a:rPr lang="en-GB" dirty="0"/>
              <a:t>These are just the dimensions. </a:t>
            </a:r>
          </a:p>
        </p:txBody>
      </p:sp>
    </p:spTree>
    <p:extLst>
      <p:ext uri="{BB962C8B-B14F-4D97-AF65-F5344CB8AC3E}">
        <p14:creationId xmlns:p14="http://schemas.microsoft.com/office/powerpoint/2010/main" val="245107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Mean of rows/columns (axis)</a:t>
            </a:r>
          </a:p>
        </p:txBody>
      </p:sp>
      <p:sp>
        <p:nvSpPr>
          <p:cNvPr id="3" name="Content Placeholder 2"/>
          <p:cNvSpPr>
            <a:spLocks noGrp="1"/>
          </p:cNvSpPr>
          <p:nvPr>
            <p:ph idx="1"/>
          </p:nvPr>
        </p:nvSpPr>
        <p:spPr/>
        <p:txBody>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np.array</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arr.mean</a:t>
            </a:r>
            <a:r>
              <a:rPr lang="en-GB" dirty="0">
                <a:solidFill>
                  <a:srgbClr val="000000"/>
                </a:solidFill>
                <a:highlight>
                  <a:srgbClr val="FFFF96"/>
                </a:highlight>
                <a:latin typeface="Consolas"/>
              </a:rPr>
              <a:t>(axis=</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arr.mean</a:t>
            </a:r>
            <a:r>
              <a:rPr lang="en-GB" dirty="0">
                <a:solidFill>
                  <a:srgbClr val="000000"/>
                </a:solidFill>
                <a:highlight>
                  <a:srgbClr val="FFFF96"/>
                </a:highlight>
                <a:latin typeface="Consolas"/>
              </a:rPr>
              <a:t>(axis=</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endParaRPr lang="en-GB" dirty="0"/>
          </a:p>
        </p:txBody>
      </p:sp>
      <p:sp>
        <p:nvSpPr>
          <p:cNvPr id="4" name="TextBox 3"/>
          <p:cNvSpPr txBox="1"/>
          <p:nvPr/>
        </p:nvSpPr>
        <p:spPr>
          <a:xfrm>
            <a:off x="7968209" y="2572454"/>
            <a:ext cx="2079415" cy="3970318"/>
          </a:xfrm>
          <a:prstGeom prst="rect">
            <a:avLst/>
          </a:prstGeom>
          <a:noFill/>
        </p:spPr>
        <p:txBody>
          <a:bodyPr wrap="none" rtlCol="0">
            <a:spAutoFit/>
          </a:bodyPr>
          <a:lstStyle/>
          <a:p>
            <a:r>
              <a:rPr lang="en-GB" sz="3600" b="1" dirty="0"/>
              <a:t>[[0 1 2]</a:t>
            </a:r>
          </a:p>
          <a:p>
            <a:r>
              <a:rPr lang="en-GB" sz="3600" b="1" dirty="0"/>
              <a:t> [3 4 5]</a:t>
            </a:r>
          </a:p>
          <a:p>
            <a:r>
              <a:rPr lang="en-GB" sz="3600" b="1" dirty="0"/>
              <a:t> [6 7 8]]</a:t>
            </a:r>
          </a:p>
          <a:p>
            <a:endParaRPr lang="en-GB" sz="3600" b="1" dirty="0"/>
          </a:p>
          <a:p>
            <a:r>
              <a:rPr lang="en-GB" sz="3600" b="1" dirty="0"/>
              <a:t>[ 3.  4.  5.]</a:t>
            </a:r>
          </a:p>
          <a:p>
            <a:endParaRPr lang="en-GB" sz="3600" b="1" dirty="0"/>
          </a:p>
          <a:p>
            <a:r>
              <a:rPr lang="en-GB" sz="3600" b="1" dirty="0"/>
              <a:t>[ 1.  4.  7.]</a:t>
            </a:r>
          </a:p>
        </p:txBody>
      </p:sp>
    </p:spTree>
    <p:extLst>
      <p:ext uri="{BB962C8B-B14F-4D97-AF65-F5344CB8AC3E}">
        <p14:creationId xmlns:p14="http://schemas.microsoft.com/office/powerpoint/2010/main" val="22096417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019" y="284176"/>
            <a:ext cx="7772400" cy="1344624"/>
          </a:xfrm>
        </p:spPr>
        <p:txBody>
          <a:bodyPr/>
          <a:lstStyle/>
          <a:p>
            <a:pPr algn="ctr"/>
            <a:r>
              <a:rPr lang="en-GB" b="1" dirty="0"/>
              <a:t>Sum different axis</a:t>
            </a:r>
          </a:p>
        </p:txBody>
      </p:sp>
      <p:sp>
        <p:nvSpPr>
          <p:cNvPr id="3" name="Content Placeholder 2"/>
          <p:cNvSpPr>
            <a:spLocks noGrp="1"/>
          </p:cNvSpPr>
          <p:nvPr>
            <p:ph idx="1"/>
          </p:nvPr>
        </p:nvSpPr>
        <p:spPr/>
        <p:txBody>
          <a:bodyPr>
            <a:normAutofit/>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np.array</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arr.sum</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arr.sum</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endParaRPr lang="en-GB" dirty="0"/>
          </a:p>
        </p:txBody>
      </p:sp>
      <p:sp>
        <p:nvSpPr>
          <p:cNvPr id="4" name="TextBox 3"/>
          <p:cNvSpPr txBox="1"/>
          <p:nvPr/>
        </p:nvSpPr>
        <p:spPr>
          <a:xfrm>
            <a:off x="6528049" y="2348881"/>
            <a:ext cx="1771639" cy="4031873"/>
          </a:xfrm>
          <a:prstGeom prst="rect">
            <a:avLst/>
          </a:prstGeom>
          <a:noFill/>
        </p:spPr>
        <p:txBody>
          <a:bodyPr wrap="none" rtlCol="0">
            <a:spAutoFit/>
          </a:bodyPr>
          <a:lstStyle/>
          <a:p>
            <a:r>
              <a:rPr lang="en-GB" sz="3200" b="1" dirty="0"/>
              <a:t>[[0 1 2]</a:t>
            </a:r>
          </a:p>
          <a:p>
            <a:r>
              <a:rPr lang="en-GB" sz="3200" b="1" dirty="0"/>
              <a:t> [3 4 5]</a:t>
            </a:r>
          </a:p>
          <a:p>
            <a:r>
              <a:rPr lang="en-GB" sz="3200" b="1" dirty="0"/>
              <a:t> [6 7 8]]</a:t>
            </a:r>
          </a:p>
          <a:p>
            <a:endParaRPr lang="en-GB" sz="3200" b="1" dirty="0"/>
          </a:p>
          <a:p>
            <a:r>
              <a:rPr lang="en-GB" sz="3200" b="1" dirty="0"/>
              <a:t>[ 9 12 15]</a:t>
            </a:r>
          </a:p>
          <a:p>
            <a:endParaRPr lang="en-GB" sz="3200" b="1" dirty="0"/>
          </a:p>
          <a:p>
            <a:r>
              <a:rPr lang="en-GB" sz="3200" b="1" dirty="0"/>
              <a:t>[ 3 12 21]</a:t>
            </a:r>
          </a:p>
          <a:p>
            <a:endParaRPr lang="en-GB" sz="3200" b="1" dirty="0"/>
          </a:p>
        </p:txBody>
      </p:sp>
    </p:spTree>
    <p:extLst>
      <p:ext uri="{BB962C8B-B14F-4D97-AF65-F5344CB8AC3E}">
        <p14:creationId xmlns:p14="http://schemas.microsoft.com/office/powerpoint/2010/main" val="2706601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2415" y="388640"/>
            <a:ext cx="7441977" cy="1143000"/>
          </a:xfrm>
        </p:spPr>
        <p:txBody>
          <a:bodyPr/>
          <a:lstStyle/>
          <a:p>
            <a:pPr algn="ctr"/>
            <a:r>
              <a:rPr lang="en-GB" b="1" dirty="0"/>
              <a:t>Cumulative sum</a:t>
            </a:r>
          </a:p>
        </p:txBody>
      </p:sp>
      <p:sp>
        <p:nvSpPr>
          <p:cNvPr id="3" name="Content Placeholder 2"/>
          <p:cNvSpPr>
            <a:spLocks noGrp="1"/>
          </p:cNvSpPr>
          <p:nvPr>
            <p:ph idx="1"/>
          </p:nvPr>
        </p:nvSpPr>
        <p:spPr/>
        <p:txBody>
          <a:bodyPr>
            <a:normAutofit/>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np.array</a:t>
            </a:r>
            <a:r>
              <a:rPr lang="en-GB" dirty="0">
                <a:solidFill>
                  <a:srgbClr val="000000"/>
                </a:solidFill>
                <a:highlight>
                  <a:srgbClr val="FFFF96"/>
                </a:highlight>
                <a:latin typeface="Consolas"/>
              </a:rPr>
              <a:t>(</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arr.cumsum</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arr.cumsum</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p>
          <a:p>
            <a:endParaRPr lang="en-GB" dirty="0">
              <a:solidFill>
                <a:srgbClr val="000000"/>
              </a:solidFill>
              <a:highlight>
                <a:srgbClr val="FFFF96"/>
              </a:highlight>
              <a:latin typeface="Consolas"/>
            </a:endParaRPr>
          </a:p>
          <a:p>
            <a:r>
              <a:rPr lang="en-GB" dirty="0"/>
              <a:t>This is across </a:t>
            </a:r>
            <a:r>
              <a:rPr lang="en-GB" b="1" dirty="0"/>
              <a:t>different axis. </a:t>
            </a:r>
          </a:p>
        </p:txBody>
      </p:sp>
      <p:sp>
        <p:nvSpPr>
          <p:cNvPr id="4" name="TextBox 3"/>
          <p:cNvSpPr txBox="1"/>
          <p:nvPr/>
        </p:nvSpPr>
        <p:spPr>
          <a:xfrm>
            <a:off x="7968208" y="1986619"/>
            <a:ext cx="1535998" cy="4154984"/>
          </a:xfrm>
          <a:prstGeom prst="rect">
            <a:avLst/>
          </a:prstGeom>
          <a:noFill/>
        </p:spPr>
        <p:txBody>
          <a:bodyPr wrap="none" rtlCol="0">
            <a:spAutoFit/>
          </a:bodyPr>
          <a:lstStyle/>
          <a:p>
            <a:r>
              <a:rPr lang="en-GB" sz="2400" b="1" dirty="0"/>
              <a:t>[[0 1 2]</a:t>
            </a:r>
          </a:p>
          <a:p>
            <a:r>
              <a:rPr lang="en-GB" sz="2400" b="1" dirty="0"/>
              <a:t> [3 4 5]</a:t>
            </a:r>
          </a:p>
          <a:p>
            <a:r>
              <a:rPr lang="en-GB" sz="2400" b="1" dirty="0"/>
              <a:t> [6 7 8]]</a:t>
            </a:r>
          </a:p>
          <a:p>
            <a:endParaRPr lang="en-GB" sz="2400" b="1" dirty="0"/>
          </a:p>
          <a:p>
            <a:r>
              <a:rPr lang="en-GB" sz="2400" b="1" dirty="0"/>
              <a:t>[[ 0  1  2]</a:t>
            </a:r>
          </a:p>
          <a:p>
            <a:r>
              <a:rPr lang="en-GB" sz="2400" b="1" dirty="0"/>
              <a:t> [ 3  5  7]</a:t>
            </a:r>
          </a:p>
          <a:p>
            <a:r>
              <a:rPr lang="en-GB" sz="2400" b="1" dirty="0"/>
              <a:t> [ 9 12 15]]</a:t>
            </a:r>
          </a:p>
          <a:p>
            <a:endParaRPr lang="en-GB" sz="2400" b="1" dirty="0"/>
          </a:p>
          <a:p>
            <a:r>
              <a:rPr lang="en-GB" sz="2400" b="1" dirty="0"/>
              <a:t>[[ 0  1  3]</a:t>
            </a:r>
          </a:p>
          <a:p>
            <a:r>
              <a:rPr lang="en-GB" sz="2400" b="1" dirty="0"/>
              <a:t> [ 3  7 12]</a:t>
            </a:r>
          </a:p>
          <a:p>
            <a:r>
              <a:rPr lang="en-GB" sz="2400" b="1" dirty="0"/>
              <a:t> [ 6 13 21]]</a:t>
            </a:r>
          </a:p>
        </p:txBody>
      </p:sp>
    </p:spTree>
    <p:extLst>
      <p:ext uri="{BB962C8B-B14F-4D97-AF65-F5344CB8AC3E}">
        <p14:creationId xmlns:p14="http://schemas.microsoft.com/office/powerpoint/2010/main" val="697948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5600" y="404664"/>
            <a:ext cx="6995120" cy="1143000"/>
          </a:xfrm>
        </p:spPr>
        <p:txBody>
          <a:bodyPr/>
          <a:lstStyle/>
          <a:p>
            <a:pPr algn="ctr"/>
            <a:r>
              <a:rPr lang="en-GB" b="1" dirty="0"/>
              <a:t>Cumulative product</a:t>
            </a:r>
          </a:p>
        </p:txBody>
      </p:sp>
      <p:sp>
        <p:nvSpPr>
          <p:cNvPr id="3" name="Content Placeholder 2"/>
          <p:cNvSpPr>
            <a:spLocks noGrp="1"/>
          </p:cNvSpPr>
          <p:nvPr>
            <p:ph idx="1"/>
          </p:nvPr>
        </p:nvSpPr>
        <p:spPr/>
        <p:txBody>
          <a:bodyPr>
            <a:normAutofit/>
          </a:bodyPr>
          <a:lstStyle/>
          <a:p>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np.array</a:t>
            </a:r>
            <a:r>
              <a:rPr lang="en-GB" dirty="0">
                <a:solidFill>
                  <a:srgbClr val="000000"/>
                </a:solidFill>
                <a:highlight>
                  <a:srgbClr val="FFFF96"/>
                </a:highlight>
                <a:latin typeface="Consolas"/>
              </a:rPr>
              <a:t>(</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p>
          <a:p>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4</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5</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6</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7</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8</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arr.cumsum</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arr.cumsum</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p>
          <a:p>
            <a:endParaRPr lang="en-GB" dirty="0">
              <a:solidFill>
                <a:srgbClr val="000000"/>
              </a:solidFill>
              <a:highlight>
                <a:srgbClr val="FFFF96"/>
              </a:highlight>
              <a:latin typeface="Consolas"/>
            </a:endParaRPr>
          </a:p>
          <a:p>
            <a:r>
              <a:rPr lang="en-GB" dirty="0"/>
              <a:t>This is across </a:t>
            </a:r>
            <a:r>
              <a:rPr lang="en-GB" b="1" dirty="0"/>
              <a:t>different axis. </a:t>
            </a:r>
          </a:p>
          <a:p>
            <a:endParaRPr lang="en-GB" dirty="0"/>
          </a:p>
        </p:txBody>
      </p:sp>
      <p:sp>
        <p:nvSpPr>
          <p:cNvPr id="4" name="TextBox 3"/>
          <p:cNvSpPr txBox="1"/>
          <p:nvPr/>
        </p:nvSpPr>
        <p:spPr>
          <a:xfrm>
            <a:off x="7752185" y="1916832"/>
            <a:ext cx="1819729" cy="4154984"/>
          </a:xfrm>
          <a:prstGeom prst="rect">
            <a:avLst/>
          </a:prstGeom>
          <a:noFill/>
        </p:spPr>
        <p:txBody>
          <a:bodyPr wrap="none" rtlCol="0">
            <a:spAutoFit/>
          </a:bodyPr>
          <a:lstStyle/>
          <a:p>
            <a:r>
              <a:rPr lang="en-GB" sz="2400" b="1" dirty="0"/>
              <a:t>[[0 1 2]</a:t>
            </a:r>
          </a:p>
          <a:p>
            <a:r>
              <a:rPr lang="en-GB" sz="2400" b="1" dirty="0"/>
              <a:t> [3 4 5]</a:t>
            </a:r>
          </a:p>
          <a:p>
            <a:r>
              <a:rPr lang="en-GB" sz="2400" b="1" dirty="0"/>
              <a:t> [6 7 8]]</a:t>
            </a:r>
          </a:p>
          <a:p>
            <a:endParaRPr lang="en-GB" sz="2400" b="1" dirty="0"/>
          </a:p>
          <a:p>
            <a:r>
              <a:rPr lang="en-GB" sz="2400" b="1" dirty="0"/>
              <a:t>[[ 0  1  2]</a:t>
            </a:r>
          </a:p>
          <a:p>
            <a:r>
              <a:rPr lang="en-GB" sz="2400" b="1" dirty="0"/>
              <a:t> [ 0  4 10]</a:t>
            </a:r>
          </a:p>
          <a:p>
            <a:r>
              <a:rPr lang="en-GB" sz="2400" b="1" dirty="0"/>
              <a:t> [ 0 28 80]]</a:t>
            </a:r>
          </a:p>
          <a:p>
            <a:endParaRPr lang="en-GB" sz="2400" b="1" dirty="0"/>
          </a:p>
          <a:p>
            <a:r>
              <a:rPr lang="en-GB" sz="2400" b="1" dirty="0"/>
              <a:t>[[  0   0   0]</a:t>
            </a:r>
          </a:p>
          <a:p>
            <a:r>
              <a:rPr lang="en-GB" sz="2400" b="1" dirty="0"/>
              <a:t> [  3  12  60]</a:t>
            </a:r>
          </a:p>
          <a:p>
            <a:r>
              <a:rPr lang="en-GB" sz="2400" b="1" dirty="0"/>
              <a:t> [  6  42 336]]</a:t>
            </a:r>
          </a:p>
        </p:txBody>
      </p:sp>
    </p:spTree>
    <p:extLst>
      <p:ext uri="{BB962C8B-B14F-4D97-AF65-F5344CB8AC3E}">
        <p14:creationId xmlns:p14="http://schemas.microsoft.com/office/powerpoint/2010/main" val="39068943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Methods for Boolean arrays</a:t>
            </a:r>
          </a:p>
        </p:txBody>
      </p:sp>
      <p:sp>
        <p:nvSpPr>
          <p:cNvPr id="3" name="Content Placeholder 2"/>
          <p:cNvSpPr>
            <a:spLocks noGrp="1"/>
          </p:cNvSpPr>
          <p:nvPr>
            <p:ph idx="1"/>
          </p:nvPr>
        </p:nvSpPr>
        <p:spPr>
          <a:xfrm>
            <a:off x="1847528" y="2132857"/>
            <a:ext cx="8579296" cy="4525963"/>
          </a:xfrm>
        </p:spPr>
        <p:txBody>
          <a:bodyPr>
            <a:normAutofit/>
          </a:bodyPr>
          <a:lstStyle/>
          <a:p>
            <a:pPr marL="0" indent="0">
              <a:buNone/>
            </a:pP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randn</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10</a:t>
            </a:r>
            <a:r>
              <a:rPr lang="en-GB" dirty="0">
                <a:solidFill>
                  <a:srgbClr val="000000"/>
                </a:solidFill>
                <a:highlight>
                  <a:srgbClr val="FFFF96"/>
                </a:highlight>
                <a:latin typeface="Consolas"/>
              </a:rPr>
              <a:t>)</a:t>
            </a:r>
          </a:p>
          <a:p>
            <a:pPr marL="0" indent="0">
              <a:buNone/>
            </a:pPr>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&gt; </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).sum() </a:t>
            </a:r>
          </a:p>
          <a:p>
            <a:pPr marL="0" indent="0">
              <a:buNone/>
            </a:pPr>
            <a:endParaRPr lang="en-GB" dirty="0">
              <a:solidFill>
                <a:srgbClr val="000000"/>
              </a:solidFill>
              <a:highlight>
                <a:srgbClr val="FFFF96"/>
              </a:highlight>
              <a:latin typeface="Consolas"/>
            </a:endParaRPr>
          </a:p>
          <a:p>
            <a:r>
              <a:rPr lang="en-GB" dirty="0"/>
              <a:t>1/ makes a random array</a:t>
            </a:r>
          </a:p>
          <a:p>
            <a:r>
              <a:rPr lang="en-GB" dirty="0"/>
              <a:t>2/ counts only the positive entries. </a:t>
            </a:r>
          </a:p>
        </p:txBody>
      </p:sp>
      <p:sp>
        <p:nvSpPr>
          <p:cNvPr id="4" name="TextBox 3"/>
          <p:cNvSpPr txBox="1"/>
          <p:nvPr/>
        </p:nvSpPr>
        <p:spPr>
          <a:xfrm>
            <a:off x="7680176" y="1916833"/>
            <a:ext cx="2194960" cy="6186309"/>
          </a:xfrm>
          <a:prstGeom prst="rect">
            <a:avLst/>
          </a:prstGeom>
          <a:noFill/>
        </p:spPr>
        <p:txBody>
          <a:bodyPr wrap="none" rtlCol="0">
            <a:spAutoFit/>
          </a:bodyPr>
          <a:lstStyle/>
          <a:p>
            <a:r>
              <a:rPr lang="en-GB" sz="3600" b="1" dirty="0"/>
              <a:t>output</a:t>
            </a:r>
          </a:p>
          <a:p>
            <a:r>
              <a:rPr lang="en-GB" sz="3600" b="1" dirty="0"/>
              <a:t>2</a:t>
            </a:r>
          </a:p>
          <a:p>
            <a:endParaRPr lang="en-GB" sz="3600" b="1" dirty="0"/>
          </a:p>
          <a:p>
            <a:r>
              <a:rPr lang="en-GB" sz="3600" b="1" dirty="0"/>
              <a:t>(of course </a:t>
            </a:r>
          </a:p>
          <a:p>
            <a:r>
              <a:rPr lang="en-GB" sz="3600" b="1" dirty="0"/>
              <a:t>This </a:t>
            </a:r>
          </a:p>
          <a:p>
            <a:r>
              <a:rPr lang="en-GB" sz="3600" b="1" dirty="0"/>
              <a:t>Number </a:t>
            </a:r>
          </a:p>
          <a:p>
            <a:r>
              <a:rPr lang="en-GB" sz="3600" b="1" dirty="0"/>
              <a:t>Can </a:t>
            </a:r>
          </a:p>
          <a:p>
            <a:r>
              <a:rPr lang="en-GB" sz="3600" b="1" dirty="0"/>
              <a:t>change)</a:t>
            </a:r>
          </a:p>
          <a:p>
            <a:endParaRPr lang="en-GB" sz="3600" b="1" dirty="0"/>
          </a:p>
          <a:p>
            <a:endParaRPr lang="en-GB" sz="3600" b="1" dirty="0"/>
          </a:p>
          <a:p>
            <a:endParaRPr lang="en-GB" sz="3600" b="1" dirty="0"/>
          </a:p>
        </p:txBody>
      </p:sp>
    </p:spTree>
    <p:extLst>
      <p:ext uri="{BB962C8B-B14F-4D97-AF65-F5344CB8AC3E}">
        <p14:creationId xmlns:p14="http://schemas.microsoft.com/office/powerpoint/2010/main" val="3246209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Methods for Boolean arrays</a:t>
            </a:r>
          </a:p>
        </p:txBody>
      </p:sp>
      <p:sp>
        <p:nvSpPr>
          <p:cNvPr id="3" name="Content Placeholder 2"/>
          <p:cNvSpPr>
            <a:spLocks noGrp="1"/>
          </p:cNvSpPr>
          <p:nvPr>
            <p:ph idx="1"/>
          </p:nvPr>
        </p:nvSpPr>
        <p:spPr>
          <a:xfrm>
            <a:off x="1805571" y="2300149"/>
            <a:ext cx="8579296" cy="4525963"/>
          </a:xfrm>
        </p:spPr>
        <p:txBody>
          <a:bodyPr>
            <a:normAutofit/>
          </a:bodyPr>
          <a:lstStyle/>
          <a:p>
            <a:pPr marL="0" indent="0">
              <a:buNone/>
            </a:pPr>
            <a:r>
              <a:rPr lang="en-GB" dirty="0">
                <a:solidFill>
                  <a:srgbClr val="000000"/>
                </a:solidFill>
                <a:latin typeface="Consolas"/>
              </a:rPr>
              <a:t>bools = </a:t>
            </a:r>
            <a:r>
              <a:rPr lang="en-GB" dirty="0" err="1">
                <a:solidFill>
                  <a:srgbClr val="000000"/>
                </a:solidFill>
                <a:latin typeface="Consolas"/>
              </a:rPr>
              <a:t>np.array</a:t>
            </a:r>
            <a:r>
              <a:rPr lang="en-GB" dirty="0">
                <a:solidFill>
                  <a:srgbClr val="000000"/>
                </a:solidFill>
                <a:latin typeface="Consolas"/>
              </a:rPr>
              <a:t>(</a:t>
            </a:r>
          </a:p>
          <a:p>
            <a:pPr marL="0" indent="0">
              <a:buNone/>
            </a:pPr>
            <a:r>
              <a:rPr lang="en-GB" dirty="0">
                <a:solidFill>
                  <a:srgbClr val="000000"/>
                </a:solidFill>
                <a:latin typeface="Consolas"/>
              </a:rPr>
              <a:t>[</a:t>
            </a:r>
            <a:r>
              <a:rPr lang="en-GB" dirty="0">
                <a:solidFill>
                  <a:srgbClr val="0000FF"/>
                </a:solidFill>
                <a:latin typeface="Consolas"/>
              </a:rPr>
              <a:t>False</a:t>
            </a:r>
            <a:r>
              <a:rPr lang="en-GB" dirty="0">
                <a:solidFill>
                  <a:srgbClr val="000000"/>
                </a:solidFill>
                <a:latin typeface="Consolas"/>
              </a:rPr>
              <a:t>, </a:t>
            </a:r>
            <a:r>
              <a:rPr lang="en-GB" dirty="0">
                <a:solidFill>
                  <a:srgbClr val="0000FF"/>
                </a:solidFill>
                <a:latin typeface="Consolas"/>
              </a:rPr>
              <a:t>False</a:t>
            </a:r>
            <a:r>
              <a:rPr lang="en-GB" dirty="0">
                <a:solidFill>
                  <a:srgbClr val="000000"/>
                </a:solidFill>
                <a:latin typeface="Consolas"/>
              </a:rPr>
              <a:t>, </a:t>
            </a:r>
            <a:r>
              <a:rPr lang="en-GB" dirty="0">
                <a:solidFill>
                  <a:srgbClr val="0000FF"/>
                </a:solidFill>
                <a:latin typeface="Consolas"/>
              </a:rPr>
              <a:t>True</a:t>
            </a:r>
            <a:r>
              <a:rPr lang="en-GB" dirty="0">
                <a:solidFill>
                  <a:srgbClr val="000000"/>
                </a:solidFill>
                <a:latin typeface="Consolas"/>
              </a:rPr>
              <a:t>, </a:t>
            </a:r>
            <a:r>
              <a:rPr lang="en-GB" dirty="0">
                <a:solidFill>
                  <a:srgbClr val="0000FF"/>
                </a:solidFill>
                <a:latin typeface="Consolas"/>
              </a:rPr>
              <a:t>False</a:t>
            </a:r>
            <a:r>
              <a:rPr lang="en-GB" dirty="0">
                <a:solidFill>
                  <a:srgbClr val="000000"/>
                </a:solidFill>
                <a:latin typeface="Consolas"/>
              </a:rPr>
              <a:t>])</a:t>
            </a:r>
          </a:p>
          <a:p>
            <a:pPr marL="0" indent="0">
              <a:buNone/>
            </a:pPr>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bools.any</a:t>
            </a:r>
            <a:r>
              <a:rPr lang="en-GB" dirty="0">
                <a:solidFill>
                  <a:srgbClr val="000000"/>
                </a:solidFill>
                <a:latin typeface="Consolas"/>
              </a:rPr>
              <a:t>()</a:t>
            </a:r>
          </a:p>
          <a:p>
            <a:pPr marL="0" indent="0">
              <a:buNone/>
            </a:pPr>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bools.all</a:t>
            </a:r>
            <a:r>
              <a:rPr lang="en-GB" dirty="0">
                <a:solidFill>
                  <a:srgbClr val="000000"/>
                </a:solidFill>
                <a:latin typeface="Consolas"/>
              </a:rPr>
              <a:t>()</a:t>
            </a:r>
          </a:p>
          <a:p>
            <a:pPr marL="0" indent="0">
              <a:buNone/>
            </a:pPr>
            <a:endParaRPr lang="en-GB" dirty="0">
              <a:solidFill>
                <a:srgbClr val="000000"/>
              </a:solidFill>
              <a:latin typeface="Consolas"/>
            </a:endParaRPr>
          </a:p>
          <a:p>
            <a:pPr marL="0" indent="0">
              <a:buNone/>
            </a:pPr>
            <a:r>
              <a:rPr lang="en-GB" dirty="0">
                <a:solidFill>
                  <a:srgbClr val="000000"/>
                </a:solidFill>
                <a:latin typeface="Consolas"/>
              </a:rPr>
              <a:t>This asks if all/any in bools is true. </a:t>
            </a:r>
          </a:p>
          <a:p>
            <a:endParaRPr lang="en-GB" dirty="0"/>
          </a:p>
        </p:txBody>
      </p:sp>
      <p:sp>
        <p:nvSpPr>
          <p:cNvPr id="4" name="TextBox 3"/>
          <p:cNvSpPr txBox="1"/>
          <p:nvPr/>
        </p:nvSpPr>
        <p:spPr>
          <a:xfrm>
            <a:off x="8616280" y="2202743"/>
            <a:ext cx="1499128" cy="2862322"/>
          </a:xfrm>
          <a:prstGeom prst="rect">
            <a:avLst/>
          </a:prstGeom>
          <a:noFill/>
        </p:spPr>
        <p:txBody>
          <a:bodyPr wrap="none" rtlCol="0">
            <a:spAutoFit/>
          </a:bodyPr>
          <a:lstStyle/>
          <a:p>
            <a:r>
              <a:rPr lang="en-GB" sz="3600" b="1" dirty="0"/>
              <a:t>output</a:t>
            </a:r>
          </a:p>
          <a:p>
            <a:endParaRPr lang="en-GB" sz="3600" b="1" dirty="0"/>
          </a:p>
          <a:p>
            <a:r>
              <a:rPr lang="en-GB" sz="3600" b="1" dirty="0"/>
              <a:t>True</a:t>
            </a:r>
          </a:p>
          <a:p>
            <a:r>
              <a:rPr lang="en-GB" sz="3600" b="1" dirty="0"/>
              <a:t>False</a:t>
            </a:r>
          </a:p>
          <a:p>
            <a:endParaRPr lang="en-GB" sz="3600" b="1" dirty="0"/>
          </a:p>
        </p:txBody>
      </p:sp>
    </p:spTree>
    <p:extLst>
      <p:ext uri="{BB962C8B-B14F-4D97-AF65-F5344CB8AC3E}">
        <p14:creationId xmlns:p14="http://schemas.microsoft.com/office/powerpoint/2010/main" val="3944236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Sorting 1 </a:t>
            </a:r>
          </a:p>
        </p:txBody>
      </p:sp>
      <p:sp>
        <p:nvSpPr>
          <p:cNvPr id="3" name="Content Placeholder 2"/>
          <p:cNvSpPr>
            <a:spLocks noGrp="1"/>
          </p:cNvSpPr>
          <p:nvPr>
            <p:ph idx="1"/>
          </p:nvPr>
        </p:nvSpPr>
        <p:spPr/>
        <p:txBody>
          <a:bodyPr/>
          <a:lstStyle/>
          <a:p>
            <a:r>
              <a:rPr lang="en-GB" dirty="0" err="1">
                <a:solidFill>
                  <a:srgbClr val="000000"/>
                </a:solidFill>
                <a:latin typeface="Consolas"/>
              </a:rPr>
              <a:t>arr</a:t>
            </a:r>
            <a:r>
              <a:rPr lang="en-GB" dirty="0">
                <a:solidFill>
                  <a:srgbClr val="000000"/>
                </a:solidFill>
                <a:latin typeface="Consolas"/>
              </a:rPr>
              <a:t> = </a:t>
            </a:r>
            <a:r>
              <a:rPr lang="en-GB" dirty="0" err="1">
                <a:solidFill>
                  <a:srgbClr val="000000"/>
                </a:solidFill>
                <a:latin typeface="Consolas"/>
              </a:rPr>
              <a:t>randn</a:t>
            </a:r>
            <a:r>
              <a:rPr lang="en-GB" dirty="0">
                <a:solidFill>
                  <a:srgbClr val="000000"/>
                </a:solidFill>
                <a:latin typeface="Consolas"/>
              </a:rPr>
              <a:t>(</a:t>
            </a:r>
            <a:r>
              <a:rPr lang="en-GB" dirty="0">
                <a:solidFill>
                  <a:srgbClr val="800000"/>
                </a:solidFill>
                <a:latin typeface="Consolas"/>
              </a:rPr>
              <a:t>4</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arr</a:t>
            </a:r>
            <a:endParaRPr lang="en-GB" dirty="0">
              <a:solidFill>
                <a:srgbClr val="000000"/>
              </a:solidFill>
              <a:latin typeface="Consolas"/>
            </a:endParaRPr>
          </a:p>
          <a:p>
            <a:r>
              <a:rPr lang="en-GB" dirty="0" err="1">
                <a:solidFill>
                  <a:srgbClr val="000000"/>
                </a:solidFill>
                <a:latin typeface="Consolas"/>
              </a:rPr>
              <a:t>arr.sort</a:t>
            </a:r>
            <a:r>
              <a:rPr lang="en-GB" dirty="0">
                <a:solidFill>
                  <a:srgbClr val="000000"/>
                </a:solidFill>
                <a:latin typeface="Consolas"/>
              </a:rPr>
              <a:t>()</a:t>
            </a:r>
          </a:p>
          <a:p>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arr</a:t>
            </a:r>
            <a:endParaRPr lang="en-GB" dirty="0">
              <a:solidFill>
                <a:srgbClr val="000000"/>
              </a:solidFill>
              <a:latin typeface="Consolas"/>
            </a:endParaRPr>
          </a:p>
          <a:p>
            <a:r>
              <a:rPr lang="en-GB" b="1" dirty="0">
                <a:solidFill>
                  <a:srgbClr val="000000"/>
                </a:solidFill>
                <a:latin typeface="Consolas"/>
              </a:rPr>
              <a:t>OUTPUT</a:t>
            </a:r>
          </a:p>
          <a:p>
            <a:r>
              <a:rPr lang="en-GB" dirty="0"/>
              <a:t>[-0.301  -0.1785 -0.9659 -0.6087]</a:t>
            </a:r>
          </a:p>
          <a:p>
            <a:r>
              <a:rPr lang="en-GB" dirty="0"/>
              <a:t>[-0.9659 -0.6087 -0.301  -0.1785]</a:t>
            </a:r>
          </a:p>
        </p:txBody>
      </p:sp>
    </p:spTree>
    <p:extLst>
      <p:ext uri="{BB962C8B-B14F-4D97-AF65-F5344CB8AC3E}">
        <p14:creationId xmlns:p14="http://schemas.microsoft.com/office/powerpoint/2010/main" val="310420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1427A-7126-4E48-8319-01A616059DCD}"/>
              </a:ext>
            </a:extLst>
          </p:cNvPr>
          <p:cNvSpPr>
            <a:spLocks noGrp="1"/>
          </p:cNvSpPr>
          <p:nvPr>
            <p:ph type="title"/>
          </p:nvPr>
        </p:nvSpPr>
        <p:spPr/>
        <p:txBody>
          <a:bodyPr/>
          <a:lstStyle/>
          <a:p>
            <a:pPr algn="ctr"/>
            <a:r>
              <a:rPr lang="en-US" dirty="0" err="1"/>
              <a:t>Numpy</a:t>
            </a:r>
            <a:r>
              <a:rPr lang="en-US" dirty="0"/>
              <a:t> array</a:t>
            </a:r>
            <a:endParaRPr lang="LID4096" dirty="0"/>
          </a:p>
        </p:txBody>
      </p:sp>
      <p:sp>
        <p:nvSpPr>
          <p:cNvPr id="3" name="Объект 2">
            <a:extLst>
              <a:ext uri="{FF2B5EF4-FFF2-40B4-BE49-F238E27FC236}">
                <a16:creationId xmlns:a16="http://schemas.microsoft.com/office/drawing/2014/main" id="{F81C76A1-02CB-459A-837D-3C696BC2E615}"/>
              </a:ext>
            </a:extLst>
          </p:cNvPr>
          <p:cNvSpPr>
            <a:spLocks noGrp="1"/>
          </p:cNvSpPr>
          <p:nvPr>
            <p:ph idx="1"/>
          </p:nvPr>
        </p:nvSpPr>
        <p:spPr/>
        <p:txBody>
          <a:bodyPr/>
          <a:lstStyle/>
          <a:p>
            <a:pPr lvl="1" indent="-342900"/>
            <a:r>
              <a:rPr lang="ru-RU" dirty="0" err="1"/>
              <a:t>ndarray</a:t>
            </a:r>
            <a:r>
              <a:rPr lang="ru-RU" dirty="0"/>
              <a:t> используется для хранения однородных данных т. е. все элементы одного типа</a:t>
            </a:r>
            <a:r>
              <a:rPr lang="en-US" dirty="0"/>
              <a:t>.</a:t>
            </a:r>
          </a:p>
          <a:p>
            <a:pPr lvl="1" indent="-342900"/>
            <a:r>
              <a:rPr lang="ru-RU" dirty="0"/>
              <a:t>Каждый массив должен иметь форму и тип </a:t>
            </a:r>
            <a:r>
              <a:rPr lang="en-US" dirty="0" err="1"/>
              <a:t>dtype</a:t>
            </a:r>
            <a:r>
              <a:rPr lang="ru-RU" dirty="0"/>
              <a:t>. </a:t>
            </a:r>
            <a:endParaRPr lang="en-US" dirty="0"/>
          </a:p>
          <a:p>
            <a:pPr lvl="1" indent="-342900"/>
            <a:r>
              <a:rPr lang="ru-RU" dirty="0"/>
              <a:t>Поддерживает удобное нарезку, индексирование и эффективные векторизованные вычисления.</a:t>
            </a:r>
            <a:endParaRPr lang="en-US" dirty="0">
              <a:solidFill>
                <a:srgbClr val="002060"/>
              </a:solidFill>
            </a:endParaRPr>
          </a:p>
          <a:p>
            <a:pPr marL="342900" lvl="1" indent="0">
              <a:buNone/>
            </a:pPr>
            <a:endParaRPr lang="en-US" dirty="0">
              <a:solidFill>
                <a:srgbClr val="002060"/>
              </a:solidFill>
            </a:endParaRPr>
          </a:p>
          <a:p>
            <a:pPr marL="342900" lvl="1" indent="0">
              <a:buNone/>
            </a:pPr>
            <a:r>
              <a:rPr lang="en-US" sz="1600" dirty="0">
                <a:solidFill>
                  <a:srgbClr val="002060"/>
                </a:solidFill>
              </a:rPr>
              <a:t>import </a:t>
            </a:r>
            <a:r>
              <a:rPr lang="en-US" sz="1600" dirty="0" err="1">
                <a:solidFill>
                  <a:srgbClr val="002060"/>
                </a:solidFill>
              </a:rPr>
              <a:t>numpy</a:t>
            </a:r>
            <a:r>
              <a:rPr lang="en-US" sz="1600" dirty="0">
                <a:solidFill>
                  <a:srgbClr val="002060"/>
                </a:solidFill>
              </a:rPr>
              <a:t> as np</a:t>
            </a:r>
          </a:p>
          <a:p>
            <a:pPr marL="342900" lvl="1" indent="0">
              <a:buNone/>
            </a:pPr>
            <a:r>
              <a:rPr lang="en-US" sz="1600" dirty="0" err="1">
                <a:solidFill>
                  <a:srgbClr val="002060"/>
                </a:solidFill>
              </a:rPr>
              <a:t>my_arr</a:t>
            </a:r>
            <a:r>
              <a:rPr lang="en-US" sz="1600" dirty="0">
                <a:solidFill>
                  <a:srgbClr val="002060"/>
                </a:solidFill>
              </a:rPr>
              <a:t> = </a:t>
            </a:r>
            <a:r>
              <a:rPr lang="en-US" sz="1600" dirty="0" err="1">
                <a:solidFill>
                  <a:srgbClr val="002060"/>
                </a:solidFill>
              </a:rPr>
              <a:t>np.arange</a:t>
            </a:r>
            <a:r>
              <a:rPr lang="en-US" sz="1600" dirty="0">
                <a:solidFill>
                  <a:srgbClr val="002060"/>
                </a:solidFill>
              </a:rPr>
              <a:t>(1000000)</a:t>
            </a:r>
          </a:p>
          <a:p>
            <a:pPr marL="342900" lvl="1" indent="0">
              <a:buNone/>
            </a:pPr>
            <a:r>
              <a:rPr lang="en-US" sz="1600" dirty="0" err="1">
                <a:solidFill>
                  <a:srgbClr val="002060"/>
                </a:solidFill>
              </a:rPr>
              <a:t>my_list</a:t>
            </a:r>
            <a:r>
              <a:rPr lang="en-US" sz="1600" dirty="0">
                <a:solidFill>
                  <a:srgbClr val="002060"/>
                </a:solidFill>
              </a:rPr>
              <a:t> = list(range(1000000))</a:t>
            </a:r>
          </a:p>
          <a:p>
            <a:pPr marL="342900" lvl="1" indent="0">
              <a:buNone/>
            </a:pPr>
            <a:endParaRPr lang="en-US" sz="1600" dirty="0">
              <a:solidFill>
                <a:srgbClr val="002060"/>
              </a:solidFill>
            </a:endParaRPr>
          </a:p>
          <a:p>
            <a:pPr marL="342900" lvl="1" indent="0">
              <a:buNone/>
            </a:pPr>
            <a:endParaRPr lang="en-US" sz="1600" dirty="0">
              <a:solidFill>
                <a:srgbClr val="002060"/>
              </a:solidFill>
            </a:endParaRPr>
          </a:p>
          <a:p>
            <a:endParaRPr lang="LID4096" dirty="0"/>
          </a:p>
        </p:txBody>
      </p:sp>
      <p:sp>
        <p:nvSpPr>
          <p:cNvPr id="4" name="Rectangle 6">
            <a:extLst>
              <a:ext uri="{FF2B5EF4-FFF2-40B4-BE49-F238E27FC236}">
                <a16:creationId xmlns:a16="http://schemas.microsoft.com/office/drawing/2014/main" id="{0C5F3284-8389-41D8-AABA-7039F0E33650}"/>
              </a:ext>
            </a:extLst>
          </p:cNvPr>
          <p:cNvSpPr/>
          <p:nvPr/>
        </p:nvSpPr>
        <p:spPr>
          <a:xfrm>
            <a:off x="5061342" y="3871081"/>
            <a:ext cx="3862255" cy="2031325"/>
          </a:xfrm>
          <a:prstGeom prst="rect">
            <a:avLst/>
          </a:prstGeom>
        </p:spPr>
        <p:txBody>
          <a:bodyPr wrap="square">
            <a:spAutoFit/>
          </a:bodyPr>
          <a:lstStyle/>
          <a:p>
            <a:r>
              <a:rPr lang="en-US" dirty="0">
                <a:solidFill>
                  <a:srgbClr val="002060"/>
                </a:solidFill>
              </a:rPr>
              <a:t>import </a:t>
            </a:r>
            <a:r>
              <a:rPr lang="en-US" dirty="0" err="1">
                <a:solidFill>
                  <a:srgbClr val="002060"/>
                </a:solidFill>
              </a:rPr>
              <a:t>numpy</a:t>
            </a:r>
            <a:r>
              <a:rPr lang="en-US" dirty="0">
                <a:solidFill>
                  <a:srgbClr val="002060"/>
                </a:solidFill>
              </a:rPr>
              <a:t> as np</a:t>
            </a:r>
          </a:p>
          <a:p>
            <a:r>
              <a:rPr lang="en-US" dirty="0">
                <a:solidFill>
                  <a:srgbClr val="002060"/>
                </a:solidFill>
              </a:rPr>
              <a:t>data1 = [6, 7.5, 8, 0, 1]</a:t>
            </a:r>
          </a:p>
          <a:p>
            <a:r>
              <a:rPr lang="en-US" dirty="0">
                <a:solidFill>
                  <a:srgbClr val="002060"/>
                </a:solidFill>
              </a:rPr>
              <a:t>arr1 =  </a:t>
            </a:r>
            <a:r>
              <a:rPr lang="en-US" dirty="0" err="1">
                <a:solidFill>
                  <a:srgbClr val="002060"/>
                </a:solidFill>
              </a:rPr>
              <a:t>np.array</a:t>
            </a:r>
            <a:r>
              <a:rPr lang="en-US" dirty="0">
                <a:solidFill>
                  <a:srgbClr val="002060"/>
                </a:solidFill>
              </a:rPr>
              <a:t>(data1)</a:t>
            </a:r>
          </a:p>
          <a:p>
            <a:r>
              <a:rPr lang="en-US" dirty="0">
                <a:solidFill>
                  <a:srgbClr val="002060"/>
                </a:solidFill>
              </a:rPr>
              <a:t>print(arr1)</a:t>
            </a:r>
          </a:p>
          <a:p>
            <a:r>
              <a:rPr lang="en-US" dirty="0">
                <a:solidFill>
                  <a:srgbClr val="002060"/>
                </a:solidFill>
              </a:rPr>
              <a:t>print(arr1.dtype)</a:t>
            </a:r>
          </a:p>
          <a:p>
            <a:r>
              <a:rPr lang="en-US" dirty="0">
                <a:solidFill>
                  <a:srgbClr val="002060"/>
                </a:solidFill>
              </a:rPr>
              <a:t>print(arr1.shape)</a:t>
            </a:r>
          </a:p>
          <a:p>
            <a:r>
              <a:rPr lang="en-US" dirty="0">
                <a:solidFill>
                  <a:srgbClr val="002060"/>
                </a:solidFill>
              </a:rPr>
              <a:t>print(arr1.ndim)</a:t>
            </a:r>
          </a:p>
        </p:txBody>
      </p:sp>
    </p:spTree>
    <p:extLst>
      <p:ext uri="{BB962C8B-B14F-4D97-AF65-F5344CB8AC3E}">
        <p14:creationId xmlns:p14="http://schemas.microsoft.com/office/powerpoint/2010/main" val="29847541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4828" y="476672"/>
            <a:ext cx="6059016" cy="1143000"/>
          </a:xfrm>
        </p:spPr>
        <p:txBody>
          <a:bodyPr/>
          <a:lstStyle/>
          <a:p>
            <a:pPr algn="ctr"/>
            <a:r>
              <a:rPr lang="en-GB" b="1" dirty="0"/>
              <a:t>SORTING 2</a:t>
            </a:r>
          </a:p>
        </p:txBody>
      </p:sp>
      <p:sp>
        <p:nvSpPr>
          <p:cNvPr id="3" name="Content Placeholder 2"/>
          <p:cNvSpPr>
            <a:spLocks noGrp="1"/>
          </p:cNvSpPr>
          <p:nvPr>
            <p:ph idx="1"/>
          </p:nvPr>
        </p:nvSpPr>
        <p:spPr>
          <a:xfrm>
            <a:off x="1919536" y="2030115"/>
            <a:ext cx="4114800" cy="4525963"/>
          </a:xfrm>
        </p:spPr>
        <p:txBody>
          <a:bodyPr>
            <a:normAutofit/>
          </a:bodyPr>
          <a:lstStyle/>
          <a:p>
            <a:pPr marL="0" indent="0">
              <a:buNone/>
            </a:pPr>
            <a:r>
              <a:rPr lang="en-GB" dirty="0" err="1">
                <a:solidFill>
                  <a:srgbClr val="000000"/>
                </a:solidFill>
                <a:highlight>
                  <a:srgbClr val="FFFF96"/>
                </a:highlight>
                <a:latin typeface="Consolas"/>
              </a:rPr>
              <a:t>arr</a:t>
            </a:r>
            <a:r>
              <a:rPr lang="en-GB" dirty="0">
                <a:solidFill>
                  <a:srgbClr val="000000"/>
                </a:solidFill>
                <a:highlight>
                  <a:srgbClr val="FFFF96"/>
                </a:highlight>
                <a:latin typeface="Consolas"/>
              </a:rPr>
              <a:t> = </a:t>
            </a:r>
            <a:r>
              <a:rPr lang="en-GB" dirty="0" err="1">
                <a:solidFill>
                  <a:srgbClr val="000000"/>
                </a:solidFill>
                <a:highlight>
                  <a:srgbClr val="FFFF96"/>
                </a:highlight>
                <a:latin typeface="Consolas"/>
              </a:rPr>
              <a:t>randn</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2</a:t>
            </a:r>
            <a:r>
              <a:rPr lang="en-GB" dirty="0">
                <a:solidFill>
                  <a:srgbClr val="000000"/>
                </a:solidFill>
                <a:highlight>
                  <a:srgbClr val="FFFF96"/>
                </a:highlight>
                <a:latin typeface="Consolas"/>
              </a:rPr>
              <a:t>, </a:t>
            </a:r>
            <a:r>
              <a:rPr lang="en-GB" dirty="0">
                <a:solidFill>
                  <a:srgbClr val="800000"/>
                </a:solidFill>
                <a:highlight>
                  <a:srgbClr val="FFFF96"/>
                </a:highlight>
                <a:latin typeface="Consolas"/>
              </a:rPr>
              <a:t>3</a:t>
            </a:r>
            <a:r>
              <a:rPr lang="en-GB" dirty="0">
                <a:solidFill>
                  <a:srgbClr val="000000"/>
                </a:solidFill>
                <a:highlight>
                  <a:srgbClr val="FFFF96"/>
                </a:highlight>
                <a:latin typeface="Consolas"/>
              </a:rPr>
              <a:t>)</a:t>
            </a:r>
          </a:p>
          <a:p>
            <a:pPr marL="0" indent="0">
              <a:buNone/>
            </a:pPr>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pPr marL="0" indent="0">
              <a:buNone/>
            </a:pPr>
            <a:r>
              <a:rPr lang="en-GB" dirty="0" err="1">
                <a:solidFill>
                  <a:srgbClr val="000000"/>
                </a:solidFill>
                <a:highlight>
                  <a:srgbClr val="FFFF96"/>
                </a:highlight>
                <a:latin typeface="Consolas"/>
              </a:rPr>
              <a:t>arr.sort</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0</a:t>
            </a:r>
            <a:r>
              <a:rPr lang="en-GB" dirty="0">
                <a:solidFill>
                  <a:srgbClr val="000000"/>
                </a:solidFill>
                <a:highlight>
                  <a:srgbClr val="FFFF96"/>
                </a:highlight>
                <a:latin typeface="Consolas"/>
              </a:rPr>
              <a:t>)</a:t>
            </a:r>
          </a:p>
          <a:p>
            <a:pPr marL="0" indent="0">
              <a:buNone/>
            </a:pPr>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pPr marL="0" indent="0">
              <a:buNone/>
            </a:pPr>
            <a:r>
              <a:rPr lang="en-GB" dirty="0" err="1">
                <a:solidFill>
                  <a:srgbClr val="000000"/>
                </a:solidFill>
                <a:highlight>
                  <a:srgbClr val="FFFF96"/>
                </a:highlight>
                <a:latin typeface="Consolas"/>
              </a:rPr>
              <a:t>arr.sort</a:t>
            </a:r>
            <a:r>
              <a:rPr lang="en-GB" dirty="0">
                <a:solidFill>
                  <a:srgbClr val="000000"/>
                </a:solidFill>
                <a:highlight>
                  <a:srgbClr val="FFFF96"/>
                </a:highlight>
                <a:latin typeface="Consolas"/>
              </a:rPr>
              <a:t>(</a:t>
            </a:r>
            <a:r>
              <a:rPr lang="en-GB" dirty="0">
                <a:solidFill>
                  <a:srgbClr val="800000"/>
                </a:solidFill>
                <a:highlight>
                  <a:srgbClr val="FFFF96"/>
                </a:highlight>
                <a:latin typeface="Consolas"/>
              </a:rPr>
              <a:t>1</a:t>
            </a:r>
            <a:r>
              <a:rPr lang="en-GB" dirty="0">
                <a:solidFill>
                  <a:srgbClr val="000000"/>
                </a:solidFill>
                <a:highlight>
                  <a:srgbClr val="FFFF96"/>
                </a:highlight>
                <a:latin typeface="Consolas"/>
              </a:rPr>
              <a:t>)</a:t>
            </a:r>
          </a:p>
          <a:p>
            <a:pPr marL="0" indent="0">
              <a:buNone/>
            </a:pPr>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highlight>
                  <a:srgbClr val="FFFF96"/>
                </a:highlight>
                <a:latin typeface="Consolas"/>
              </a:rPr>
              <a:t>arr</a:t>
            </a:r>
            <a:endParaRPr lang="en-GB" dirty="0">
              <a:solidFill>
                <a:srgbClr val="000000"/>
              </a:solidFill>
              <a:highlight>
                <a:srgbClr val="FFFF96"/>
              </a:highlight>
              <a:latin typeface="Consolas"/>
            </a:endParaRPr>
          </a:p>
          <a:p>
            <a:pPr marL="0" indent="0">
              <a:buNone/>
            </a:pPr>
            <a:endParaRPr lang="en-GB" dirty="0">
              <a:solidFill>
                <a:srgbClr val="000000"/>
              </a:solidFill>
              <a:highlight>
                <a:srgbClr val="FFFF96"/>
              </a:highlight>
              <a:latin typeface="Consolas"/>
            </a:endParaRPr>
          </a:p>
          <a:p>
            <a:pPr marL="0" indent="0">
              <a:buNone/>
            </a:pPr>
            <a:r>
              <a:rPr lang="en-GB" dirty="0"/>
              <a:t>sorting on </a:t>
            </a:r>
            <a:r>
              <a:rPr lang="en-GB" b="1" dirty="0"/>
              <a:t>different axis</a:t>
            </a:r>
          </a:p>
        </p:txBody>
      </p:sp>
      <p:sp>
        <p:nvSpPr>
          <p:cNvPr id="4" name="Content Placeholder 2"/>
          <p:cNvSpPr txBox="1">
            <a:spLocks/>
          </p:cNvSpPr>
          <p:nvPr/>
        </p:nvSpPr>
        <p:spPr>
          <a:xfrm>
            <a:off x="6672064" y="1844824"/>
            <a:ext cx="2736304" cy="65973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b="1" dirty="0"/>
              <a:t>[[1 3 2]</a:t>
            </a:r>
          </a:p>
          <a:p>
            <a:r>
              <a:rPr lang="en-GB" sz="2400" b="1" dirty="0"/>
              <a:t> [8 4 9]</a:t>
            </a:r>
          </a:p>
          <a:p>
            <a:r>
              <a:rPr lang="en-GB" sz="2400" b="1" dirty="0"/>
              <a:t> [3 5 8]]</a:t>
            </a:r>
          </a:p>
          <a:p>
            <a:endParaRPr lang="en-GB" sz="2400" b="1" dirty="0"/>
          </a:p>
          <a:p>
            <a:r>
              <a:rPr lang="en-GB" sz="2400" b="1" dirty="0"/>
              <a:t>[[1 3 2]</a:t>
            </a:r>
          </a:p>
          <a:p>
            <a:r>
              <a:rPr lang="en-GB" sz="2400" b="1" dirty="0"/>
              <a:t> [3 4 8]</a:t>
            </a:r>
          </a:p>
          <a:p>
            <a:r>
              <a:rPr lang="en-GB" sz="2400" b="1" dirty="0"/>
              <a:t> [8 5 9]]</a:t>
            </a:r>
          </a:p>
          <a:p>
            <a:endParaRPr lang="en-GB" sz="2400" b="1" dirty="0"/>
          </a:p>
          <a:p>
            <a:r>
              <a:rPr lang="en-GB" sz="2400" b="1" dirty="0"/>
              <a:t>[[1 2 3]</a:t>
            </a:r>
          </a:p>
          <a:p>
            <a:r>
              <a:rPr lang="en-GB" sz="2400" b="1" dirty="0"/>
              <a:t> [3 4 8]</a:t>
            </a:r>
          </a:p>
          <a:p>
            <a:r>
              <a:rPr lang="en-GB" sz="2400" b="1" dirty="0"/>
              <a:t> [5 8 9]]</a:t>
            </a:r>
          </a:p>
        </p:txBody>
      </p:sp>
    </p:spTree>
    <p:extLst>
      <p:ext uri="{BB962C8B-B14F-4D97-AF65-F5344CB8AC3E}">
        <p14:creationId xmlns:p14="http://schemas.microsoft.com/office/powerpoint/2010/main" val="22257421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Unique and other set logic</a:t>
            </a:r>
          </a:p>
        </p:txBody>
      </p:sp>
      <p:sp>
        <p:nvSpPr>
          <p:cNvPr id="3" name="Content Placeholder 2"/>
          <p:cNvSpPr>
            <a:spLocks noGrp="1"/>
          </p:cNvSpPr>
          <p:nvPr>
            <p:ph idx="1"/>
          </p:nvPr>
        </p:nvSpPr>
        <p:spPr/>
        <p:txBody>
          <a:bodyPr/>
          <a:lstStyle/>
          <a:p>
            <a:pPr marL="0" indent="0">
              <a:buNone/>
            </a:pPr>
            <a:r>
              <a:rPr lang="en-GB" dirty="0">
                <a:solidFill>
                  <a:srgbClr val="000000"/>
                </a:solidFill>
                <a:latin typeface="Consolas"/>
              </a:rPr>
              <a:t>names = </a:t>
            </a:r>
            <a:r>
              <a:rPr lang="en-GB" dirty="0" err="1">
                <a:solidFill>
                  <a:srgbClr val="000000"/>
                </a:solidFill>
                <a:latin typeface="Consolas"/>
              </a:rPr>
              <a:t>np.array</a:t>
            </a:r>
            <a:r>
              <a:rPr lang="en-GB" dirty="0">
                <a:solidFill>
                  <a:srgbClr val="000000"/>
                </a:solidFill>
                <a:latin typeface="Consolas"/>
              </a:rPr>
              <a:t>([</a:t>
            </a:r>
            <a:r>
              <a:rPr lang="en-GB" i="1" dirty="0">
                <a:solidFill>
                  <a:srgbClr val="C9802B"/>
                </a:solidFill>
                <a:latin typeface="Consolas"/>
              </a:rPr>
              <a:t>'Bob'</a:t>
            </a:r>
            <a:r>
              <a:rPr lang="en-GB" i="1" dirty="0">
                <a:solidFill>
                  <a:srgbClr val="000000"/>
                </a:solidFill>
                <a:latin typeface="Consolas"/>
              </a:rPr>
              <a:t>, </a:t>
            </a:r>
            <a:r>
              <a:rPr lang="en-GB" i="1" dirty="0">
                <a:solidFill>
                  <a:srgbClr val="C9802B"/>
                </a:solidFill>
                <a:latin typeface="Consolas"/>
              </a:rPr>
              <a:t>'Joe'</a:t>
            </a:r>
            <a:r>
              <a:rPr lang="en-GB" i="1" dirty="0">
                <a:solidFill>
                  <a:srgbClr val="000000"/>
                </a:solidFill>
                <a:latin typeface="Consolas"/>
              </a:rPr>
              <a:t>, </a:t>
            </a:r>
            <a:r>
              <a:rPr lang="en-GB" i="1" dirty="0">
                <a:solidFill>
                  <a:srgbClr val="C9802B"/>
                </a:solidFill>
                <a:latin typeface="Consolas"/>
              </a:rPr>
              <a:t>'Will'</a:t>
            </a:r>
            <a:r>
              <a:rPr lang="en-GB" i="1" dirty="0">
                <a:solidFill>
                  <a:srgbClr val="000000"/>
                </a:solidFill>
                <a:latin typeface="Consolas"/>
              </a:rPr>
              <a:t>, </a:t>
            </a:r>
            <a:r>
              <a:rPr lang="en-GB" i="1" dirty="0">
                <a:solidFill>
                  <a:srgbClr val="C9802B"/>
                </a:solidFill>
                <a:latin typeface="Consolas"/>
              </a:rPr>
              <a:t>'Bob'</a:t>
            </a:r>
            <a:r>
              <a:rPr lang="en-GB" i="1" dirty="0">
                <a:solidFill>
                  <a:srgbClr val="000000"/>
                </a:solidFill>
                <a:latin typeface="Consolas"/>
              </a:rPr>
              <a:t>, </a:t>
            </a:r>
            <a:r>
              <a:rPr lang="en-GB" i="1" dirty="0">
                <a:solidFill>
                  <a:srgbClr val="C9802B"/>
                </a:solidFill>
                <a:latin typeface="Consolas"/>
              </a:rPr>
              <a:t>'Will'</a:t>
            </a:r>
            <a:r>
              <a:rPr lang="en-GB" i="1" dirty="0">
                <a:solidFill>
                  <a:srgbClr val="000000"/>
                </a:solidFill>
                <a:latin typeface="Consolas"/>
              </a:rPr>
              <a:t>, </a:t>
            </a:r>
            <a:r>
              <a:rPr lang="en-GB" i="1" dirty="0">
                <a:solidFill>
                  <a:srgbClr val="C9802B"/>
                </a:solidFill>
                <a:latin typeface="Consolas"/>
              </a:rPr>
              <a:t>'Joe'</a:t>
            </a:r>
            <a:r>
              <a:rPr lang="en-GB" i="1" dirty="0">
                <a:solidFill>
                  <a:srgbClr val="000000"/>
                </a:solidFill>
                <a:latin typeface="Consolas"/>
              </a:rPr>
              <a:t>, </a:t>
            </a:r>
            <a:r>
              <a:rPr lang="en-GB" i="1" dirty="0">
                <a:solidFill>
                  <a:srgbClr val="C9802B"/>
                </a:solidFill>
                <a:latin typeface="Consolas"/>
              </a:rPr>
              <a:t>'Joe'</a:t>
            </a:r>
            <a:r>
              <a:rPr lang="en-GB" i="1" dirty="0">
                <a:solidFill>
                  <a:srgbClr val="000000"/>
                </a:solidFill>
                <a:latin typeface="Consolas"/>
              </a:rPr>
              <a:t>])</a:t>
            </a:r>
          </a:p>
          <a:p>
            <a:pPr marL="0" indent="0">
              <a:buNone/>
            </a:pPr>
            <a:r>
              <a:rPr lang="en-GB" dirty="0">
                <a:solidFill>
                  <a:srgbClr val="0000FF"/>
                </a:solidFill>
                <a:latin typeface="Consolas"/>
              </a:rPr>
              <a:t>print</a:t>
            </a:r>
            <a:r>
              <a:rPr lang="en-GB" dirty="0">
                <a:solidFill>
                  <a:srgbClr val="000000"/>
                </a:solidFill>
                <a:latin typeface="Consolas"/>
              </a:rPr>
              <a:t> </a:t>
            </a:r>
            <a:r>
              <a:rPr lang="en-GB" dirty="0" err="1">
                <a:solidFill>
                  <a:srgbClr val="000000"/>
                </a:solidFill>
                <a:latin typeface="Consolas"/>
              </a:rPr>
              <a:t>np.unique</a:t>
            </a:r>
            <a:r>
              <a:rPr lang="en-GB" dirty="0">
                <a:solidFill>
                  <a:srgbClr val="000000"/>
                </a:solidFill>
                <a:latin typeface="Consolas"/>
              </a:rPr>
              <a:t>(names)</a:t>
            </a:r>
          </a:p>
          <a:p>
            <a:pPr marL="0" indent="0">
              <a:buNone/>
            </a:pPr>
            <a:r>
              <a:rPr lang="en-GB" dirty="0">
                <a:solidFill>
                  <a:srgbClr val="0000FF"/>
                </a:solidFill>
                <a:latin typeface="Consolas"/>
              </a:rPr>
              <a:t>print</a:t>
            </a:r>
            <a:r>
              <a:rPr lang="en-GB" dirty="0">
                <a:solidFill>
                  <a:srgbClr val="000000"/>
                </a:solidFill>
                <a:latin typeface="Consolas"/>
              </a:rPr>
              <a:t> sorted(set(names))</a:t>
            </a:r>
          </a:p>
          <a:p>
            <a:r>
              <a:rPr lang="en-GB" b="1" dirty="0">
                <a:solidFill>
                  <a:srgbClr val="000000"/>
                </a:solidFill>
                <a:latin typeface="Consolas"/>
              </a:rPr>
              <a:t>OUTPUT</a:t>
            </a:r>
          </a:p>
          <a:p>
            <a:r>
              <a:rPr lang="en-GB" dirty="0"/>
              <a:t>['Bob' 'Joe' 'Will']</a:t>
            </a:r>
          </a:p>
          <a:p>
            <a:r>
              <a:rPr lang="en-GB" dirty="0"/>
              <a:t>['Bob', 'Joe', 'Will']</a:t>
            </a:r>
          </a:p>
        </p:txBody>
      </p:sp>
    </p:spTree>
    <p:extLst>
      <p:ext uri="{BB962C8B-B14F-4D97-AF65-F5344CB8AC3E}">
        <p14:creationId xmlns:p14="http://schemas.microsoft.com/office/powerpoint/2010/main" val="32977213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75781A-ACE3-4241-B08E-E3A5D05BD51C}"/>
              </a:ext>
            </a:extLst>
          </p:cNvPr>
          <p:cNvSpPr/>
          <p:nvPr/>
        </p:nvSpPr>
        <p:spPr>
          <a:xfrm>
            <a:off x="1524000" y="1"/>
            <a:ext cx="9144000" cy="6063198"/>
          </a:xfrm>
          <a:prstGeom prst="rect">
            <a:avLst/>
          </a:prstGeom>
        </p:spPr>
        <p:txBody>
          <a:bodyPr>
            <a:spAutoFit/>
          </a:bodyPr>
          <a:lstStyle/>
          <a:p>
            <a:pPr>
              <a:defRPr/>
            </a:pPr>
            <a:r>
              <a:rPr lang="en-US" sz="3600" b="1" u="sng" dirty="0">
                <a:solidFill>
                  <a:srgbClr val="00B050"/>
                </a:solidFill>
              </a:rPr>
              <a:t>PYTHON PANDAS FUNCTION APPLICATIONS</a:t>
            </a:r>
            <a:endParaRPr lang="en-US" sz="3600" dirty="0">
              <a:solidFill>
                <a:srgbClr val="00B050"/>
              </a:solidFill>
            </a:endParaRPr>
          </a:p>
          <a:p>
            <a:pPr>
              <a:defRPr/>
            </a:pPr>
            <a:r>
              <a:rPr lang="ru-RU" sz="3200" dirty="0"/>
              <a:t>Чтобы применить функции вашей собственной или другой библиотеки к объектам </a:t>
            </a:r>
            <a:r>
              <a:rPr lang="ru-RU" sz="3200" dirty="0" err="1"/>
              <a:t>Pandas</a:t>
            </a:r>
            <a:r>
              <a:rPr lang="ru-RU" sz="3200" dirty="0"/>
              <a:t>, вы должны знать о трех важных методах.</a:t>
            </a:r>
          </a:p>
          <a:p>
            <a:pPr>
              <a:defRPr/>
            </a:pPr>
            <a:endParaRPr lang="ru-RU" sz="3200" dirty="0"/>
          </a:p>
          <a:p>
            <a:pPr>
              <a:defRPr/>
            </a:pPr>
            <a:r>
              <a:rPr lang="ru-RU" sz="3200" dirty="0"/>
              <a:t>Соответствующий метод зависит от того, планирует ли ваша функция работать со всем </a:t>
            </a:r>
            <a:r>
              <a:rPr lang="ru-RU" sz="3200" dirty="0" err="1"/>
              <a:t>DataFrame</a:t>
            </a:r>
            <a:r>
              <a:rPr lang="ru-RU" sz="3200" dirty="0"/>
              <a:t>, по строкам или столбцам, или по элементам.</a:t>
            </a:r>
          </a:p>
          <a:p>
            <a:pPr>
              <a:defRPr/>
            </a:pPr>
            <a:endParaRPr lang="kk-KZ" sz="3200" b="1" dirty="0">
              <a:solidFill>
                <a:srgbClr val="00B050"/>
              </a:solidFill>
            </a:endParaRPr>
          </a:p>
          <a:p>
            <a:pPr>
              <a:defRPr/>
            </a:pPr>
            <a:r>
              <a:rPr lang="en-US" sz="3200" b="1" dirty="0">
                <a:solidFill>
                  <a:srgbClr val="00B050"/>
                </a:solidFill>
              </a:rPr>
              <a:t>Table wise Function Application: pipe()</a:t>
            </a:r>
          </a:p>
          <a:p>
            <a:pPr>
              <a:defRPr/>
            </a:pPr>
            <a:r>
              <a:rPr lang="en-US" sz="3200" b="1" dirty="0">
                <a:solidFill>
                  <a:srgbClr val="7030A0"/>
                </a:solidFill>
              </a:rPr>
              <a:t>Row or Column Wise Function Application: apply()</a:t>
            </a:r>
          </a:p>
          <a:p>
            <a:pPr>
              <a:defRPr/>
            </a:pPr>
            <a:r>
              <a:rPr lang="en-US" sz="3200" b="1" dirty="0">
                <a:solidFill>
                  <a:schemeClr val="accent6">
                    <a:lumMod val="75000"/>
                  </a:schemeClr>
                </a:solidFill>
              </a:rPr>
              <a:t>Element wise Function Application: </a:t>
            </a:r>
            <a:r>
              <a:rPr lang="en-US" sz="3200" b="1" dirty="0" err="1">
                <a:solidFill>
                  <a:schemeClr val="accent6">
                    <a:lumMod val="75000"/>
                  </a:schemeClr>
                </a:solidFill>
              </a:rPr>
              <a:t>applymap</a:t>
            </a:r>
            <a:r>
              <a:rPr lang="en-US" sz="3200" b="1" dirty="0">
                <a:solidFill>
                  <a:schemeClr val="accent6">
                    <a:lumMod val="75000"/>
                  </a:schemeClr>
                </a:solidFill>
              </a:rPr>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4B8654F4-F5EB-40C5-9CD4-C192F5B421B0}"/>
              </a:ext>
            </a:extLst>
          </p:cNvPr>
          <p:cNvSpPr>
            <a:spLocks noChangeArrowheads="1"/>
          </p:cNvSpPr>
          <p:nvPr/>
        </p:nvSpPr>
        <p:spPr bwMode="auto">
          <a:xfrm>
            <a:off x="1524000" y="502025"/>
            <a:ext cx="883920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6600" b="1" dirty="0">
                <a:solidFill>
                  <a:schemeClr val="accent2"/>
                </a:solidFill>
                <a:latin typeface="Calibri" panose="020F0502020204030204" pitchFamily="34" charset="0"/>
              </a:rPr>
              <a:t>Table-wise Function Application</a:t>
            </a:r>
            <a:endParaRPr lang="kk-KZ" altLang="ru-RU" sz="6600" b="1" dirty="0">
              <a:solidFill>
                <a:schemeClr val="accent2"/>
              </a:solidFill>
              <a:latin typeface="Calibri" panose="020F0502020204030204" pitchFamily="34" charset="0"/>
            </a:endParaRPr>
          </a:p>
          <a:p>
            <a:pPr algn="just" eaLnBrk="1" hangingPunct="1"/>
            <a:r>
              <a:rPr lang="ru-RU" sz="3200" dirty="0"/>
              <a:t>Пользовательские операции можно выполнять, передавая функцию и соответствующее количество параметров в качестве аргументов канала. Таким образом, операция выполняется над всем </a:t>
            </a:r>
            <a:r>
              <a:rPr lang="ru-RU" sz="3200" dirty="0" err="1"/>
              <a:t>DataFrame</a:t>
            </a:r>
            <a:r>
              <a:rPr lang="ru-RU" sz="3200" dirty="0"/>
              <a:t>.</a:t>
            </a:r>
            <a:endParaRPr lang="en-US" altLang="ru-RU" sz="3200" b="1" dirty="0">
              <a:solidFill>
                <a:schemeClr val="accent2"/>
              </a:solidFill>
              <a:latin typeface="Calibri" panose="020F050202020403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2FE68A14-CCD4-4858-8B31-C3B360EC6762}"/>
              </a:ext>
            </a:extLst>
          </p:cNvPr>
          <p:cNvSpPr>
            <a:spLocks noChangeArrowheads="1"/>
          </p:cNvSpPr>
          <p:nvPr/>
        </p:nvSpPr>
        <p:spPr bwMode="auto">
          <a:xfrm>
            <a:off x="1524000" y="39689"/>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b="1">
                <a:solidFill>
                  <a:srgbClr val="7030A0"/>
                </a:solidFill>
                <a:latin typeface="Calibri" panose="020F0502020204030204" pitchFamily="34" charset="0"/>
              </a:rPr>
              <a:t>Example, add a value 2 to all the elements in the DataFrame.</a:t>
            </a:r>
          </a:p>
        </p:txBody>
      </p:sp>
      <p:pic>
        <p:nvPicPr>
          <p:cNvPr id="8195" name="Picture 3" descr="Screen Clipping">
            <a:extLst>
              <a:ext uri="{FF2B5EF4-FFF2-40B4-BE49-F238E27FC236}">
                <a16:creationId xmlns:a16="http://schemas.microsoft.com/office/drawing/2014/main" id="{36A53D25-2AE9-4FAE-9FD7-20C8DC809E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87388"/>
            <a:ext cx="8839200" cy="601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Screen Clipping">
            <a:extLst>
              <a:ext uri="{FF2B5EF4-FFF2-40B4-BE49-F238E27FC236}">
                <a16:creationId xmlns:a16="http://schemas.microsoft.com/office/drawing/2014/main" id="{2FF72CA4-F186-465B-BFEB-AAC19226206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31976" y="304800"/>
            <a:ext cx="8607425"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5EC0D55D-42F1-4F8D-A52E-F251876CE005}"/>
              </a:ext>
            </a:extLst>
          </p:cNvPr>
          <p:cNvSpPr>
            <a:spLocks noChangeArrowheads="1"/>
          </p:cNvSpPr>
          <p:nvPr/>
        </p:nvSpPr>
        <p:spPr bwMode="auto">
          <a:xfrm>
            <a:off x="1676400" y="76200"/>
            <a:ext cx="88392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ctr" eaLnBrk="1" hangingPunct="1"/>
            <a:r>
              <a:rPr lang="en-US" altLang="ru-RU" sz="6600" b="1" dirty="0">
                <a:solidFill>
                  <a:srgbClr val="7030A0"/>
                </a:solidFill>
                <a:latin typeface="Calibri" panose="020F0502020204030204" pitchFamily="34" charset="0"/>
              </a:rPr>
              <a:t>Row or Column Wise </a:t>
            </a:r>
          </a:p>
          <a:p>
            <a:pPr algn="ctr" eaLnBrk="1" hangingPunct="1"/>
            <a:r>
              <a:rPr lang="en-US" altLang="ru-RU" sz="6600" b="1" dirty="0">
                <a:solidFill>
                  <a:srgbClr val="7030A0"/>
                </a:solidFill>
                <a:latin typeface="Calibri" panose="020F0502020204030204" pitchFamily="34" charset="0"/>
              </a:rPr>
              <a:t>Function Application</a:t>
            </a:r>
            <a:endParaRPr lang="kk-KZ" altLang="ru-RU" sz="6600" b="1" dirty="0">
              <a:solidFill>
                <a:srgbClr val="7030A0"/>
              </a:solidFill>
              <a:latin typeface="Calibri" panose="020F0502020204030204" pitchFamily="34" charset="0"/>
            </a:endParaRPr>
          </a:p>
          <a:p>
            <a:pPr eaLnBrk="1" hangingPunct="1"/>
            <a:r>
              <a:rPr lang="ru-RU" sz="3200" dirty="0"/>
              <a:t>Произвольные функции можно применять вдоль осей </a:t>
            </a:r>
            <a:r>
              <a:rPr lang="ru-RU" sz="3200" dirty="0" err="1"/>
              <a:t>DataFrame</a:t>
            </a:r>
            <a:r>
              <a:rPr lang="ru-RU" sz="3200" dirty="0"/>
              <a:t> или </a:t>
            </a:r>
            <a:r>
              <a:rPr lang="ru-RU" sz="3200" dirty="0" err="1"/>
              <a:t>Panel</a:t>
            </a:r>
            <a:r>
              <a:rPr lang="ru-RU" sz="3200" dirty="0"/>
              <a:t> с помощью метода </a:t>
            </a:r>
            <a:r>
              <a:rPr lang="ru-RU" sz="3200" dirty="0" err="1"/>
              <a:t>apply</a:t>
            </a:r>
            <a:r>
              <a:rPr lang="ru-RU" sz="3200" dirty="0"/>
              <a:t>(), который, как и методы описательной статистики, принимает необязательный аргумент оси. По умолчанию операция выполняется по столбцам, принимая каждый столбец как массив.</a:t>
            </a:r>
            <a:endParaRPr lang="en-US" altLang="ru-RU" sz="3200" b="1" dirty="0">
              <a:solidFill>
                <a:srgbClr val="7030A0"/>
              </a:solidFill>
              <a:latin typeface="Calibri" panose="020F0502020204030204"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Screen Clipping">
            <a:extLst>
              <a:ext uri="{FF2B5EF4-FFF2-40B4-BE49-F238E27FC236}">
                <a16:creationId xmlns:a16="http://schemas.microsoft.com/office/drawing/2014/main" id="{D38D6E22-4CE9-44FB-BE0D-06F46D1B7A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52400"/>
            <a:ext cx="87630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Screen Clipping">
            <a:extLst>
              <a:ext uri="{FF2B5EF4-FFF2-40B4-BE49-F238E27FC236}">
                <a16:creationId xmlns:a16="http://schemas.microsoft.com/office/drawing/2014/main" id="{F9BF509C-EC19-4F8A-8253-6F0A430D97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8438"/>
            <a:ext cx="8839200" cy="643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B2DCDEB4-24E8-43F0-91E7-19F0D89E7DC4}"/>
              </a:ext>
            </a:extLst>
          </p:cNvPr>
          <p:cNvSpPr>
            <a:spLocks noChangeArrowheads="1"/>
          </p:cNvSpPr>
          <p:nvPr/>
        </p:nvSpPr>
        <p:spPr bwMode="auto">
          <a:xfrm>
            <a:off x="1752600" y="1"/>
            <a:ext cx="8763000" cy="667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400" b="1">
                <a:solidFill>
                  <a:srgbClr val="00B050"/>
                </a:solidFill>
                <a:latin typeface="Calibri" panose="020F0502020204030204" pitchFamily="34" charset="0"/>
              </a:rPr>
              <a:t>Example</a:t>
            </a:r>
            <a:endParaRPr lang="en-US" altLang="ru-RU" sz="4400">
              <a:solidFill>
                <a:srgbClr val="00B050"/>
              </a:solidFill>
              <a:latin typeface="Calibri" panose="020F0502020204030204" pitchFamily="34" charset="0"/>
            </a:endParaRPr>
          </a:p>
          <a:p>
            <a:pPr eaLnBrk="1" hangingPunct="1"/>
            <a:r>
              <a:rPr lang="en-US" altLang="ru-RU" sz="3200">
                <a:latin typeface="Calibri" panose="020F0502020204030204" pitchFamily="34" charset="0"/>
              </a:rPr>
              <a:t>import pandas as pd</a:t>
            </a:r>
          </a:p>
          <a:p>
            <a:pPr eaLnBrk="1" hangingPunct="1"/>
            <a:r>
              <a:rPr lang="en-US" altLang="ru-RU" sz="3200">
                <a:latin typeface="Calibri" panose="020F0502020204030204" pitchFamily="34" charset="0"/>
              </a:rPr>
              <a:t>import numpy as np</a:t>
            </a:r>
          </a:p>
          <a:p>
            <a:pPr eaLnBrk="1" hangingPunct="1"/>
            <a:r>
              <a:rPr lang="en-US" altLang="ru-RU" sz="3200">
                <a:latin typeface="Calibri" panose="020F0502020204030204" pitchFamily="34" charset="0"/>
              </a:rPr>
              <a:t>PData1 = {'A' : [10,20,30],</a:t>
            </a:r>
          </a:p>
          <a:p>
            <a:pPr eaLnBrk="1" hangingPunct="1"/>
            <a:r>
              <a:rPr lang="en-US" altLang="ru-RU" sz="3200">
                <a:latin typeface="Calibri" panose="020F0502020204030204" pitchFamily="34" charset="0"/>
              </a:rPr>
              <a:t>          'B' : [12000,400,9800],</a:t>
            </a:r>
          </a:p>
          <a:p>
            <a:pPr eaLnBrk="1" hangingPunct="1"/>
            <a:r>
              <a:rPr lang="en-US" altLang="ru-RU" sz="3200">
                <a:latin typeface="Calibri" panose="020F0502020204030204" pitchFamily="34" charset="0"/>
              </a:rPr>
              <a:t>          'C': [100,200,120]</a:t>
            </a:r>
          </a:p>
          <a:p>
            <a:pPr eaLnBrk="1" hangingPunct="1"/>
            <a:r>
              <a:rPr lang="en-US" altLang="ru-RU" sz="3200">
                <a:latin typeface="Calibri" panose="020F0502020204030204" pitchFamily="34" charset="0"/>
              </a:rPr>
              <a:t>        }</a:t>
            </a:r>
          </a:p>
          <a:p>
            <a:pPr eaLnBrk="1" hangingPunct="1"/>
            <a:r>
              <a:rPr lang="en-US" altLang="ru-RU" sz="3200">
                <a:latin typeface="Calibri" panose="020F0502020204030204" pitchFamily="34" charset="0"/>
              </a:rPr>
              <a:t>df = pd.DataFrame(PData1)</a:t>
            </a:r>
          </a:p>
          <a:p>
            <a:pPr eaLnBrk="1" hangingPunct="1"/>
            <a:r>
              <a:rPr lang="en-US" altLang="ru-RU" sz="3200">
                <a:latin typeface="Calibri" panose="020F0502020204030204" pitchFamily="34" charset="0"/>
              </a:rPr>
              <a:t>print(df)</a:t>
            </a:r>
          </a:p>
          <a:p>
            <a:pPr eaLnBrk="1" hangingPunct="1"/>
            <a:r>
              <a:rPr lang="en-US" altLang="ru-RU" sz="3200">
                <a:latin typeface="Calibri" panose="020F0502020204030204" pitchFamily="34" charset="0"/>
              </a:rPr>
              <a:t>print("----------------------------")</a:t>
            </a:r>
          </a:p>
          <a:p>
            <a:pPr eaLnBrk="1" hangingPunct="1"/>
            <a:r>
              <a:rPr lang="en-US" altLang="ru-RU" sz="3200">
                <a:latin typeface="Calibri" panose="020F0502020204030204" pitchFamily="34" charset="0"/>
              </a:rPr>
              <a:t>print(df.apply(lambda x: x.max() - x.min()))</a:t>
            </a:r>
          </a:p>
          <a:p>
            <a:pPr eaLnBrk="1" hangingPunct="1"/>
            <a:r>
              <a:rPr lang="en-US" altLang="ru-RU" sz="3200">
                <a:latin typeface="Calibri" panose="020F0502020204030204" pitchFamily="34" charset="0"/>
              </a:rPr>
              <a:t>print("---Mean---------------------")</a:t>
            </a:r>
          </a:p>
          <a:p>
            <a:pPr eaLnBrk="1" hangingPunct="1"/>
            <a:r>
              <a:rPr lang="en-US" altLang="ru-RU" sz="3200">
                <a:latin typeface="Calibri" panose="020F0502020204030204" pitchFamily="34" charset="0"/>
              </a:rPr>
              <a:t>print (df.apply(np.mean))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152DED-E26C-403B-9CB0-154C76FDE6B2}"/>
              </a:ext>
            </a:extLst>
          </p:cNvPr>
          <p:cNvSpPr>
            <a:spLocks noGrp="1"/>
          </p:cNvSpPr>
          <p:nvPr>
            <p:ph type="title"/>
          </p:nvPr>
        </p:nvSpPr>
        <p:spPr/>
        <p:txBody>
          <a:bodyPr/>
          <a:lstStyle/>
          <a:p>
            <a:pPr algn="ctr"/>
            <a:r>
              <a:rPr lang="kk-KZ" dirty="0"/>
              <a:t>Создание </a:t>
            </a:r>
            <a:r>
              <a:rPr lang="en-US" dirty="0" err="1"/>
              <a:t>ndarrays</a:t>
            </a:r>
            <a:endParaRPr lang="LID4096" dirty="0"/>
          </a:p>
        </p:txBody>
      </p:sp>
      <p:sp>
        <p:nvSpPr>
          <p:cNvPr id="3" name="Объект 2">
            <a:extLst>
              <a:ext uri="{FF2B5EF4-FFF2-40B4-BE49-F238E27FC236}">
                <a16:creationId xmlns:a16="http://schemas.microsoft.com/office/drawing/2014/main" id="{C4853474-4B19-4EEC-B073-2252A22C96AE}"/>
              </a:ext>
            </a:extLst>
          </p:cNvPr>
          <p:cNvSpPr>
            <a:spLocks noGrp="1"/>
          </p:cNvSpPr>
          <p:nvPr>
            <p:ph idx="1"/>
          </p:nvPr>
        </p:nvSpPr>
        <p:spPr/>
        <p:txBody>
          <a:bodyPr/>
          <a:lstStyle/>
          <a:p>
            <a:r>
              <a:rPr lang="kk-KZ" dirty="0"/>
              <a:t>Использование списка списков</a:t>
            </a:r>
          </a:p>
          <a:p>
            <a:endParaRPr lang="kk-KZ" dirty="0"/>
          </a:p>
          <a:p>
            <a:endParaRPr lang="LID4096" dirty="0"/>
          </a:p>
        </p:txBody>
      </p:sp>
      <p:sp>
        <p:nvSpPr>
          <p:cNvPr id="4" name="Rectangle 6">
            <a:extLst>
              <a:ext uri="{FF2B5EF4-FFF2-40B4-BE49-F238E27FC236}">
                <a16:creationId xmlns:a16="http://schemas.microsoft.com/office/drawing/2014/main" id="{352E57EA-4B61-49B5-A80E-EE60F135BE68}"/>
              </a:ext>
            </a:extLst>
          </p:cNvPr>
          <p:cNvSpPr/>
          <p:nvPr/>
        </p:nvSpPr>
        <p:spPr>
          <a:xfrm>
            <a:off x="1109731" y="2551837"/>
            <a:ext cx="4484245" cy="1778116"/>
          </a:xfrm>
          <a:prstGeom prst="rect">
            <a:avLst/>
          </a:prstGeom>
        </p:spPr>
        <p:txBody>
          <a:bodyPr wrap="square">
            <a:spAutoFit/>
          </a:bodyPr>
          <a:lstStyle/>
          <a:p>
            <a:r>
              <a:rPr lang="en-US" dirty="0">
                <a:solidFill>
                  <a:srgbClr val="002060"/>
                </a:solidFill>
              </a:rPr>
              <a:t>import </a:t>
            </a:r>
            <a:r>
              <a:rPr lang="en-US" dirty="0" err="1">
                <a:solidFill>
                  <a:srgbClr val="002060"/>
                </a:solidFill>
              </a:rPr>
              <a:t>numpy</a:t>
            </a:r>
            <a:r>
              <a:rPr lang="en-US" dirty="0">
                <a:solidFill>
                  <a:srgbClr val="002060"/>
                </a:solidFill>
              </a:rPr>
              <a:t> as np</a:t>
            </a:r>
          </a:p>
          <a:p>
            <a:endParaRPr lang="en-US" dirty="0">
              <a:solidFill>
                <a:srgbClr val="002060"/>
              </a:solidFill>
            </a:endParaRPr>
          </a:p>
          <a:p>
            <a:r>
              <a:rPr lang="en-US" dirty="0">
                <a:solidFill>
                  <a:srgbClr val="002060"/>
                </a:solidFill>
              </a:rPr>
              <a:t>data2 = [[1, 2, 3, 4], [5, 6, 7, 8]]  #list of lists</a:t>
            </a:r>
          </a:p>
          <a:p>
            <a:r>
              <a:rPr lang="en-US" dirty="0">
                <a:solidFill>
                  <a:srgbClr val="002060"/>
                </a:solidFill>
              </a:rPr>
              <a:t>arr2 = </a:t>
            </a:r>
            <a:r>
              <a:rPr lang="en-US" dirty="0" err="1">
                <a:solidFill>
                  <a:srgbClr val="002060"/>
                </a:solidFill>
              </a:rPr>
              <a:t>np.array</a:t>
            </a:r>
            <a:r>
              <a:rPr lang="en-US" dirty="0">
                <a:solidFill>
                  <a:srgbClr val="002060"/>
                </a:solidFill>
              </a:rPr>
              <a:t>(data2)</a:t>
            </a:r>
          </a:p>
          <a:p>
            <a:r>
              <a:rPr lang="en-US" dirty="0">
                <a:solidFill>
                  <a:srgbClr val="002060"/>
                </a:solidFill>
              </a:rPr>
              <a:t>print(arr2.ndim)   #2</a:t>
            </a:r>
          </a:p>
          <a:p>
            <a:r>
              <a:rPr lang="en-US" dirty="0">
                <a:solidFill>
                  <a:srgbClr val="002060"/>
                </a:solidFill>
              </a:rPr>
              <a:t>print(arr2.shape)  # (2,4)</a:t>
            </a:r>
          </a:p>
        </p:txBody>
      </p:sp>
    </p:spTree>
    <p:extLst>
      <p:ext uri="{BB962C8B-B14F-4D97-AF65-F5344CB8AC3E}">
        <p14:creationId xmlns:p14="http://schemas.microsoft.com/office/powerpoint/2010/main" val="6264256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Screen Clipping">
            <a:extLst>
              <a:ext uri="{FF2B5EF4-FFF2-40B4-BE49-F238E27FC236}">
                <a16:creationId xmlns:a16="http://schemas.microsoft.com/office/drawing/2014/main" id="{C6B9E575-A9AE-4D29-9ACF-C9CE48A3C5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457201"/>
            <a:ext cx="4027488"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7E2DDC48-40AA-4B19-8881-CB5ED1C256A5}"/>
              </a:ext>
            </a:extLst>
          </p:cNvPr>
          <p:cNvSpPr>
            <a:spLocks noChangeArrowheads="1"/>
          </p:cNvSpPr>
          <p:nvPr/>
        </p:nvSpPr>
        <p:spPr bwMode="auto">
          <a:xfrm>
            <a:off x="1676400" y="152400"/>
            <a:ext cx="8763000" cy="686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4400" b="1" dirty="0">
                <a:latin typeface="Calibri" panose="020F0502020204030204" pitchFamily="34" charset="0"/>
              </a:rPr>
              <a:t>Element Wise Function Application</a:t>
            </a:r>
            <a:endParaRPr lang="kk-KZ" altLang="ru-RU" sz="4400" b="1" dirty="0">
              <a:latin typeface="Calibri" panose="020F0502020204030204" pitchFamily="34" charset="0"/>
            </a:endParaRPr>
          </a:p>
          <a:p>
            <a:pPr algn="just" eaLnBrk="1" hangingPunct="1"/>
            <a:r>
              <a:rPr lang="ru-RU" sz="4400" dirty="0"/>
              <a:t>Не все функции могут быть векторизованы (ни массивы </a:t>
            </a:r>
            <a:r>
              <a:rPr lang="ru-RU" sz="4400" dirty="0" err="1"/>
              <a:t>NumPy</a:t>
            </a:r>
            <a:r>
              <a:rPr lang="ru-RU" sz="4400" dirty="0"/>
              <a:t>, которые возвращают другой массив, ни какое-либо значение), методы </a:t>
            </a:r>
            <a:r>
              <a:rPr lang="ru-RU" sz="4400" dirty="0" err="1"/>
              <a:t>applymap</a:t>
            </a:r>
            <a:r>
              <a:rPr lang="ru-RU" sz="4400" dirty="0"/>
              <a:t>() в </a:t>
            </a:r>
            <a:r>
              <a:rPr lang="ru-RU" sz="4400" dirty="0" err="1"/>
              <a:t>DataFrame</a:t>
            </a:r>
            <a:r>
              <a:rPr lang="ru-RU" sz="4400" dirty="0"/>
              <a:t> и аналогично </a:t>
            </a:r>
            <a:r>
              <a:rPr lang="ru-RU" sz="4400" dirty="0" err="1"/>
              <a:t>map</a:t>
            </a:r>
            <a:r>
              <a:rPr lang="ru-RU" sz="4400" dirty="0"/>
              <a:t>() в Series принимают любую функцию Python, принимающую одно значение и возвращающую одно значение.</a:t>
            </a:r>
            <a:endParaRPr lang="en-US" altLang="ru-RU" sz="4400" dirty="0">
              <a:latin typeface="Calibri" panose="020F050202020403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a:extLst>
              <a:ext uri="{FF2B5EF4-FFF2-40B4-BE49-F238E27FC236}">
                <a16:creationId xmlns:a16="http://schemas.microsoft.com/office/drawing/2014/main" id="{D90AECED-3C02-45EA-8E97-A2EED11BFA7A}"/>
              </a:ext>
            </a:extLst>
          </p:cNvPr>
          <p:cNvSpPr>
            <a:spLocks noChangeArrowheads="1"/>
          </p:cNvSpPr>
          <p:nvPr/>
        </p:nvSpPr>
        <p:spPr bwMode="auto">
          <a:xfrm>
            <a:off x="1676400" y="1"/>
            <a:ext cx="89154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a:latin typeface="Calibri" panose="020F0502020204030204" pitchFamily="34" charset="0"/>
              </a:rPr>
              <a:t>Example</a:t>
            </a:r>
          </a:p>
          <a:p>
            <a:pPr eaLnBrk="1" hangingPunct="1"/>
            <a:r>
              <a:rPr lang="en-US" altLang="ru-RU" sz="2800" b="1">
                <a:latin typeface="Calibri" panose="020F0502020204030204" pitchFamily="34" charset="0"/>
              </a:rPr>
              <a:t>import pandas as pd</a:t>
            </a:r>
          </a:p>
          <a:p>
            <a:pPr eaLnBrk="1" hangingPunct="1"/>
            <a:r>
              <a:rPr lang="en-US" altLang="ru-RU" sz="2800" b="1">
                <a:latin typeface="Calibri" panose="020F0502020204030204" pitchFamily="34" charset="0"/>
              </a:rPr>
              <a:t>import numpy as np</a:t>
            </a:r>
          </a:p>
          <a:p>
            <a:pPr eaLnBrk="1" hangingPunct="1"/>
            <a:r>
              <a:rPr lang="en-US" altLang="ru-RU" sz="2800" b="1">
                <a:latin typeface="Calibri" panose="020F0502020204030204" pitchFamily="34" charset="0"/>
              </a:rPr>
              <a:t>PData1 = {'A' : [10,20,30],</a:t>
            </a:r>
          </a:p>
          <a:p>
            <a:pPr eaLnBrk="1" hangingPunct="1"/>
            <a:r>
              <a:rPr lang="en-US" altLang="ru-RU" sz="2800" b="1">
                <a:latin typeface="Calibri" panose="020F0502020204030204" pitchFamily="34" charset="0"/>
              </a:rPr>
              <a:t>          'B' : [12000,400,9800],</a:t>
            </a:r>
          </a:p>
          <a:p>
            <a:pPr eaLnBrk="1" hangingPunct="1"/>
            <a:r>
              <a:rPr lang="en-US" altLang="ru-RU" sz="2800" b="1">
                <a:latin typeface="Calibri" panose="020F0502020204030204" pitchFamily="34" charset="0"/>
              </a:rPr>
              <a:t>          'C': [100,200,120]</a:t>
            </a:r>
          </a:p>
          <a:p>
            <a:pPr eaLnBrk="1" hangingPunct="1"/>
            <a:r>
              <a:rPr lang="en-US" altLang="ru-RU" sz="2800" b="1">
                <a:latin typeface="Calibri" panose="020F0502020204030204" pitchFamily="34" charset="0"/>
              </a:rPr>
              <a:t>        }</a:t>
            </a:r>
          </a:p>
          <a:p>
            <a:pPr eaLnBrk="1" hangingPunct="1"/>
            <a:r>
              <a:rPr lang="en-US" altLang="ru-RU" sz="2800" b="1">
                <a:latin typeface="Calibri" panose="020F0502020204030204" pitchFamily="34" charset="0"/>
              </a:rPr>
              <a:t>df = pd.DataFrame(PData1)</a:t>
            </a:r>
          </a:p>
          <a:p>
            <a:pPr eaLnBrk="1" hangingPunct="1"/>
            <a:r>
              <a:rPr lang="en-US" altLang="ru-RU" sz="2800" b="1">
                <a:latin typeface="Calibri" panose="020F0502020204030204" pitchFamily="34" charset="0"/>
              </a:rPr>
              <a:t>print(df)</a:t>
            </a:r>
          </a:p>
          <a:p>
            <a:pPr eaLnBrk="1" hangingPunct="1"/>
            <a:r>
              <a:rPr lang="en-US" altLang="ru-RU" sz="2800" b="1">
                <a:latin typeface="Calibri" panose="020F0502020204030204" pitchFamily="34" charset="0"/>
              </a:rPr>
              <a:t># My custom function</a:t>
            </a:r>
          </a:p>
          <a:p>
            <a:pPr eaLnBrk="1" hangingPunct="1"/>
            <a:r>
              <a:rPr lang="en-US" altLang="ru-RU" sz="2800" b="1">
                <a:latin typeface="Calibri" panose="020F0502020204030204" pitchFamily="34" charset="0"/>
              </a:rPr>
              <a:t>print("----After use of map ----")</a:t>
            </a:r>
          </a:p>
          <a:p>
            <a:pPr eaLnBrk="1" hangingPunct="1"/>
            <a:r>
              <a:rPr lang="en-US" altLang="ru-RU" sz="2800" b="1">
                <a:latin typeface="Calibri" panose="020F0502020204030204" pitchFamily="34" charset="0"/>
              </a:rPr>
              <a:t>print(df['A'].map(lambda x:x*100))</a:t>
            </a:r>
          </a:p>
          <a:p>
            <a:pPr eaLnBrk="1" hangingPunct="1"/>
            <a:r>
              <a:rPr lang="en-US" altLang="ru-RU" sz="2800" b="1">
                <a:latin typeface="Calibri" panose="020F0502020204030204" pitchFamily="34" charset="0"/>
              </a:rPr>
              <a:t>print("---------Mean-------------")</a:t>
            </a:r>
          </a:p>
          <a:p>
            <a:pPr eaLnBrk="1" hangingPunct="1"/>
            <a:r>
              <a:rPr lang="en-US" altLang="ru-RU" sz="2800" b="1">
                <a:latin typeface="Calibri" panose="020F0502020204030204" pitchFamily="34" charset="0"/>
              </a:rPr>
              <a:t>print (df.apply(np.mean))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Screen Clipping">
            <a:extLst>
              <a:ext uri="{FF2B5EF4-FFF2-40B4-BE49-F238E27FC236}">
                <a16:creationId xmlns:a16="http://schemas.microsoft.com/office/drawing/2014/main" id="{858A6757-7110-4C17-B1C5-0196E27BBDC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41314"/>
            <a:ext cx="5791200" cy="616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08D9E0EA-0480-425B-A6CE-1AE6CD3CC6CF}"/>
              </a:ext>
            </a:extLst>
          </p:cNvPr>
          <p:cNvSpPr>
            <a:spLocks noChangeArrowheads="1"/>
          </p:cNvSpPr>
          <p:nvPr/>
        </p:nvSpPr>
        <p:spPr bwMode="auto">
          <a:xfrm>
            <a:off x="1676400" y="152400"/>
            <a:ext cx="88392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b="1">
                <a:latin typeface="Calibri" panose="020F0502020204030204" pitchFamily="34" charset="0"/>
              </a:rPr>
              <a:t>Example – applymap</a:t>
            </a:r>
            <a:endParaRPr lang="en-US" altLang="ru-RU" sz="4000">
              <a:latin typeface="Calibri" panose="020F0502020204030204" pitchFamily="34" charset="0"/>
            </a:endParaRPr>
          </a:p>
          <a:p>
            <a:pPr eaLnBrk="1" hangingPunct="1"/>
            <a:r>
              <a:rPr lang="en-US" altLang="ru-RU" sz="2400" b="1">
                <a:latin typeface="Calibri" panose="020F0502020204030204" pitchFamily="34" charset="0"/>
              </a:rPr>
              <a:t>import pandas as pd</a:t>
            </a:r>
          </a:p>
          <a:p>
            <a:pPr eaLnBrk="1" hangingPunct="1"/>
            <a:r>
              <a:rPr lang="en-US" altLang="ru-RU" sz="2400" b="1">
                <a:latin typeface="Calibri" panose="020F0502020204030204" pitchFamily="34" charset="0"/>
              </a:rPr>
              <a:t>import numpy as np</a:t>
            </a:r>
          </a:p>
          <a:p>
            <a:pPr eaLnBrk="1" hangingPunct="1"/>
            <a:r>
              <a:rPr lang="en-US" altLang="ru-RU" sz="2400" b="1">
                <a:latin typeface="Calibri" panose="020F0502020204030204" pitchFamily="34" charset="0"/>
              </a:rPr>
              <a:t>PData1 = {'A' : [10,20,30],</a:t>
            </a:r>
          </a:p>
          <a:p>
            <a:pPr eaLnBrk="1" hangingPunct="1"/>
            <a:r>
              <a:rPr lang="en-US" altLang="ru-RU" sz="2400" b="1">
                <a:latin typeface="Calibri" panose="020F0502020204030204" pitchFamily="34" charset="0"/>
              </a:rPr>
              <a:t>          'B' : [12000,400,9800],</a:t>
            </a:r>
          </a:p>
          <a:p>
            <a:pPr eaLnBrk="1" hangingPunct="1"/>
            <a:r>
              <a:rPr lang="en-US" altLang="ru-RU" sz="2400" b="1">
                <a:latin typeface="Calibri" panose="020F0502020204030204" pitchFamily="34" charset="0"/>
              </a:rPr>
              <a:t>          'C': [100,200,120]</a:t>
            </a:r>
          </a:p>
          <a:p>
            <a:pPr eaLnBrk="1" hangingPunct="1"/>
            <a:r>
              <a:rPr lang="en-US" altLang="ru-RU" sz="2400" b="1">
                <a:latin typeface="Calibri" panose="020F0502020204030204" pitchFamily="34" charset="0"/>
              </a:rPr>
              <a:t>        }</a:t>
            </a:r>
          </a:p>
          <a:p>
            <a:pPr eaLnBrk="1" hangingPunct="1"/>
            <a:r>
              <a:rPr lang="en-US" altLang="ru-RU" sz="2400" b="1">
                <a:latin typeface="Calibri" panose="020F0502020204030204" pitchFamily="34" charset="0"/>
              </a:rPr>
              <a:t>df = pd.DataFrame(PData1)</a:t>
            </a:r>
          </a:p>
          <a:p>
            <a:pPr eaLnBrk="1" hangingPunct="1"/>
            <a:r>
              <a:rPr lang="en-US" altLang="ru-RU" sz="2400" b="1">
                <a:latin typeface="Calibri" panose="020F0502020204030204" pitchFamily="34" charset="0"/>
              </a:rPr>
              <a:t>print(df)</a:t>
            </a:r>
          </a:p>
          <a:p>
            <a:pPr eaLnBrk="1" hangingPunct="1"/>
            <a:r>
              <a:rPr lang="en-US" altLang="ru-RU" sz="2400" b="1">
                <a:latin typeface="Calibri" panose="020F0502020204030204" pitchFamily="34" charset="0"/>
              </a:rPr>
              <a:t># My custom function</a:t>
            </a:r>
          </a:p>
          <a:p>
            <a:pPr eaLnBrk="1" hangingPunct="1"/>
            <a:r>
              <a:rPr lang="en-US" altLang="ru-RU" sz="2400" b="1">
                <a:latin typeface="Calibri" panose="020F0502020204030204" pitchFamily="34" charset="0"/>
              </a:rPr>
              <a:t>print("----After use of map ----")</a:t>
            </a:r>
          </a:p>
          <a:p>
            <a:pPr eaLnBrk="1" hangingPunct="1"/>
            <a:r>
              <a:rPr lang="en-US" altLang="ru-RU" sz="2400" b="1">
                <a:latin typeface="Calibri" panose="020F0502020204030204" pitchFamily="34" charset="0"/>
              </a:rPr>
              <a:t>print(df['A'].map(lambda x:x*100))</a:t>
            </a:r>
          </a:p>
          <a:p>
            <a:pPr eaLnBrk="1" hangingPunct="1"/>
            <a:r>
              <a:rPr lang="en-US" altLang="ru-RU" sz="2400" b="1">
                <a:latin typeface="Calibri" panose="020F0502020204030204" pitchFamily="34" charset="0"/>
              </a:rPr>
              <a:t>print("----After use of applymap ----")</a:t>
            </a:r>
          </a:p>
          <a:p>
            <a:pPr eaLnBrk="1" hangingPunct="1"/>
            <a:r>
              <a:rPr lang="en-US" altLang="ru-RU" sz="2400" b="1">
                <a:latin typeface="Calibri" panose="020F0502020204030204" pitchFamily="34" charset="0"/>
              </a:rPr>
              <a:t>#print(df['A'].applymap(lambda x:x*100)) # Error</a:t>
            </a:r>
          </a:p>
          <a:p>
            <a:pPr eaLnBrk="1" hangingPunct="1"/>
            <a:r>
              <a:rPr lang="en-US" altLang="ru-RU" sz="2400" b="1">
                <a:latin typeface="Calibri" panose="020F0502020204030204" pitchFamily="34" charset="0"/>
              </a:rPr>
              <a:t>print(df.applymap(lambda x:x*100))</a:t>
            </a:r>
          </a:p>
          <a:p>
            <a:pPr eaLnBrk="1" hangingPunct="1"/>
            <a:r>
              <a:rPr lang="en-US" altLang="ru-RU" sz="2400" b="1">
                <a:latin typeface="Calibri" panose="020F0502020204030204" pitchFamily="34" charset="0"/>
              </a:rPr>
              <a:t>print("---------Mean-------------")</a:t>
            </a:r>
          </a:p>
          <a:p>
            <a:pPr eaLnBrk="1" hangingPunct="1"/>
            <a:r>
              <a:rPr lang="en-US" altLang="ru-RU" sz="2400" b="1">
                <a:latin typeface="Calibri" panose="020F0502020204030204" pitchFamily="34" charset="0"/>
              </a:rPr>
              <a:t>print (df.apply(np.mean))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descr="Screen Clipping">
            <a:extLst>
              <a:ext uri="{FF2B5EF4-FFF2-40B4-BE49-F238E27FC236}">
                <a16:creationId xmlns:a16="http://schemas.microsoft.com/office/drawing/2014/main" id="{0E0CCCA0-BFBD-4441-BEF3-6BE3DC7CD54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52801" y="228601"/>
            <a:ext cx="4441825" cy="624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4B0A9A46-070B-4F2D-9715-F9DC23FD5582}"/>
              </a:ext>
            </a:extLst>
          </p:cNvPr>
          <p:cNvSpPr>
            <a:spLocks noChangeArrowheads="1"/>
          </p:cNvSpPr>
          <p:nvPr/>
        </p:nvSpPr>
        <p:spPr bwMode="auto">
          <a:xfrm>
            <a:off x="1524000" y="1"/>
            <a:ext cx="91440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4000" b="1" dirty="0">
                <a:solidFill>
                  <a:srgbClr val="00B050"/>
                </a:solidFill>
                <a:latin typeface="Calibri" panose="020F0502020204030204" pitchFamily="34" charset="0"/>
              </a:rPr>
              <a:t>GROUP BY</a:t>
            </a:r>
          </a:p>
          <a:p>
            <a:pPr algn="just" eaLnBrk="1" hangingPunct="1"/>
            <a:r>
              <a:rPr lang="ru-RU" sz="3200" dirty="0"/>
              <a:t>Любая операция группировки включает в себя одну из следующих операций над исходным объектом.</a:t>
            </a:r>
            <a:endParaRPr lang="kk-KZ" altLang="ru-RU" sz="3200" b="1" dirty="0">
              <a:solidFill>
                <a:srgbClr val="7030A0"/>
              </a:solidFill>
              <a:latin typeface="Calibri" panose="020F0502020204030204" pitchFamily="34" charset="0"/>
            </a:endParaRPr>
          </a:p>
          <a:p>
            <a:pPr algn="just" eaLnBrk="1" hangingPunct="1"/>
            <a:r>
              <a:rPr lang="en-US" altLang="ru-RU" sz="3200" b="1" dirty="0">
                <a:solidFill>
                  <a:srgbClr val="7030A0"/>
                </a:solidFill>
                <a:latin typeface="Calibri" panose="020F0502020204030204" pitchFamily="34" charset="0"/>
              </a:rPr>
              <a:t>Splitting</a:t>
            </a:r>
            <a:r>
              <a:rPr lang="en-US" altLang="ru-RU" sz="3200" dirty="0">
                <a:solidFill>
                  <a:srgbClr val="7030A0"/>
                </a:solidFill>
                <a:latin typeface="Calibri" panose="020F0502020204030204" pitchFamily="34" charset="0"/>
              </a:rPr>
              <a:t> the Object</a:t>
            </a:r>
          </a:p>
          <a:p>
            <a:pPr algn="just" eaLnBrk="1" hangingPunct="1"/>
            <a:r>
              <a:rPr lang="en-US" altLang="ru-RU" sz="3200" b="1" dirty="0">
                <a:solidFill>
                  <a:srgbClr val="00B050"/>
                </a:solidFill>
                <a:latin typeface="Calibri" panose="020F0502020204030204" pitchFamily="34" charset="0"/>
              </a:rPr>
              <a:t>Applying</a:t>
            </a:r>
            <a:r>
              <a:rPr lang="en-US" altLang="ru-RU" sz="3200" dirty="0">
                <a:solidFill>
                  <a:srgbClr val="00B050"/>
                </a:solidFill>
                <a:latin typeface="Calibri" panose="020F0502020204030204" pitchFamily="34" charset="0"/>
              </a:rPr>
              <a:t> a function</a:t>
            </a:r>
          </a:p>
          <a:p>
            <a:pPr algn="just" eaLnBrk="1" hangingPunct="1"/>
            <a:r>
              <a:rPr lang="en-US" altLang="ru-RU" sz="3200" b="1" dirty="0">
                <a:solidFill>
                  <a:schemeClr val="accent2"/>
                </a:solidFill>
                <a:latin typeface="Calibri" panose="020F0502020204030204" pitchFamily="34" charset="0"/>
              </a:rPr>
              <a:t>Combining</a:t>
            </a:r>
            <a:r>
              <a:rPr lang="en-US" altLang="ru-RU" sz="3200" dirty="0">
                <a:solidFill>
                  <a:schemeClr val="accent2"/>
                </a:solidFill>
                <a:latin typeface="Calibri" panose="020F0502020204030204" pitchFamily="34" charset="0"/>
              </a:rPr>
              <a:t> the results</a:t>
            </a:r>
          </a:p>
          <a:p>
            <a:pPr algn="just" eaLnBrk="1" hangingPunct="1"/>
            <a:r>
              <a:rPr lang="ru-RU" sz="3200" dirty="0"/>
              <a:t>Во многих ситуациях мы разбиваем данные на наборы и применяем некоторые функции к каждому подмножеству. В функции применения мы можем выполнять следующие операции:</a:t>
            </a:r>
            <a:endParaRPr lang="kk-KZ" altLang="ru-RU" sz="3200" b="1" dirty="0">
              <a:solidFill>
                <a:srgbClr val="00B050"/>
              </a:solidFill>
              <a:latin typeface="Calibri" panose="020F0502020204030204" pitchFamily="34" charset="0"/>
            </a:endParaRPr>
          </a:p>
          <a:p>
            <a:pPr algn="just" eaLnBrk="1" hangingPunct="1"/>
            <a:r>
              <a:rPr lang="en-US" altLang="ru-RU" sz="3200" b="1" dirty="0">
                <a:solidFill>
                  <a:srgbClr val="00B050"/>
                </a:solidFill>
                <a:latin typeface="Calibri" panose="020F0502020204030204" pitchFamily="34" charset="0"/>
              </a:rPr>
              <a:t>Aggregation − </a:t>
            </a:r>
            <a:r>
              <a:rPr lang="en-US" altLang="ru-RU" sz="3200" dirty="0">
                <a:solidFill>
                  <a:srgbClr val="00B050"/>
                </a:solidFill>
                <a:latin typeface="Calibri" panose="020F0502020204030204" pitchFamily="34" charset="0"/>
              </a:rPr>
              <a:t>computing a summary statistic</a:t>
            </a:r>
          </a:p>
          <a:p>
            <a:pPr algn="just" eaLnBrk="1" hangingPunct="1"/>
            <a:r>
              <a:rPr lang="en-US" altLang="ru-RU" sz="2800" b="1" dirty="0">
                <a:solidFill>
                  <a:srgbClr val="002060"/>
                </a:solidFill>
                <a:latin typeface="Calibri" panose="020F0502020204030204" pitchFamily="34" charset="0"/>
              </a:rPr>
              <a:t>Transformation − </a:t>
            </a:r>
            <a:r>
              <a:rPr lang="en-US" altLang="ru-RU" sz="2800" dirty="0">
                <a:solidFill>
                  <a:srgbClr val="002060"/>
                </a:solidFill>
                <a:latin typeface="Calibri" panose="020F0502020204030204" pitchFamily="34" charset="0"/>
              </a:rPr>
              <a:t>perform some group-specific operation</a:t>
            </a:r>
          </a:p>
          <a:p>
            <a:pPr algn="just" eaLnBrk="1" hangingPunct="1"/>
            <a:r>
              <a:rPr lang="en-US" altLang="ru-RU" sz="3200" b="1" dirty="0">
                <a:solidFill>
                  <a:srgbClr val="7030A0"/>
                </a:solidFill>
                <a:latin typeface="Calibri" panose="020F0502020204030204" pitchFamily="34" charset="0"/>
              </a:rPr>
              <a:t>Filtration </a:t>
            </a:r>
            <a:r>
              <a:rPr lang="en-US" altLang="ru-RU" sz="3200" dirty="0">
                <a:solidFill>
                  <a:srgbClr val="7030A0"/>
                </a:solidFill>
                <a:latin typeface="Calibri" panose="020F0502020204030204" pitchFamily="34" charset="0"/>
              </a:rPr>
              <a:t>− discarding the data with some condition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737E370B-08B3-42A0-9174-88479F8918F1}"/>
              </a:ext>
            </a:extLst>
          </p:cNvPr>
          <p:cNvSpPr>
            <a:spLocks noChangeArrowheads="1"/>
          </p:cNvSpPr>
          <p:nvPr/>
        </p:nvSpPr>
        <p:spPr bwMode="auto">
          <a:xfrm>
            <a:off x="1524000" y="277905"/>
            <a:ext cx="9144000"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7200" dirty="0">
                <a:solidFill>
                  <a:schemeClr val="accent2"/>
                </a:solidFill>
                <a:latin typeface="Calibri" panose="020F0502020204030204" pitchFamily="34" charset="0"/>
              </a:rPr>
              <a:t>Split Data into Groups</a:t>
            </a:r>
          </a:p>
          <a:p>
            <a:pPr eaLnBrk="1" hangingPunct="1"/>
            <a:r>
              <a:rPr lang="ru-RU" sz="3200" dirty="0"/>
              <a:t>Объект </a:t>
            </a:r>
            <a:r>
              <a:rPr lang="ru-RU" sz="3200" dirty="0" err="1"/>
              <a:t>Pandas</a:t>
            </a:r>
            <a:r>
              <a:rPr lang="ru-RU" sz="3200" dirty="0"/>
              <a:t> можно разделить на любой из своих объектов. Есть несколько способов разделить объект </a:t>
            </a:r>
            <a:r>
              <a:rPr lang="en-US" altLang="ru-RU" sz="5400" dirty="0" err="1">
                <a:solidFill>
                  <a:schemeClr val="accent2"/>
                </a:solidFill>
                <a:latin typeface="Calibri" panose="020F0502020204030204" pitchFamily="34" charset="0"/>
              </a:rPr>
              <a:t>obj.groupby</a:t>
            </a:r>
            <a:r>
              <a:rPr lang="en-US" altLang="ru-RU" sz="5400" dirty="0">
                <a:solidFill>
                  <a:schemeClr val="accent2"/>
                </a:solidFill>
                <a:latin typeface="Calibri" panose="020F0502020204030204" pitchFamily="34" charset="0"/>
              </a:rPr>
              <a:t>('key')</a:t>
            </a:r>
          </a:p>
          <a:p>
            <a:pPr eaLnBrk="1" hangingPunct="1"/>
            <a:r>
              <a:rPr lang="en-US" altLang="ru-RU" sz="5400" dirty="0" err="1">
                <a:solidFill>
                  <a:srgbClr val="00B050"/>
                </a:solidFill>
                <a:latin typeface="Calibri" panose="020F0502020204030204" pitchFamily="34" charset="0"/>
              </a:rPr>
              <a:t>obj.groupby</a:t>
            </a:r>
            <a:r>
              <a:rPr lang="en-US" altLang="ru-RU" sz="5400" dirty="0">
                <a:solidFill>
                  <a:srgbClr val="00B050"/>
                </a:solidFill>
                <a:latin typeface="Calibri" panose="020F0502020204030204" pitchFamily="34" charset="0"/>
              </a:rPr>
              <a:t>(['key1','key2'])</a:t>
            </a:r>
          </a:p>
          <a:p>
            <a:pPr eaLnBrk="1" hangingPunct="1"/>
            <a:r>
              <a:rPr lang="en-US" altLang="ru-RU" sz="5400" dirty="0" err="1">
                <a:solidFill>
                  <a:schemeClr val="accent2"/>
                </a:solidFill>
                <a:latin typeface="Calibri" panose="020F0502020204030204" pitchFamily="34" charset="0"/>
              </a:rPr>
              <a:t>obj.groupby</a:t>
            </a:r>
            <a:r>
              <a:rPr lang="en-US" altLang="ru-RU" sz="5400" dirty="0">
                <a:solidFill>
                  <a:schemeClr val="accent2"/>
                </a:solidFill>
                <a:latin typeface="Calibri" panose="020F0502020204030204" pitchFamily="34" charset="0"/>
              </a:rPr>
              <a:t>(</a:t>
            </a:r>
            <a:r>
              <a:rPr lang="en-US" altLang="ru-RU" sz="5400" dirty="0" err="1">
                <a:solidFill>
                  <a:schemeClr val="accent2"/>
                </a:solidFill>
                <a:latin typeface="Calibri" panose="020F0502020204030204" pitchFamily="34" charset="0"/>
              </a:rPr>
              <a:t>key,axis</a:t>
            </a:r>
            <a:r>
              <a:rPr lang="en-US" altLang="ru-RU" sz="5400" dirty="0">
                <a:solidFill>
                  <a:schemeClr val="accent2"/>
                </a:solidFill>
                <a:latin typeface="Calibri" panose="020F0502020204030204" pitchFamily="34" charset="0"/>
              </a:rPr>
              <a:t>=1)</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0C4C6BE-80B3-4AAB-8996-66A1C43A5017}"/>
              </a:ext>
            </a:extLst>
          </p:cNvPr>
          <p:cNvSpPr>
            <a:spLocks noChangeArrowheads="1"/>
          </p:cNvSpPr>
          <p:nvPr/>
        </p:nvSpPr>
        <p:spPr bwMode="auto">
          <a:xfrm>
            <a:off x="1524000" y="0"/>
            <a:ext cx="89916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a:latin typeface="Calibri" panose="020F0502020204030204" pitchFamily="34" charset="0"/>
              </a:rPr>
              <a:t>print(df)</a:t>
            </a:r>
          </a:p>
          <a:p>
            <a:pPr eaLnBrk="1" hangingPunct="1"/>
            <a:r>
              <a:rPr lang="en-US" altLang="ru-RU" sz="2800">
                <a:latin typeface="Calibri" panose="020F0502020204030204" pitchFamily="34" charset="0"/>
              </a:rPr>
              <a:t>print("----groupby--------------")</a:t>
            </a:r>
          </a:p>
          <a:p>
            <a:pPr eaLnBrk="1" hangingPunct="1"/>
            <a:r>
              <a:rPr lang="en-US" altLang="ru-RU" sz="2800">
                <a:latin typeface="Calibri" panose="020F0502020204030204" pitchFamily="34" charset="0"/>
              </a:rPr>
              <a:t>print(df.groupby ('Department'))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descr="Screen Clipping">
            <a:extLst>
              <a:ext uri="{FF2B5EF4-FFF2-40B4-BE49-F238E27FC236}">
                <a16:creationId xmlns:a16="http://schemas.microsoft.com/office/drawing/2014/main" id="{44C60438-6736-49BA-A794-F4C0F09CC6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4176" y="152400"/>
            <a:ext cx="9013825"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13AEE7-3C75-4103-9C95-EA4605DE0E2D}"/>
              </a:ext>
            </a:extLst>
          </p:cNvPr>
          <p:cNvSpPr>
            <a:spLocks noGrp="1"/>
          </p:cNvSpPr>
          <p:nvPr>
            <p:ph type="title"/>
          </p:nvPr>
        </p:nvSpPr>
        <p:spPr/>
        <p:txBody>
          <a:bodyPr/>
          <a:lstStyle/>
          <a:p>
            <a:pPr algn="ctr"/>
            <a:r>
              <a:rPr lang="kk-KZ" dirty="0"/>
              <a:t>Создание </a:t>
            </a:r>
            <a:r>
              <a:rPr lang="en-US" dirty="0" err="1"/>
              <a:t>ndarrays</a:t>
            </a:r>
            <a:endParaRPr lang="LID4096" dirty="0"/>
          </a:p>
        </p:txBody>
      </p:sp>
      <p:sp>
        <p:nvSpPr>
          <p:cNvPr id="4" name="Rectangle 5">
            <a:extLst>
              <a:ext uri="{FF2B5EF4-FFF2-40B4-BE49-F238E27FC236}">
                <a16:creationId xmlns:a16="http://schemas.microsoft.com/office/drawing/2014/main" id="{7DEEB0B4-A934-47F6-A73D-2F5F8C8D68EA}"/>
              </a:ext>
            </a:extLst>
          </p:cNvPr>
          <p:cNvSpPr>
            <a:spLocks noGrp="1"/>
          </p:cNvSpPr>
          <p:nvPr>
            <p:ph idx="1"/>
          </p:nvPr>
        </p:nvSpPr>
        <p:spPr>
          <a:xfrm>
            <a:off x="838200" y="1780801"/>
            <a:ext cx="6055659" cy="4906869"/>
          </a:xfrm>
          <a:prstGeom prst="rect">
            <a:avLst/>
          </a:prstGeom>
        </p:spPr>
        <p:txBody>
          <a:bodyPr wrap="square">
            <a:spAutoFit/>
          </a:bodyPr>
          <a:lstStyle/>
          <a:p>
            <a:r>
              <a:rPr lang="en-US" sz="2400" dirty="0">
                <a:solidFill>
                  <a:srgbClr val="000080"/>
                </a:solidFill>
              </a:rPr>
              <a:t>array = </a:t>
            </a:r>
            <a:r>
              <a:rPr lang="en-US" sz="2400" dirty="0" err="1">
                <a:solidFill>
                  <a:srgbClr val="000080"/>
                </a:solidFill>
              </a:rPr>
              <a:t>np.array</a:t>
            </a:r>
            <a:r>
              <a:rPr lang="en-US" sz="2400" dirty="0">
                <a:solidFill>
                  <a:srgbClr val="000080"/>
                </a:solidFill>
              </a:rPr>
              <a:t>([[0,1,2],[2,3,4]])</a:t>
            </a:r>
          </a:p>
          <a:p>
            <a:r>
              <a:rPr lang="en-US" sz="2400" dirty="0"/>
              <a:t>[[0 1 2]</a:t>
            </a:r>
          </a:p>
          <a:p>
            <a:r>
              <a:rPr lang="en-US" sz="2400" dirty="0"/>
              <a:t> [2 3 4]]</a:t>
            </a:r>
            <a:br>
              <a:rPr lang="en-US" sz="2400" dirty="0"/>
            </a:br>
            <a:endParaRPr lang="en-US" sz="2400" dirty="0"/>
          </a:p>
          <a:p>
            <a:r>
              <a:rPr lang="en-US" sz="2400" dirty="0">
                <a:solidFill>
                  <a:srgbClr val="000080"/>
                </a:solidFill>
              </a:rPr>
              <a:t>array = </a:t>
            </a:r>
            <a:r>
              <a:rPr lang="en-US" sz="2400" dirty="0" err="1">
                <a:solidFill>
                  <a:srgbClr val="000080"/>
                </a:solidFill>
              </a:rPr>
              <a:t>np.zeros</a:t>
            </a:r>
            <a:r>
              <a:rPr lang="en-US" sz="2400" dirty="0">
                <a:solidFill>
                  <a:srgbClr val="000080"/>
                </a:solidFill>
              </a:rPr>
              <a:t>((2,3))</a:t>
            </a:r>
          </a:p>
          <a:p>
            <a:r>
              <a:rPr lang="en-US" sz="2400" dirty="0"/>
              <a:t>[[0. 0. 0.]</a:t>
            </a:r>
          </a:p>
          <a:p>
            <a:r>
              <a:rPr lang="en-US" sz="2400" dirty="0"/>
              <a:t> [0. 0. 0.]]</a:t>
            </a:r>
          </a:p>
          <a:p>
            <a:endParaRPr lang="en-US" sz="2400" dirty="0"/>
          </a:p>
          <a:p>
            <a:r>
              <a:rPr lang="en-US" sz="2400" dirty="0">
                <a:solidFill>
                  <a:srgbClr val="000080"/>
                </a:solidFill>
              </a:rPr>
              <a:t>array = </a:t>
            </a:r>
            <a:r>
              <a:rPr lang="en-US" sz="2400" dirty="0" err="1">
                <a:solidFill>
                  <a:srgbClr val="000080"/>
                </a:solidFill>
              </a:rPr>
              <a:t>np.ones</a:t>
            </a:r>
            <a:r>
              <a:rPr lang="en-US" sz="2400" dirty="0">
                <a:solidFill>
                  <a:srgbClr val="000080"/>
                </a:solidFill>
              </a:rPr>
              <a:t>((2,3))</a:t>
            </a:r>
          </a:p>
          <a:p>
            <a:r>
              <a:rPr lang="en-US" sz="2400" dirty="0"/>
              <a:t>[[1. 1. 1.]</a:t>
            </a:r>
          </a:p>
          <a:p>
            <a:r>
              <a:rPr lang="en-US" sz="2400" dirty="0"/>
              <a:t> [1. 1. 1.]]</a:t>
            </a:r>
          </a:p>
        </p:txBody>
      </p:sp>
      <p:sp>
        <p:nvSpPr>
          <p:cNvPr id="5" name="Rectangle 6">
            <a:extLst>
              <a:ext uri="{FF2B5EF4-FFF2-40B4-BE49-F238E27FC236}">
                <a16:creationId xmlns:a16="http://schemas.microsoft.com/office/drawing/2014/main" id="{DBBCA2DC-A32F-4AEA-BF3B-05C2ACAF6EB1}"/>
              </a:ext>
            </a:extLst>
          </p:cNvPr>
          <p:cNvSpPr/>
          <p:nvPr/>
        </p:nvSpPr>
        <p:spPr>
          <a:xfrm>
            <a:off x="5544440" y="1690687"/>
            <a:ext cx="4307772" cy="4493538"/>
          </a:xfrm>
          <a:prstGeom prst="rect">
            <a:avLst/>
          </a:prstGeom>
        </p:spPr>
        <p:txBody>
          <a:bodyPr wrap="square">
            <a:spAutoFit/>
          </a:bodyPr>
          <a:lstStyle/>
          <a:p>
            <a:r>
              <a:rPr lang="en-US" sz="2200" dirty="0">
                <a:solidFill>
                  <a:srgbClr val="000080"/>
                </a:solidFill>
              </a:rPr>
              <a:t>array = </a:t>
            </a:r>
            <a:r>
              <a:rPr lang="en-US" sz="2200" dirty="0" err="1">
                <a:solidFill>
                  <a:srgbClr val="000080"/>
                </a:solidFill>
              </a:rPr>
              <a:t>np.eye</a:t>
            </a:r>
            <a:r>
              <a:rPr lang="en-US" sz="2200" dirty="0">
                <a:solidFill>
                  <a:srgbClr val="000080"/>
                </a:solidFill>
              </a:rPr>
              <a:t>(3)</a:t>
            </a:r>
            <a:r>
              <a:rPr lang="en-US" sz="2200" dirty="0">
                <a:solidFill>
                  <a:srgbClr val="8B0000"/>
                </a:solidFill>
              </a:rPr>
              <a:t> </a:t>
            </a:r>
            <a:endParaRPr lang="en-US" sz="2200" dirty="0"/>
          </a:p>
          <a:p>
            <a:r>
              <a:rPr lang="en-US" sz="2200" dirty="0"/>
              <a:t>[[1. 0. 0.]</a:t>
            </a:r>
          </a:p>
          <a:p>
            <a:r>
              <a:rPr lang="en-US" sz="2200" dirty="0"/>
              <a:t> [0. 1. 0.]</a:t>
            </a:r>
          </a:p>
          <a:p>
            <a:r>
              <a:rPr lang="en-US" sz="2200" dirty="0"/>
              <a:t> [0. 0. 1.]]</a:t>
            </a:r>
            <a:br>
              <a:rPr lang="en-US" sz="2200" dirty="0"/>
            </a:br>
            <a:endParaRPr lang="en-US" sz="2200" dirty="0"/>
          </a:p>
          <a:p>
            <a:r>
              <a:rPr lang="en-US" sz="2200" dirty="0">
                <a:solidFill>
                  <a:srgbClr val="002060"/>
                </a:solidFill>
              </a:rPr>
              <a:t>array = </a:t>
            </a:r>
            <a:r>
              <a:rPr lang="en-US" sz="2200" dirty="0" err="1">
                <a:solidFill>
                  <a:srgbClr val="002060"/>
                </a:solidFill>
              </a:rPr>
              <a:t>np.arange</a:t>
            </a:r>
            <a:r>
              <a:rPr lang="en-US" sz="2200" dirty="0">
                <a:solidFill>
                  <a:srgbClr val="002060"/>
                </a:solidFill>
              </a:rPr>
              <a:t>(0, 10, 2)</a:t>
            </a:r>
          </a:p>
          <a:p>
            <a:r>
              <a:rPr lang="en-US" sz="2200" dirty="0"/>
              <a:t>[0, 2, 4, 6, 8]</a:t>
            </a:r>
          </a:p>
          <a:p>
            <a:endParaRPr lang="en-US" sz="2200" dirty="0"/>
          </a:p>
          <a:p>
            <a:r>
              <a:rPr lang="en-US" sz="2200" dirty="0">
                <a:solidFill>
                  <a:srgbClr val="002060"/>
                </a:solidFill>
              </a:rPr>
              <a:t>array = </a:t>
            </a:r>
            <a:r>
              <a:rPr lang="en-US" sz="2200" dirty="0" err="1">
                <a:solidFill>
                  <a:srgbClr val="002060"/>
                </a:solidFill>
              </a:rPr>
              <a:t>np.random.randint</a:t>
            </a:r>
            <a:r>
              <a:rPr lang="en-US" sz="2200" dirty="0">
                <a:solidFill>
                  <a:srgbClr val="002060"/>
                </a:solidFill>
              </a:rPr>
              <a:t>(0, 10, (3,3))</a:t>
            </a:r>
            <a:endParaRPr lang="en-US" sz="2200" dirty="0"/>
          </a:p>
          <a:p>
            <a:r>
              <a:rPr lang="en-US" sz="2200" dirty="0"/>
              <a:t>[[6 4 3]</a:t>
            </a:r>
          </a:p>
          <a:p>
            <a:r>
              <a:rPr lang="en-US" sz="2200" dirty="0"/>
              <a:t> [1 5 6]</a:t>
            </a:r>
          </a:p>
          <a:p>
            <a:r>
              <a:rPr lang="en-US" sz="2200" dirty="0"/>
              <a:t> [9 8 5]]</a:t>
            </a:r>
          </a:p>
        </p:txBody>
      </p:sp>
    </p:spTree>
    <p:extLst>
      <p:ext uri="{BB962C8B-B14F-4D97-AF65-F5344CB8AC3E}">
        <p14:creationId xmlns:p14="http://schemas.microsoft.com/office/powerpoint/2010/main" val="25644013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87F2EC8-4034-4A4B-9A69-9B99AF8ABDC1}"/>
              </a:ext>
            </a:extLst>
          </p:cNvPr>
          <p:cNvSpPr>
            <a:spLocks noChangeArrowheads="1"/>
          </p:cNvSpPr>
          <p:nvPr/>
        </p:nvSpPr>
        <p:spPr bwMode="auto">
          <a:xfrm>
            <a:off x="1524000" y="0"/>
            <a:ext cx="89916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 – View Groups</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a:latin typeface="Calibri" panose="020F0502020204030204" pitchFamily="34" charset="0"/>
              </a:rPr>
              <a:t>print(df)</a:t>
            </a:r>
          </a:p>
          <a:p>
            <a:pPr eaLnBrk="1" hangingPunct="1"/>
            <a:r>
              <a:rPr lang="en-US" altLang="ru-RU" sz="2800">
                <a:latin typeface="Calibri" panose="020F0502020204030204" pitchFamily="34" charset="0"/>
              </a:rPr>
              <a:t>print("----View Groups--------------")</a:t>
            </a:r>
          </a:p>
          <a:p>
            <a:pPr eaLnBrk="1" hangingPunct="1"/>
            <a:r>
              <a:rPr lang="en-US" altLang="ru-RU" sz="2800">
                <a:latin typeface="Calibri" panose="020F0502020204030204" pitchFamily="34" charset="0"/>
              </a:rPr>
              <a:t>print(df.groupby ('Department').</a:t>
            </a:r>
            <a:r>
              <a:rPr lang="en-US" altLang="ru-RU" sz="2800" b="1">
                <a:solidFill>
                  <a:srgbClr val="00B050"/>
                </a:solidFill>
                <a:latin typeface="Calibri" panose="020F0502020204030204" pitchFamily="34" charset="0"/>
              </a:rPr>
              <a:t>groups</a:t>
            </a:r>
            <a:r>
              <a:rPr lang="en-US" altLang="ru-RU" sz="2800">
                <a:latin typeface="Calibri" panose="020F0502020204030204" pitchFamily="34" charset="0"/>
              </a:rPr>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descr="Screen Clipping">
            <a:extLst>
              <a:ext uri="{FF2B5EF4-FFF2-40B4-BE49-F238E27FC236}">
                <a16:creationId xmlns:a16="http://schemas.microsoft.com/office/drawing/2014/main" id="{781EA1BF-21D6-484B-9BF8-3E19B4393E4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28600"/>
            <a:ext cx="87630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F1FA8FE-F21D-4C6D-A463-69C102652AF4}"/>
              </a:ext>
            </a:extLst>
          </p:cNvPr>
          <p:cNvSpPr>
            <a:spLocks noChangeArrowheads="1"/>
          </p:cNvSpPr>
          <p:nvPr/>
        </p:nvSpPr>
        <p:spPr bwMode="auto">
          <a:xfrm>
            <a:off x="1524000" y="0"/>
            <a:ext cx="8991600" cy="704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 – Groupby with Multiple Columns</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a:latin typeface="Calibri" panose="020F0502020204030204" pitchFamily="34" charset="0"/>
              </a:rPr>
              <a:t>print(df)</a:t>
            </a:r>
          </a:p>
          <a:p>
            <a:pPr eaLnBrk="1" hangingPunct="1"/>
            <a:r>
              <a:rPr lang="en-US" altLang="ru-RU" sz="2800">
                <a:latin typeface="Calibri" panose="020F0502020204030204" pitchFamily="34" charset="0"/>
              </a:rPr>
              <a:t>print("----Groupby with Multiple Columns---------")</a:t>
            </a:r>
          </a:p>
          <a:p>
            <a:pPr eaLnBrk="1" hangingPunct="1"/>
            <a:r>
              <a:rPr lang="en-US" altLang="ru-RU" sz="2800" b="1">
                <a:solidFill>
                  <a:srgbClr val="FF0000"/>
                </a:solidFill>
                <a:latin typeface="Calibri" panose="020F0502020204030204" pitchFamily="34" charset="0"/>
              </a:rPr>
              <a:t>print(df.groupby (['Department‘, ‘Gender’].groups)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descr="Screen Clipping">
            <a:extLst>
              <a:ext uri="{FF2B5EF4-FFF2-40B4-BE49-F238E27FC236}">
                <a16:creationId xmlns:a16="http://schemas.microsoft.com/office/drawing/2014/main" id="{52C7B2BF-74B4-48D4-A740-1F438EAD0F6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2438" y="1066800"/>
            <a:ext cx="8763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850291D-1E1D-47F4-87C7-E1E3BA4E2742}"/>
              </a:ext>
            </a:extLst>
          </p:cNvPr>
          <p:cNvSpPr>
            <a:spLocks noChangeArrowheads="1"/>
          </p:cNvSpPr>
          <p:nvPr/>
        </p:nvSpPr>
        <p:spPr bwMode="auto">
          <a:xfrm>
            <a:off x="1524000" y="0"/>
            <a:ext cx="8991600" cy="680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b="1">
                <a:solidFill>
                  <a:srgbClr val="00B050"/>
                </a:solidFill>
                <a:latin typeface="Calibri" panose="020F0502020204030204" pitchFamily="34" charset="0"/>
              </a:rPr>
              <a:t>Example – Iterate Through Groups</a:t>
            </a:r>
          </a:p>
          <a:p>
            <a:pPr eaLnBrk="1" hangingPunct="1"/>
            <a:r>
              <a:rPr lang="en-US" altLang="ru-RU" sz="2400">
                <a:latin typeface="Calibri" panose="020F0502020204030204" pitchFamily="34" charset="0"/>
              </a:rPr>
              <a:t>import pandas as pd</a:t>
            </a:r>
          </a:p>
          <a:p>
            <a:pPr eaLnBrk="1" hangingPunct="1"/>
            <a:r>
              <a:rPr lang="en-US" altLang="ru-RU" sz="2400">
                <a:latin typeface="Calibri" panose="020F0502020204030204" pitchFamily="34" charset="0"/>
              </a:rPr>
              <a:t>PData = {'Name' : ['Arpit','Zayana','Kareem','Abhilash','Dhanya','Siju','Ankita','Divya','Nidhin','Hari'],</a:t>
            </a:r>
          </a:p>
          <a:p>
            <a:pPr eaLnBrk="1" hangingPunct="1"/>
            <a:r>
              <a:rPr lang="en-US" altLang="ru-RU" sz="2400">
                <a:latin typeface="Calibri" panose="020F0502020204030204" pitchFamily="34" charset="0"/>
              </a:rPr>
              <a:t>         'Age' : [62,18,68,26,24,23,16,20,25,28],</a:t>
            </a:r>
          </a:p>
          <a:p>
            <a:pPr eaLnBrk="1" hangingPunct="1"/>
            <a:r>
              <a:rPr lang="en-US" altLang="ru-RU" sz="2400">
                <a:latin typeface="Calibri" panose="020F0502020204030204" pitchFamily="34" charset="0"/>
              </a:rPr>
              <a:t>         'Department' : ['Surgery','ENT','Orthopedic','Surgery','ENT','Cardiology','ENT','Cardiology','Orhopedic','Surgery'],</a:t>
            </a:r>
          </a:p>
          <a:p>
            <a:pPr eaLnBrk="1" hangingPunct="1"/>
            <a:r>
              <a:rPr lang="en-US" altLang="ru-RU" sz="2400">
                <a:latin typeface="Calibri" panose="020F0502020204030204" pitchFamily="34" charset="0"/>
              </a:rPr>
              <a:t>         'Fee':[300,250,450,300,350,800,100,500,700,450],</a:t>
            </a:r>
          </a:p>
          <a:p>
            <a:pPr eaLnBrk="1" hangingPunct="1"/>
            <a:r>
              <a:rPr lang="en-US" altLang="ru-RU" sz="2400">
                <a:latin typeface="Calibri" panose="020F0502020204030204" pitchFamily="34" charset="0"/>
              </a:rPr>
              <a:t>         'Gender':['M','F','M','M','F','M','F','F','M','M']</a:t>
            </a:r>
          </a:p>
          <a:p>
            <a:pPr eaLnBrk="1" hangingPunct="1"/>
            <a:r>
              <a:rPr lang="en-US" altLang="ru-RU" sz="2400">
                <a:latin typeface="Calibri" panose="020F0502020204030204" pitchFamily="34" charset="0"/>
              </a:rPr>
              <a:t>        }</a:t>
            </a:r>
          </a:p>
          <a:p>
            <a:pPr eaLnBrk="1" hangingPunct="1"/>
            <a:r>
              <a:rPr lang="en-US" altLang="ru-RU" sz="2400">
                <a:latin typeface="Calibri" panose="020F0502020204030204" pitchFamily="34" charset="0"/>
              </a:rPr>
              <a:t>df = pd.DataFrame(PData) </a:t>
            </a:r>
          </a:p>
          <a:p>
            <a:pPr eaLnBrk="1" hangingPunct="1"/>
            <a:r>
              <a:rPr lang="en-US" altLang="ru-RU" sz="2400" b="1">
                <a:solidFill>
                  <a:srgbClr val="FF0000"/>
                </a:solidFill>
                <a:latin typeface="Calibri" panose="020F0502020204030204" pitchFamily="34" charset="0"/>
              </a:rPr>
              <a:t>print("---- Iterate through Groups------------")</a:t>
            </a:r>
          </a:p>
          <a:p>
            <a:pPr eaLnBrk="1" hangingPunct="1"/>
            <a:r>
              <a:rPr lang="en-US" altLang="ru-RU" sz="2400" b="1">
                <a:solidFill>
                  <a:srgbClr val="7030A0"/>
                </a:solidFill>
                <a:latin typeface="Calibri" panose="020F0502020204030204" pitchFamily="34" charset="0"/>
              </a:rPr>
              <a:t>grouped = df.groupby ('Department')</a:t>
            </a:r>
          </a:p>
          <a:p>
            <a:pPr eaLnBrk="1" hangingPunct="1"/>
            <a:r>
              <a:rPr lang="en-US" altLang="ru-RU" sz="2400" b="1">
                <a:solidFill>
                  <a:srgbClr val="7030A0"/>
                </a:solidFill>
                <a:latin typeface="Calibri" panose="020F0502020204030204" pitchFamily="34" charset="0"/>
              </a:rPr>
              <a:t>for name,group in grouped:</a:t>
            </a:r>
          </a:p>
          <a:p>
            <a:pPr eaLnBrk="1" hangingPunct="1"/>
            <a:r>
              <a:rPr lang="en-US" altLang="ru-RU" sz="2400" b="1">
                <a:solidFill>
                  <a:srgbClr val="7030A0"/>
                </a:solidFill>
                <a:latin typeface="Calibri" panose="020F0502020204030204" pitchFamily="34" charset="0"/>
              </a:rPr>
              <a:t>   print (name)</a:t>
            </a:r>
          </a:p>
          <a:p>
            <a:pPr eaLnBrk="1" hangingPunct="1"/>
            <a:r>
              <a:rPr lang="en-US" altLang="ru-RU" sz="2400" b="1">
                <a:solidFill>
                  <a:srgbClr val="7030A0"/>
                </a:solidFill>
                <a:latin typeface="Calibri" panose="020F0502020204030204" pitchFamily="34" charset="0"/>
              </a:rPr>
              <a:t>   print (group)</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descr="Screen Clipping">
            <a:extLst>
              <a:ext uri="{FF2B5EF4-FFF2-40B4-BE49-F238E27FC236}">
                <a16:creationId xmlns:a16="http://schemas.microsoft.com/office/drawing/2014/main" id="{F1B24378-524E-456B-976D-2B3EF5341A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28600"/>
            <a:ext cx="8839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D640CF6-C4D5-4DB7-BCE4-7F8CC0AD8266}"/>
              </a:ext>
            </a:extLst>
          </p:cNvPr>
          <p:cNvSpPr>
            <a:spLocks noChangeArrowheads="1"/>
          </p:cNvSpPr>
          <p:nvPr/>
        </p:nvSpPr>
        <p:spPr bwMode="auto">
          <a:xfrm>
            <a:off x="1524000" y="0"/>
            <a:ext cx="8991600" cy="704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Example – Select a Single Group</a:t>
            </a:r>
          </a:p>
          <a:p>
            <a:pPr eaLnBrk="1" hangingPunct="1"/>
            <a:r>
              <a:rPr lang="en-US" altLang="ru-RU" sz="2800">
                <a:latin typeface="Calibri" panose="020F0502020204030204" pitchFamily="34" charset="0"/>
              </a:rPr>
              <a:t>import pandas as pd</a:t>
            </a:r>
          </a:p>
          <a:p>
            <a:pPr eaLnBrk="1" hangingPunct="1"/>
            <a:r>
              <a:rPr lang="en-US" altLang="ru-RU" sz="2800">
                <a:latin typeface="Calibri" panose="020F0502020204030204" pitchFamily="34" charset="0"/>
              </a:rPr>
              <a:t>PData = {'Name' : ['Arpit','Zayana','Kareem','Abhilash','Dhanya','Siju','Ankita','Divya','Nidhin','Hari'],</a:t>
            </a:r>
          </a:p>
          <a:p>
            <a:pPr eaLnBrk="1" hangingPunct="1"/>
            <a:r>
              <a:rPr lang="en-US" altLang="ru-RU" sz="2800">
                <a:latin typeface="Calibri" panose="020F0502020204030204" pitchFamily="34" charset="0"/>
              </a:rPr>
              <a:t>         'Age' : [62,18,68,26,24,23,16,20,25,28],</a:t>
            </a:r>
          </a:p>
          <a:p>
            <a:pPr eaLnBrk="1" hangingPunct="1"/>
            <a:r>
              <a:rPr lang="en-US" altLang="ru-RU" sz="2800">
                <a:latin typeface="Calibri" panose="020F0502020204030204" pitchFamily="34" charset="0"/>
              </a:rPr>
              <a:t>         'Department' : ['Surgery','ENT','Orthopedic','Surgery','ENT','Cardiology','ENT','Cardiology','Orhopedic','Surgery'],</a:t>
            </a:r>
          </a:p>
          <a:p>
            <a:pPr eaLnBrk="1" hangingPunct="1"/>
            <a:r>
              <a:rPr lang="en-US" altLang="ru-RU" sz="2800">
                <a:latin typeface="Calibri" panose="020F0502020204030204" pitchFamily="34" charset="0"/>
              </a:rPr>
              <a:t>         'Fee':[300,250,450,300,350,800,100,500,700,450],</a:t>
            </a:r>
          </a:p>
          <a:p>
            <a:pPr eaLnBrk="1" hangingPunct="1"/>
            <a:r>
              <a:rPr lang="en-US" altLang="ru-RU" sz="2800">
                <a:latin typeface="Calibri" panose="020F0502020204030204" pitchFamily="34" charset="0"/>
              </a:rPr>
              <a:t>         'Gender':['M','F','M','M','F','M','F','F','M','M']</a:t>
            </a:r>
          </a:p>
          <a:p>
            <a:pPr eaLnBrk="1" hangingPunct="1"/>
            <a:r>
              <a:rPr lang="en-US" altLang="ru-RU" sz="2800">
                <a:latin typeface="Calibri" panose="020F0502020204030204" pitchFamily="34" charset="0"/>
              </a:rPr>
              <a:t>        }</a:t>
            </a:r>
          </a:p>
          <a:p>
            <a:pPr eaLnBrk="1" hangingPunct="1"/>
            <a:r>
              <a:rPr lang="en-US" altLang="ru-RU" sz="2800">
                <a:latin typeface="Calibri" panose="020F0502020204030204" pitchFamily="34" charset="0"/>
              </a:rPr>
              <a:t>df = pd.DataFrame(PData) </a:t>
            </a:r>
          </a:p>
          <a:p>
            <a:pPr eaLnBrk="1" hangingPunct="1"/>
            <a:r>
              <a:rPr lang="en-US" altLang="ru-RU" sz="2800" b="1">
                <a:solidFill>
                  <a:srgbClr val="FF0000"/>
                </a:solidFill>
                <a:latin typeface="Calibri" panose="020F0502020204030204" pitchFamily="34" charset="0"/>
              </a:rPr>
              <a:t>print("---- Select a Single Group------------")</a:t>
            </a:r>
          </a:p>
          <a:p>
            <a:pPr eaLnBrk="1" hangingPunct="1"/>
            <a:r>
              <a:rPr lang="en-US" altLang="ru-RU" sz="2800" b="1">
                <a:solidFill>
                  <a:srgbClr val="7030A0"/>
                </a:solidFill>
                <a:latin typeface="Calibri" panose="020F0502020204030204" pitchFamily="34" charset="0"/>
              </a:rPr>
              <a:t>grouped = df.groupby ('Department')</a:t>
            </a:r>
          </a:p>
          <a:p>
            <a:pPr eaLnBrk="1" hangingPunct="1"/>
            <a:r>
              <a:rPr lang="en-US" altLang="ru-RU" sz="2800" b="1">
                <a:solidFill>
                  <a:srgbClr val="7030A0"/>
                </a:solidFill>
                <a:latin typeface="Calibri" panose="020F0502020204030204" pitchFamily="34" charset="0"/>
              </a:rPr>
              <a:t>print (grouped.get_group('ENT'))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 descr="Screen Clipping">
            <a:extLst>
              <a:ext uri="{FF2B5EF4-FFF2-40B4-BE49-F238E27FC236}">
                <a16:creationId xmlns:a16="http://schemas.microsoft.com/office/drawing/2014/main" id="{DAECC8D4-B449-499B-A877-3CA3D972BF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143000"/>
            <a:ext cx="8763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3F33058C-F858-408F-A48C-FCE5E04FD0FA}"/>
              </a:ext>
            </a:extLst>
          </p:cNvPr>
          <p:cNvSpPr>
            <a:spLocks noChangeArrowheads="1"/>
          </p:cNvSpPr>
          <p:nvPr/>
        </p:nvSpPr>
        <p:spPr bwMode="auto">
          <a:xfrm>
            <a:off x="1676400" y="76201"/>
            <a:ext cx="88392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b="1">
                <a:solidFill>
                  <a:srgbClr val="00B050"/>
                </a:solidFill>
                <a:latin typeface="Calibri" panose="020F0502020204030204" pitchFamily="34" charset="0"/>
              </a:rPr>
              <a:t>Aggregations</a:t>
            </a:r>
          </a:p>
          <a:p>
            <a:pPr eaLnBrk="1" hangingPunct="1"/>
            <a:r>
              <a:rPr lang="en-US" altLang="ru-RU" sz="3200">
                <a:latin typeface="Calibri" panose="020F0502020204030204" pitchFamily="34" charset="0"/>
              </a:rPr>
              <a:t>An aggregated function returns a single aggregated value for each group. Once the </a:t>
            </a:r>
            <a:r>
              <a:rPr lang="en-US" altLang="ru-RU" sz="3200" b="1">
                <a:latin typeface="Calibri" panose="020F0502020204030204" pitchFamily="34" charset="0"/>
              </a:rPr>
              <a:t>group by</a:t>
            </a:r>
            <a:r>
              <a:rPr lang="en-US" altLang="ru-RU" sz="3200">
                <a:latin typeface="Calibri" panose="020F0502020204030204" pitchFamily="34" charset="0"/>
              </a:rPr>
              <a:t> object is created, several aggregation operations can be performed on the grouped data.</a:t>
            </a:r>
          </a:p>
          <a:p>
            <a:pPr eaLnBrk="1" hangingPunct="1"/>
            <a:r>
              <a:rPr lang="en-US" altLang="ru-RU" sz="3200">
                <a:latin typeface="Calibri" panose="020F0502020204030204" pitchFamily="34" charset="0"/>
              </a:rPr>
              <a:t>An obvious one is aggregation via the aggregate or equivalent </a:t>
            </a:r>
            <a:r>
              <a:rPr lang="en-US" altLang="ru-RU" sz="3200" b="1">
                <a:latin typeface="Calibri" panose="020F0502020204030204" pitchFamily="34" charset="0"/>
              </a:rPr>
              <a:t>agg</a:t>
            </a:r>
            <a:r>
              <a:rPr lang="en-US" altLang="ru-RU" sz="3200">
                <a:latin typeface="Calibri" panose="020F0502020204030204" pitchFamily="34" charset="0"/>
              </a:rPr>
              <a:t> method.</a:t>
            </a:r>
          </a:p>
        </p:txBody>
      </p:sp>
      <p:sp>
        <p:nvSpPr>
          <p:cNvPr id="32771" name="Rectangle 2">
            <a:extLst>
              <a:ext uri="{FF2B5EF4-FFF2-40B4-BE49-F238E27FC236}">
                <a16:creationId xmlns:a16="http://schemas.microsoft.com/office/drawing/2014/main" id="{4022EF6E-4B1F-4992-9873-928D03409EBA}"/>
              </a:ext>
            </a:extLst>
          </p:cNvPr>
          <p:cNvSpPr>
            <a:spLocks noChangeArrowheads="1"/>
          </p:cNvSpPr>
          <p:nvPr/>
        </p:nvSpPr>
        <p:spPr bwMode="auto">
          <a:xfrm>
            <a:off x="1676400" y="3808413"/>
            <a:ext cx="89916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a:solidFill>
                  <a:srgbClr val="00B050"/>
                </a:solidFill>
                <a:latin typeface="Calibri" panose="020F0502020204030204" pitchFamily="34" charset="0"/>
              </a:rPr>
              <a:t>print("---- Aggregation (agg or aggregate ) ---")</a:t>
            </a:r>
          </a:p>
          <a:p>
            <a:pPr eaLnBrk="1" hangingPunct="1"/>
            <a:r>
              <a:rPr lang="en-US" altLang="ru-RU" sz="2800">
                <a:solidFill>
                  <a:srgbClr val="00B050"/>
                </a:solidFill>
                <a:latin typeface="Calibri" panose="020F0502020204030204" pitchFamily="34" charset="0"/>
              </a:rPr>
              <a:t>print("--Department wise sum of fee--")</a:t>
            </a:r>
          </a:p>
          <a:p>
            <a:pPr eaLnBrk="1" hangingPunct="1"/>
            <a:r>
              <a:rPr lang="en-US" altLang="ru-RU" sz="2800">
                <a:solidFill>
                  <a:srgbClr val="00B050"/>
                </a:solidFill>
                <a:latin typeface="Calibri" panose="020F0502020204030204" pitchFamily="34" charset="0"/>
              </a:rPr>
              <a:t>grouped = df.groupby ('Department')</a:t>
            </a:r>
          </a:p>
          <a:p>
            <a:pPr eaLnBrk="1" hangingPunct="1"/>
            <a:r>
              <a:rPr lang="en-US" altLang="ru-RU" sz="2800">
                <a:solidFill>
                  <a:srgbClr val="00B050"/>
                </a:solidFill>
                <a:latin typeface="Calibri" panose="020F0502020204030204" pitchFamily="34" charset="0"/>
              </a:rPr>
              <a:t>print (grouped['Fee'].agg(np.sum))</a:t>
            </a:r>
          </a:p>
          <a:p>
            <a:pPr eaLnBrk="1" hangingPunct="1"/>
            <a:r>
              <a:rPr lang="en-US" altLang="ru-RU" sz="2800">
                <a:solidFill>
                  <a:srgbClr val="00B050"/>
                </a:solidFill>
                <a:latin typeface="Calibri" panose="020F0502020204030204" pitchFamily="34" charset="0"/>
              </a:rPr>
              <a:t>print("--Department wise Mean--")</a:t>
            </a:r>
          </a:p>
          <a:p>
            <a:pPr eaLnBrk="1" hangingPunct="1"/>
            <a:r>
              <a:rPr lang="en-US" altLang="ru-RU" sz="2800">
                <a:solidFill>
                  <a:srgbClr val="00B050"/>
                </a:solidFill>
                <a:latin typeface="Calibri" panose="020F0502020204030204" pitchFamily="34" charset="0"/>
              </a:rPr>
              <a:t>print (grouped['Fee'].aggregate(np.mean))</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1" descr="Screen Clipping">
            <a:extLst>
              <a:ext uri="{FF2B5EF4-FFF2-40B4-BE49-F238E27FC236}">
                <a16:creationId xmlns:a16="http://schemas.microsoft.com/office/drawing/2014/main" id="{05F5D649-D4C9-469E-8C34-DE7677FD54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2864"/>
            <a:ext cx="8610600" cy="666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FB2021-A80B-4048-AFCD-110EC543D9D2}"/>
              </a:ext>
            </a:extLst>
          </p:cNvPr>
          <p:cNvSpPr>
            <a:spLocks noGrp="1"/>
          </p:cNvSpPr>
          <p:nvPr>
            <p:ph type="title"/>
          </p:nvPr>
        </p:nvSpPr>
        <p:spPr/>
        <p:txBody>
          <a:bodyPr/>
          <a:lstStyle/>
          <a:p>
            <a:pPr algn="ctr"/>
            <a:r>
              <a:rPr lang="kk-KZ" dirty="0"/>
              <a:t>Операции с </a:t>
            </a:r>
            <a:r>
              <a:rPr lang="en-US" dirty="0"/>
              <a:t>NumPy Arrays</a:t>
            </a:r>
            <a:endParaRPr lang="LID4096" dirty="0"/>
          </a:p>
        </p:txBody>
      </p:sp>
      <p:sp>
        <p:nvSpPr>
          <p:cNvPr id="3" name="Объект 2">
            <a:extLst>
              <a:ext uri="{FF2B5EF4-FFF2-40B4-BE49-F238E27FC236}">
                <a16:creationId xmlns:a16="http://schemas.microsoft.com/office/drawing/2014/main" id="{662ABF86-4C16-4123-9675-50A50653C3F0}"/>
              </a:ext>
            </a:extLst>
          </p:cNvPr>
          <p:cNvSpPr>
            <a:spLocks noGrp="1"/>
          </p:cNvSpPr>
          <p:nvPr>
            <p:ph idx="1"/>
          </p:nvPr>
        </p:nvSpPr>
        <p:spPr/>
        <p:txBody>
          <a:bodyPr/>
          <a:lstStyle/>
          <a:p>
            <a:r>
              <a:rPr lang="ru-RU" dirty="0"/>
              <a:t>Любые арифметические операции между массивами одинакового размера применяют операцию поэлементно:</a:t>
            </a:r>
          </a:p>
          <a:p>
            <a:endParaRPr lang="LID4096" dirty="0"/>
          </a:p>
        </p:txBody>
      </p:sp>
      <p:sp>
        <p:nvSpPr>
          <p:cNvPr id="4" name="Rectangle 6">
            <a:extLst>
              <a:ext uri="{FF2B5EF4-FFF2-40B4-BE49-F238E27FC236}">
                <a16:creationId xmlns:a16="http://schemas.microsoft.com/office/drawing/2014/main" id="{3AD38E68-6A06-4E6A-8C89-DFBC2BCCEE4D}"/>
              </a:ext>
            </a:extLst>
          </p:cNvPr>
          <p:cNvSpPr/>
          <p:nvPr/>
        </p:nvSpPr>
        <p:spPr>
          <a:xfrm>
            <a:off x="1105435" y="2737729"/>
            <a:ext cx="7743254" cy="3016210"/>
          </a:xfrm>
          <a:prstGeom prst="rect">
            <a:avLst/>
          </a:prstGeom>
        </p:spPr>
        <p:txBody>
          <a:bodyPr wrap="square">
            <a:spAutoFit/>
          </a:bodyPr>
          <a:lstStyle/>
          <a:p>
            <a:r>
              <a:rPr lang="en-US" dirty="0" err="1">
                <a:solidFill>
                  <a:srgbClr val="000080"/>
                </a:solidFill>
              </a:rPr>
              <a:t>arr</a:t>
            </a:r>
            <a:r>
              <a:rPr lang="en-US" dirty="0">
                <a:solidFill>
                  <a:srgbClr val="000080"/>
                </a:solidFill>
              </a:rPr>
              <a:t> = </a:t>
            </a:r>
            <a:r>
              <a:rPr lang="en-US" dirty="0" err="1">
                <a:solidFill>
                  <a:srgbClr val="000080"/>
                </a:solidFill>
              </a:rPr>
              <a:t>np.array</a:t>
            </a:r>
            <a:r>
              <a:rPr lang="en-US" dirty="0">
                <a:solidFill>
                  <a:srgbClr val="000080"/>
                </a:solidFill>
              </a:rPr>
              <a:t>([[1., 2., 3.], [4., 5., 6.]])</a:t>
            </a:r>
          </a:p>
          <a:p>
            <a:r>
              <a:rPr lang="en-US" dirty="0">
                <a:solidFill>
                  <a:srgbClr val="000080"/>
                </a:solidFill>
              </a:rPr>
              <a:t>print(</a:t>
            </a:r>
            <a:r>
              <a:rPr lang="en-US" dirty="0" err="1">
                <a:solidFill>
                  <a:srgbClr val="000080"/>
                </a:solidFill>
              </a:rPr>
              <a:t>arr</a:t>
            </a:r>
            <a:r>
              <a:rPr lang="en-US" dirty="0">
                <a:solidFill>
                  <a:srgbClr val="000080"/>
                </a:solidFill>
              </a:rPr>
              <a:t>)</a:t>
            </a:r>
          </a:p>
          <a:p>
            <a:r>
              <a:rPr lang="en-US" dirty="0"/>
              <a:t>[[1. 2. 3.]</a:t>
            </a:r>
          </a:p>
          <a:p>
            <a:r>
              <a:rPr lang="en-US" dirty="0"/>
              <a:t> [4. 5. 6.]]</a:t>
            </a:r>
          </a:p>
          <a:p>
            <a:endParaRPr lang="en-US" sz="500" dirty="0"/>
          </a:p>
          <a:p>
            <a:r>
              <a:rPr lang="en-US" dirty="0">
                <a:solidFill>
                  <a:srgbClr val="000080"/>
                </a:solidFill>
              </a:rPr>
              <a:t>print(</a:t>
            </a:r>
            <a:r>
              <a:rPr lang="en-US" dirty="0" err="1">
                <a:solidFill>
                  <a:srgbClr val="000080"/>
                </a:solidFill>
              </a:rPr>
              <a:t>arr</a:t>
            </a:r>
            <a:r>
              <a:rPr lang="en-US" dirty="0">
                <a:solidFill>
                  <a:srgbClr val="000080"/>
                </a:solidFill>
              </a:rPr>
              <a:t> * </a:t>
            </a:r>
            <a:r>
              <a:rPr lang="en-US" dirty="0" err="1">
                <a:solidFill>
                  <a:srgbClr val="000080"/>
                </a:solidFill>
              </a:rPr>
              <a:t>arr</a:t>
            </a:r>
            <a:r>
              <a:rPr lang="en-US" dirty="0">
                <a:solidFill>
                  <a:srgbClr val="000080"/>
                </a:solidFill>
              </a:rPr>
              <a:t>)</a:t>
            </a:r>
          </a:p>
          <a:p>
            <a:r>
              <a:rPr lang="en-US" dirty="0"/>
              <a:t>[[ 1.  4.  9.]</a:t>
            </a:r>
          </a:p>
          <a:p>
            <a:r>
              <a:rPr lang="en-US" dirty="0"/>
              <a:t> [16. 25. 36.]]</a:t>
            </a:r>
          </a:p>
          <a:p>
            <a:endParaRPr lang="en-US" sz="500" dirty="0"/>
          </a:p>
          <a:p>
            <a:r>
              <a:rPr lang="en-US" dirty="0">
                <a:solidFill>
                  <a:srgbClr val="000080"/>
                </a:solidFill>
              </a:rPr>
              <a:t>print(</a:t>
            </a:r>
            <a:r>
              <a:rPr lang="en-US" dirty="0" err="1">
                <a:solidFill>
                  <a:srgbClr val="000080"/>
                </a:solidFill>
              </a:rPr>
              <a:t>arr</a:t>
            </a:r>
            <a:r>
              <a:rPr lang="en-US" dirty="0">
                <a:solidFill>
                  <a:srgbClr val="000080"/>
                </a:solidFill>
              </a:rPr>
              <a:t> - </a:t>
            </a:r>
            <a:r>
              <a:rPr lang="en-US" dirty="0" err="1">
                <a:solidFill>
                  <a:srgbClr val="000080"/>
                </a:solidFill>
              </a:rPr>
              <a:t>arr</a:t>
            </a:r>
            <a:r>
              <a:rPr lang="en-US" dirty="0">
                <a:solidFill>
                  <a:srgbClr val="000080"/>
                </a:solidFill>
              </a:rPr>
              <a:t>)</a:t>
            </a:r>
          </a:p>
          <a:p>
            <a:r>
              <a:rPr lang="en-US" dirty="0"/>
              <a:t>[[0. 0. 0.]</a:t>
            </a:r>
          </a:p>
          <a:p>
            <a:r>
              <a:rPr lang="en-US" dirty="0"/>
              <a:t> [0. 0. 0.]]</a:t>
            </a:r>
          </a:p>
        </p:txBody>
      </p:sp>
    </p:spTree>
    <p:extLst>
      <p:ext uri="{BB962C8B-B14F-4D97-AF65-F5344CB8AC3E}">
        <p14:creationId xmlns:p14="http://schemas.microsoft.com/office/powerpoint/2010/main" val="35719889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a:extLst>
              <a:ext uri="{FF2B5EF4-FFF2-40B4-BE49-F238E27FC236}">
                <a16:creationId xmlns:a16="http://schemas.microsoft.com/office/drawing/2014/main" id="{9F3CBF9B-D610-4923-9F59-D348AE75671D}"/>
              </a:ext>
            </a:extLst>
          </p:cNvPr>
          <p:cNvSpPr>
            <a:spLocks noChangeArrowheads="1"/>
          </p:cNvSpPr>
          <p:nvPr/>
        </p:nvSpPr>
        <p:spPr bwMode="auto">
          <a:xfrm>
            <a:off x="1600200" y="76200"/>
            <a:ext cx="90678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000" b="1">
                <a:latin typeface="Calibri" panose="020F0502020204030204" pitchFamily="34" charset="0"/>
              </a:rPr>
              <a:t>To find size of group</a:t>
            </a:r>
            <a:endParaRPr lang="en-US" altLang="ru-RU" sz="4000">
              <a:latin typeface="Calibri" panose="020F0502020204030204" pitchFamily="34" charset="0"/>
            </a:endParaRPr>
          </a:p>
          <a:p>
            <a:pPr eaLnBrk="1" hangingPunct="1"/>
            <a:r>
              <a:rPr lang="en-US" altLang="ru-RU" sz="4000">
                <a:latin typeface="Calibri" panose="020F0502020204030204" pitchFamily="34" charset="0"/>
              </a:rPr>
              <a:t>grouped = df.groupby ('Department')</a:t>
            </a:r>
          </a:p>
          <a:p>
            <a:pPr eaLnBrk="1" hangingPunct="1"/>
            <a:r>
              <a:rPr lang="en-US" altLang="ru-RU" sz="4000">
                <a:latin typeface="Calibri" panose="020F0502020204030204" pitchFamily="34" charset="0"/>
              </a:rPr>
              <a:t>print (grouped.aggregate(np.size))</a:t>
            </a:r>
          </a:p>
          <a:p>
            <a:pPr eaLnBrk="1" hangingPunct="1"/>
            <a:r>
              <a:rPr lang="en-US" altLang="ru-RU" sz="4000">
                <a:latin typeface="Calibri" panose="020F0502020204030204" pitchFamily="34" charset="0"/>
              </a:rPr>
              <a:t>OR</a:t>
            </a:r>
          </a:p>
          <a:p>
            <a:pPr eaLnBrk="1" hangingPunct="1"/>
            <a:r>
              <a:rPr lang="en-US" altLang="ru-RU" sz="4000">
                <a:latin typeface="Calibri" panose="020F0502020204030204" pitchFamily="34" charset="0"/>
              </a:rPr>
              <a:t>print (grouped.agg(np.size))</a:t>
            </a:r>
          </a:p>
          <a:p>
            <a:pPr eaLnBrk="1" hangingPunct="1"/>
            <a:r>
              <a:rPr lang="en-US" altLang="ru-RU" sz="4000" b="1">
                <a:latin typeface="Calibri" panose="020F0502020204030204" pitchFamily="34" charset="0"/>
              </a:rPr>
              <a:t>Output</a:t>
            </a:r>
            <a:endParaRPr lang="en-US" altLang="ru-RU" sz="4000">
              <a:latin typeface="Calibri" panose="020F0502020204030204" pitchFamily="34" charset="0"/>
            </a:endParaRPr>
          </a:p>
        </p:txBody>
      </p:sp>
      <p:pic>
        <p:nvPicPr>
          <p:cNvPr id="34819" name="Picture 3" descr="Screen Clipping">
            <a:extLst>
              <a:ext uri="{FF2B5EF4-FFF2-40B4-BE49-F238E27FC236}">
                <a16:creationId xmlns:a16="http://schemas.microsoft.com/office/drawing/2014/main" id="{F35916B1-DE5D-4DB4-80F7-041CF0B198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51226" y="3846514"/>
            <a:ext cx="6359525" cy="285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AA802DE-9AED-46BF-BDF5-963BD2DC201D}"/>
              </a:ext>
            </a:extLst>
          </p:cNvPr>
          <p:cNvSpPr>
            <a:spLocks noChangeArrowheads="1"/>
          </p:cNvSpPr>
          <p:nvPr/>
        </p:nvSpPr>
        <p:spPr bwMode="auto">
          <a:xfrm>
            <a:off x="1524000" y="7939"/>
            <a:ext cx="91440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400" b="1">
                <a:solidFill>
                  <a:srgbClr val="00B050"/>
                </a:solidFill>
                <a:latin typeface="Calibri" panose="020F0502020204030204" pitchFamily="34" charset="0"/>
              </a:rPr>
              <a:t>Applying Multiple Aggregation Functions </a:t>
            </a:r>
          </a:p>
          <a:p>
            <a:pPr algn="just" eaLnBrk="1" hangingPunct="1"/>
            <a:r>
              <a:rPr lang="en-US" altLang="ru-RU" sz="3600" b="1">
                <a:latin typeface="Calibri" panose="020F0502020204030204" pitchFamily="34" charset="0"/>
              </a:rPr>
              <a:t>grouped Series, you can also pass a list or dict of functions to do aggregation with, and generate DataFrame as output –</a:t>
            </a:r>
          </a:p>
        </p:txBody>
      </p:sp>
      <p:sp>
        <p:nvSpPr>
          <p:cNvPr id="35843" name="Rectangle 4">
            <a:extLst>
              <a:ext uri="{FF2B5EF4-FFF2-40B4-BE49-F238E27FC236}">
                <a16:creationId xmlns:a16="http://schemas.microsoft.com/office/drawing/2014/main" id="{6CBF3B4F-0CE6-4EA5-A8FA-30A3A202E4C0}"/>
              </a:ext>
            </a:extLst>
          </p:cNvPr>
          <p:cNvSpPr>
            <a:spLocks noChangeArrowheads="1"/>
          </p:cNvSpPr>
          <p:nvPr/>
        </p:nvSpPr>
        <p:spPr bwMode="auto">
          <a:xfrm>
            <a:off x="1676400" y="3482975"/>
            <a:ext cx="8991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3200" b="1">
                <a:solidFill>
                  <a:srgbClr val="00B050"/>
                </a:solidFill>
                <a:latin typeface="Calibri" panose="020F0502020204030204" pitchFamily="34" charset="0"/>
              </a:rPr>
              <a:t>print("-Multiple Aggregation Functions-")</a:t>
            </a:r>
          </a:p>
          <a:p>
            <a:pPr eaLnBrk="1" hangingPunct="1"/>
            <a:r>
              <a:rPr lang="en-US" altLang="ru-RU" sz="3200" b="1">
                <a:solidFill>
                  <a:srgbClr val="00B050"/>
                </a:solidFill>
                <a:latin typeface="Calibri" panose="020F0502020204030204" pitchFamily="34" charset="0"/>
              </a:rPr>
              <a:t>grouped = df.groupby ('Department')</a:t>
            </a:r>
          </a:p>
          <a:p>
            <a:pPr eaLnBrk="1" hangingPunct="1"/>
            <a:r>
              <a:rPr lang="en-US" altLang="ru-RU" sz="3200" b="1">
                <a:solidFill>
                  <a:srgbClr val="00B050"/>
                </a:solidFill>
                <a:latin typeface="Calibri" panose="020F0502020204030204" pitchFamily="34" charset="0"/>
              </a:rPr>
              <a:t>print (grouped['Fee'].agg([np.sum,np.max,np.min]))</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 descr="Screen Clipping">
            <a:extLst>
              <a:ext uri="{FF2B5EF4-FFF2-40B4-BE49-F238E27FC236}">
                <a16:creationId xmlns:a16="http://schemas.microsoft.com/office/drawing/2014/main" id="{DE860718-F8B2-46D0-A539-13ADC5B829E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762000"/>
            <a:ext cx="879475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05180CFD-9CC9-45FE-8FE9-3EA91A177732}"/>
              </a:ext>
            </a:extLst>
          </p:cNvPr>
          <p:cNvSpPr>
            <a:spLocks noChangeArrowheads="1"/>
          </p:cNvSpPr>
          <p:nvPr/>
        </p:nvSpPr>
        <p:spPr bwMode="auto">
          <a:xfrm>
            <a:off x="1600200" y="152401"/>
            <a:ext cx="88392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4800" b="1" u="sng">
                <a:latin typeface="Calibri" panose="020F0502020204030204" pitchFamily="34" charset="0"/>
              </a:rPr>
              <a:t>Transform</a:t>
            </a:r>
            <a:endParaRPr lang="en-US" altLang="ru-RU" sz="4800" b="1">
              <a:latin typeface="Calibri" panose="020F0502020204030204" pitchFamily="34" charset="0"/>
            </a:endParaRPr>
          </a:p>
          <a:p>
            <a:pPr algn="just" eaLnBrk="1" hangingPunct="1"/>
            <a:r>
              <a:rPr lang="en-US" altLang="ru-RU" sz="2800" b="1">
                <a:latin typeface="Verdana" panose="020B0604030504040204" pitchFamily="34" charset="0"/>
                <a:ea typeface="Verdana" panose="020B0604030504040204" pitchFamily="34" charset="0"/>
                <a:cs typeface="Verdana" panose="020B0604030504040204" pitchFamily="34" charset="0"/>
              </a:rPr>
              <a:t>T</a:t>
            </a:r>
            <a:r>
              <a:rPr lang="en-US" altLang="ru-RU" sz="3600">
                <a:latin typeface="Verdana" panose="020B0604030504040204" pitchFamily="34" charset="0"/>
                <a:ea typeface="Verdana" panose="020B0604030504040204" pitchFamily="34" charset="0"/>
                <a:cs typeface="Verdana" panose="020B0604030504040204" pitchFamily="34" charset="0"/>
              </a:rPr>
              <a:t>ransform is an operation used in conjunction with groupby (which is one of the most useful operations in pandas). We retain the same number of items as the original data set. That is the unique feature of using transform.</a:t>
            </a:r>
          </a:p>
        </p:txBody>
      </p:sp>
      <p:sp>
        <p:nvSpPr>
          <p:cNvPr id="37891" name="Rectangle 2">
            <a:extLst>
              <a:ext uri="{FF2B5EF4-FFF2-40B4-BE49-F238E27FC236}">
                <a16:creationId xmlns:a16="http://schemas.microsoft.com/office/drawing/2014/main" id="{4C6373B7-1C8E-4ABB-AD0F-6CB68BEE3A82}"/>
              </a:ext>
            </a:extLst>
          </p:cNvPr>
          <p:cNvSpPr>
            <a:spLocks noChangeArrowheads="1"/>
          </p:cNvSpPr>
          <p:nvPr/>
        </p:nvSpPr>
        <p:spPr bwMode="auto">
          <a:xfrm>
            <a:off x="1752600" y="4754564"/>
            <a:ext cx="8686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400" b="1">
                <a:solidFill>
                  <a:srgbClr val="00B050"/>
                </a:solidFill>
                <a:latin typeface="Calibri" panose="020F0502020204030204" pitchFamily="34" charset="0"/>
              </a:rPr>
              <a:t>print("-Transform-")</a:t>
            </a:r>
          </a:p>
          <a:p>
            <a:pPr eaLnBrk="1" hangingPunct="1"/>
            <a:endParaRPr lang="en-US" altLang="ru-RU" sz="2400" b="1">
              <a:solidFill>
                <a:srgbClr val="00B050"/>
              </a:solidFill>
              <a:latin typeface="Calibri" panose="020F0502020204030204" pitchFamily="34" charset="0"/>
            </a:endParaRPr>
          </a:p>
          <a:p>
            <a:pPr eaLnBrk="1" hangingPunct="1"/>
            <a:r>
              <a:rPr lang="en-US" altLang="ru-RU" sz="2400" b="1">
                <a:solidFill>
                  <a:srgbClr val="00B050"/>
                </a:solidFill>
                <a:latin typeface="Calibri" panose="020F0502020204030204" pitchFamily="34" charset="0"/>
              </a:rPr>
              <a:t>df["Total Fee"] = df.groupby('Department')["Fee"].transform('sum')</a:t>
            </a:r>
          </a:p>
          <a:p>
            <a:pPr eaLnBrk="1" hangingPunct="1"/>
            <a:r>
              <a:rPr lang="en-US" altLang="ru-RU" sz="2400" b="1">
                <a:solidFill>
                  <a:srgbClr val="00B050"/>
                </a:solidFill>
                <a:latin typeface="Calibri" panose="020F0502020204030204" pitchFamily="34" charset="0"/>
              </a:rPr>
              <a:t>print(df)</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1" descr="Screen Clipping">
            <a:extLst>
              <a:ext uri="{FF2B5EF4-FFF2-40B4-BE49-F238E27FC236}">
                <a16:creationId xmlns:a16="http://schemas.microsoft.com/office/drawing/2014/main" id="{ABEB8678-1434-4587-B1CD-0DB2E54C89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60526" y="914400"/>
            <a:ext cx="8778875" cy="404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B38D2F78-4112-4C64-B71A-65614D0E27CE}"/>
              </a:ext>
            </a:extLst>
          </p:cNvPr>
          <p:cNvSpPr>
            <a:spLocks noChangeArrowheads="1"/>
          </p:cNvSpPr>
          <p:nvPr/>
        </p:nvSpPr>
        <p:spPr bwMode="auto">
          <a:xfrm>
            <a:off x="1752600" y="609601"/>
            <a:ext cx="868680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algn="just" eaLnBrk="1" hangingPunct="1"/>
            <a:r>
              <a:rPr lang="en-US" altLang="ru-RU" sz="5400">
                <a:solidFill>
                  <a:srgbClr val="7030A0"/>
                </a:solidFill>
                <a:latin typeface="Calibri" panose="020F0502020204030204" pitchFamily="34" charset="0"/>
              </a:rPr>
              <a:t>Pandas</a:t>
            </a:r>
            <a:r>
              <a:rPr lang="en-US" altLang="ru-RU" sz="5400" b="1">
                <a:solidFill>
                  <a:srgbClr val="7030A0"/>
                </a:solidFill>
                <a:latin typeface="Calibri" panose="020F0502020204030204" pitchFamily="34" charset="0"/>
              </a:rPr>
              <a:t> Series.transform()</a:t>
            </a:r>
            <a:r>
              <a:rPr lang="en-US" altLang="ru-RU" sz="5400">
                <a:solidFill>
                  <a:srgbClr val="7030A0"/>
                </a:solidFill>
                <a:latin typeface="Calibri" panose="020F0502020204030204" pitchFamily="34" charset="0"/>
              </a:rPr>
              <a:t>       function Call function (the passed function) on self producing a Series with transformed values and that has the same axis length as self.</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8E6D6736-41BB-42A5-9CD0-972EA6D1F1E1}"/>
              </a:ext>
            </a:extLst>
          </p:cNvPr>
          <p:cNvSpPr>
            <a:spLocks noChangeArrowheads="1"/>
          </p:cNvSpPr>
          <p:nvPr/>
        </p:nvSpPr>
        <p:spPr bwMode="auto">
          <a:xfrm>
            <a:off x="1600200" y="152401"/>
            <a:ext cx="906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800" b="1" u="sng">
                <a:solidFill>
                  <a:srgbClr val="7030A0"/>
                </a:solidFill>
                <a:latin typeface="Calibri" panose="020F0502020204030204" pitchFamily="34" charset="0"/>
              </a:rPr>
              <a:t>Transform – Ex. </a:t>
            </a:r>
            <a:r>
              <a:rPr lang="en-US" altLang="ru-RU" sz="2800" b="1">
                <a:solidFill>
                  <a:srgbClr val="7030A0"/>
                </a:solidFill>
                <a:latin typeface="Calibri" panose="020F0502020204030204" pitchFamily="34" charset="0"/>
              </a:rPr>
              <a:t>( </a:t>
            </a:r>
            <a:r>
              <a:rPr lang="en-US" altLang="ru-RU" sz="3600" b="1">
                <a:solidFill>
                  <a:srgbClr val="7030A0"/>
                </a:solidFill>
                <a:latin typeface="Calibri" panose="020F0502020204030204" pitchFamily="34" charset="0"/>
              </a:rPr>
              <a:t>Increase the fee of each by 1000)</a:t>
            </a:r>
          </a:p>
        </p:txBody>
      </p:sp>
      <p:sp>
        <p:nvSpPr>
          <p:cNvPr id="40963" name="Rectangle 2">
            <a:extLst>
              <a:ext uri="{FF2B5EF4-FFF2-40B4-BE49-F238E27FC236}">
                <a16:creationId xmlns:a16="http://schemas.microsoft.com/office/drawing/2014/main" id="{7BA64227-785A-4A9B-A477-D28FE11C09C8}"/>
              </a:ext>
            </a:extLst>
          </p:cNvPr>
          <p:cNvSpPr>
            <a:spLocks noChangeArrowheads="1"/>
          </p:cNvSpPr>
          <p:nvPr/>
        </p:nvSpPr>
        <p:spPr bwMode="auto">
          <a:xfrm>
            <a:off x="1752600" y="738189"/>
            <a:ext cx="8686800" cy="600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Light" panose="020F0302020204030204" pitchFamily="34" charset="0"/>
              </a:defRPr>
            </a:lvl1pPr>
            <a:lvl2pPr marL="742950" indent="-285750">
              <a:defRPr>
                <a:solidFill>
                  <a:schemeClr val="tx1"/>
                </a:solidFill>
                <a:latin typeface="Calibri Light" panose="020F0302020204030204" pitchFamily="34" charset="0"/>
              </a:defRPr>
            </a:lvl2pPr>
            <a:lvl3pPr marL="1143000" indent="-228600">
              <a:defRPr>
                <a:solidFill>
                  <a:schemeClr val="tx1"/>
                </a:solidFill>
                <a:latin typeface="Calibri Light" panose="020F0302020204030204" pitchFamily="34" charset="0"/>
              </a:defRPr>
            </a:lvl3pPr>
            <a:lvl4pPr marL="1600200" indent="-228600">
              <a:defRPr>
                <a:solidFill>
                  <a:schemeClr val="tx1"/>
                </a:solidFill>
                <a:latin typeface="Calibri Light" panose="020F0302020204030204" pitchFamily="34" charset="0"/>
              </a:defRPr>
            </a:lvl4pPr>
            <a:lvl5pPr marL="2057400" indent="-228600">
              <a:defRPr>
                <a:solidFill>
                  <a:schemeClr val="tx1"/>
                </a:solidFill>
                <a:latin typeface="Calibri Light" panose="020F0302020204030204" pitchFamily="34" charset="0"/>
              </a:defRPr>
            </a:lvl5pPr>
            <a:lvl6pPr marL="2514600" indent="-228600" defTabSz="457200" fontAlgn="base">
              <a:spcBef>
                <a:spcPct val="0"/>
              </a:spcBef>
              <a:spcAft>
                <a:spcPct val="0"/>
              </a:spcAft>
              <a:defRPr>
                <a:solidFill>
                  <a:schemeClr val="tx1"/>
                </a:solidFill>
                <a:latin typeface="Calibri Light" panose="020F0302020204030204" pitchFamily="34" charset="0"/>
              </a:defRPr>
            </a:lvl6pPr>
            <a:lvl7pPr marL="2971800" indent="-228600" defTabSz="457200" fontAlgn="base">
              <a:spcBef>
                <a:spcPct val="0"/>
              </a:spcBef>
              <a:spcAft>
                <a:spcPct val="0"/>
              </a:spcAft>
              <a:defRPr>
                <a:solidFill>
                  <a:schemeClr val="tx1"/>
                </a:solidFill>
                <a:latin typeface="Calibri Light" panose="020F0302020204030204" pitchFamily="34" charset="0"/>
              </a:defRPr>
            </a:lvl7pPr>
            <a:lvl8pPr marL="3429000" indent="-228600" defTabSz="457200" fontAlgn="base">
              <a:spcBef>
                <a:spcPct val="0"/>
              </a:spcBef>
              <a:spcAft>
                <a:spcPct val="0"/>
              </a:spcAft>
              <a:defRPr>
                <a:solidFill>
                  <a:schemeClr val="tx1"/>
                </a:solidFill>
                <a:latin typeface="Calibri Light" panose="020F0302020204030204" pitchFamily="34" charset="0"/>
              </a:defRPr>
            </a:lvl8pPr>
            <a:lvl9pPr marL="3886200" indent="-228600" defTabSz="457200" fontAlgn="base">
              <a:spcBef>
                <a:spcPct val="0"/>
              </a:spcBef>
              <a:spcAft>
                <a:spcPct val="0"/>
              </a:spcAft>
              <a:defRPr>
                <a:solidFill>
                  <a:schemeClr val="tx1"/>
                </a:solidFill>
                <a:latin typeface="Calibri Light" panose="020F0302020204030204" pitchFamily="34" charset="0"/>
              </a:defRPr>
            </a:lvl9pPr>
          </a:lstStyle>
          <a:p>
            <a:pPr eaLnBrk="1" hangingPunct="1"/>
            <a:r>
              <a:rPr lang="en-US" altLang="ru-RU" sz="2400" b="1">
                <a:solidFill>
                  <a:srgbClr val="00B050"/>
                </a:solidFill>
                <a:latin typeface="Calibri" panose="020F0502020204030204" pitchFamily="34" charset="0"/>
              </a:rPr>
              <a:t>import pandas as pd</a:t>
            </a:r>
          </a:p>
          <a:p>
            <a:pPr eaLnBrk="1" hangingPunct="1"/>
            <a:r>
              <a:rPr lang="en-US" altLang="ru-RU" sz="2400" b="1">
                <a:solidFill>
                  <a:srgbClr val="00B050"/>
                </a:solidFill>
                <a:latin typeface="Calibri" panose="020F0502020204030204" pitchFamily="34" charset="0"/>
              </a:rPr>
              <a:t>PData = {'Name' : ['Arpit','Zayana','Kareem','Abhilash','Dhanya','Siju','Ankita','Divya','Nidhin','Hari'],</a:t>
            </a:r>
          </a:p>
          <a:p>
            <a:pPr eaLnBrk="1" hangingPunct="1"/>
            <a:r>
              <a:rPr lang="en-US" altLang="ru-RU" sz="2400" b="1">
                <a:solidFill>
                  <a:srgbClr val="00B050"/>
                </a:solidFill>
                <a:latin typeface="Calibri" panose="020F0502020204030204" pitchFamily="34" charset="0"/>
              </a:rPr>
              <a:t>         'Age' : [62,18,68,26,24,23,16,20,25,28],</a:t>
            </a:r>
          </a:p>
          <a:p>
            <a:pPr eaLnBrk="1" hangingPunct="1"/>
            <a:r>
              <a:rPr lang="en-US" altLang="ru-RU" sz="2400" b="1">
                <a:solidFill>
                  <a:srgbClr val="00B050"/>
                </a:solidFill>
                <a:latin typeface="Calibri" panose="020F0502020204030204" pitchFamily="34" charset="0"/>
              </a:rPr>
              <a:t>         'Department' : ['Surgery','ENT','Orthopedic','Surgery','ENT','Cardiology','ENT','Cardiology','Orhopedic','Surgery'],</a:t>
            </a:r>
          </a:p>
          <a:p>
            <a:pPr eaLnBrk="1" hangingPunct="1"/>
            <a:r>
              <a:rPr lang="en-US" altLang="ru-RU" sz="2400" b="1">
                <a:solidFill>
                  <a:srgbClr val="00B050"/>
                </a:solidFill>
                <a:latin typeface="Calibri" panose="020F0502020204030204" pitchFamily="34" charset="0"/>
              </a:rPr>
              <a:t>         'Fee':[300,250,450,300,350,800,100,500,700,450],</a:t>
            </a:r>
          </a:p>
          <a:p>
            <a:pPr eaLnBrk="1" hangingPunct="1"/>
            <a:r>
              <a:rPr lang="en-US" altLang="ru-RU" sz="2400" b="1">
                <a:solidFill>
                  <a:srgbClr val="00B050"/>
                </a:solidFill>
                <a:latin typeface="Calibri" panose="020F0502020204030204" pitchFamily="34" charset="0"/>
              </a:rPr>
              <a:t>         'Gender':['M','F','M','M','F','M','F','F','M','M']</a:t>
            </a:r>
          </a:p>
          <a:p>
            <a:pPr eaLnBrk="1" hangingPunct="1"/>
            <a:r>
              <a:rPr lang="en-US" altLang="ru-RU" sz="2400" b="1">
                <a:solidFill>
                  <a:srgbClr val="00B050"/>
                </a:solidFill>
                <a:latin typeface="Calibri" panose="020F0502020204030204" pitchFamily="34" charset="0"/>
              </a:rPr>
              <a:t>        }</a:t>
            </a:r>
          </a:p>
          <a:p>
            <a:pPr eaLnBrk="1" hangingPunct="1"/>
            <a:r>
              <a:rPr lang="en-US" altLang="ru-RU" sz="2400" b="1">
                <a:solidFill>
                  <a:srgbClr val="00B050"/>
                </a:solidFill>
                <a:latin typeface="Calibri" panose="020F0502020204030204" pitchFamily="34" charset="0"/>
              </a:rPr>
              <a:t>df = pd.DataFrame(PData) </a:t>
            </a:r>
          </a:p>
          <a:p>
            <a:pPr eaLnBrk="1" hangingPunct="1"/>
            <a:r>
              <a:rPr lang="en-US" altLang="ru-RU" sz="2400" b="1">
                <a:solidFill>
                  <a:srgbClr val="00B050"/>
                </a:solidFill>
                <a:latin typeface="Calibri" panose="020F0502020204030204" pitchFamily="34" charset="0"/>
              </a:rPr>
              <a:t>print(df)</a:t>
            </a:r>
          </a:p>
          <a:p>
            <a:pPr eaLnBrk="1" hangingPunct="1"/>
            <a:r>
              <a:rPr lang="en-US" altLang="ru-RU" sz="2400" b="1">
                <a:solidFill>
                  <a:srgbClr val="00B050"/>
                </a:solidFill>
                <a:latin typeface="Calibri" panose="020F0502020204030204" pitchFamily="34" charset="0"/>
              </a:rPr>
              <a:t>print("----------------Transform----------------")</a:t>
            </a:r>
          </a:p>
          <a:p>
            <a:pPr eaLnBrk="1" hangingPunct="1"/>
            <a:r>
              <a:rPr lang="en-US" altLang="ru-RU" sz="2400" b="1">
                <a:solidFill>
                  <a:srgbClr val="00B050"/>
                </a:solidFill>
                <a:latin typeface="Calibri" panose="020F0502020204030204" pitchFamily="34" charset="0"/>
              </a:rPr>
              <a:t>df["Fee"] = df['Fee'].transform(lambda x : x + 1000)</a:t>
            </a:r>
          </a:p>
          <a:p>
            <a:pPr eaLnBrk="1" hangingPunct="1"/>
            <a:r>
              <a:rPr lang="en-US" altLang="ru-RU" sz="2400" b="1">
                <a:solidFill>
                  <a:srgbClr val="00B050"/>
                </a:solidFill>
                <a:latin typeface="Calibri" panose="020F0502020204030204" pitchFamily="34" charset="0"/>
              </a:rPr>
              <a:t>print(df)</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1" descr="Screen Clipping">
            <a:extLst>
              <a:ext uri="{FF2B5EF4-FFF2-40B4-BE49-F238E27FC236}">
                <a16:creationId xmlns:a16="http://schemas.microsoft.com/office/drawing/2014/main" id="{D3B4B1F7-AE82-4F3F-883A-6A945D0726E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20664"/>
            <a:ext cx="8610600"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774461-045C-4643-BF3D-B752ABA193D4}"/>
              </a:ext>
            </a:extLst>
          </p:cNvPr>
          <p:cNvSpPr>
            <a:spLocks noGrp="1"/>
          </p:cNvSpPr>
          <p:nvPr>
            <p:ph type="title"/>
          </p:nvPr>
        </p:nvSpPr>
        <p:spPr>
          <a:xfrm>
            <a:off x="838200" y="134471"/>
            <a:ext cx="10515600" cy="1083982"/>
          </a:xfrm>
        </p:spPr>
        <p:txBody>
          <a:bodyPr/>
          <a:lstStyle/>
          <a:p>
            <a:pPr algn="ctr"/>
            <a:r>
              <a:rPr lang="kk-KZ" dirty="0"/>
              <a:t>Операции с </a:t>
            </a:r>
            <a:r>
              <a:rPr lang="en-US" dirty="0"/>
              <a:t>NumPy Arrays</a:t>
            </a:r>
            <a:endParaRPr lang="LID4096" dirty="0"/>
          </a:p>
        </p:txBody>
      </p:sp>
      <p:sp>
        <p:nvSpPr>
          <p:cNvPr id="3" name="Объект 2">
            <a:extLst>
              <a:ext uri="{FF2B5EF4-FFF2-40B4-BE49-F238E27FC236}">
                <a16:creationId xmlns:a16="http://schemas.microsoft.com/office/drawing/2014/main" id="{04C483DE-8066-4BAB-8046-2610A11FD9F6}"/>
              </a:ext>
            </a:extLst>
          </p:cNvPr>
          <p:cNvSpPr>
            <a:spLocks noGrp="1"/>
          </p:cNvSpPr>
          <p:nvPr>
            <p:ph idx="1"/>
          </p:nvPr>
        </p:nvSpPr>
        <p:spPr>
          <a:xfrm>
            <a:off x="838200" y="1218453"/>
            <a:ext cx="10699376" cy="5047876"/>
          </a:xfrm>
        </p:spPr>
        <p:txBody>
          <a:bodyPr/>
          <a:lstStyle/>
          <a:p>
            <a:r>
              <a:rPr lang="ru-RU" sz="2000" dirty="0"/>
              <a:t>Арифметические операции со скалярами передают скалярный аргумент каждому элементу массива:</a:t>
            </a:r>
          </a:p>
          <a:p>
            <a:endParaRPr lang="ru-RU" dirty="0"/>
          </a:p>
          <a:p>
            <a:endParaRPr lang="ru-RU" dirty="0"/>
          </a:p>
          <a:p>
            <a:endParaRPr lang="ru-RU" dirty="0"/>
          </a:p>
          <a:p>
            <a:endParaRPr lang="ru-RU" dirty="0"/>
          </a:p>
          <a:p>
            <a:r>
              <a:rPr lang="ru-RU" sz="2000" dirty="0"/>
              <a:t>Сравнение массивов одинакового размера дает логические массивы:</a:t>
            </a:r>
            <a:endParaRPr lang="LID4096" sz="2000" dirty="0"/>
          </a:p>
        </p:txBody>
      </p:sp>
      <p:sp>
        <p:nvSpPr>
          <p:cNvPr id="4" name="Rectangle 6">
            <a:extLst>
              <a:ext uri="{FF2B5EF4-FFF2-40B4-BE49-F238E27FC236}">
                <a16:creationId xmlns:a16="http://schemas.microsoft.com/office/drawing/2014/main" id="{FD0955F9-4180-434A-A248-73709B2F555C}"/>
              </a:ext>
            </a:extLst>
          </p:cNvPr>
          <p:cNvSpPr/>
          <p:nvPr/>
        </p:nvSpPr>
        <p:spPr>
          <a:xfrm>
            <a:off x="995082" y="1934632"/>
            <a:ext cx="9421905" cy="4585871"/>
          </a:xfrm>
          <a:prstGeom prst="rect">
            <a:avLst/>
          </a:prstGeom>
        </p:spPr>
        <p:txBody>
          <a:bodyPr wrap="square">
            <a:spAutoFit/>
          </a:bodyPr>
          <a:lstStyle/>
          <a:p>
            <a:r>
              <a:rPr lang="en-US" sz="1600" dirty="0" err="1">
                <a:solidFill>
                  <a:srgbClr val="000080"/>
                </a:solidFill>
              </a:rPr>
              <a:t>arr</a:t>
            </a:r>
            <a:r>
              <a:rPr lang="en-US" sz="1600" dirty="0">
                <a:solidFill>
                  <a:srgbClr val="000080"/>
                </a:solidFill>
              </a:rPr>
              <a:t> = </a:t>
            </a:r>
            <a:r>
              <a:rPr lang="en-US" sz="1600" dirty="0" err="1">
                <a:solidFill>
                  <a:srgbClr val="000080"/>
                </a:solidFill>
              </a:rPr>
              <a:t>np.array</a:t>
            </a:r>
            <a:r>
              <a:rPr lang="en-US" sz="1600" dirty="0">
                <a:solidFill>
                  <a:srgbClr val="000080"/>
                </a:solidFill>
              </a:rPr>
              <a:t>([[1., 2., 3.], [4., 5., 6.]])</a:t>
            </a:r>
          </a:p>
          <a:p>
            <a:r>
              <a:rPr lang="en-US" sz="1600" dirty="0">
                <a:solidFill>
                  <a:srgbClr val="000080"/>
                </a:solidFill>
              </a:rPr>
              <a:t>print(</a:t>
            </a:r>
            <a:r>
              <a:rPr lang="en-US" sz="1600" dirty="0" err="1">
                <a:solidFill>
                  <a:srgbClr val="000080"/>
                </a:solidFill>
              </a:rPr>
              <a:t>arr</a:t>
            </a:r>
            <a:r>
              <a:rPr lang="en-US" sz="1600" dirty="0">
                <a:solidFill>
                  <a:srgbClr val="000080"/>
                </a:solidFill>
              </a:rPr>
              <a:t>)</a:t>
            </a:r>
          </a:p>
          <a:p>
            <a:r>
              <a:rPr lang="en-US" sz="1600" dirty="0"/>
              <a:t>[[1. 2. 3.]</a:t>
            </a:r>
          </a:p>
          <a:p>
            <a:r>
              <a:rPr lang="en-US" sz="1600" dirty="0"/>
              <a:t> [4. 5. 6.]]</a:t>
            </a:r>
          </a:p>
          <a:p>
            <a:endParaRPr lang="en-US" sz="400" dirty="0"/>
          </a:p>
          <a:p>
            <a:r>
              <a:rPr lang="en-US" sz="1600" dirty="0">
                <a:solidFill>
                  <a:srgbClr val="000080"/>
                </a:solidFill>
              </a:rPr>
              <a:t>print(</a:t>
            </a:r>
            <a:r>
              <a:rPr lang="en-US" sz="1600" dirty="0" err="1">
                <a:solidFill>
                  <a:srgbClr val="000080"/>
                </a:solidFill>
              </a:rPr>
              <a:t>arr</a:t>
            </a:r>
            <a:r>
              <a:rPr lang="en-US" sz="1600" dirty="0">
                <a:solidFill>
                  <a:srgbClr val="000080"/>
                </a:solidFill>
              </a:rPr>
              <a:t> **2)</a:t>
            </a:r>
          </a:p>
          <a:p>
            <a:r>
              <a:rPr lang="en-US" sz="1600" dirty="0"/>
              <a:t>[[ 1.  4.  9.]</a:t>
            </a:r>
          </a:p>
          <a:p>
            <a:r>
              <a:rPr lang="en-US" sz="1600" dirty="0"/>
              <a:t> [16. 25. 36.]]</a:t>
            </a:r>
          </a:p>
          <a:p>
            <a:endParaRPr lang="kk-KZ" sz="1600" dirty="0"/>
          </a:p>
          <a:p>
            <a:endParaRPr lang="kk-KZ" sz="1600" dirty="0"/>
          </a:p>
          <a:p>
            <a:endParaRPr lang="en-US" sz="1600" dirty="0"/>
          </a:p>
          <a:p>
            <a:r>
              <a:rPr lang="en-US" sz="1600" dirty="0">
                <a:solidFill>
                  <a:srgbClr val="002060"/>
                </a:solidFill>
              </a:rPr>
              <a:t>arr2 = </a:t>
            </a:r>
            <a:r>
              <a:rPr lang="en-US" sz="1600" dirty="0" err="1">
                <a:solidFill>
                  <a:srgbClr val="002060"/>
                </a:solidFill>
              </a:rPr>
              <a:t>np.array</a:t>
            </a:r>
            <a:r>
              <a:rPr lang="en-US" sz="1600" dirty="0">
                <a:solidFill>
                  <a:srgbClr val="002060"/>
                </a:solidFill>
              </a:rPr>
              <a:t>([[0., 4., 1.], [7., 2., 12.]])</a:t>
            </a:r>
          </a:p>
          <a:p>
            <a:r>
              <a:rPr lang="en-US" sz="1600" dirty="0">
                <a:solidFill>
                  <a:srgbClr val="002060"/>
                </a:solidFill>
              </a:rPr>
              <a:t>print(arr2)</a:t>
            </a:r>
          </a:p>
          <a:p>
            <a:r>
              <a:rPr lang="da-DK" sz="1600" dirty="0"/>
              <a:t>[[ 0.  4.  1.]</a:t>
            </a:r>
          </a:p>
          <a:p>
            <a:r>
              <a:rPr lang="da-DK" sz="1600" dirty="0"/>
              <a:t> [ 7.  2. 12.]]</a:t>
            </a:r>
          </a:p>
          <a:p>
            <a:endParaRPr lang="en-US" sz="1600" dirty="0"/>
          </a:p>
          <a:p>
            <a:r>
              <a:rPr lang="en-US" sz="1600" dirty="0">
                <a:solidFill>
                  <a:srgbClr val="002060"/>
                </a:solidFill>
              </a:rPr>
              <a:t>print(arr2 &gt; </a:t>
            </a:r>
            <a:r>
              <a:rPr lang="en-US" sz="1600" dirty="0" err="1">
                <a:solidFill>
                  <a:srgbClr val="002060"/>
                </a:solidFill>
              </a:rPr>
              <a:t>arr</a:t>
            </a:r>
            <a:r>
              <a:rPr lang="en-US" sz="1600" dirty="0">
                <a:solidFill>
                  <a:srgbClr val="002060"/>
                </a:solidFill>
              </a:rPr>
              <a:t>)</a:t>
            </a:r>
          </a:p>
          <a:p>
            <a:r>
              <a:rPr lang="da-DK" sz="1600" dirty="0"/>
              <a:t>[[False  True False]</a:t>
            </a:r>
          </a:p>
          <a:p>
            <a:r>
              <a:rPr lang="da-DK" sz="1600" dirty="0"/>
              <a:t> [ True False  True]]</a:t>
            </a:r>
            <a:endParaRPr lang="en-US" sz="1600" dirty="0"/>
          </a:p>
        </p:txBody>
      </p:sp>
    </p:spTree>
    <p:extLst>
      <p:ext uri="{BB962C8B-B14F-4D97-AF65-F5344CB8AC3E}">
        <p14:creationId xmlns:p14="http://schemas.microsoft.com/office/powerpoint/2010/main" val="3192572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354AD3-D13C-40F7-BCBE-EB792DFCE28C}"/>
              </a:ext>
            </a:extLst>
          </p:cNvPr>
          <p:cNvSpPr>
            <a:spLocks noGrp="1"/>
          </p:cNvSpPr>
          <p:nvPr>
            <p:ph type="title"/>
          </p:nvPr>
        </p:nvSpPr>
        <p:spPr/>
        <p:txBody>
          <a:bodyPr/>
          <a:lstStyle/>
          <a:p>
            <a:pPr algn="ctr"/>
            <a:r>
              <a:rPr lang="en-US" dirty="0"/>
              <a:t>Indexing and Slicing</a:t>
            </a:r>
            <a:endParaRPr lang="LID4096" dirty="0"/>
          </a:p>
        </p:txBody>
      </p:sp>
      <p:sp>
        <p:nvSpPr>
          <p:cNvPr id="3" name="Объект 2">
            <a:extLst>
              <a:ext uri="{FF2B5EF4-FFF2-40B4-BE49-F238E27FC236}">
                <a16:creationId xmlns:a16="http://schemas.microsoft.com/office/drawing/2014/main" id="{C96B3033-28F6-4529-ABFC-BE2AC5428C71}"/>
              </a:ext>
            </a:extLst>
          </p:cNvPr>
          <p:cNvSpPr>
            <a:spLocks noGrp="1"/>
          </p:cNvSpPr>
          <p:nvPr>
            <p:ph idx="1"/>
          </p:nvPr>
        </p:nvSpPr>
        <p:spPr/>
        <p:txBody>
          <a:bodyPr/>
          <a:lstStyle/>
          <a:p>
            <a:r>
              <a:rPr lang="ru-RU" dirty="0"/>
              <a:t>Одномерные массивы просты; на первый взгляд они действуют аналогично спискам Python:</a:t>
            </a:r>
            <a:endParaRPr lang="LID4096" dirty="0"/>
          </a:p>
        </p:txBody>
      </p:sp>
      <p:sp>
        <p:nvSpPr>
          <p:cNvPr id="4" name="Rectangle 6">
            <a:extLst>
              <a:ext uri="{FF2B5EF4-FFF2-40B4-BE49-F238E27FC236}">
                <a16:creationId xmlns:a16="http://schemas.microsoft.com/office/drawing/2014/main" id="{56C182D2-6412-496F-9264-9AEE96297873}"/>
              </a:ext>
            </a:extLst>
          </p:cNvPr>
          <p:cNvSpPr/>
          <p:nvPr/>
        </p:nvSpPr>
        <p:spPr>
          <a:xfrm>
            <a:off x="1085861" y="2795244"/>
            <a:ext cx="4292963" cy="1569660"/>
          </a:xfrm>
          <a:prstGeom prst="rect">
            <a:avLst/>
          </a:prstGeom>
        </p:spPr>
        <p:txBody>
          <a:bodyPr wrap="square">
            <a:spAutoFit/>
          </a:bodyPr>
          <a:lstStyle/>
          <a:p>
            <a:r>
              <a:rPr lang="en-US" sz="1600" dirty="0" err="1">
                <a:solidFill>
                  <a:srgbClr val="002060"/>
                </a:solidFill>
              </a:rPr>
              <a:t>arr</a:t>
            </a:r>
            <a:r>
              <a:rPr lang="en-US" sz="1600" dirty="0">
                <a:solidFill>
                  <a:srgbClr val="002060"/>
                </a:solidFill>
              </a:rPr>
              <a:t> = </a:t>
            </a:r>
            <a:r>
              <a:rPr lang="en-US" sz="1600" dirty="0" err="1">
                <a:solidFill>
                  <a:srgbClr val="002060"/>
                </a:solidFill>
              </a:rPr>
              <a:t>np.arange</a:t>
            </a:r>
            <a:r>
              <a:rPr lang="en-US" sz="1600" dirty="0">
                <a:solidFill>
                  <a:srgbClr val="002060"/>
                </a:solidFill>
              </a:rPr>
              <a:t>(10)</a:t>
            </a:r>
          </a:p>
          <a:p>
            <a:r>
              <a:rPr lang="en-US" sz="1600" dirty="0">
                <a:solidFill>
                  <a:srgbClr val="002060"/>
                </a:solidFill>
              </a:rPr>
              <a:t>print(</a:t>
            </a:r>
            <a:r>
              <a:rPr lang="en-US" sz="1600" dirty="0" err="1">
                <a:solidFill>
                  <a:srgbClr val="002060"/>
                </a:solidFill>
              </a:rPr>
              <a:t>arr</a:t>
            </a:r>
            <a:r>
              <a:rPr lang="en-US" sz="1600" dirty="0">
                <a:solidFill>
                  <a:srgbClr val="002060"/>
                </a:solidFill>
              </a:rPr>
              <a:t>)          </a:t>
            </a:r>
            <a:r>
              <a:rPr lang="en-US" sz="1600" dirty="0"/>
              <a:t># [0 1 2 3 4 5 6 7 8 9]</a:t>
            </a:r>
          </a:p>
          <a:p>
            <a:r>
              <a:rPr lang="en-US" sz="1600" dirty="0">
                <a:solidFill>
                  <a:srgbClr val="002060"/>
                </a:solidFill>
              </a:rPr>
              <a:t>print(</a:t>
            </a:r>
            <a:r>
              <a:rPr lang="en-US" sz="1600" dirty="0" err="1">
                <a:solidFill>
                  <a:srgbClr val="002060"/>
                </a:solidFill>
              </a:rPr>
              <a:t>arr</a:t>
            </a:r>
            <a:r>
              <a:rPr lang="en-US" sz="1600" dirty="0">
                <a:solidFill>
                  <a:srgbClr val="002060"/>
                </a:solidFill>
              </a:rPr>
              <a:t>[5])     </a:t>
            </a:r>
            <a:r>
              <a:rPr lang="en-US" sz="1600" dirty="0"/>
              <a:t>#5</a:t>
            </a:r>
          </a:p>
          <a:p>
            <a:r>
              <a:rPr lang="en-US" sz="1600" dirty="0">
                <a:solidFill>
                  <a:srgbClr val="002060"/>
                </a:solidFill>
              </a:rPr>
              <a:t>print(</a:t>
            </a:r>
            <a:r>
              <a:rPr lang="en-US" sz="1600" dirty="0" err="1">
                <a:solidFill>
                  <a:srgbClr val="002060"/>
                </a:solidFill>
              </a:rPr>
              <a:t>arr</a:t>
            </a:r>
            <a:r>
              <a:rPr lang="en-US" sz="1600" dirty="0">
                <a:solidFill>
                  <a:srgbClr val="002060"/>
                </a:solidFill>
              </a:rPr>
              <a:t>[5:8]) </a:t>
            </a:r>
            <a:r>
              <a:rPr lang="en-US" sz="1600" dirty="0"/>
              <a:t>#[5 6 7]</a:t>
            </a:r>
            <a:endParaRPr lang="en-US" sz="1600" dirty="0">
              <a:solidFill>
                <a:srgbClr val="002060"/>
              </a:solidFill>
            </a:endParaRPr>
          </a:p>
          <a:p>
            <a:r>
              <a:rPr lang="en-US" sz="1600" dirty="0" err="1">
                <a:solidFill>
                  <a:srgbClr val="002060"/>
                </a:solidFill>
              </a:rPr>
              <a:t>arr</a:t>
            </a:r>
            <a:r>
              <a:rPr lang="en-US" sz="1600" dirty="0">
                <a:solidFill>
                  <a:srgbClr val="002060"/>
                </a:solidFill>
              </a:rPr>
              <a:t>[5:8] = 12</a:t>
            </a:r>
          </a:p>
          <a:p>
            <a:r>
              <a:rPr lang="en-US" sz="1600" dirty="0">
                <a:solidFill>
                  <a:srgbClr val="002060"/>
                </a:solidFill>
              </a:rPr>
              <a:t>print(</a:t>
            </a:r>
            <a:r>
              <a:rPr lang="en-US" sz="1600" dirty="0" err="1">
                <a:solidFill>
                  <a:srgbClr val="002060"/>
                </a:solidFill>
              </a:rPr>
              <a:t>arr</a:t>
            </a:r>
            <a:r>
              <a:rPr lang="en-US" sz="1600" dirty="0">
                <a:solidFill>
                  <a:srgbClr val="002060"/>
                </a:solidFill>
              </a:rPr>
              <a:t>)      </a:t>
            </a:r>
            <a:r>
              <a:rPr lang="en-US" sz="1600" dirty="0"/>
              <a:t>#[ 0 1 2 3 4 12 12 12 8 9]</a:t>
            </a:r>
          </a:p>
        </p:txBody>
      </p:sp>
    </p:spTree>
    <p:extLst>
      <p:ext uri="{BB962C8B-B14F-4D97-AF65-F5344CB8AC3E}">
        <p14:creationId xmlns:p14="http://schemas.microsoft.com/office/powerpoint/2010/main" val="457073441"/>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TotalTime>
  <Words>4711</Words>
  <Application>Microsoft Office PowerPoint</Application>
  <PresentationFormat>Широкоэкранный</PresentationFormat>
  <Paragraphs>658</Paragraphs>
  <Slides>77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77</vt:i4>
      </vt:variant>
    </vt:vector>
  </HeadingPairs>
  <TitlesOfParts>
    <vt:vector size="83" baseType="lpstr">
      <vt:lpstr>Arial</vt:lpstr>
      <vt:lpstr>Calibri</vt:lpstr>
      <vt:lpstr>Calibri Light</vt:lpstr>
      <vt:lpstr>Consolas</vt:lpstr>
      <vt:lpstr>Verdana</vt:lpstr>
      <vt:lpstr>Ретро</vt:lpstr>
      <vt:lpstr>Numpy, pandas</vt:lpstr>
      <vt:lpstr>Numpy</vt:lpstr>
      <vt:lpstr>Numpy</vt:lpstr>
      <vt:lpstr>Numpy array</vt:lpstr>
      <vt:lpstr>Создание ndarrays</vt:lpstr>
      <vt:lpstr>Создание ndarrays</vt:lpstr>
      <vt:lpstr>Операции с NumPy Arrays</vt:lpstr>
      <vt:lpstr>Операции с NumPy Arrays</vt:lpstr>
      <vt:lpstr>Indexing and Slicing</vt:lpstr>
      <vt:lpstr>2d array</vt:lpstr>
      <vt:lpstr>3d array</vt:lpstr>
      <vt:lpstr>Indexing with slices – 1D</vt:lpstr>
      <vt:lpstr>Indexing with slices – 2D</vt:lpstr>
      <vt:lpstr>Indexing with slices – 2D</vt:lpstr>
      <vt:lpstr>Fancy indexing</vt:lpstr>
      <vt:lpstr>Transposing arrays  and swapping axes</vt:lpstr>
      <vt:lpstr>Inner Product  (dot operator)</vt:lpstr>
      <vt:lpstr>Inner Product (dot operator)</vt:lpstr>
      <vt:lpstr>arr*arr</vt:lpstr>
      <vt:lpstr>Fast element-wise array functions</vt:lpstr>
      <vt:lpstr>element-wise maximum</vt:lpstr>
      <vt:lpstr>element-wise add</vt:lpstr>
      <vt:lpstr>Zip two lists together</vt:lpstr>
      <vt:lpstr>Zip three lists together</vt:lpstr>
      <vt:lpstr>And is the same as</vt:lpstr>
      <vt:lpstr>conditionals</vt:lpstr>
      <vt:lpstr>where</vt:lpstr>
      <vt:lpstr>types</vt:lpstr>
      <vt:lpstr>where(arr &gt; 0, 2, -2)</vt:lpstr>
      <vt:lpstr>where(arr &gt; 0, 2, arr)</vt:lpstr>
      <vt:lpstr>Mathematical and statistical methods</vt:lpstr>
      <vt:lpstr>Axis</vt:lpstr>
      <vt:lpstr>Mean of rows/columns (axis)</vt:lpstr>
      <vt:lpstr>Sum different axis</vt:lpstr>
      <vt:lpstr>Cumulative sum</vt:lpstr>
      <vt:lpstr>Cumulative product</vt:lpstr>
      <vt:lpstr>Methods for Boolean arrays</vt:lpstr>
      <vt:lpstr>Methods for Boolean arrays</vt:lpstr>
      <vt:lpstr>Sorting 1 </vt:lpstr>
      <vt:lpstr>SORTING 2</vt:lpstr>
      <vt:lpstr>Unique and other set logic</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Numpy, pandas, matplotlib</dc:title>
  <dc:creator>Владислав Карюкин</dc:creator>
  <cp:lastModifiedBy>Владислав Карюкин</cp:lastModifiedBy>
  <cp:revision>4</cp:revision>
  <dcterms:created xsi:type="dcterms:W3CDTF">2023-11-17T07:34:53Z</dcterms:created>
  <dcterms:modified xsi:type="dcterms:W3CDTF">2023-11-17T09:09:57Z</dcterms:modified>
</cp:coreProperties>
</file>