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6" r:id="rId9"/>
    <p:sldId id="267" r:id="rId10"/>
    <p:sldId id="269" r:id="rId11"/>
    <p:sldId id="272" r:id="rId12"/>
    <p:sldId id="273" r:id="rId13"/>
    <p:sldId id="297" r:id="rId14"/>
    <p:sldId id="299" r:id="rId15"/>
    <p:sldId id="300" r:id="rId16"/>
    <p:sldId id="301" r:id="rId17"/>
    <p:sldId id="302" r:id="rId18"/>
    <p:sldId id="303" r:id="rId19"/>
    <p:sldId id="307" r:id="rId20"/>
    <p:sldId id="308" r:id="rId21"/>
    <p:sldId id="309" r:id="rId22"/>
    <p:sldId id="310" r:id="rId23"/>
    <p:sldId id="311" r:id="rId24"/>
    <p:sldId id="304" r:id="rId25"/>
    <p:sldId id="305" r:id="rId26"/>
    <p:sldId id="306" r:id="rId2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2" descr="scifair_front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9525" y="-4763"/>
            <a:ext cx="9163050" cy="686752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1905000" y="685800"/>
            <a:ext cx="64770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4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1676400" y="2133600"/>
            <a:ext cx="64770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280"/>
              </a:spcBef>
              <a:spcAft>
                <a:spcPts val="0"/>
              </a:spcAft>
              <a:buSzPts val="1400"/>
              <a:buFont typeface="Noto Sans Symbols"/>
              <a:buNone/>
              <a:defRPr sz="1400" i="1"/>
            </a:lvl1pPr>
            <a:lvl2pPr lvl="1" algn="ctr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dt" idx="10"/>
          </p:nvPr>
        </p:nvSpPr>
        <p:spPr>
          <a:xfrm>
            <a:off x="7086600" y="62484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ftr" idx="11"/>
          </p:nvPr>
        </p:nvSpPr>
        <p:spPr>
          <a:xfrm>
            <a:off x="3810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ldNum" idx="12"/>
          </p:nvPr>
        </p:nvSpPr>
        <p:spPr>
          <a:xfrm>
            <a:off x="2209800" y="6248400"/>
            <a:ext cx="1219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 txBox="1">
            <a:spLocks noGrp="1"/>
          </p:cNvSpPr>
          <p:nvPr>
            <p:ph type="title"/>
          </p:nvPr>
        </p:nvSpPr>
        <p:spPr>
          <a:xfrm>
            <a:off x="0" y="83820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 rot="5400000">
            <a:off x="2819400" y="-152400"/>
            <a:ext cx="3352800" cy="89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ctr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ctr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ctr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ctr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ctr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ctr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ctr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ctr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ctr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dt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ftr" idx="11"/>
          </p:nvPr>
        </p:nvSpPr>
        <p:spPr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sldNum" idx="12"/>
          </p:nvPr>
        </p:nvSpPr>
        <p:spPr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>
            <a:spLocks noGrp="1"/>
          </p:cNvSpPr>
          <p:nvPr>
            <p:ph type="title"/>
          </p:nvPr>
        </p:nvSpPr>
        <p:spPr>
          <a:xfrm rot="5400000">
            <a:off x="5410200" y="2286000"/>
            <a:ext cx="51816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body" idx="1"/>
          </p:nvPr>
        </p:nvSpPr>
        <p:spPr>
          <a:xfrm rot="5400000">
            <a:off x="762000" y="76200"/>
            <a:ext cx="5181600" cy="6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ctr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ctr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ctr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ctr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ctr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ctr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ctr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ctr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ctr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dt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ftr" idx="11"/>
          </p:nvPr>
        </p:nvSpPr>
        <p:spPr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sldNum" idx="12"/>
          </p:nvPr>
        </p:nvSpPr>
        <p:spPr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0" y="83820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0" y="2667000"/>
            <a:ext cx="89916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ctr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ctr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ctr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ctr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ctr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ctr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ctr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ctr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ctr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dt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ftr" idx="11"/>
          </p:nvPr>
        </p:nvSpPr>
        <p:spPr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ldNum" idx="12"/>
          </p:nvPr>
        </p:nvSpPr>
        <p:spPr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marL="1371600" lvl="2" indent="-22860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3pPr>
            <a:lvl4pPr marL="1828800" lvl="3" indent="-228600" algn="ctr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4pPr>
            <a:lvl5pPr marL="2286000" lvl="4" indent="-228600" algn="ctr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5pPr>
            <a:lvl6pPr marL="2743200" lvl="5" indent="-228600" algn="ctr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6pPr>
            <a:lvl7pPr marL="3200400" lvl="6" indent="-228600" algn="ctr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7pPr>
            <a:lvl8pPr marL="3657600" lvl="7" indent="-228600" algn="ctr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8pPr>
            <a:lvl9pPr marL="4114800" lvl="8" indent="-228600" algn="ctr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dt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ftr" idx="11"/>
          </p:nvPr>
        </p:nvSpPr>
        <p:spPr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ldNum" idx="12"/>
          </p:nvPr>
        </p:nvSpPr>
        <p:spPr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0" y="83820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0" y="2667000"/>
            <a:ext cx="44196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ctr">
              <a:spcBef>
                <a:spcPts val="560"/>
              </a:spcBef>
              <a:spcAft>
                <a:spcPts val="0"/>
              </a:spcAft>
              <a:buSzPts val="2800"/>
              <a:buChar char="▪"/>
              <a:defRPr sz="2800"/>
            </a:lvl1pPr>
            <a:lvl2pPr marL="914400" lvl="1" indent="-381000" algn="ctr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2pPr>
            <a:lvl3pPr marL="1371600" lvl="2" indent="-355600" algn="ctr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3pPr>
            <a:lvl4pPr marL="1828800" lvl="3" indent="-342900" algn="ctr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4pPr>
            <a:lvl5pPr marL="2286000" lvl="4" indent="-342900" algn="ctr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5pPr>
            <a:lvl6pPr marL="2743200" lvl="5" indent="-342900" algn="ctr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6pPr>
            <a:lvl7pPr marL="3200400" lvl="6" indent="-342900" algn="ctr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7pPr>
            <a:lvl8pPr marL="3657600" lvl="7" indent="-342900" algn="ctr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8pPr>
            <a:lvl9pPr marL="4114800" lvl="8" indent="-342900" algn="ctr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2"/>
          </p:nvPr>
        </p:nvSpPr>
        <p:spPr>
          <a:xfrm>
            <a:off x="4572000" y="2667000"/>
            <a:ext cx="44196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ctr">
              <a:spcBef>
                <a:spcPts val="560"/>
              </a:spcBef>
              <a:spcAft>
                <a:spcPts val="0"/>
              </a:spcAft>
              <a:buSzPts val="2800"/>
              <a:buChar char="▪"/>
              <a:defRPr sz="2800"/>
            </a:lvl1pPr>
            <a:lvl2pPr marL="914400" lvl="1" indent="-381000" algn="ctr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2pPr>
            <a:lvl3pPr marL="1371600" lvl="2" indent="-355600" algn="ctr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3pPr>
            <a:lvl4pPr marL="1828800" lvl="3" indent="-342900" algn="ctr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4pPr>
            <a:lvl5pPr marL="2286000" lvl="4" indent="-342900" algn="ctr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5pPr>
            <a:lvl6pPr marL="2743200" lvl="5" indent="-342900" algn="ctr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6pPr>
            <a:lvl7pPr marL="3200400" lvl="6" indent="-342900" algn="ctr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7pPr>
            <a:lvl8pPr marL="3657600" lvl="7" indent="-342900" algn="ctr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8pPr>
            <a:lvl9pPr marL="4114800" lvl="8" indent="-342900" algn="ctr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dt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ftr" idx="11"/>
          </p:nvPr>
        </p:nvSpPr>
        <p:spPr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ctr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ctr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1pPr>
            <a:lvl2pPr marL="914400" lvl="1" indent="-355600" algn="ctr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42900" algn="ctr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ctr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ctr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algn="ctr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algn="ctr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algn="ctr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algn="ctr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ctr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ctr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1pPr>
            <a:lvl2pPr marL="914400" lvl="1" indent="-355600" algn="ctr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42900" algn="ctr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ctr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ctr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algn="ctr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algn="ctr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algn="ctr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algn="ctr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dt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ftr" idx="11"/>
          </p:nvPr>
        </p:nvSpPr>
        <p:spPr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sldNum" idx="12"/>
          </p:nvPr>
        </p:nvSpPr>
        <p:spPr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0" y="83820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dt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ftr" idx="11"/>
          </p:nvPr>
        </p:nvSpPr>
        <p:spPr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sldNum" idx="12"/>
          </p:nvPr>
        </p:nvSpPr>
        <p:spPr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>
            <a:spLocks noGrp="1"/>
          </p:cNvSpPr>
          <p:nvPr>
            <p:ph type="dt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ftr" idx="11"/>
          </p:nvPr>
        </p:nvSpPr>
        <p:spPr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ctr">
              <a:spcBef>
                <a:spcPts val="640"/>
              </a:spcBef>
              <a:spcAft>
                <a:spcPts val="0"/>
              </a:spcAft>
              <a:buSzPts val="3200"/>
              <a:buChar char="▪"/>
              <a:defRPr sz="3200"/>
            </a:lvl1pPr>
            <a:lvl2pPr marL="914400" lvl="1" indent="-406400" algn="ctr">
              <a:spcBef>
                <a:spcPts val="560"/>
              </a:spcBef>
              <a:spcAft>
                <a:spcPts val="0"/>
              </a:spcAft>
              <a:buSzPts val="2800"/>
              <a:buChar char="▪"/>
              <a:defRPr sz="2800"/>
            </a:lvl2pPr>
            <a:lvl3pPr marL="1371600" lvl="2" indent="-381000" algn="ctr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3pPr>
            <a:lvl4pPr marL="1828800" lvl="3" indent="-355600" algn="ctr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4pPr>
            <a:lvl5pPr marL="2286000" lvl="4" indent="-355600" algn="ctr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5pPr>
            <a:lvl6pPr marL="2743200" lvl="5" indent="-355600" algn="ctr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6pPr>
            <a:lvl7pPr marL="3200400" lvl="6" indent="-355600" algn="ctr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7pPr>
            <a:lvl8pPr marL="3657600" lvl="7" indent="-355600" algn="ctr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8pPr>
            <a:lvl9pPr marL="4114800" lvl="8" indent="-355600" algn="ctr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ctr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ctr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ctr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ctr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ctr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ctr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ctr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ctr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dt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ftr" idx="11"/>
          </p:nvPr>
        </p:nvSpPr>
        <p:spPr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ldNum" idx="12"/>
          </p:nvPr>
        </p:nvSpPr>
        <p:spPr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5F5F5F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5F5F5F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5F5F5F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5F5F5F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5F5F5F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5F5F5F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5F5F5F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5F5F5F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5F5F5F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ctr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ctr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ctr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ctr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ctr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ctr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ctr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ctr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dt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ftr" idx="11"/>
          </p:nvPr>
        </p:nvSpPr>
        <p:spPr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sldNum" idx="12"/>
          </p:nvPr>
        </p:nvSpPr>
        <p:spPr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 descr="scifair_INSIDE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-9525" y="-4763"/>
            <a:ext cx="9163050" cy="686752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0" y="83820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0" y="2667000"/>
            <a:ext cx="89916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ctr" rtl="0">
              <a:spcBef>
                <a:spcPts val="640"/>
              </a:spcBef>
              <a:spcAft>
                <a:spcPts val="0"/>
              </a:spcAft>
              <a:buClr>
                <a:srgbClr val="5F5F5F"/>
              </a:buClr>
              <a:buSzPts val="3200"/>
              <a:buFont typeface="Noto Sans Symbols"/>
              <a:buChar char="▪"/>
              <a:defRPr sz="3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36550" algn="ctr" rtl="0">
              <a:spcBef>
                <a:spcPts val="340"/>
              </a:spcBef>
              <a:spcAft>
                <a:spcPts val="0"/>
              </a:spcAft>
              <a:buClr>
                <a:srgbClr val="5F5F5F"/>
              </a:buClr>
              <a:buSzPts val="1700"/>
              <a:buFont typeface="Noto Sans Symbols"/>
              <a:buChar char="▪"/>
              <a:defRPr sz="17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30200" algn="ctr" rtl="0">
              <a:spcBef>
                <a:spcPts val="320"/>
              </a:spcBef>
              <a:spcAft>
                <a:spcPts val="0"/>
              </a:spcAft>
              <a:buClr>
                <a:srgbClr val="5F5F5F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23850" algn="ctr" rtl="0">
              <a:spcBef>
                <a:spcPts val="300"/>
              </a:spcBef>
              <a:spcAft>
                <a:spcPts val="0"/>
              </a:spcAft>
              <a:buClr>
                <a:srgbClr val="5F5F5F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17500" algn="ctr" rtl="0">
              <a:spcBef>
                <a:spcPts val="280"/>
              </a:spcBef>
              <a:spcAft>
                <a:spcPts val="0"/>
              </a:spcAft>
              <a:buClr>
                <a:srgbClr val="5F5F5F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17500" algn="ctr" rtl="0">
              <a:spcBef>
                <a:spcPts val="280"/>
              </a:spcBef>
              <a:spcAft>
                <a:spcPts val="0"/>
              </a:spcAft>
              <a:buClr>
                <a:srgbClr val="5F5F5F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17500" algn="ctr" rtl="0">
              <a:spcBef>
                <a:spcPts val="280"/>
              </a:spcBef>
              <a:spcAft>
                <a:spcPts val="0"/>
              </a:spcAft>
              <a:buClr>
                <a:srgbClr val="5F5F5F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17500" algn="ctr" rtl="0">
              <a:spcBef>
                <a:spcPts val="280"/>
              </a:spcBef>
              <a:spcAft>
                <a:spcPts val="0"/>
              </a:spcAft>
              <a:buClr>
                <a:srgbClr val="5F5F5F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17500" algn="ctr" rtl="0">
              <a:spcBef>
                <a:spcPts val="280"/>
              </a:spcBef>
              <a:spcAft>
                <a:spcPts val="0"/>
              </a:spcAft>
              <a:buClr>
                <a:srgbClr val="5F5F5F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6" name="Google Shape;16;p1"/>
          <p:cNvSpPr/>
          <p:nvPr/>
        </p:nvSpPr>
        <p:spPr>
          <a:xfrm>
            <a:off x="1114425" y="1609725"/>
            <a:ext cx="6934200" cy="19050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hyperlink" Target="http://files.school-collection.edu.ru/dlrstore/ceac7808-399a-9ac6-db56-7ed204f861fa/index.htm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 txBox="1">
            <a:spLocks noGrp="1"/>
          </p:cNvSpPr>
          <p:nvPr>
            <p:ph type="ctrTitle"/>
          </p:nvPr>
        </p:nvSpPr>
        <p:spPr>
          <a:xfrm>
            <a:off x="1928813" y="785813"/>
            <a:ext cx="6072187" cy="30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b="1" dirty="0" smtClean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Органическая химия</a:t>
            </a:r>
            <a:endParaRPr dirty="0"/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1"/>
          </p:nvPr>
        </p:nvSpPr>
        <p:spPr>
          <a:xfrm>
            <a:off x="1643063" y="3786188"/>
            <a:ext cx="64008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ru-RU" sz="3600" b="1" i="0" dirty="0" smtClean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Лекция-2. </a:t>
            </a:r>
            <a:r>
              <a:rPr lang="ru-RU" sz="3600" b="1" i="0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Углеводороды. </a:t>
            </a:r>
            <a:r>
              <a:rPr lang="ru-RU" sz="3600" b="1" i="0" dirty="0" err="1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Алканы</a:t>
            </a:r>
            <a:r>
              <a:rPr lang="ru-RU" sz="3600" b="1" i="0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6"/>
          <p:cNvSpPr txBox="1">
            <a:spLocks noGrp="1"/>
          </p:cNvSpPr>
          <p:nvPr>
            <p:ph type="title"/>
          </p:nvPr>
        </p:nvSpPr>
        <p:spPr>
          <a:xfrm>
            <a:off x="0" y="428604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Гомологический ряд алканов</a:t>
            </a:r>
            <a:endParaRPr sz="4400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01" name="Google Shape;201;p26"/>
          <p:cNvSpPr txBox="1">
            <a:spLocks noGrp="1"/>
          </p:cNvSpPr>
          <p:nvPr>
            <p:ph type="body" idx="1"/>
          </p:nvPr>
        </p:nvSpPr>
        <p:spPr>
          <a:xfrm>
            <a:off x="152400" y="1500174"/>
            <a:ext cx="8991600" cy="2571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r>
              <a:rPr lang="ru-RU" sz="2800" b="1">
                <a:solidFill>
                  <a:srgbClr val="3B7776"/>
                </a:solidFill>
                <a:latin typeface="Comic Sans MS"/>
                <a:ea typeface="Comic Sans MS"/>
                <a:cs typeface="Comic Sans MS"/>
                <a:sym typeface="Comic Sans MS"/>
              </a:rPr>
              <a:t>Алканы, представляют собой ряд родственных соединений с однотипной структурой, в котором каждый последующий член отличается от предыдущего на постоянную группу атомов (-CH</a:t>
            </a:r>
            <a:r>
              <a:rPr lang="ru-RU" sz="2800" b="1" baseline="-25000">
                <a:solidFill>
                  <a:srgbClr val="3B7776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ru-RU" sz="2800" b="1">
                <a:solidFill>
                  <a:srgbClr val="3B7776"/>
                </a:solidFill>
                <a:latin typeface="Comic Sans MS"/>
                <a:ea typeface="Comic Sans MS"/>
                <a:cs typeface="Comic Sans MS"/>
                <a:sym typeface="Comic Sans MS"/>
              </a:rPr>
              <a:t>-):</a:t>
            </a:r>
            <a:endParaRPr sz="2800" b="1">
              <a:solidFill>
                <a:srgbClr val="3B777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03" name="Google Shape;203;p26"/>
          <p:cNvSpPr txBox="1">
            <a:spLocks noGrp="1"/>
          </p:cNvSpPr>
          <p:nvPr>
            <p:ph type="sldNum" idx="12"/>
          </p:nvPr>
        </p:nvSpPr>
        <p:spPr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10</a:t>
            </a:fld>
            <a:endParaRPr/>
          </a:p>
        </p:txBody>
      </p:sp>
      <p:pic>
        <p:nvPicPr>
          <p:cNvPr id="204" name="Google Shape;204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28860" y="3714752"/>
            <a:ext cx="4503508" cy="29886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9"/>
          <p:cNvSpPr txBox="1">
            <a:spLocks noGrp="1"/>
          </p:cNvSpPr>
          <p:nvPr>
            <p:ph type="title"/>
          </p:nvPr>
        </p:nvSpPr>
        <p:spPr>
          <a:xfrm>
            <a:off x="0" y="428604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Пространственное строение</a:t>
            </a:r>
            <a:endParaRPr sz="4800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29" name="Google Shape;229;p29"/>
          <p:cNvSpPr txBox="1">
            <a:spLocks noGrp="1"/>
          </p:cNvSpPr>
          <p:nvPr>
            <p:ph type="sldNum" idx="12"/>
          </p:nvPr>
        </p:nvSpPr>
        <p:spPr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11</a:t>
            </a:fld>
            <a:endParaRPr/>
          </a:p>
        </p:txBody>
      </p:sp>
      <p:sp>
        <p:nvSpPr>
          <p:cNvPr id="230" name="Google Shape;230;p29"/>
          <p:cNvSpPr txBox="1"/>
          <p:nvPr/>
        </p:nvSpPr>
        <p:spPr>
          <a:xfrm>
            <a:off x="714348" y="1643050"/>
            <a:ext cx="664373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sp</a:t>
            </a:r>
            <a:r>
              <a:rPr lang="ru-RU" sz="4000" b="1" baseline="30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3</a:t>
            </a:r>
            <a:r>
              <a:rPr lang="ru-RU" sz="40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-гибридизация</a:t>
            </a:r>
            <a:endParaRPr sz="40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31" name="Google Shape;231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8728" y="2285992"/>
            <a:ext cx="5535479" cy="1404944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9"/>
          <p:cNvSpPr txBox="1"/>
          <p:nvPr/>
        </p:nvSpPr>
        <p:spPr>
          <a:xfrm>
            <a:off x="500034" y="3786190"/>
            <a:ext cx="8143932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каждая из четырех sp</a:t>
            </a:r>
            <a:r>
              <a:rPr lang="ru-RU" sz="3200" b="1" baseline="30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3</a:t>
            </a:r>
            <a:r>
              <a:rPr lang="ru-RU" sz="32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-гибридных АО углерода участвует в осевом (σ-) перекрывании с s-АО водорода или с sp</a:t>
            </a:r>
            <a:r>
              <a:rPr lang="ru-RU" sz="3200" b="1" baseline="30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3</a:t>
            </a:r>
            <a:r>
              <a:rPr lang="ru-RU" sz="32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-АО другого атома углерода, образуя σ-связи С-Н или С-С</a:t>
            </a:r>
            <a:endParaRPr sz="3200" b="1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0"/>
          <p:cNvSpPr txBox="1">
            <a:spLocks noGrp="1"/>
          </p:cNvSpPr>
          <p:nvPr>
            <p:ph type="title"/>
          </p:nvPr>
        </p:nvSpPr>
        <p:spPr>
          <a:xfrm>
            <a:off x="0" y="642918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Пространственное строение</a:t>
            </a:r>
            <a:endParaRPr sz="4800">
              <a:solidFill>
                <a:srgbClr val="0070C0"/>
              </a:solidFill>
            </a:endParaRPr>
          </a:p>
        </p:txBody>
      </p:sp>
      <p:sp>
        <p:nvSpPr>
          <p:cNvPr id="238" name="Google Shape;238;p30"/>
          <p:cNvSpPr txBox="1">
            <a:spLocks noGrp="1"/>
          </p:cNvSpPr>
          <p:nvPr>
            <p:ph type="body" idx="1"/>
          </p:nvPr>
        </p:nvSpPr>
        <p:spPr>
          <a:xfrm>
            <a:off x="214282" y="1643050"/>
            <a:ext cx="8929718" cy="1214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SzPts val="3200"/>
              <a:buChar char="▪"/>
            </a:pPr>
            <a:r>
              <a:rPr lang="ru-RU" b="1">
                <a:solidFill>
                  <a:srgbClr val="3B7776"/>
                </a:solidFill>
                <a:latin typeface="Comic Sans MS"/>
                <a:ea typeface="Comic Sans MS"/>
                <a:cs typeface="Comic Sans MS"/>
                <a:sym typeface="Comic Sans MS"/>
              </a:rPr>
              <a:t>Четыре </a:t>
            </a:r>
            <a:r>
              <a:rPr lang="ru-RU">
                <a:solidFill>
                  <a:srgbClr val="3B7776"/>
                </a:solidFill>
                <a:latin typeface="Comic Sans MS"/>
                <a:ea typeface="Comic Sans MS"/>
                <a:cs typeface="Comic Sans MS"/>
                <a:sym typeface="Comic Sans MS"/>
              </a:rPr>
              <a:t>σ </a:t>
            </a:r>
            <a:r>
              <a:rPr lang="ru-RU" b="1">
                <a:solidFill>
                  <a:srgbClr val="3B7776"/>
                </a:solidFill>
                <a:latin typeface="Comic Sans MS"/>
                <a:ea typeface="Comic Sans MS"/>
                <a:cs typeface="Comic Sans MS"/>
                <a:sym typeface="Comic Sans MS"/>
              </a:rPr>
              <a:t>-связи углерода направлены в пространстве под тетраэдрическим углом 109</a:t>
            </a:r>
            <a:r>
              <a:rPr lang="ru-RU" b="1" baseline="30000">
                <a:solidFill>
                  <a:srgbClr val="3B7776"/>
                </a:solidFill>
                <a:latin typeface="Comic Sans MS"/>
                <a:ea typeface="Comic Sans MS"/>
                <a:cs typeface="Comic Sans MS"/>
                <a:sym typeface="Comic Sans MS"/>
              </a:rPr>
              <a:t>о</a:t>
            </a:r>
            <a:r>
              <a:rPr lang="ru-RU" b="1">
                <a:solidFill>
                  <a:srgbClr val="3B7776"/>
                </a:solidFill>
                <a:latin typeface="Comic Sans MS"/>
                <a:ea typeface="Comic Sans MS"/>
                <a:cs typeface="Comic Sans MS"/>
                <a:sym typeface="Comic Sans MS"/>
              </a:rPr>
              <a:t>28'. </a:t>
            </a:r>
            <a:endParaRPr/>
          </a:p>
          <a:p>
            <a:pPr marL="342900" lvl="0" indent="-342900" algn="just" rtl="0">
              <a:spcBef>
                <a:spcPts val="640"/>
              </a:spcBef>
              <a:spcAft>
                <a:spcPts val="0"/>
              </a:spcAft>
              <a:buSzPts val="3200"/>
              <a:buChar char="▪"/>
            </a:pPr>
            <a:r>
              <a:rPr lang="ru-RU" b="1">
                <a:solidFill>
                  <a:srgbClr val="3B7776"/>
                </a:solidFill>
                <a:latin typeface="Comic Sans MS"/>
                <a:ea typeface="Comic Sans MS"/>
                <a:cs typeface="Comic Sans MS"/>
                <a:sym typeface="Comic Sans MS"/>
              </a:rPr>
              <a:t>Молекула метана СН</a:t>
            </a:r>
            <a:r>
              <a:rPr lang="ru-RU" b="1" baseline="-25000">
                <a:solidFill>
                  <a:srgbClr val="3B7776"/>
                </a:solidFill>
                <a:latin typeface="Comic Sans MS"/>
                <a:ea typeface="Comic Sans MS"/>
                <a:cs typeface="Comic Sans MS"/>
                <a:sym typeface="Comic Sans MS"/>
              </a:rPr>
              <a:t>4</a:t>
            </a:r>
            <a:r>
              <a:rPr lang="ru-RU" b="1">
                <a:solidFill>
                  <a:srgbClr val="3B7776"/>
                </a:solidFill>
                <a:latin typeface="Comic Sans MS"/>
                <a:ea typeface="Comic Sans MS"/>
                <a:cs typeface="Comic Sans MS"/>
                <a:sym typeface="Comic Sans MS"/>
              </a:rPr>
              <a:t> – имеет форму тетраэдра, в центре которого находится атом углерода, а в вершинах – атомы водорода:</a:t>
            </a:r>
            <a:endParaRPr b="1">
              <a:solidFill>
                <a:srgbClr val="3B777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40" name="Google Shape;240;p30"/>
          <p:cNvSpPr txBox="1">
            <a:spLocks noGrp="1"/>
          </p:cNvSpPr>
          <p:nvPr>
            <p:ph type="sldNum" idx="12"/>
          </p:nvPr>
        </p:nvSpPr>
        <p:spPr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12</a:t>
            </a:fld>
            <a:endParaRPr/>
          </a:p>
        </p:txBody>
      </p:sp>
      <p:pic>
        <p:nvPicPr>
          <p:cNvPr id="241" name="Google Shape;241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14678" y="4857760"/>
            <a:ext cx="3926464" cy="178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15888"/>
            <a:ext cx="8593138" cy="1296987"/>
          </a:xfrm>
        </p:spPr>
        <p:txBody>
          <a:bodyPr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I</a:t>
            </a:r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. Промышленные способы получения </a:t>
            </a:r>
            <a:r>
              <a:rPr lang="ru-RU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алканов</a:t>
            </a: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.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4479925" y="3246438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  <a:p>
            <a:pPr eaLnBrk="1" hangingPunct="1"/>
            <a:endParaRPr lang="ru-RU" alt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84969" y="1446213"/>
            <a:ext cx="8374062" cy="3600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 </a:t>
            </a:r>
            <a:r>
              <a:rPr lang="ru-RU" sz="2800" b="1" dirty="0">
                <a:latin typeface="+mn-lt"/>
                <a:cs typeface="+mn-cs"/>
              </a:rPr>
              <a:t>1. Выделение углеводородов из природного сырья:</a:t>
            </a:r>
          </a:p>
          <a:p>
            <a:pPr marL="457200" indent="-457200" algn="just">
              <a:buFont typeface="Arial" pitchFamily="34" charset="0"/>
              <a:buChar char="•"/>
              <a:defRPr/>
            </a:pPr>
            <a:r>
              <a:rPr lang="ru-RU" sz="2800" dirty="0">
                <a:latin typeface="+mn-lt"/>
                <a:cs typeface="+mn-cs"/>
              </a:rPr>
              <a:t>Газообразные </a:t>
            </a:r>
            <a:r>
              <a:rPr lang="ru-RU" sz="2800" dirty="0" err="1">
                <a:latin typeface="+mn-lt"/>
                <a:cs typeface="+mn-cs"/>
              </a:rPr>
              <a:t>алканы</a:t>
            </a:r>
            <a:r>
              <a:rPr lang="ru-RU" sz="2800" dirty="0">
                <a:latin typeface="+mn-lt"/>
                <a:cs typeface="+mn-cs"/>
              </a:rPr>
              <a:t> получают из </a:t>
            </a:r>
            <a:r>
              <a:rPr lang="ru-RU" sz="2800" dirty="0">
                <a:latin typeface="+mn-lt"/>
                <a:cs typeface="+mn-cs"/>
                <a:hlinkClick r:id="rId2" action="ppaction://hlinksldjump"/>
              </a:rPr>
              <a:t>природного</a:t>
            </a:r>
            <a:r>
              <a:rPr lang="ru-RU" sz="2800" dirty="0">
                <a:latin typeface="+mn-lt"/>
                <a:cs typeface="+mn-cs"/>
              </a:rPr>
              <a:t>  и попутного нефтяных газов;</a:t>
            </a:r>
          </a:p>
          <a:p>
            <a:pPr marL="457200" indent="-457200" algn="just">
              <a:buFont typeface="Arial" pitchFamily="34" charset="0"/>
              <a:buChar char="•"/>
              <a:defRPr/>
            </a:pPr>
            <a:r>
              <a:rPr lang="ru-RU" sz="2800" dirty="0">
                <a:latin typeface="+mn-lt"/>
                <a:cs typeface="+mn-cs"/>
              </a:rPr>
              <a:t>Жидкие и твердые – из нефти.</a:t>
            </a:r>
          </a:p>
          <a:p>
            <a:pPr algn="just">
              <a:defRPr/>
            </a:pPr>
            <a:endParaRPr lang="ru-RU" sz="2800" dirty="0">
              <a:latin typeface="+mn-lt"/>
              <a:cs typeface="+mn-cs"/>
            </a:endParaRPr>
          </a:p>
          <a:p>
            <a:pPr indent="531813" algn="just">
              <a:defRPr/>
            </a:pPr>
            <a:r>
              <a:rPr lang="ru-RU" sz="2800" b="1" dirty="0">
                <a:latin typeface="+mn-lt"/>
                <a:cs typeface="+mn-cs"/>
              </a:rPr>
              <a:t>2. Крекинг нефти:</a:t>
            </a:r>
          </a:p>
          <a:p>
            <a:pPr indent="531813" algn="just">
              <a:defRPr/>
            </a:pPr>
            <a:endParaRPr lang="ru-RU" sz="280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 Math" pitchFamily="18" charset="0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797425"/>
            <a:ext cx="5103812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743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ChangeArrowheads="1"/>
          </p:cNvSpPr>
          <p:nvPr/>
        </p:nvSpPr>
        <p:spPr bwMode="auto">
          <a:xfrm>
            <a:off x="4479925" y="3246438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  <a:p>
            <a:pPr eaLnBrk="1" hangingPunct="1"/>
            <a:endParaRPr lang="ru-RU" alt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04825" y="349250"/>
            <a:ext cx="7869238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800" b="1" dirty="0">
                <a:latin typeface="+mn-lt"/>
                <a:cs typeface="+mn-cs"/>
              </a:rPr>
              <a:t>3. Изомеризация </a:t>
            </a:r>
            <a:r>
              <a:rPr lang="ru-RU" sz="2800" b="1" dirty="0" err="1">
                <a:latin typeface="+mn-lt"/>
                <a:cs typeface="+mn-cs"/>
              </a:rPr>
              <a:t>алканов</a:t>
            </a:r>
            <a:r>
              <a:rPr lang="ru-RU" sz="2800" b="1" dirty="0">
                <a:latin typeface="+mn-lt"/>
                <a:cs typeface="+mn-cs"/>
              </a:rPr>
              <a:t>:</a:t>
            </a:r>
            <a:endParaRPr lang="ru-RU" sz="2400" b="1" dirty="0">
              <a:latin typeface="Cambria Math" pitchFamily="18" charset="0"/>
              <a:cs typeface="+mn-cs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125538"/>
            <a:ext cx="83820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12763" y="2973388"/>
            <a:ext cx="8374062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latin typeface="+mn-lt"/>
                <a:cs typeface="+mn-cs"/>
              </a:rPr>
              <a:t>4. Гидрирование непредельных углеводородов:</a:t>
            </a:r>
            <a:endParaRPr lang="ru-RU" sz="2400" b="1" dirty="0">
              <a:latin typeface="+mn-lt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927475"/>
            <a:ext cx="569595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171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ChangeArrowheads="1"/>
          </p:cNvSpPr>
          <p:nvPr/>
        </p:nvSpPr>
        <p:spPr bwMode="auto">
          <a:xfrm>
            <a:off x="4479925" y="3246438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  <a:p>
            <a:pPr eaLnBrk="1" hangingPunct="1"/>
            <a:endParaRPr lang="ru-RU" alt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11188" y="1033463"/>
            <a:ext cx="837247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800" b="1" dirty="0">
                <a:latin typeface="+mn-lt"/>
                <a:cs typeface="+mn-cs"/>
              </a:rPr>
              <a:t>5. Синтез на основе водяного газа:</a:t>
            </a:r>
            <a:endParaRPr lang="ru-RU" sz="2400" b="1" dirty="0">
              <a:latin typeface="+mn-lt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557338"/>
            <a:ext cx="7419975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572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5763" y="26988"/>
            <a:ext cx="8372475" cy="141446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II</a:t>
            </a:r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.  Лабораторные способы получения </a:t>
            </a:r>
            <a:r>
              <a:rPr lang="ru-RU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алканов</a:t>
            </a: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.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4479925" y="3246438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  <a:p>
            <a:pPr eaLnBrk="1" hangingPunct="1"/>
            <a:endParaRPr lang="ru-RU" alt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85763" y="1268413"/>
            <a:ext cx="8372475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800" b="1" dirty="0">
                <a:latin typeface="+mn-lt"/>
                <a:cs typeface="+mn-cs"/>
              </a:rPr>
              <a:t>1. Реакция </a:t>
            </a:r>
            <a:r>
              <a:rPr lang="ru-RU" sz="2800" b="1" dirty="0" err="1">
                <a:latin typeface="+mn-lt"/>
                <a:cs typeface="+mn-cs"/>
              </a:rPr>
              <a:t>Вюрца</a:t>
            </a:r>
            <a:r>
              <a:rPr lang="ru-RU" sz="2800" b="1" dirty="0">
                <a:latin typeface="+mn-lt"/>
                <a:cs typeface="+mn-cs"/>
              </a:rPr>
              <a:t> - взаимодействие натрия с галогенпроизводными </a:t>
            </a:r>
            <a:r>
              <a:rPr lang="ru-RU" sz="2800" b="1" dirty="0" err="1">
                <a:latin typeface="+mn-lt"/>
                <a:cs typeface="+mn-cs"/>
              </a:rPr>
              <a:t>алканов</a:t>
            </a:r>
            <a:r>
              <a:rPr lang="ru-RU" sz="2800" b="1" dirty="0">
                <a:latin typeface="+mn-lt"/>
                <a:cs typeface="+mn-cs"/>
              </a:rPr>
              <a:t>:</a:t>
            </a:r>
          </a:p>
          <a:p>
            <a:pPr algn="just">
              <a:defRPr/>
            </a:pPr>
            <a:r>
              <a:rPr lang="ru-RU" sz="2400" dirty="0">
                <a:latin typeface="+mn-lt"/>
                <a:cs typeface="+mn-cs"/>
              </a:rPr>
              <a:t>Приводит к увеличению углеводородной цепи. </a:t>
            </a:r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4546600"/>
            <a:ext cx="69246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Прямоугольник 29"/>
          <p:cNvSpPr>
            <a:spLocks noChangeArrowheads="1"/>
          </p:cNvSpPr>
          <p:nvPr/>
        </p:nvSpPr>
        <p:spPr bwMode="auto">
          <a:xfrm>
            <a:off x="511175" y="5426075"/>
            <a:ext cx="82915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dirty="0">
                <a:latin typeface="+mn-lt"/>
                <a:cs typeface="+mn-cs"/>
              </a:rPr>
              <a:t>Если в реакцию вступают различные </a:t>
            </a:r>
            <a:r>
              <a:rPr lang="ru-RU" sz="2400" dirty="0" err="1">
                <a:latin typeface="+mn-lt"/>
                <a:cs typeface="+mn-cs"/>
              </a:rPr>
              <a:t>галогеналканы</a:t>
            </a:r>
            <a:r>
              <a:rPr lang="ru-RU" sz="2400" dirty="0">
                <a:latin typeface="+mn-lt"/>
                <a:cs typeface="+mn-cs"/>
              </a:rPr>
              <a:t>, то образуется смесь </a:t>
            </a:r>
            <a:r>
              <a:rPr lang="ru-RU" sz="2400" dirty="0" err="1">
                <a:latin typeface="+mn-lt"/>
                <a:cs typeface="+mn-cs"/>
              </a:rPr>
              <a:t>алканов</a:t>
            </a:r>
            <a:r>
              <a:rPr lang="ru-RU" sz="2400" dirty="0">
                <a:latin typeface="+mn-lt"/>
                <a:cs typeface="+mn-cs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925763"/>
            <a:ext cx="472440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2646363"/>
            <a:ext cx="1562100" cy="210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926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ChangeArrowheads="1"/>
          </p:cNvSpPr>
          <p:nvPr/>
        </p:nvSpPr>
        <p:spPr bwMode="auto">
          <a:xfrm>
            <a:off x="4479925" y="3246438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  <a:p>
            <a:pPr eaLnBrk="1" hangingPunct="1"/>
            <a:endParaRPr lang="ru-RU" alt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52425" y="333375"/>
            <a:ext cx="8372475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3200" b="1" dirty="0">
                <a:latin typeface="+mn-lt"/>
                <a:cs typeface="+mn-cs"/>
              </a:rPr>
              <a:t>2) Реакция Дюма -  </a:t>
            </a:r>
            <a:r>
              <a:rPr lang="ru-RU" sz="3200" dirty="0">
                <a:latin typeface="+mn-lt"/>
                <a:cs typeface="+mn-cs"/>
              </a:rPr>
              <a:t>сплавление</a:t>
            </a:r>
            <a:r>
              <a:rPr lang="ru-RU" sz="3200" dirty="0">
                <a:solidFill>
                  <a:srgbClr val="0070C0"/>
                </a:solidFill>
                <a:latin typeface="+mn-lt"/>
                <a:cs typeface="+mn-cs"/>
              </a:rPr>
              <a:t> </a:t>
            </a:r>
            <a:r>
              <a:rPr lang="ru-RU" sz="3200" dirty="0">
                <a:latin typeface="+mn-lt"/>
                <a:cs typeface="+mn-cs"/>
              </a:rPr>
              <a:t>солей карбоновых кислот со щелочью.</a:t>
            </a:r>
            <a:endParaRPr lang="ru-RU" sz="2800" dirty="0">
              <a:latin typeface="+mn-lt"/>
              <a:cs typeface="+mn-cs"/>
            </a:endParaRPr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1773238"/>
            <a:ext cx="639127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1792288"/>
            <a:ext cx="66008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538288"/>
            <a:ext cx="1920875" cy="253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2878138"/>
            <a:ext cx="6162675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4078288"/>
            <a:ext cx="6962775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71513" y="5126038"/>
            <a:ext cx="807720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 err="1">
                <a:latin typeface="+mn-lt"/>
                <a:cs typeface="+mn-cs"/>
                <a:hlinkClick r:id="rId7"/>
              </a:rPr>
              <a:t>Видеоопыт</a:t>
            </a:r>
            <a:r>
              <a:rPr lang="ru-RU" sz="2400" dirty="0">
                <a:latin typeface="+mn-lt"/>
                <a:cs typeface="+mn-cs"/>
                <a:hlinkClick r:id="rId7"/>
              </a:rPr>
              <a:t>. Получение метана</a:t>
            </a:r>
            <a:endParaRPr lang="ru-RU" sz="24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058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2328863"/>
            <a:ext cx="8734425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88925" y="1103313"/>
            <a:ext cx="6332538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latin typeface="+mn-lt"/>
                <a:cs typeface="+mn-cs"/>
              </a:rPr>
              <a:t>3) Синтез </a:t>
            </a:r>
            <a:r>
              <a:rPr lang="ru-RU" sz="2800" b="1" dirty="0" err="1">
                <a:latin typeface="+mn-lt"/>
                <a:cs typeface="+mn-cs"/>
              </a:rPr>
              <a:t>Кольбе</a:t>
            </a:r>
            <a:r>
              <a:rPr lang="ru-RU" sz="2800" b="1" dirty="0">
                <a:latin typeface="+mn-lt"/>
                <a:cs typeface="+mn-cs"/>
              </a:rPr>
              <a:t> -  </a:t>
            </a:r>
            <a:r>
              <a:rPr lang="ru-RU" sz="2800" dirty="0">
                <a:latin typeface="+mn-lt"/>
                <a:cs typeface="+mn-cs"/>
              </a:rPr>
              <a:t>электролиз солей карбоновых кислот.</a:t>
            </a:r>
            <a:endParaRPr lang="ru-RU" sz="2400" dirty="0">
              <a:latin typeface="+mn-lt"/>
              <a:cs typeface="+mn-cs"/>
            </a:endParaRP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60350"/>
            <a:ext cx="1366837" cy="206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3330575"/>
            <a:ext cx="846772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30200" y="4424363"/>
            <a:ext cx="828992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800" b="1" dirty="0">
                <a:latin typeface="+mn-lt"/>
                <a:cs typeface="+mn-cs"/>
              </a:rPr>
              <a:t>4</a:t>
            </a:r>
            <a:r>
              <a:rPr lang="ru-RU" sz="2800" b="1" dirty="0">
                <a:latin typeface="+mn-lt"/>
                <a:cs typeface="+mn-cs"/>
              </a:rPr>
              <a:t>) Гидролиз карбидов металлов.</a:t>
            </a:r>
            <a:endParaRPr lang="ru-RU" sz="2400" b="1" dirty="0">
              <a:latin typeface="+mn-lt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188" y="4995863"/>
            <a:ext cx="7380287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> 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>Al</a:t>
            </a:r>
            <a:r>
              <a:rPr lang="ru-RU" sz="32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>4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>C</a:t>
            </a:r>
            <a:r>
              <a:rPr lang="ru-RU" sz="32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>3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> + 12H</a:t>
            </a:r>
            <a:r>
              <a:rPr lang="ru-RU" sz="32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>2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>O → 4Al(OH)</a:t>
            </a:r>
            <a:r>
              <a:rPr lang="ru-RU" sz="32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>3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> + 3CH</a:t>
            </a:r>
            <a:r>
              <a:rPr lang="ru-RU" sz="32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>4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>↑</a:t>
            </a:r>
          </a:p>
          <a:p>
            <a:pPr>
              <a:defRPr/>
            </a:pPr>
            <a:r>
              <a:rPr lang="ru-RU" dirty="0">
                <a:latin typeface="+mn-lt"/>
                <a:cs typeface="+mn-cs"/>
              </a:rPr>
              <a:t>  карбид </a:t>
            </a:r>
          </a:p>
          <a:p>
            <a:pPr>
              <a:defRPr/>
            </a:pPr>
            <a:r>
              <a:rPr lang="ru-RU" dirty="0">
                <a:latin typeface="+mn-lt"/>
                <a:cs typeface="+mn-cs"/>
              </a:rPr>
              <a:t>алюминия</a:t>
            </a:r>
          </a:p>
        </p:txBody>
      </p:sp>
    </p:spTree>
    <p:extLst>
      <p:ext uri="{BB962C8B-B14F-4D97-AF65-F5344CB8AC3E}">
        <p14:creationId xmlns:p14="http://schemas.microsoft.com/office/powerpoint/2010/main" val="48274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7772400" cy="720725"/>
          </a:xfrm>
        </p:spPr>
        <p:txBody>
          <a:bodyPr/>
          <a:lstStyle/>
          <a:p>
            <a:pPr algn="ctr" eaLnBrk="1" hangingPunct="1"/>
            <a:r>
              <a:rPr lang="ru-RU" altLang="ru-RU" sz="3800" smtClean="0"/>
              <a:t>Химические свойства алканов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ru-RU" sz="2800" b="1" smtClean="0">
                <a:cs typeface="Arial" panose="020B0604020202020204" pitchFamily="34" charset="0"/>
              </a:rPr>
              <a:t>I</a:t>
            </a:r>
            <a:r>
              <a:rPr lang="ru-RU" altLang="ru-RU" sz="2800" b="1" smtClean="0"/>
              <a:t>)</a:t>
            </a:r>
            <a:r>
              <a:rPr lang="ru-RU" altLang="ru-RU" sz="2800" smtClean="0"/>
              <a:t> </a:t>
            </a:r>
            <a:r>
              <a:rPr lang="ru-RU" altLang="ru-RU" sz="2800" b="1" smtClean="0"/>
              <a:t>Реакции замещения.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800" b="1" smtClean="0"/>
              <a:t>1. Галогенирование. Реакция происходит на свету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800" b="1" smtClean="0"/>
              <a:t>СН</a:t>
            </a:r>
            <a:r>
              <a:rPr lang="ru-RU" altLang="ru-RU" sz="1800" b="1" smtClean="0"/>
              <a:t>4</a:t>
            </a:r>
            <a:r>
              <a:rPr lang="ru-RU" altLang="ru-RU" sz="2800" b="1" smtClean="0"/>
              <a:t> + С</a:t>
            </a:r>
            <a:r>
              <a:rPr lang="en-US" altLang="ru-RU" sz="2800" b="1" smtClean="0">
                <a:cs typeface="Arial" panose="020B0604020202020204" pitchFamily="34" charset="0"/>
              </a:rPr>
              <a:t>l</a:t>
            </a:r>
            <a:r>
              <a:rPr lang="ru-RU" altLang="ru-RU" sz="1800" b="1" smtClean="0">
                <a:cs typeface="Arial" panose="020B0604020202020204" pitchFamily="34" charset="0"/>
              </a:rPr>
              <a:t>2</a:t>
            </a:r>
            <a:r>
              <a:rPr lang="ru-RU" altLang="ru-RU" sz="2800" b="1" smtClean="0">
                <a:cs typeface="Arial" panose="020B0604020202020204" pitchFamily="34" charset="0"/>
              </a:rPr>
              <a:t> → СН</a:t>
            </a:r>
            <a:r>
              <a:rPr lang="ru-RU" altLang="ru-RU" sz="1800" b="1" smtClean="0">
                <a:cs typeface="Arial" panose="020B0604020202020204" pitchFamily="34" charset="0"/>
              </a:rPr>
              <a:t>3</a:t>
            </a:r>
            <a:r>
              <a:rPr lang="ru-RU" altLang="ru-RU" sz="2800" b="1" smtClean="0"/>
              <a:t>С</a:t>
            </a:r>
            <a:r>
              <a:rPr lang="en-US" altLang="ru-RU" sz="2800" b="1" smtClean="0">
                <a:cs typeface="Arial" panose="020B0604020202020204" pitchFamily="34" charset="0"/>
              </a:rPr>
              <a:t>l</a:t>
            </a:r>
            <a:r>
              <a:rPr lang="ru-RU" altLang="ru-RU" sz="2800" b="1" smtClean="0">
                <a:cs typeface="Arial" panose="020B0604020202020204" pitchFamily="34" charset="0"/>
              </a:rPr>
              <a:t> + Н</a:t>
            </a:r>
            <a:r>
              <a:rPr lang="ru-RU" altLang="ru-RU" sz="2800" b="1" smtClean="0"/>
              <a:t>С</a:t>
            </a:r>
            <a:r>
              <a:rPr lang="en-US" altLang="ru-RU" sz="2800" b="1" smtClean="0">
                <a:cs typeface="Arial" panose="020B0604020202020204" pitchFamily="34" charset="0"/>
              </a:rPr>
              <a:t>l</a:t>
            </a:r>
            <a:endParaRPr lang="ru-RU" altLang="ru-RU" sz="2800" b="1" smtClean="0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400" b="1" smtClean="0">
                <a:cs typeface="Arial" panose="020B0604020202020204" pitchFamily="34" charset="0"/>
              </a:rPr>
              <a:t>                                          хлорметан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800" b="1" smtClean="0">
                <a:cs typeface="Arial" panose="020B0604020202020204" pitchFamily="34" charset="0"/>
              </a:rPr>
              <a:t>СН</a:t>
            </a:r>
            <a:r>
              <a:rPr lang="ru-RU" altLang="ru-RU" sz="1800" b="1" smtClean="0">
                <a:cs typeface="Arial" panose="020B0604020202020204" pitchFamily="34" charset="0"/>
              </a:rPr>
              <a:t>3</a:t>
            </a:r>
            <a:r>
              <a:rPr lang="ru-RU" altLang="ru-RU" sz="2800" b="1" smtClean="0"/>
              <a:t>С</a:t>
            </a:r>
            <a:r>
              <a:rPr lang="en-US" altLang="ru-RU" sz="2800" b="1" smtClean="0">
                <a:cs typeface="Arial" panose="020B0604020202020204" pitchFamily="34" charset="0"/>
              </a:rPr>
              <a:t>l</a:t>
            </a:r>
            <a:r>
              <a:rPr lang="ru-RU" altLang="ru-RU" sz="2800" b="1" smtClean="0">
                <a:cs typeface="Arial" panose="020B0604020202020204" pitchFamily="34" charset="0"/>
              </a:rPr>
              <a:t> + </a:t>
            </a:r>
            <a:r>
              <a:rPr lang="ru-RU" altLang="ru-RU" sz="2800" b="1" smtClean="0"/>
              <a:t>С</a:t>
            </a:r>
            <a:r>
              <a:rPr lang="en-US" altLang="ru-RU" sz="2800" b="1" smtClean="0">
                <a:cs typeface="Arial" panose="020B0604020202020204" pitchFamily="34" charset="0"/>
              </a:rPr>
              <a:t>l</a:t>
            </a:r>
            <a:r>
              <a:rPr lang="ru-RU" altLang="ru-RU" sz="1800" b="1" smtClean="0">
                <a:cs typeface="Arial" panose="020B0604020202020204" pitchFamily="34" charset="0"/>
              </a:rPr>
              <a:t>2</a:t>
            </a:r>
            <a:r>
              <a:rPr lang="ru-RU" altLang="ru-RU" sz="2800" b="1" smtClean="0">
                <a:cs typeface="Arial" panose="020B0604020202020204" pitchFamily="34" charset="0"/>
              </a:rPr>
              <a:t> → СН</a:t>
            </a:r>
            <a:r>
              <a:rPr lang="ru-RU" altLang="ru-RU" sz="1800" b="1" smtClean="0">
                <a:cs typeface="Arial" panose="020B0604020202020204" pitchFamily="34" charset="0"/>
              </a:rPr>
              <a:t>2</a:t>
            </a:r>
            <a:r>
              <a:rPr lang="ru-RU" altLang="ru-RU" sz="2800" b="1" smtClean="0"/>
              <a:t>С</a:t>
            </a:r>
            <a:r>
              <a:rPr lang="en-US" altLang="ru-RU" sz="2800" b="1" smtClean="0">
                <a:cs typeface="Arial" panose="020B0604020202020204" pitchFamily="34" charset="0"/>
              </a:rPr>
              <a:t>l</a:t>
            </a:r>
            <a:r>
              <a:rPr lang="ru-RU" altLang="ru-RU" sz="1800" b="1" smtClean="0">
                <a:cs typeface="Arial" panose="020B0604020202020204" pitchFamily="34" charset="0"/>
              </a:rPr>
              <a:t>2</a:t>
            </a:r>
            <a:r>
              <a:rPr lang="ru-RU" altLang="ru-RU" sz="2800" b="1" smtClean="0">
                <a:cs typeface="Arial" panose="020B0604020202020204" pitchFamily="34" charset="0"/>
              </a:rPr>
              <a:t> + Н</a:t>
            </a:r>
            <a:r>
              <a:rPr lang="ru-RU" altLang="ru-RU" sz="2800" b="1" smtClean="0"/>
              <a:t>С</a:t>
            </a:r>
            <a:r>
              <a:rPr lang="en-US" altLang="ru-RU" sz="2800" b="1" smtClean="0">
                <a:cs typeface="Arial" panose="020B0604020202020204" pitchFamily="34" charset="0"/>
              </a:rPr>
              <a:t>l</a:t>
            </a:r>
            <a:endParaRPr lang="ru-RU" altLang="ru-RU" sz="2800" b="1" smtClean="0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400" b="1" smtClean="0">
                <a:cs typeface="Arial" panose="020B0604020202020204" pitchFamily="34" charset="0"/>
              </a:rPr>
              <a:t>                                                  дихлорметан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800" b="1" smtClean="0">
                <a:cs typeface="Arial" panose="020B0604020202020204" pitchFamily="34" charset="0"/>
              </a:rPr>
              <a:t>СН</a:t>
            </a:r>
            <a:r>
              <a:rPr lang="ru-RU" altLang="ru-RU" sz="1800" b="1" smtClean="0">
                <a:cs typeface="Arial" panose="020B0604020202020204" pitchFamily="34" charset="0"/>
              </a:rPr>
              <a:t>2</a:t>
            </a:r>
            <a:r>
              <a:rPr lang="ru-RU" altLang="ru-RU" sz="2800" b="1" smtClean="0"/>
              <a:t>С</a:t>
            </a:r>
            <a:r>
              <a:rPr lang="en-US" altLang="ru-RU" sz="2800" b="1" smtClean="0">
                <a:cs typeface="Arial" panose="020B0604020202020204" pitchFamily="34" charset="0"/>
              </a:rPr>
              <a:t>l</a:t>
            </a:r>
            <a:r>
              <a:rPr lang="ru-RU" altLang="ru-RU" sz="1800" b="1" smtClean="0">
                <a:cs typeface="Arial" panose="020B0604020202020204" pitchFamily="34" charset="0"/>
              </a:rPr>
              <a:t>2</a:t>
            </a:r>
            <a:r>
              <a:rPr lang="ru-RU" altLang="ru-RU" sz="2800" b="1" smtClean="0">
                <a:cs typeface="Arial" panose="020B0604020202020204" pitchFamily="34" charset="0"/>
              </a:rPr>
              <a:t> +</a:t>
            </a:r>
            <a:r>
              <a:rPr lang="ru-RU" altLang="ru-RU" sz="1400" b="1" smtClean="0">
                <a:cs typeface="Arial" panose="020B0604020202020204" pitchFamily="34" charset="0"/>
              </a:rPr>
              <a:t> </a:t>
            </a:r>
            <a:r>
              <a:rPr lang="ru-RU" altLang="ru-RU" sz="2800" b="1" smtClean="0"/>
              <a:t>С</a:t>
            </a:r>
            <a:r>
              <a:rPr lang="en-US" altLang="ru-RU" sz="2800" b="1" smtClean="0">
                <a:cs typeface="Arial" panose="020B0604020202020204" pitchFamily="34" charset="0"/>
              </a:rPr>
              <a:t>l</a:t>
            </a:r>
            <a:r>
              <a:rPr lang="ru-RU" altLang="ru-RU" sz="1800" b="1" smtClean="0">
                <a:cs typeface="Arial" panose="020B0604020202020204" pitchFamily="34" charset="0"/>
              </a:rPr>
              <a:t>2</a:t>
            </a:r>
            <a:r>
              <a:rPr lang="ru-RU" altLang="ru-RU" sz="2800" b="1" smtClean="0">
                <a:cs typeface="Arial" panose="020B0604020202020204" pitchFamily="34" charset="0"/>
              </a:rPr>
              <a:t> → СН</a:t>
            </a:r>
            <a:r>
              <a:rPr lang="ru-RU" altLang="ru-RU" sz="2800" b="1" smtClean="0"/>
              <a:t>С</a:t>
            </a:r>
            <a:r>
              <a:rPr lang="en-US" altLang="ru-RU" sz="2800" b="1" smtClean="0">
                <a:cs typeface="Arial" panose="020B0604020202020204" pitchFamily="34" charset="0"/>
              </a:rPr>
              <a:t>l</a:t>
            </a:r>
            <a:r>
              <a:rPr lang="ru-RU" altLang="ru-RU" sz="1800" b="1" smtClean="0">
                <a:cs typeface="Arial" panose="020B0604020202020204" pitchFamily="34" charset="0"/>
              </a:rPr>
              <a:t>3</a:t>
            </a:r>
            <a:r>
              <a:rPr lang="ru-RU" altLang="ru-RU" sz="2800" b="1" smtClean="0">
                <a:cs typeface="Arial" panose="020B0604020202020204" pitchFamily="34" charset="0"/>
              </a:rPr>
              <a:t> + Н</a:t>
            </a:r>
            <a:r>
              <a:rPr lang="ru-RU" altLang="ru-RU" sz="2800" b="1" smtClean="0"/>
              <a:t>С</a:t>
            </a:r>
            <a:r>
              <a:rPr lang="en-US" altLang="ru-RU" sz="2800" b="1" smtClean="0">
                <a:cs typeface="Arial" panose="020B0604020202020204" pitchFamily="34" charset="0"/>
              </a:rPr>
              <a:t>l</a:t>
            </a:r>
            <a:endParaRPr lang="ru-RU" altLang="ru-RU" sz="2800" b="1" smtClean="0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400" b="1" smtClean="0">
                <a:cs typeface="Arial" panose="020B0604020202020204" pitchFamily="34" charset="0"/>
              </a:rPr>
              <a:t>                                                  трихлорметан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1400" b="1" smtClean="0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800" b="1" smtClean="0">
                <a:cs typeface="Arial" panose="020B0604020202020204" pitchFamily="34" charset="0"/>
              </a:rPr>
              <a:t>СН</a:t>
            </a:r>
            <a:r>
              <a:rPr lang="ru-RU" altLang="ru-RU" sz="2800" b="1" smtClean="0"/>
              <a:t>С</a:t>
            </a:r>
            <a:r>
              <a:rPr lang="en-US" altLang="ru-RU" sz="2800" b="1" smtClean="0">
                <a:cs typeface="Arial" panose="020B0604020202020204" pitchFamily="34" charset="0"/>
              </a:rPr>
              <a:t>l</a:t>
            </a:r>
            <a:r>
              <a:rPr lang="ru-RU" altLang="ru-RU" sz="1800" b="1" smtClean="0">
                <a:cs typeface="Arial" panose="020B0604020202020204" pitchFamily="34" charset="0"/>
              </a:rPr>
              <a:t>3</a:t>
            </a:r>
            <a:r>
              <a:rPr lang="ru-RU" altLang="ru-RU" sz="2800" b="1" smtClean="0">
                <a:cs typeface="Arial" panose="020B0604020202020204" pitchFamily="34" charset="0"/>
              </a:rPr>
              <a:t> + </a:t>
            </a:r>
            <a:r>
              <a:rPr lang="ru-RU" altLang="ru-RU" sz="2800" b="1" smtClean="0"/>
              <a:t>С</a:t>
            </a:r>
            <a:r>
              <a:rPr lang="en-US" altLang="ru-RU" sz="2800" b="1" smtClean="0">
                <a:cs typeface="Arial" panose="020B0604020202020204" pitchFamily="34" charset="0"/>
              </a:rPr>
              <a:t>l</a:t>
            </a:r>
            <a:r>
              <a:rPr lang="ru-RU" altLang="ru-RU" sz="1800" b="1" smtClean="0">
                <a:cs typeface="Arial" panose="020B0604020202020204" pitchFamily="34" charset="0"/>
              </a:rPr>
              <a:t>2</a:t>
            </a:r>
            <a:r>
              <a:rPr lang="ru-RU" altLang="ru-RU" sz="2800" b="1" smtClean="0">
                <a:cs typeface="Arial" panose="020B0604020202020204" pitchFamily="34" charset="0"/>
              </a:rPr>
              <a:t> → С</a:t>
            </a:r>
            <a:r>
              <a:rPr lang="ru-RU" altLang="ru-RU" sz="2800" b="1" smtClean="0"/>
              <a:t>С</a:t>
            </a:r>
            <a:r>
              <a:rPr lang="en-US" altLang="ru-RU" sz="2800" b="1" smtClean="0">
                <a:cs typeface="Arial" panose="020B0604020202020204" pitchFamily="34" charset="0"/>
              </a:rPr>
              <a:t>l</a:t>
            </a:r>
            <a:r>
              <a:rPr lang="ru-RU" altLang="ru-RU" sz="1800" b="1" smtClean="0">
                <a:cs typeface="Arial" panose="020B0604020202020204" pitchFamily="34" charset="0"/>
              </a:rPr>
              <a:t>4</a:t>
            </a:r>
            <a:r>
              <a:rPr lang="ru-RU" altLang="ru-RU" sz="2800" b="1" smtClean="0">
                <a:cs typeface="Arial" panose="020B0604020202020204" pitchFamily="34" charset="0"/>
              </a:rPr>
              <a:t> + Н</a:t>
            </a:r>
            <a:r>
              <a:rPr lang="ru-RU" altLang="ru-RU" sz="2800" b="1" smtClean="0"/>
              <a:t>С</a:t>
            </a:r>
            <a:r>
              <a:rPr lang="en-US" altLang="ru-RU" sz="2800" b="1" smtClean="0">
                <a:cs typeface="Arial" panose="020B0604020202020204" pitchFamily="34" charset="0"/>
              </a:rPr>
              <a:t>l</a:t>
            </a:r>
            <a:endParaRPr lang="ru-RU" altLang="ru-RU" sz="2800" b="1" smtClean="0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400" b="1" smtClean="0"/>
              <a:t>                                               тетрахлорметан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2800" b="1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800" b="1" smtClean="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158428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6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6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6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167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167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167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8" grpId="0"/>
      <p:bldP spid="11673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>
            <a:spLocks noGrp="1"/>
          </p:cNvSpPr>
          <p:nvPr>
            <p:ph type="title"/>
          </p:nvPr>
        </p:nvSpPr>
        <p:spPr>
          <a:xfrm>
            <a:off x="0" y="428604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Углеводороды</a:t>
            </a:r>
            <a:endParaRPr sz="4400" b="1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0" name="Google Shape;100;p14"/>
          <p:cNvSpPr txBox="1">
            <a:spLocks noGrp="1"/>
          </p:cNvSpPr>
          <p:nvPr>
            <p:ph type="body" idx="1"/>
          </p:nvPr>
        </p:nvSpPr>
        <p:spPr>
          <a:xfrm>
            <a:off x="142844" y="1643050"/>
            <a:ext cx="8848756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SzPts val="3600"/>
              <a:buChar char="▪"/>
            </a:pPr>
            <a:r>
              <a:rPr lang="ru-RU" sz="3600">
                <a:latin typeface="Comic Sans MS"/>
                <a:ea typeface="Comic Sans MS"/>
                <a:cs typeface="Comic Sans MS"/>
                <a:sym typeface="Comic Sans MS"/>
              </a:rPr>
              <a:t>органические соединения, в состав которых входят только два элемента: </a:t>
            </a:r>
            <a:r>
              <a:rPr lang="ru-RU" sz="3600" b="1">
                <a:latin typeface="Comic Sans MS"/>
                <a:ea typeface="Comic Sans MS"/>
                <a:cs typeface="Comic Sans MS"/>
                <a:sym typeface="Comic Sans MS"/>
              </a:rPr>
              <a:t>углерод</a:t>
            </a:r>
            <a:r>
              <a:rPr lang="ru-RU" sz="3600">
                <a:latin typeface="Comic Sans MS"/>
                <a:ea typeface="Comic Sans MS"/>
                <a:cs typeface="Comic Sans MS"/>
                <a:sym typeface="Comic Sans MS"/>
              </a:rPr>
              <a:t> и </a:t>
            </a:r>
            <a:r>
              <a:rPr lang="ru-RU" sz="3600" b="1">
                <a:latin typeface="Comic Sans MS"/>
                <a:ea typeface="Comic Sans MS"/>
                <a:cs typeface="Comic Sans MS"/>
                <a:sym typeface="Comic Sans MS"/>
              </a:rPr>
              <a:t>водород</a:t>
            </a:r>
            <a:r>
              <a:rPr lang="ru-RU" sz="3600"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/>
          </a:p>
          <a:p>
            <a:pPr marL="342900" lvl="0" indent="-114300" algn="just" rtl="0">
              <a:spcBef>
                <a:spcPts val="720"/>
              </a:spcBef>
              <a:spcAft>
                <a:spcPts val="0"/>
              </a:spcAft>
              <a:buSzPts val="3600"/>
              <a:buNone/>
            </a:pP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lvl="0" indent="-342900" algn="just" rtl="0">
              <a:spcBef>
                <a:spcPts val="720"/>
              </a:spcBef>
              <a:spcAft>
                <a:spcPts val="0"/>
              </a:spcAft>
              <a:buSzPts val="3600"/>
              <a:buChar char="▪"/>
            </a:pPr>
            <a:r>
              <a:rPr lang="ru-RU" sz="3600" b="1">
                <a:latin typeface="Comic Sans MS"/>
                <a:ea typeface="Comic Sans MS"/>
                <a:cs typeface="Comic Sans MS"/>
                <a:sym typeface="Comic Sans MS"/>
              </a:rPr>
              <a:t>CH</a:t>
            </a:r>
            <a:r>
              <a:rPr lang="ru-RU" sz="3600" b="1" baseline="-25000">
                <a:latin typeface="Comic Sans MS"/>
                <a:ea typeface="Comic Sans MS"/>
                <a:cs typeface="Comic Sans MS"/>
                <a:sym typeface="Comic Sans MS"/>
              </a:rPr>
              <a:t>4</a:t>
            </a:r>
            <a:r>
              <a:rPr lang="ru-RU" sz="3600" b="1">
                <a:latin typeface="Comic Sans MS"/>
                <a:ea typeface="Comic Sans MS"/>
                <a:cs typeface="Comic Sans MS"/>
                <a:sym typeface="Comic Sans MS"/>
              </a:rPr>
              <a:t>, C</a:t>
            </a:r>
            <a:r>
              <a:rPr lang="ru-RU" sz="3600" b="1" baseline="-25000"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ru-RU" sz="3600" b="1">
                <a:latin typeface="Comic Sans MS"/>
                <a:ea typeface="Comic Sans MS"/>
                <a:cs typeface="Comic Sans MS"/>
                <a:sym typeface="Comic Sans MS"/>
              </a:rPr>
              <a:t>H</a:t>
            </a:r>
            <a:r>
              <a:rPr lang="ru-RU" sz="3600" b="1" baseline="-25000">
                <a:latin typeface="Comic Sans MS"/>
                <a:ea typeface="Comic Sans MS"/>
                <a:cs typeface="Comic Sans MS"/>
                <a:sym typeface="Comic Sans MS"/>
              </a:rPr>
              <a:t>6</a:t>
            </a:r>
            <a:r>
              <a:rPr lang="ru-RU" sz="3600" b="1">
                <a:latin typeface="Comic Sans MS"/>
                <a:ea typeface="Comic Sans MS"/>
                <a:cs typeface="Comic Sans MS"/>
                <a:sym typeface="Comic Sans MS"/>
              </a:rPr>
              <a:t>, C</a:t>
            </a:r>
            <a:r>
              <a:rPr lang="ru-RU" sz="3600" b="1" baseline="-25000">
                <a:latin typeface="Comic Sans MS"/>
                <a:ea typeface="Comic Sans MS"/>
                <a:cs typeface="Comic Sans MS"/>
                <a:sym typeface="Comic Sans MS"/>
              </a:rPr>
              <a:t>3</a:t>
            </a:r>
            <a:r>
              <a:rPr lang="ru-RU" sz="3600" b="1">
                <a:latin typeface="Comic Sans MS"/>
                <a:ea typeface="Comic Sans MS"/>
                <a:cs typeface="Comic Sans MS"/>
                <a:sym typeface="Comic Sans MS"/>
              </a:rPr>
              <a:t>H</a:t>
            </a:r>
            <a:r>
              <a:rPr lang="ru-RU" sz="3600" b="1" baseline="-25000">
                <a:latin typeface="Comic Sans MS"/>
                <a:ea typeface="Comic Sans MS"/>
                <a:cs typeface="Comic Sans MS"/>
                <a:sym typeface="Comic Sans MS"/>
              </a:rPr>
              <a:t>6</a:t>
            </a:r>
            <a:r>
              <a:rPr lang="ru-RU" sz="3600" b="1">
                <a:latin typeface="Comic Sans MS"/>
                <a:ea typeface="Comic Sans MS"/>
                <a:cs typeface="Comic Sans MS"/>
                <a:sym typeface="Comic Sans MS"/>
              </a:rPr>
              <a:t>, C</a:t>
            </a:r>
            <a:r>
              <a:rPr lang="ru-RU" sz="3600" b="1" baseline="-25000">
                <a:latin typeface="Comic Sans MS"/>
                <a:ea typeface="Comic Sans MS"/>
                <a:cs typeface="Comic Sans MS"/>
                <a:sym typeface="Comic Sans MS"/>
              </a:rPr>
              <a:t>6</a:t>
            </a:r>
            <a:r>
              <a:rPr lang="ru-RU" sz="3600" b="1">
                <a:latin typeface="Comic Sans MS"/>
                <a:ea typeface="Comic Sans MS"/>
                <a:cs typeface="Comic Sans MS"/>
                <a:sym typeface="Comic Sans MS"/>
              </a:rPr>
              <a:t>H</a:t>
            </a:r>
            <a:r>
              <a:rPr lang="ru-RU" sz="3600" b="1" baseline="-25000">
                <a:latin typeface="Comic Sans MS"/>
                <a:ea typeface="Comic Sans MS"/>
                <a:cs typeface="Comic Sans MS"/>
                <a:sym typeface="Comic Sans MS"/>
              </a:rPr>
              <a:t>6</a:t>
            </a:r>
            <a:r>
              <a:rPr lang="ru-RU" sz="3600" b="1">
                <a:latin typeface="Comic Sans MS"/>
                <a:ea typeface="Comic Sans MS"/>
                <a:cs typeface="Comic Sans MS"/>
                <a:sym typeface="Comic Sans MS"/>
              </a:rPr>
              <a:t>, C</a:t>
            </a:r>
            <a:r>
              <a:rPr lang="ru-RU" sz="3600" b="1" baseline="-25000">
                <a:latin typeface="Comic Sans MS"/>
                <a:ea typeface="Comic Sans MS"/>
                <a:cs typeface="Comic Sans MS"/>
                <a:sym typeface="Comic Sans MS"/>
              </a:rPr>
              <a:t>8</a:t>
            </a:r>
            <a:r>
              <a:rPr lang="ru-RU" sz="3600" b="1">
                <a:latin typeface="Comic Sans MS"/>
                <a:ea typeface="Comic Sans MS"/>
                <a:cs typeface="Comic Sans MS"/>
                <a:sym typeface="Comic Sans MS"/>
              </a:rPr>
              <a:t>H</a:t>
            </a:r>
            <a:r>
              <a:rPr lang="ru-RU" sz="3600" b="1" baseline="-25000">
                <a:latin typeface="Comic Sans MS"/>
                <a:ea typeface="Comic Sans MS"/>
                <a:cs typeface="Comic Sans MS"/>
                <a:sym typeface="Comic Sans MS"/>
              </a:rPr>
              <a:t>10</a:t>
            </a:r>
            <a:r>
              <a:rPr lang="ru-RU" sz="3600">
                <a:latin typeface="Comic Sans MS"/>
                <a:ea typeface="Comic Sans MS"/>
                <a:cs typeface="Comic Sans MS"/>
                <a:sym typeface="Comic Sans MS"/>
              </a:rPr>
              <a:t> и т.п. </a:t>
            </a:r>
            <a:endParaRPr/>
          </a:p>
          <a:p>
            <a:pPr marL="342900" lvl="0" indent="-342900" algn="just" rtl="0">
              <a:spcBef>
                <a:spcPts val="720"/>
              </a:spcBef>
              <a:spcAft>
                <a:spcPts val="0"/>
              </a:spcAft>
              <a:buSzPts val="3600"/>
              <a:buChar char="▪"/>
            </a:pPr>
            <a:r>
              <a:rPr lang="ru-RU" sz="3600">
                <a:latin typeface="Comic Sans MS"/>
                <a:ea typeface="Comic Sans MS"/>
                <a:cs typeface="Comic Sans MS"/>
                <a:sym typeface="Comic Sans MS"/>
              </a:rPr>
              <a:t/>
            </a:r>
            <a:br>
              <a:rPr lang="ru-RU" sz="3600"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ru-RU" sz="3600">
                <a:latin typeface="Comic Sans MS"/>
                <a:ea typeface="Comic Sans MS"/>
                <a:cs typeface="Comic Sans MS"/>
                <a:sym typeface="Comic Sans MS"/>
              </a:rPr>
              <a:t>В общем виде - </a:t>
            </a:r>
            <a:r>
              <a:rPr lang="ru-RU" sz="3600" b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С</a:t>
            </a:r>
            <a:r>
              <a:rPr lang="ru-RU" sz="3600" b="1" baseline="-250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x</a:t>
            </a:r>
            <a:r>
              <a:rPr lang="ru-RU" sz="3600" b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</a:t>
            </a:r>
            <a:r>
              <a:rPr lang="ru-RU" sz="3600" b="1" baseline="-250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y</a:t>
            </a:r>
            <a:r>
              <a:rPr lang="ru-RU" sz="3600" b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sz="3600" b="1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2" name="Google Shape;102;p14"/>
          <p:cNvSpPr txBox="1">
            <a:spLocks noGrp="1"/>
          </p:cNvSpPr>
          <p:nvPr>
            <p:ph type="sldNum" idx="12"/>
          </p:nvPr>
        </p:nvSpPr>
        <p:spPr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Химические свойства алканов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38" y="1752599"/>
            <a:ext cx="7924800" cy="47910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b="1" dirty="0" smtClean="0">
                <a:cs typeface="Arial" panose="020B0604020202020204" pitchFamily="34" charset="0"/>
              </a:rPr>
              <a:t>2.</a:t>
            </a:r>
            <a:r>
              <a:rPr lang="ru-RU" altLang="ru-RU" dirty="0" smtClean="0"/>
              <a:t> </a:t>
            </a:r>
            <a:r>
              <a:rPr lang="ru-RU" altLang="ru-RU" b="1" dirty="0" smtClean="0"/>
              <a:t>Реакция нитрования – реакция  Коновалова (</a:t>
            </a:r>
            <a:r>
              <a:rPr lang="en-US" altLang="ru-RU" b="1" dirty="0" err="1" smtClean="0"/>
              <a:t>t,p</a:t>
            </a:r>
            <a:r>
              <a:rPr lang="en-US" altLang="ru-RU" b="1" dirty="0" smtClean="0"/>
              <a:t>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ru-RU" dirty="0" smtClean="0"/>
              <a:t>R-H + HO-NO</a:t>
            </a:r>
            <a:r>
              <a:rPr lang="en-US" altLang="ru-RU" sz="2000" dirty="0" smtClean="0"/>
              <a:t>2 </a:t>
            </a:r>
            <a:r>
              <a:rPr lang="en-US" altLang="ru-RU" dirty="0" smtClean="0"/>
              <a:t>→ R-NO</a:t>
            </a:r>
            <a:r>
              <a:rPr lang="en-US" altLang="ru-RU" sz="2000" dirty="0" smtClean="0"/>
              <a:t>2</a:t>
            </a:r>
            <a:r>
              <a:rPr lang="en-US" altLang="ru-RU" dirty="0" smtClean="0"/>
              <a:t> + H</a:t>
            </a:r>
            <a:r>
              <a:rPr lang="en-US" altLang="ru-RU" sz="2000" dirty="0" smtClean="0"/>
              <a:t>2</a:t>
            </a:r>
            <a:r>
              <a:rPr lang="en-US" altLang="ru-RU" dirty="0" smtClean="0"/>
              <a:t>O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ru-RU" dirty="0" smtClean="0"/>
              <a:t>CH</a:t>
            </a:r>
            <a:r>
              <a:rPr lang="en-US" altLang="ru-RU" sz="2000" dirty="0" smtClean="0"/>
              <a:t>3</a:t>
            </a:r>
            <a:r>
              <a:rPr lang="en-US" altLang="ru-RU" dirty="0" smtClean="0"/>
              <a:t>-CH</a:t>
            </a:r>
            <a:r>
              <a:rPr lang="en-US" altLang="ru-RU" sz="2000" dirty="0" smtClean="0"/>
              <a:t>2</a:t>
            </a:r>
            <a:r>
              <a:rPr lang="en-US" altLang="ru-RU" dirty="0" smtClean="0"/>
              <a:t>-CH</a:t>
            </a:r>
            <a:r>
              <a:rPr lang="en-US" altLang="ru-RU" sz="2000" dirty="0" smtClean="0"/>
              <a:t>3</a:t>
            </a:r>
            <a:r>
              <a:rPr lang="en-US" altLang="ru-RU" dirty="0" smtClean="0"/>
              <a:t> + HNO</a:t>
            </a:r>
            <a:r>
              <a:rPr lang="en-US" altLang="ru-RU" sz="2000" dirty="0" smtClean="0"/>
              <a:t>3</a:t>
            </a:r>
            <a:r>
              <a:rPr lang="en-US" altLang="ru-RU" dirty="0" smtClean="0"/>
              <a:t> →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b="1" dirty="0" smtClean="0">
                <a:cs typeface="Times New Roman" panose="02020603050405020304" pitchFamily="18" charset="0"/>
              </a:rPr>
              <a:t>Дегидрирование</a:t>
            </a:r>
            <a:r>
              <a:rPr lang="ru-RU" altLang="ru-RU" dirty="0" smtClean="0">
                <a:cs typeface="Times New Roman" panose="02020603050405020304" pitchFamily="18" charset="0"/>
              </a:rPr>
              <a:t> (</a:t>
            </a:r>
            <a:r>
              <a:rPr lang="en-US" altLang="ru-RU" dirty="0" smtClean="0">
                <a:cs typeface="Times New Roman" panose="02020603050405020304" pitchFamily="18" charset="0"/>
              </a:rPr>
              <a:t>30</a:t>
            </a:r>
            <a:r>
              <a:rPr lang="ru-RU" altLang="ru-RU" dirty="0" smtClean="0">
                <a:cs typeface="Times New Roman" panose="02020603050405020304" pitchFamily="18" charset="0"/>
              </a:rPr>
              <a:t>0</a:t>
            </a:r>
            <a:r>
              <a:rPr lang="en-US" altLang="ru-RU" dirty="0" smtClean="0">
                <a:cs typeface="Times New Roman" panose="02020603050405020304" pitchFamily="18" charset="0"/>
              </a:rPr>
              <a:t>-350º</a:t>
            </a:r>
            <a:r>
              <a:rPr lang="ru-RU" altLang="ru-RU" dirty="0" smtClean="0">
                <a:cs typeface="Times New Roman" panose="02020603050405020304" pitchFamily="18" charset="0"/>
              </a:rPr>
              <a:t>С, </a:t>
            </a:r>
            <a:r>
              <a:rPr lang="en-US" altLang="ru-RU" dirty="0" smtClean="0">
                <a:cs typeface="Times New Roman" panose="02020603050405020304" pitchFamily="18" charset="0"/>
              </a:rPr>
              <a:t>Ni, Pt </a:t>
            </a:r>
            <a:r>
              <a:rPr lang="ru-RU" altLang="ru-RU" dirty="0" smtClean="0">
                <a:cs typeface="Times New Roman" panose="02020603050405020304" pitchFamily="18" charset="0"/>
              </a:rPr>
              <a:t>или</a:t>
            </a:r>
            <a:r>
              <a:rPr lang="en-US" altLang="ru-RU" dirty="0" smtClean="0">
                <a:cs typeface="Times New Roman" panose="02020603050405020304" pitchFamily="18" charset="0"/>
              </a:rPr>
              <a:t> </a:t>
            </a:r>
            <a:r>
              <a:rPr lang="ru-RU" altLang="ru-RU" dirty="0" smtClean="0">
                <a:cs typeface="Times New Roman" panose="02020603050405020304" pitchFamily="18" charset="0"/>
              </a:rPr>
              <a:t>С</a:t>
            </a:r>
            <a:r>
              <a:rPr lang="en-US" altLang="ru-RU" dirty="0" smtClean="0">
                <a:cs typeface="Times New Roman" panose="02020603050405020304" pitchFamily="18" charset="0"/>
              </a:rPr>
              <a:t>r</a:t>
            </a:r>
            <a:r>
              <a:rPr lang="en-US" altLang="ru-RU" sz="2000" dirty="0" smtClean="0">
                <a:cs typeface="Times New Roman" panose="02020603050405020304" pitchFamily="18" charset="0"/>
              </a:rPr>
              <a:t>2</a:t>
            </a:r>
            <a:r>
              <a:rPr lang="en-US" altLang="ru-RU" dirty="0" smtClean="0">
                <a:cs typeface="Times New Roman" panose="02020603050405020304" pitchFamily="18" charset="0"/>
              </a:rPr>
              <a:t>O</a:t>
            </a:r>
            <a:r>
              <a:rPr lang="en-US" altLang="ru-RU" sz="2000" dirty="0" smtClean="0">
                <a:cs typeface="Times New Roman" panose="02020603050405020304" pitchFamily="18" charset="0"/>
              </a:rPr>
              <a:t>3</a:t>
            </a:r>
            <a:r>
              <a:rPr lang="ru-RU" altLang="ru-RU" dirty="0" smtClean="0">
                <a:cs typeface="Times New Roman" panose="02020603050405020304" pitchFamily="18" charset="0"/>
              </a:rPr>
              <a:t>)</a:t>
            </a:r>
            <a:r>
              <a:rPr lang="en-US" altLang="ru-RU" dirty="0" smtClean="0">
                <a:cs typeface="Times New Roman" panose="02020603050405020304" pitchFamily="18" charset="0"/>
              </a:rPr>
              <a:t> c </a:t>
            </a:r>
            <a:r>
              <a:rPr lang="ru-RU" altLang="ru-RU" dirty="0" smtClean="0">
                <a:cs typeface="Times New Roman" panose="02020603050405020304" pitchFamily="18" charset="0"/>
              </a:rPr>
              <a:t>образованием </a:t>
            </a:r>
            <a:r>
              <a:rPr lang="ru-RU" altLang="ru-RU" dirty="0" err="1" smtClean="0">
                <a:cs typeface="Times New Roman" panose="02020603050405020304" pitchFamily="18" charset="0"/>
              </a:rPr>
              <a:t>алкенов</a:t>
            </a:r>
            <a:r>
              <a:rPr lang="ru-RU" altLang="ru-RU" dirty="0" smtClean="0">
                <a:cs typeface="Times New Roman" panose="02020603050405020304" pitchFamily="18" charset="0"/>
              </a:rPr>
              <a:t> или </a:t>
            </a:r>
            <a:r>
              <a:rPr lang="ru-RU" altLang="ru-RU" dirty="0" err="1" smtClean="0">
                <a:cs typeface="Times New Roman" panose="02020603050405020304" pitchFamily="18" charset="0"/>
              </a:rPr>
              <a:t>циклоалканов</a:t>
            </a:r>
            <a:r>
              <a:rPr lang="ru-RU" altLang="ru-RU" dirty="0" smtClean="0"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dirty="0" smtClean="0">
                <a:cs typeface="Times New Roman" panose="02020603050405020304" pitchFamily="18" charset="0"/>
              </a:rPr>
              <a:t>СН</a:t>
            </a:r>
            <a:r>
              <a:rPr lang="ru-RU" altLang="ru-RU" sz="2000" dirty="0" smtClean="0">
                <a:cs typeface="Times New Roman" panose="02020603050405020304" pitchFamily="18" charset="0"/>
              </a:rPr>
              <a:t>3</a:t>
            </a:r>
            <a:r>
              <a:rPr lang="ru-RU" altLang="ru-RU" dirty="0" smtClean="0">
                <a:cs typeface="Times New Roman" panose="02020603050405020304" pitchFamily="18" charset="0"/>
              </a:rPr>
              <a:t> – СН</a:t>
            </a:r>
            <a:r>
              <a:rPr lang="ru-RU" altLang="ru-RU" sz="2000" dirty="0" smtClean="0">
                <a:cs typeface="Times New Roman" panose="02020603050405020304" pitchFamily="18" charset="0"/>
              </a:rPr>
              <a:t>3</a:t>
            </a:r>
            <a:r>
              <a:rPr lang="ru-RU" altLang="ru-RU" dirty="0" smtClean="0">
                <a:cs typeface="Times New Roman" panose="02020603050405020304" pitchFamily="18" charset="0"/>
              </a:rPr>
              <a:t> → Н</a:t>
            </a:r>
            <a:r>
              <a:rPr lang="ru-RU" altLang="ru-RU" sz="2000" dirty="0" smtClean="0">
                <a:cs typeface="Times New Roman" panose="02020603050405020304" pitchFamily="18" charset="0"/>
              </a:rPr>
              <a:t>2</a:t>
            </a:r>
            <a:r>
              <a:rPr lang="ru-RU" altLang="ru-RU" dirty="0" smtClean="0">
                <a:cs typeface="Times New Roman" panose="02020603050405020304" pitchFamily="18" charset="0"/>
              </a:rPr>
              <a:t>С=СН</a:t>
            </a:r>
            <a:r>
              <a:rPr lang="ru-RU" altLang="ru-RU" sz="2000" dirty="0" smtClean="0">
                <a:cs typeface="Times New Roman" panose="02020603050405020304" pitchFamily="18" charset="0"/>
              </a:rPr>
              <a:t>2</a:t>
            </a:r>
            <a:r>
              <a:rPr lang="ru-RU" altLang="ru-RU" dirty="0" smtClean="0">
                <a:cs typeface="Times New Roman" panose="02020603050405020304" pitchFamily="18" charset="0"/>
              </a:rPr>
              <a:t> + Н</a:t>
            </a:r>
            <a:r>
              <a:rPr lang="ru-RU" altLang="ru-RU" sz="2000" dirty="0" smtClean="0">
                <a:cs typeface="Times New Roman" panose="02020603050405020304" pitchFamily="18" charset="0"/>
              </a:rPr>
              <a:t>2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1800" dirty="0" smtClean="0">
                <a:cs typeface="Times New Roman" panose="02020603050405020304" pitchFamily="18" charset="0"/>
              </a:rPr>
              <a:t>                            С</a:t>
            </a:r>
            <a:r>
              <a:rPr lang="en-US" altLang="ru-RU" sz="1800" dirty="0" smtClean="0">
                <a:cs typeface="Times New Roman" panose="02020603050405020304" pitchFamily="18" charset="0"/>
              </a:rPr>
              <a:t>r</a:t>
            </a:r>
            <a:r>
              <a:rPr lang="en-US" altLang="ru-RU" sz="1200" dirty="0" smtClean="0">
                <a:cs typeface="Times New Roman" panose="02020603050405020304" pitchFamily="18" charset="0"/>
              </a:rPr>
              <a:t>2</a:t>
            </a:r>
            <a:r>
              <a:rPr lang="en-US" altLang="ru-RU" sz="1800" dirty="0" smtClean="0">
                <a:cs typeface="Times New Roman" panose="02020603050405020304" pitchFamily="18" charset="0"/>
              </a:rPr>
              <a:t>O</a:t>
            </a:r>
            <a:r>
              <a:rPr lang="en-US" altLang="ru-RU" sz="1200" dirty="0" smtClean="0">
                <a:cs typeface="Times New Roman" panose="02020603050405020304" pitchFamily="18" charset="0"/>
              </a:rPr>
              <a:t>3</a:t>
            </a:r>
            <a:r>
              <a:rPr lang="ru-RU" altLang="ru-RU" sz="1800" dirty="0" smtClean="0">
                <a:cs typeface="Times New Roman" panose="02020603050405020304" pitchFamily="18" charset="0"/>
              </a:rPr>
              <a:t>, 300</a:t>
            </a:r>
            <a:r>
              <a:rPr lang="en-US" altLang="ru-RU" sz="1800" dirty="0" smtClean="0">
                <a:cs typeface="Times New Roman" panose="02020603050405020304" pitchFamily="18" charset="0"/>
              </a:rPr>
              <a:t>º</a:t>
            </a:r>
            <a:r>
              <a:rPr lang="ru-RU" altLang="ru-RU" sz="1800" dirty="0" smtClean="0">
                <a:cs typeface="Times New Roman" panose="02020603050405020304" pitchFamily="18" charset="0"/>
              </a:rPr>
              <a:t>С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dirty="0" smtClean="0">
                <a:cs typeface="Times New Roman" panose="02020603050405020304" pitchFamily="18" charset="0"/>
              </a:rPr>
              <a:t>        С</a:t>
            </a:r>
            <a:r>
              <a:rPr lang="ru-RU" altLang="ru-RU" sz="2000" dirty="0" smtClean="0">
                <a:cs typeface="Times New Roman" panose="02020603050405020304" pitchFamily="18" charset="0"/>
              </a:rPr>
              <a:t>6</a:t>
            </a:r>
            <a:r>
              <a:rPr lang="ru-RU" altLang="ru-RU" dirty="0" smtClean="0">
                <a:cs typeface="Times New Roman" panose="02020603050405020304" pitchFamily="18" charset="0"/>
              </a:rPr>
              <a:t>Н</a:t>
            </a:r>
            <a:r>
              <a:rPr lang="ru-RU" altLang="ru-RU" sz="2000" dirty="0" smtClean="0">
                <a:cs typeface="Times New Roman" panose="02020603050405020304" pitchFamily="18" charset="0"/>
              </a:rPr>
              <a:t>14     </a:t>
            </a:r>
            <a:r>
              <a:rPr lang="ru-RU" altLang="ru-RU" dirty="0" smtClean="0">
                <a:cs typeface="Times New Roman" panose="02020603050405020304" pitchFamily="18" charset="0"/>
              </a:rPr>
              <a:t> → </a:t>
            </a:r>
            <a:endParaRPr lang="en-US" altLang="ru-RU" dirty="0" smtClean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RU" b="1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RU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RU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139841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7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7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97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97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97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4" grpId="0"/>
      <p:bldP spid="19763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/>
              <a:t>Химические свойства </a:t>
            </a:r>
            <a:r>
              <a:rPr lang="ru-RU" altLang="ru-RU" dirty="0" err="1" smtClean="0"/>
              <a:t>алканов</a:t>
            </a:r>
            <a:endParaRPr lang="ru-RU" altLang="ru-RU" dirty="0" smtClean="0"/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7924800" cy="49291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b="1" dirty="0" smtClean="0">
                <a:cs typeface="Arial" panose="020B0604020202020204" pitchFamily="34" charset="0"/>
              </a:rPr>
              <a:t>4.</a:t>
            </a:r>
            <a:r>
              <a:rPr lang="ru-RU" altLang="ru-RU" dirty="0" smtClean="0"/>
              <a:t> </a:t>
            </a:r>
            <a:r>
              <a:rPr lang="ru-RU" altLang="ru-RU" b="1" dirty="0" err="1" smtClean="0"/>
              <a:t>Реформинг</a:t>
            </a:r>
            <a:r>
              <a:rPr lang="ru-RU" altLang="ru-RU" b="1" dirty="0" smtClean="0"/>
              <a:t> – изменение формы (характерна для </a:t>
            </a:r>
            <a:r>
              <a:rPr lang="ru-RU" altLang="ru-RU" b="1" dirty="0" err="1" smtClean="0"/>
              <a:t>гексана</a:t>
            </a:r>
            <a:r>
              <a:rPr lang="ru-RU" altLang="ru-RU" b="1" dirty="0" smtClean="0"/>
              <a:t> и его гомологов при 500</a:t>
            </a:r>
            <a:r>
              <a:rPr lang="en-US" altLang="ru-RU" b="1" dirty="0" smtClean="0"/>
              <a:t>º</a:t>
            </a:r>
            <a:r>
              <a:rPr lang="ru-RU" altLang="ru-RU" b="1" dirty="0" smtClean="0"/>
              <a:t>С, </a:t>
            </a:r>
            <a:r>
              <a:rPr lang="en-US" altLang="ru-RU" dirty="0" smtClean="0">
                <a:cs typeface="Times New Roman" panose="02020603050405020304" pitchFamily="18" charset="0"/>
              </a:rPr>
              <a:t>Al</a:t>
            </a:r>
            <a:r>
              <a:rPr lang="en-US" altLang="ru-RU" sz="2000" dirty="0" smtClean="0">
                <a:cs typeface="Times New Roman" panose="02020603050405020304" pitchFamily="18" charset="0"/>
              </a:rPr>
              <a:t>2</a:t>
            </a:r>
            <a:r>
              <a:rPr lang="en-US" altLang="ru-RU" dirty="0" smtClean="0">
                <a:cs typeface="Times New Roman" panose="02020603050405020304" pitchFamily="18" charset="0"/>
              </a:rPr>
              <a:t>O</a:t>
            </a:r>
            <a:r>
              <a:rPr lang="en-US" altLang="ru-RU" sz="2000" dirty="0" smtClean="0">
                <a:cs typeface="Times New Roman" panose="02020603050405020304" pitchFamily="18" charset="0"/>
              </a:rPr>
              <a:t>3</a:t>
            </a:r>
            <a:r>
              <a:rPr lang="ru-RU" altLang="ru-RU" b="1" dirty="0" smtClean="0"/>
              <a:t>, 40 </a:t>
            </a:r>
            <a:r>
              <a:rPr lang="ru-RU" altLang="ru-RU" b="1" dirty="0" err="1" smtClean="0"/>
              <a:t>атм</a:t>
            </a:r>
            <a:r>
              <a:rPr lang="ru-RU" altLang="ru-RU" b="1" dirty="0" smtClean="0"/>
              <a:t>)</a:t>
            </a:r>
            <a:endParaRPr lang="en-US" altLang="ru-RU" b="1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dirty="0" smtClean="0">
                <a:cs typeface="Times New Roman" panose="02020603050405020304" pitchFamily="18" charset="0"/>
              </a:rPr>
              <a:t>С</a:t>
            </a:r>
            <a:r>
              <a:rPr lang="ru-RU" altLang="ru-RU" sz="2000" dirty="0" smtClean="0">
                <a:cs typeface="Times New Roman" panose="02020603050405020304" pitchFamily="18" charset="0"/>
              </a:rPr>
              <a:t>6</a:t>
            </a:r>
            <a:r>
              <a:rPr lang="ru-RU" altLang="ru-RU" dirty="0" smtClean="0">
                <a:cs typeface="Times New Roman" panose="02020603050405020304" pitchFamily="18" charset="0"/>
              </a:rPr>
              <a:t>Н</a:t>
            </a:r>
            <a:r>
              <a:rPr lang="ru-RU" altLang="ru-RU" sz="2000" dirty="0" smtClean="0">
                <a:cs typeface="Times New Roman" panose="02020603050405020304" pitchFamily="18" charset="0"/>
              </a:rPr>
              <a:t>14</a:t>
            </a:r>
            <a:r>
              <a:rPr lang="en-US" altLang="ru-RU" sz="2000" dirty="0" smtClean="0"/>
              <a:t> </a:t>
            </a:r>
            <a:r>
              <a:rPr lang="en-US" altLang="ru-RU" dirty="0" smtClean="0"/>
              <a:t>→ </a:t>
            </a:r>
            <a:r>
              <a:rPr lang="ru-RU" altLang="ru-RU" dirty="0" smtClean="0">
                <a:cs typeface="Times New Roman" panose="02020603050405020304" pitchFamily="18" charset="0"/>
              </a:rPr>
              <a:t>С</a:t>
            </a:r>
            <a:r>
              <a:rPr lang="ru-RU" altLang="ru-RU" sz="2000" dirty="0" smtClean="0">
                <a:cs typeface="Times New Roman" panose="02020603050405020304" pitchFamily="18" charset="0"/>
              </a:rPr>
              <a:t>6</a:t>
            </a:r>
            <a:r>
              <a:rPr lang="ru-RU" altLang="ru-RU" dirty="0" smtClean="0">
                <a:cs typeface="Times New Roman" panose="02020603050405020304" pitchFamily="18" charset="0"/>
              </a:rPr>
              <a:t>Н</a:t>
            </a:r>
            <a:r>
              <a:rPr lang="ru-RU" altLang="ru-RU" sz="2000" dirty="0" smtClean="0">
                <a:cs typeface="Times New Roman" panose="02020603050405020304" pitchFamily="18" charset="0"/>
              </a:rPr>
              <a:t>6 </a:t>
            </a:r>
            <a:r>
              <a:rPr lang="ru-RU" altLang="ru-RU" dirty="0" smtClean="0">
                <a:cs typeface="Times New Roman" panose="02020603050405020304" pitchFamily="18" charset="0"/>
              </a:rPr>
              <a:t>+ 4</a:t>
            </a:r>
            <a:r>
              <a:rPr lang="en-US" altLang="ru-RU" dirty="0" smtClean="0"/>
              <a:t>H</a:t>
            </a:r>
            <a:r>
              <a:rPr lang="en-US" altLang="ru-RU" sz="2000" dirty="0" smtClean="0"/>
              <a:t>2</a:t>
            </a:r>
            <a:r>
              <a:rPr lang="ru-RU" altLang="ru-RU" dirty="0" smtClean="0">
                <a:cs typeface="Times New Roman" panose="02020603050405020304" pitchFamily="18" charset="0"/>
              </a:rPr>
              <a:t> </a:t>
            </a:r>
            <a:r>
              <a:rPr lang="ru-RU" altLang="ru-RU" sz="2000" dirty="0" smtClean="0">
                <a:cs typeface="Times New Roman" panose="02020603050405020304" pitchFamily="18" charset="0"/>
              </a:rPr>
              <a:t> </a:t>
            </a:r>
            <a:endParaRPr lang="en-US" altLang="ru-RU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b="1" dirty="0" smtClean="0">
                <a:cs typeface="Times New Roman" panose="02020603050405020304" pitchFamily="18" charset="0"/>
              </a:rPr>
              <a:t>Пиролиз</a:t>
            </a:r>
            <a:endParaRPr lang="ru-RU" altLang="ru-RU" dirty="0" smtClean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ru-RU" dirty="0" smtClean="0">
                <a:cs typeface="Arial" panose="020B0604020202020204" pitchFamily="34" charset="0"/>
              </a:rPr>
              <a:t>t</a:t>
            </a:r>
            <a:r>
              <a:rPr lang="ru-RU" altLang="ru-RU" dirty="0" smtClean="0">
                <a:cs typeface="Arial" panose="020B0604020202020204" pitchFamily="34" charset="0"/>
              </a:rPr>
              <a:t> = 1200</a:t>
            </a:r>
            <a:r>
              <a:rPr lang="en-US" altLang="ru-RU" dirty="0" smtClean="0">
                <a:cs typeface="Arial" panose="020B0604020202020204" pitchFamily="34" charset="0"/>
              </a:rPr>
              <a:t>º</a:t>
            </a:r>
            <a:r>
              <a:rPr lang="ru-RU" altLang="ru-RU" dirty="0" smtClean="0">
                <a:cs typeface="Arial" panose="020B0604020202020204" pitchFamily="34" charset="0"/>
              </a:rPr>
              <a:t>С:   СН</a:t>
            </a:r>
            <a:r>
              <a:rPr lang="ru-RU" altLang="ru-RU" sz="2000" dirty="0" smtClean="0">
                <a:cs typeface="Arial" panose="020B0604020202020204" pitchFamily="34" charset="0"/>
              </a:rPr>
              <a:t>4</a:t>
            </a:r>
            <a:r>
              <a:rPr lang="ru-RU" altLang="ru-RU" dirty="0" smtClean="0">
                <a:cs typeface="Arial" panose="020B0604020202020204" pitchFamily="34" charset="0"/>
              </a:rPr>
              <a:t> → С + 2Н</a:t>
            </a:r>
            <a:r>
              <a:rPr lang="ru-RU" altLang="ru-RU" sz="2000" dirty="0" smtClean="0">
                <a:cs typeface="Arial" panose="020B0604020202020204" pitchFamily="34" charset="0"/>
              </a:rPr>
              <a:t>2</a:t>
            </a:r>
            <a:endParaRPr lang="ru-RU" altLang="ru-RU" dirty="0" smtClean="0"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ru-RU" dirty="0" smtClean="0">
                <a:cs typeface="Arial" panose="020B0604020202020204" pitchFamily="34" charset="0"/>
              </a:rPr>
              <a:t>t</a:t>
            </a:r>
            <a:r>
              <a:rPr lang="ru-RU" altLang="ru-RU" dirty="0" smtClean="0">
                <a:cs typeface="Arial" panose="020B0604020202020204" pitchFamily="34" charset="0"/>
              </a:rPr>
              <a:t> = 1000</a:t>
            </a:r>
            <a:r>
              <a:rPr lang="en-US" altLang="ru-RU" dirty="0" smtClean="0">
                <a:cs typeface="Arial" panose="020B0604020202020204" pitchFamily="34" charset="0"/>
              </a:rPr>
              <a:t>º</a:t>
            </a:r>
            <a:r>
              <a:rPr lang="ru-RU" altLang="ru-RU" dirty="0" smtClean="0">
                <a:cs typeface="Arial" panose="020B0604020202020204" pitchFamily="34" charset="0"/>
              </a:rPr>
              <a:t>С:   2СН</a:t>
            </a:r>
            <a:r>
              <a:rPr lang="ru-RU" altLang="ru-RU" sz="2000" dirty="0" smtClean="0">
                <a:cs typeface="Arial" panose="020B0604020202020204" pitchFamily="34" charset="0"/>
              </a:rPr>
              <a:t>4</a:t>
            </a:r>
            <a:r>
              <a:rPr lang="ru-RU" altLang="ru-RU" dirty="0" smtClean="0">
                <a:cs typeface="Arial" panose="020B0604020202020204" pitchFamily="34" charset="0"/>
              </a:rPr>
              <a:t> → Н-С≡С-Н + 3Н</a:t>
            </a:r>
            <a:r>
              <a:rPr lang="ru-RU" altLang="ru-RU" sz="2000" dirty="0" smtClean="0">
                <a:cs typeface="Arial" panose="020B0604020202020204" pitchFamily="34" charset="0"/>
              </a:rPr>
              <a:t>2</a:t>
            </a:r>
            <a:endParaRPr lang="ru-RU" altLang="ru-RU" b="1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RU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RU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166869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7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7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97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4" grpId="0"/>
      <p:bldP spid="19763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Химические свойства алканов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571625"/>
            <a:ext cx="8139112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ru-RU" b="1" smtClean="0">
                <a:cs typeface="Arial" panose="020B0604020202020204" pitchFamily="34" charset="0"/>
              </a:rPr>
              <a:t>II</a:t>
            </a:r>
            <a:r>
              <a:rPr lang="ru-RU" altLang="ru-RU" b="1" smtClean="0"/>
              <a:t>)</a:t>
            </a:r>
            <a:r>
              <a:rPr lang="ru-RU" altLang="ru-RU" smtClean="0"/>
              <a:t> </a:t>
            </a:r>
            <a:r>
              <a:rPr lang="ru-RU" altLang="ru-RU" b="1" smtClean="0"/>
              <a:t>Реакции, протекающие с разрывом связи С-С.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b="1" smtClean="0">
                <a:cs typeface="Arial" panose="020B0604020202020204" pitchFamily="34" charset="0"/>
              </a:rPr>
              <a:t>1. Изомеризация (</a:t>
            </a:r>
            <a:r>
              <a:rPr lang="en-US" altLang="ru-RU" b="1" smtClean="0">
                <a:cs typeface="Times New Roman" panose="02020603050405020304" pitchFamily="18" charset="0"/>
              </a:rPr>
              <a:t>AlCl</a:t>
            </a:r>
            <a:r>
              <a:rPr lang="en-US" altLang="ru-RU" sz="2000" b="1" smtClean="0">
                <a:cs typeface="Times New Roman" panose="02020603050405020304" pitchFamily="18" charset="0"/>
              </a:rPr>
              <a:t>3</a:t>
            </a:r>
            <a:r>
              <a:rPr lang="en-US" altLang="ru-RU" b="1" smtClean="0">
                <a:cs typeface="Times New Roman" panose="02020603050405020304" pitchFamily="18" charset="0"/>
              </a:rPr>
              <a:t>, t)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b="1" smtClean="0">
                <a:cs typeface="Arial" panose="020B0604020202020204" pitchFamily="34" charset="0"/>
              </a:rPr>
              <a:t>Бутан → Изобутан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b="1" smtClean="0">
                <a:cs typeface="Arial" panose="020B0604020202020204" pitchFamily="34" charset="0"/>
              </a:rPr>
              <a:t>2. Крекинг (высокотемпературная переработка нефти и ее фракций с целью получения продуктов с меньшей молярной массой):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b="1" smtClean="0">
                <a:cs typeface="Arial" panose="020B0604020202020204" pitchFamily="34" charset="0"/>
              </a:rPr>
              <a:t> </a:t>
            </a:r>
            <a:r>
              <a:rPr lang="ru-RU" altLang="ru-RU" smtClean="0">
                <a:cs typeface="Times New Roman" panose="02020603050405020304" pitchFamily="18" charset="0"/>
              </a:rPr>
              <a:t>С</a:t>
            </a:r>
            <a:r>
              <a:rPr lang="ru-RU" altLang="ru-RU" sz="2000" smtClean="0">
                <a:cs typeface="Times New Roman" panose="02020603050405020304" pitchFamily="18" charset="0"/>
              </a:rPr>
              <a:t>6</a:t>
            </a:r>
            <a:r>
              <a:rPr lang="ru-RU" altLang="ru-RU" smtClean="0">
                <a:cs typeface="Times New Roman" panose="02020603050405020304" pitchFamily="18" charset="0"/>
              </a:rPr>
              <a:t>Н</a:t>
            </a:r>
            <a:r>
              <a:rPr lang="ru-RU" altLang="ru-RU" sz="2000" smtClean="0">
                <a:cs typeface="Times New Roman" panose="02020603050405020304" pitchFamily="18" charset="0"/>
              </a:rPr>
              <a:t>14 </a:t>
            </a:r>
            <a:r>
              <a:rPr lang="ru-RU" altLang="ru-RU" smtClean="0">
                <a:cs typeface="Times New Roman" panose="02020603050405020304" pitchFamily="18" charset="0"/>
              </a:rPr>
              <a:t>→ С</a:t>
            </a:r>
            <a:r>
              <a:rPr lang="ru-RU" altLang="ru-RU" sz="2000" smtClean="0">
                <a:cs typeface="Times New Roman" panose="02020603050405020304" pitchFamily="18" charset="0"/>
              </a:rPr>
              <a:t>3</a:t>
            </a:r>
            <a:r>
              <a:rPr lang="ru-RU" altLang="ru-RU" smtClean="0">
                <a:cs typeface="Times New Roman" panose="02020603050405020304" pitchFamily="18" charset="0"/>
              </a:rPr>
              <a:t>Н</a:t>
            </a:r>
            <a:r>
              <a:rPr lang="ru-RU" altLang="ru-RU" sz="2000" smtClean="0">
                <a:cs typeface="Times New Roman" panose="02020603050405020304" pitchFamily="18" charset="0"/>
              </a:rPr>
              <a:t>8 </a:t>
            </a:r>
            <a:r>
              <a:rPr lang="ru-RU" altLang="ru-RU" smtClean="0">
                <a:cs typeface="Times New Roman" panose="02020603050405020304" pitchFamily="18" charset="0"/>
              </a:rPr>
              <a:t>+ С</a:t>
            </a:r>
            <a:r>
              <a:rPr lang="ru-RU" altLang="ru-RU" sz="2000" smtClean="0">
                <a:cs typeface="Times New Roman" panose="02020603050405020304" pitchFamily="18" charset="0"/>
              </a:rPr>
              <a:t>3</a:t>
            </a:r>
            <a:r>
              <a:rPr lang="ru-RU" altLang="ru-RU" smtClean="0">
                <a:cs typeface="Times New Roman" panose="02020603050405020304" pitchFamily="18" charset="0"/>
              </a:rPr>
              <a:t>Н</a:t>
            </a:r>
            <a:r>
              <a:rPr lang="ru-RU" altLang="ru-RU" sz="2000" smtClean="0">
                <a:cs typeface="Times New Roman" panose="02020603050405020304" pitchFamily="18" charset="0"/>
              </a:rPr>
              <a:t>6</a:t>
            </a:r>
            <a:endParaRPr lang="ru-RU" altLang="ru-RU" b="1" smtClean="0"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ru-RU" b="1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48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7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7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97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4" grpId="0"/>
      <p:bldP spid="19763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Химические свойства алканов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33984"/>
            <a:ext cx="7924800" cy="44196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ru-RU" b="1" dirty="0" smtClean="0">
                <a:cs typeface="Arial" panose="020B0604020202020204" pitchFamily="34" charset="0"/>
              </a:rPr>
              <a:t>III</a:t>
            </a:r>
            <a:r>
              <a:rPr lang="ru-RU" altLang="ru-RU" b="1" dirty="0" smtClean="0"/>
              <a:t>)</a:t>
            </a:r>
            <a:r>
              <a:rPr lang="ru-RU" altLang="ru-RU" dirty="0" smtClean="0"/>
              <a:t> </a:t>
            </a:r>
            <a:r>
              <a:rPr lang="ru-RU" altLang="ru-RU" b="1" dirty="0" smtClean="0"/>
              <a:t>Реакции окисления (горения).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ru-RU" altLang="ru-RU" dirty="0" smtClean="0">
                <a:solidFill>
                  <a:srgbClr val="09090D"/>
                </a:solidFill>
              </a:rPr>
              <a:t>СН</a:t>
            </a:r>
            <a:r>
              <a:rPr kumimoji="1" lang="ru-RU" altLang="ru-RU" sz="2000" dirty="0" smtClean="0">
                <a:solidFill>
                  <a:srgbClr val="09090D"/>
                </a:solidFill>
              </a:rPr>
              <a:t>4</a:t>
            </a:r>
            <a:r>
              <a:rPr kumimoji="1" lang="ru-RU" altLang="ru-RU" dirty="0" smtClean="0">
                <a:solidFill>
                  <a:srgbClr val="09090D"/>
                </a:solidFill>
              </a:rPr>
              <a:t> + 2О</a:t>
            </a:r>
            <a:r>
              <a:rPr kumimoji="1" lang="ru-RU" altLang="ru-RU" sz="2000" dirty="0" smtClean="0">
                <a:solidFill>
                  <a:srgbClr val="09090D"/>
                </a:solidFill>
              </a:rPr>
              <a:t>2 </a:t>
            </a:r>
            <a:r>
              <a:rPr kumimoji="1" lang="ru-RU" altLang="ru-RU" dirty="0" smtClean="0">
                <a:solidFill>
                  <a:srgbClr val="09090D"/>
                </a:solidFill>
                <a:cs typeface="Arial" panose="020B0604020202020204" pitchFamily="34" charset="0"/>
              </a:rPr>
              <a:t>→ СО</a:t>
            </a:r>
            <a:r>
              <a:rPr kumimoji="1" lang="ru-RU" altLang="ru-RU" sz="2000" dirty="0" smtClean="0">
                <a:solidFill>
                  <a:srgbClr val="09090D"/>
                </a:solidFill>
                <a:cs typeface="Arial" panose="020B0604020202020204" pitchFamily="34" charset="0"/>
              </a:rPr>
              <a:t>2 </a:t>
            </a:r>
            <a:r>
              <a:rPr kumimoji="1" lang="ru-RU" altLang="ru-RU" dirty="0" smtClean="0">
                <a:solidFill>
                  <a:srgbClr val="09090D"/>
                </a:solidFill>
                <a:cs typeface="Arial" panose="020B0604020202020204" pitchFamily="34" charset="0"/>
              </a:rPr>
              <a:t>+ 2Н</a:t>
            </a:r>
            <a:r>
              <a:rPr kumimoji="1" lang="ru-RU" altLang="ru-RU" sz="2000" dirty="0" smtClean="0">
                <a:solidFill>
                  <a:srgbClr val="09090D"/>
                </a:solidFill>
                <a:cs typeface="Arial" panose="020B0604020202020204" pitchFamily="34" charset="0"/>
              </a:rPr>
              <a:t>2</a:t>
            </a:r>
            <a:r>
              <a:rPr kumimoji="1" lang="ru-RU" altLang="ru-RU" dirty="0" smtClean="0">
                <a:solidFill>
                  <a:srgbClr val="09090D"/>
                </a:solidFill>
                <a:cs typeface="Arial" panose="020B0604020202020204" pitchFamily="34" charset="0"/>
              </a:rPr>
              <a:t>О + </a:t>
            </a:r>
            <a:r>
              <a:rPr kumimoji="1" lang="en-US" altLang="ru-RU" dirty="0" smtClean="0">
                <a:solidFill>
                  <a:srgbClr val="09090D"/>
                </a:solidFill>
                <a:cs typeface="Arial" panose="020B0604020202020204" pitchFamily="34" charset="0"/>
              </a:rPr>
              <a:t>Q</a:t>
            </a:r>
            <a:endParaRPr kumimoji="1" lang="ru-RU" altLang="ru-RU" dirty="0" smtClean="0">
              <a:solidFill>
                <a:srgbClr val="09090D"/>
              </a:solidFill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dirty="0" smtClean="0">
                <a:cs typeface="Times New Roman" panose="02020603050405020304" pitchFamily="18" charset="0"/>
              </a:rPr>
              <a:t>С</a:t>
            </a:r>
            <a:r>
              <a:rPr lang="ru-RU" altLang="ru-RU" sz="2000" dirty="0" smtClean="0">
                <a:cs typeface="Times New Roman" panose="02020603050405020304" pitchFamily="18" charset="0"/>
              </a:rPr>
              <a:t>2</a:t>
            </a:r>
            <a:r>
              <a:rPr lang="ru-RU" altLang="ru-RU" dirty="0" smtClean="0">
                <a:cs typeface="Times New Roman" panose="02020603050405020304" pitchFamily="18" charset="0"/>
              </a:rPr>
              <a:t>Н</a:t>
            </a:r>
            <a:r>
              <a:rPr lang="ru-RU" altLang="ru-RU" sz="2000" dirty="0" smtClean="0">
                <a:cs typeface="Times New Roman" panose="02020603050405020304" pitchFamily="18" charset="0"/>
              </a:rPr>
              <a:t>6 </a:t>
            </a:r>
            <a:r>
              <a:rPr kumimoji="1" lang="ru-RU" altLang="ru-RU" dirty="0" smtClean="0">
                <a:solidFill>
                  <a:srgbClr val="09090D"/>
                </a:solidFill>
              </a:rPr>
              <a:t>+ О</a:t>
            </a:r>
            <a:r>
              <a:rPr kumimoji="1" lang="ru-RU" altLang="ru-RU" sz="2000" dirty="0" smtClean="0">
                <a:solidFill>
                  <a:srgbClr val="09090D"/>
                </a:solidFill>
              </a:rPr>
              <a:t>2 </a:t>
            </a:r>
            <a:r>
              <a:rPr kumimoji="1" lang="ru-RU" altLang="ru-RU" dirty="0" smtClean="0">
                <a:solidFill>
                  <a:srgbClr val="09090D"/>
                </a:solidFill>
                <a:cs typeface="Arial" panose="020B0604020202020204" pitchFamily="34" charset="0"/>
              </a:rPr>
              <a:t>→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dirty="0" smtClean="0">
                <a:cs typeface="Times New Roman" panose="02020603050405020304" pitchFamily="18" charset="0"/>
              </a:rPr>
              <a:t>С</a:t>
            </a:r>
            <a:r>
              <a:rPr lang="ru-RU" altLang="ru-RU" sz="2000" dirty="0" smtClean="0">
                <a:cs typeface="Times New Roman" panose="02020603050405020304" pitchFamily="18" charset="0"/>
              </a:rPr>
              <a:t>3</a:t>
            </a:r>
            <a:r>
              <a:rPr lang="ru-RU" altLang="ru-RU" dirty="0" smtClean="0">
                <a:cs typeface="Times New Roman" panose="02020603050405020304" pitchFamily="18" charset="0"/>
              </a:rPr>
              <a:t>Н</a:t>
            </a:r>
            <a:r>
              <a:rPr lang="ru-RU" altLang="ru-RU" sz="2000" dirty="0" smtClean="0">
                <a:cs typeface="Times New Roman" panose="02020603050405020304" pitchFamily="18" charset="0"/>
              </a:rPr>
              <a:t>8</a:t>
            </a:r>
            <a:r>
              <a:rPr lang="ru-RU" altLang="ru-RU" dirty="0" smtClean="0">
                <a:cs typeface="Times New Roman" panose="02020603050405020304" pitchFamily="18" charset="0"/>
              </a:rPr>
              <a:t> </a:t>
            </a:r>
            <a:r>
              <a:rPr kumimoji="1" lang="ru-RU" altLang="ru-RU" dirty="0" smtClean="0">
                <a:solidFill>
                  <a:srgbClr val="09090D"/>
                </a:solidFill>
              </a:rPr>
              <a:t>+ О</a:t>
            </a:r>
            <a:r>
              <a:rPr kumimoji="1" lang="ru-RU" altLang="ru-RU" sz="2000" dirty="0" smtClean="0">
                <a:solidFill>
                  <a:srgbClr val="09090D"/>
                </a:solidFill>
              </a:rPr>
              <a:t>2 </a:t>
            </a:r>
            <a:r>
              <a:rPr kumimoji="1" lang="ru-RU" altLang="ru-RU" dirty="0" smtClean="0">
                <a:solidFill>
                  <a:srgbClr val="09090D"/>
                </a:solidFill>
                <a:cs typeface="Arial" panose="020B0604020202020204" pitchFamily="34" charset="0"/>
              </a:rPr>
              <a:t>→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1" lang="ru-RU" altLang="ru-RU" dirty="0" smtClean="0">
              <a:solidFill>
                <a:srgbClr val="09090D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88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8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8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8" grpId="0"/>
      <p:bldP spid="19865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685800" y="195263"/>
            <a:ext cx="7772400" cy="56197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Применение </a:t>
            </a:r>
            <a:r>
              <a:rPr lang="ru-RU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алканов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16387" name="AutoShape 2" descr="http://files.school-collection.edu.ru/dlrstore/0abb8981-4185-11db-b0de-0800200c9a66/ch10_11_26.jpg"/>
          <p:cNvSpPr>
            <a:spLocks noChangeAspect="1" noChangeArrowheads="1"/>
          </p:cNvSpPr>
          <p:nvPr/>
        </p:nvSpPr>
        <p:spPr bwMode="auto">
          <a:xfrm>
            <a:off x="180975" y="-15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6388" name="AutoShape 4" descr="http://files.school-collection.edu.ru/dlrstore/0abb8981-4185-11db-b0de-0800200c9a66/ch10_11_26.jpg"/>
          <p:cNvSpPr>
            <a:spLocks noChangeAspect="1" noChangeArrowheads="1"/>
          </p:cNvSpPr>
          <p:nvPr/>
        </p:nvSpPr>
        <p:spPr bwMode="auto">
          <a:xfrm>
            <a:off x="333375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5365" name="Picture 6" descr="http://files.school-collection.edu.ru/dlrstore/0abb8981-4185-11db-b0de-0800200c9a66/ch10_11_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997200"/>
            <a:ext cx="4275138" cy="320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33375" y="896938"/>
            <a:ext cx="8353425" cy="19399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Font typeface="Wingdings" pitchFamily="2" charset="2"/>
              <a:buChar char="Ø"/>
              <a:defRPr/>
            </a:pPr>
            <a:r>
              <a:rPr lang="ru-RU" sz="2400" dirty="0">
                <a:latin typeface="+mn-lt"/>
                <a:cs typeface="+mn-cs"/>
              </a:rPr>
              <a:t>Газообразные </a:t>
            </a:r>
            <a:r>
              <a:rPr lang="ru-RU" sz="2400" dirty="0" err="1">
                <a:latin typeface="+mn-lt"/>
                <a:cs typeface="+mn-cs"/>
              </a:rPr>
              <a:t>алканы</a:t>
            </a:r>
            <a:r>
              <a:rPr lang="ru-RU" sz="2400" dirty="0">
                <a:latin typeface="+mn-lt"/>
                <a:cs typeface="+mn-cs"/>
              </a:rPr>
              <a:t> (метан и </a:t>
            </a:r>
            <a:r>
              <a:rPr lang="ru-RU" sz="2400" dirty="0" err="1">
                <a:latin typeface="+mn-lt"/>
                <a:cs typeface="+mn-cs"/>
              </a:rPr>
              <a:t>пpопан</a:t>
            </a:r>
            <a:r>
              <a:rPr lang="ru-RU" sz="2400" dirty="0">
                <a:latin typeface="+mn-lt"/>
                <a:cs typeface="+mn-cs"/>
              </a:rPr>
              <a:t>-бутановая смесь) используются в качестве ценного топлива.</a:t>
            </a:r>
          </a:p>
          <a:p>
            <a:pPr marL="342900" indent="-342900" algn="just">
              <a:buFont typeface="Wingdings" pitchFamily="2" charset="2"/>
              <a:buChar char="Ø"/>
              <a:defRPr/>
            </a:pPr>
            <a:r>
              <a:rPr lang="ru-RU" sz="2400" dirty="0">
                <a:latin typeface="+mn-lt"/>
                <a:cs typeface="+mn-cs"/>
              </a:rPr>
              <a:t>Жидкие </a:t>
            </a:r>
            <a:r>
              <a:rPr lang="ru-RU" sz="2400" dirty="0" err="1">
                <a:latin typeface="+mn-lt"/>
                <a:cs typeface="+mn-cs"/>
              </a:rPr>
              <a:t>углеводоpоды</a:t>
            </a:r>
            <a:r>
              <a:rPr lang="ru-RU" sz="2400" dirty="0">
                <a:latin typeface="+mn-lt"/>
                <a:cs typeface="+mn-cs"/>
              </a:rPr>
              <a:t> составляют значительную долю в моторных и ракетных топливах и используются в качестве растворителей. </a:t>
            </a:r>
          </a:p>
        </p:txBody>
      </p:sp>
    </p:spTree>
    <p:extLst>
      <p:ext uri="{BB962C8B-B14F-4D97-AF65-F5344CB8AC3E}">
        <p14:creationId xmlns:p14="http://schemas.microsoft.com/office/powerpoint/2010/main" val="185153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685800" y="195263"/>
            <a:ext cx="7772400" cy="56197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Применение </a:t>
            </a:r>
            <a:r>
              <a:rPr lang="ru-RU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алканов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17411" name="AutoShape 2" descr="http://files.school-collection.edu.ru/dlrstore/0abb8981-4185-11db-b0de-0800200c9a66/ch10_11_26.jpg"/>
          <p:cNvSpPr>
            <a:spLocks noChangeAspect="1" noChangeArrowheads="1"/>
          </p:cNvSpPr>
          <p:nvPr/>
        </p:nvSpPr>
        <p:spPr bwMode="auto">
          <a:xfrm>
            <a:off x="180975" y="-15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7412" name="AutoShape 4" descr="http://files.school-collection.edu.ru/dlrstore/0abb8981-4185-11db-b0de-0800200c9a66/ch10_11_26.jpg"/>
          <p:cNvSpPr>
            <a:spLocks noChangeAspect="1" noChangeArrowheads="1"/>
          </p:cNvSpPr>
          <p:nvPr/>
        </p:nvSpPr>
        <p:spPr bwMode="auto">
          <a:xfrm>
            <a:off x="333375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33375" y="755650"/>
            <a:ext cx="8353425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dirty="0">
                <a:latin typeface="+mn-lt"/>
                <a:cs typeface="+mn-cs"/>
              </a:rPr>
              <a:t>        Галогенпроизводные: </a:t>
            </a:r>
          </a:p>
          <a:p>
            <a:pPr marL="342900" indent="-342900" algn="just">
              <a:buFont typeface="Wingdings" pitchFamily="2" charset="2"/>
              <a:buChar char="Ø"/>
              <a:defRPr/>
            </a:pPr>
            <a:r>
              <a:rPr lang="ru-RU" sz="2400" dirty="0" err="1">
                <a:latin typeface="+mn-lt"/>
                <a:cs typeface="+mn-cs"/>
              </a:rPr>
              <a:t>тетрахлорметан</a:t>
            </a:r>
            <a:r>
              <a:rPr lang="ru-RU" sz="2400" dirty="0">
                <a:latin typeface="+mn-lt"/>
                <a:cs typeface="+mn-cs"/>
              </a:rPr>
              <a:t> – растворитель, для гашения пламени;</a:t>
            </a:r>
          </a:p>
          <a:p>
            <a:pPr marL="342900" indent="-342900" algn="just">
              <a:buFont typeface="Wingdings" pitchFamily="2" charset="2"/>
              <a:buChar char="Ø"/>
              <a:defRPr/>
            </a:pPr>
            <a:r>
              <a:rPr lang="ru-RU" sz="2400" dirty="0">
                <a:latin typeface="+mn-lt"/>
                <a:cs typeface="+mn-cs"/>
              </a:rPr>
              <a:t>фтор-,  хлор- углеводороды (фреоны) – хладагенты, производство аэрозолей, производство </a:t>
            </a:r>
            <a:r>
              <a:rPr lang="ru-RU" sz="2400" dirty="0" err="1">
                <a:latin typeface="+mn-lt"/>
                <a:cs typeface="+mn-cs"/>
              </a:rPr>
              <a:t>тефлона</a:t>
            </a:r>
            <a:r>
              <a:rPr lang="ru-RU" sz="2400" dirty="0">
                <a:latin typeface="+mn-lt"/>
                <a:cs typeface="+mn-cs"/>
              </a:rPr>
              <a:t>.</a:t>
            </a:r>
          </a:p>
        </p:txBody>
      </p:sp>
      <p:pic>
        <p:nvPicPr>
          <p:cNvPr id="8" name="Picture 4" descr="http://files.school-collection.edu.ru/dlrstore/0abb8987-4185-11db-b0de-0800200c9a66/ch10_11_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75" y="2693988"/>
            <a:ext cx="4670425" cy="350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461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685800" y="195263"/>
            <a:ext cx="7772400" cy="56197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Применение </a:t>
            </a:r>
            <a:r>
              <a:rPr lang="ru-RU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алканов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18435" name="AutoShape 2" descr="http://files.school-collection.edu.ru/dlrstore/0abb8981-4185-11db-b0de-0800200c9a66/ch10_11_26.jpg"/>
          <p:cNvSpPr>
            <a:spLocks noChangeAspect="1" noChangeArrowheads="1"/>
          </p:cNvSpPr>
          <p:nvPr/>
        </p:nvSpPr>
        <p:spPr bwMode="auto">
          <a:xfrm>
            <a:off x="180975" y="-15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8436" name="AutoShape 4" descr="http://files.school-collection.edu.ru/dlrstore/0abb8981-4185-11db-b0de-0800200c9a66/ch10_11_26.jpg"/>
          <p:cNvSpPr>
            <a:spLocks noChangeAspect="1" noChangeArrowheads="1"/>
          </p:cNvSpPr>
          <p:nvPr/>
        </p:nvSpPr>
        <p:spPr bwMode="auto">
          <a:xfrm>
            <a:off x="333375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1950" y="981075"/>
            <a:ext cx="835342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dirty="0">
                <a:latin typeface="+mn-lt"/>
                <a:cs typeface="+mn-cs"/>
              </a:rPr>
              <a:t>        Метан – получение сажи для типографской краски, резины, синтез водорода, производство ацетилена, формальдегида.</a:t>
            </a:r>
          </a:p>
        </p:txBody>
      </p:sp>
      <p:pic>
        <p:nvPicPr>
          <p:cNvPr id="18438" name="Picture 2" descr="http://files.school-collection.edu.ru/dlrstore/0abb8985-4185-11db-b0de-0800200c9a66/ch10_11_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975" y="2687638"/>
            <a:ext cx="3859213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AutoShape 4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11188" y="404813"/>
            <a:ext cx="577850" cy="433387"/>
          </a:xfrm>
          <a:prstGeom prst="actionButtonHome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8440" name="Picture 5" descr="http://900igr.net/datai/khimija/Primenenie-uglevodorodov/0003-004-Predelnye-uglevodorody-nakhodjat-shirokoe-primenenie-v-samyk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2236788"/>
            <a:ext cx="4333875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911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 txBox="1">
            <a:spLocks noGrp="1"/>
          </p:cNvSpPr>
          <p:nvPr>
            <p:ph type="title"/>
          </p:nvPr>
        </p:nvSpPr>
        <p:spPr>
          <a:xfrm>
            <a:off x="0" y="500042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Многообразие углеводородов </a:t>
            </a:r>
            <a:endParaRPr sz="4800" b="1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9" name="Google Shape;109;p15"/>
          <p:cNvSpPr txBox="1">
            <a:spLocks noGrp="1"/>
          </p:cNvSpPr>
          <p:nvPr>
            <p:ph type="sldNum" idx="12"/>
          </p:nvPr>
        </p:nvSpPr>
        <p:spPr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  <p:sp>
        <p:nvSpPr>
          <p:cNvPr id="110" name="Google Shape;110;p15"/>
          <p:cNvSpPr txBox="1"/>
          <p:nvPr/>
        </p:nvSpPr>
        <p:spPr>
          <a:xfrm>
            <a:off x="357158" y="1785926"/>
            <a:ext cx="821537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46088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- атомы углерода способны соединяться между собой в цепи различного строения:</a:t>
            </a:r>
            <a:endParaRPr sz="3200" b="1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11" name="Google Shape;11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3042" y="3429000"/>
            <a:ext cx="5707575" cy="28187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>
            <a:spLocks noGrp="1"/>
          </p:cNvSpPr>
          <p:nvPr>
            <p:ph type="title"/>
          </p:nvPr>
        </p:nvSpPr>
        <p:spPr>
          <a:xfrm>
            <a:off x="0" y="500042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Многообразие углеводородов </a:t>
            </a:r>
            <a:endParaRPr sz="4800" b="1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8" name="Google Shape;118;p16"/>
          <p:cNvSpPr txBox="1">
            <a:spLocks noGrp="1"/>
          </p:cNvSpPr>
          <p:nvPr>
            <p:ph type="sldNum" idx="12"/>
          </p:nvPr>
        </p:nvSpPr>
        <p:spPr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  <p:sp>
        <p:nvSpPr>
          <p:cNvPr id="119" name="Google Shape;119;p16"/>
          <p:cNvSpPr txBox="1"/>
          <p:nvPr/>
        </p:nvSpPr>
        <p:spPr>
          <a:xfrm>
            <a:off x="357158" y="1643050"/>
            <a:ext cx="8215370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46088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- даже при одинаковом количестве атомов углерода в молекулах углеводороды могут отличаться числом атомов водорода:  </a:t>
            </a:r>
            <a:br>
              <a:rPr lang="ru-RU" sz="3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ru-RU" sz="3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</a:t>
            </a:r>
            <a:r>
              <a:rPr lang="ru-RU" sz="3200" b="1" i="0" u="none" strike="noStrike" cap="none" baseline="-25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6</a:t>
            </a:r>
            <a:r>
              <a:rPr lang="ru-RU" sz="3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</a:t>
            </a:r>
            <a:r>
              <a:rPr lang="ru-RU" sz="3200" b="1" i="0" u="none" strike="noStrike" cap="none" baseline="-25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14</a:t>
            </a:r>
            <a:r>
              <a:rPr lang="ru-RU" sz="3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, C</a:t>
            </a:r>
            <a:r>
              <a:rPr lang="ru-RU" sz="3200" b="1" i="0" u="none" strike="noStrike" cap="none" baseline="-25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6</a:t>
            </a:r>
            <a:r>
              <a:rPr lang="ru-RU" sz="3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</a:t>
            </a:r>
            <a:r>
              <a:rPr lang="ru-RU" sz="3200" b="1" i="0" u="none" strike="noStrike" cap="none" baseline="-25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12</a:t>
            </a:r>
            <a:r>
              <a:rPr lang="ru-RU" sz="3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, C</a:t>
            </a:r>
            <a:r>
              <a:rPr lang="ru-RU" sz="3200" b="1" i="0" u="none" strike="noStrike" cap="none" baseline="-25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6</a:t>
            </a:r>
            <a:r>
              <a:rPr lang="ru-RU" sz="3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</a:t>
            </a:r>
            <a:r>
              <a:rPr lang="ru-RU" sz="3200" b="1" i="0" u="none" strike="noStrike" cap="none" baseline="-25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10</a:t>
            </a:r>
            <a:r>
              <a:rPr lang="ru-RU" sz="3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, C</a:t>
            </a:r>
            <a:r>
              <a:rPr lang="ru-RU" sz="3200" b="1" i="0" u="none" strike="noStrike" cap="none" baseline="-25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6</a:t>
            </a:r>
            <a:r>
              <a:rPr lang="ru-RU" sz="3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</a:t>
            </a:r>
            <a:r>
              <a:rPr lang="ru-RU" sz="3200" b="1" i="0" u="none" strike="noStrike" cap="none" baseline="-25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8</a:t>
            </a:r>
            <a:r>
              <a:rPr lang="ru-RU" sz="3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, C</a:t>
            </a:r>
            <a:r>
              <a:rPr lang="ru-RU" sz="3200" b="1" i="0" u="none" strike="noStrike" cap="none" baseline="-25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6</a:t>
            </a:r>
            <a:r>
              <a:rPr lang="ru-RU" sz="3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</a:t>
            </a:r>
            <a:r>
              <a:rPr lang="ru-RU" sz="3200" b="1" i="0" u="none" strike="noStrike" cap="none" baseline="-25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6</a:t>
            </a:r>
            <a:endParaRPr sz="3200" b="1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20" name="Google Shape;12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28794" y="4214818"/>
            <a:ext cx="5180724" cy="24288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title"/>
          </p:nvPr>
        </p:nvSpPr>
        <p:spPr>
          <a:xfrm>
            <a:off x="0" y="500042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Многообразие углеводородов </a:t>
            </a:r>
            <a:endParaRPr sz="4800" b="1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7" name="Google Shape;127;p17"/>
          <p:cNvSpPr txBox="1">
            <a:spLocks noGrp="1"/>
          </p:cNvSpPr>
          <p:nvPr>
            <p:ph type="sldNum" idx="12"/>
          </p:nvPr>
        </p:nvSpPr>
        <p:spPr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  <p:sp>
        <p:nvSpPr>
          <p:cNvPr id="128" name="Google Shape;128;p17"/>
          <p:cNvSpPr txBox="1"/>
          <p:nvPr/>
        </p:nvSpPr>
        <p:spPr>
          <a:xfrm>
            <a:off x="357158" y="1643050"/>
            <a:ext cx="8215370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46088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- одному и тому же элементному составу молекул (одной молекулярной формуле) может соответствовать несколько различных веществ – изомеров:</a:t>
            </a:r>
            <a:endParaRPr sz="2800" b="1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29" name="Google Shape;12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0298" y="3428999"/>
            <a:ext cx="4643470" cy="3266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>
            <a:spLocks noGrp="1"/>
          </p:cNvSpPr>
          <p:nvPr>
            <p:ph type="title"/>
          </p:nvPr>
        </p:nvSpPr>
        <p:spPr>
          <a:xfrm>
            <a:off x="0" y="500042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Многообразие углеводородов </a:t>
            </a:r>
            <a:endParaRPr sz="4800" b="1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6" name="Google Shape;136;p18"/>
          <p:cNvSpPr txBox="1">
            <a:spLocks noGrp="1"/>
          </p:cNvSpPr>
          <p:nvPr>
            <p:ph type="sldNum" idx="12"/>
          </p:nvPr>
        </p:nvSpPr>
        <p:spPr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6</a:t>
            </a:fld>
            <a:endParaRPr/>
          </a:p>
        </p:txBody>
      </p:sp>
      <p:sp>
        <p:nvSpPr>
          <p:cNvPr id="137" name="Google Shape;137;p18"/>
          <p:cNvSpPr txBox="1"/>
          <p:nvPr/>
        </p:nvSpPr>
        <p:spPr>
          <a:xfrm>
            <a:off x="357158" y="1785926"/>
            <a:ext cx="8215370" cy="4031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46088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Классификацию углеводородов проводят по следующим структурным признакам, определяющим свойства этих соединений: </a:t>
            </a:r>
            <a:endParaRPr/>
          </a:p>
          <a:p>
            <a:pPr marL="0" marR="0" lvl="0" indent="446088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- строение углеродной цепи (углеродного скелета); </a:t>
            </a:r>
            <a:endParaRPr/>
          </a:p>
          <a:p>
            <a:pPr marL="0" marR="0" lvl="0" indent="446088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- наличие в цепи кратных связей С=С и С</a:t>
            </a:r>
            <a:r>
              <a:rPr lang="ru-RU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≡</a:t>
            </a:r>
            <a:r>
              <a:rPr lang="ru-RU" sz="3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 (степень насыщенности)</a:t>
            </a:r>
            <a:endParaRPr sz="3200" b="1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0"/>
          <p:cNvSpPr txBox="1">
            <a:spLocks noGrp="1"/>
          </p:cNvSpPr>
          <p:nvPr>
            <p:ph type="title"/>
          </p:nvPr>
        </p:nvSpPr>
        <p:spPr>
          <a:xfrm>
            <a:off x="0" y="500042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Классификация  углеводородов </a:t>
            </a:r>
            <a:endParaRPr sz="4400" b="1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2" name="Google Shape;152;p20"/>
          <p:cNvSpPr txBox="1">
            <a:spLocks noGrp="1"/>
          </p:cNvSpPr>
          <p:nvPr>
            <p:ph type="sldNum" idx="12"/>
          </p:nvPr>
        </p:nvSpPr>
        <p:spPr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7</a:t>
            </a:fld>
            <a:endParaRPr/>
          </a:p>
        </p:txBody>
      </p:sp>
      <p:pic>
        <p:nvPicPr>
          <p:cNvPr id="153" name="Google Shape;15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0100" y="1714488"/>
            <a:ext cx="6980053" cy="4786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3"/>
          <p:cNvSpPr txBox="1">
            <a:spLocks noGrp="1"/>
          </p:cNvSpPr>
          <p:nvPr>
            <p:ph type="title"/>
          </p:nvPr>
        </p:nvSpPr>
        <p:spPr>
          <a:xfrm>
            <a:off x="0" y="500042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Алканы </a:t>
            </a:r>
            <a:endParaRPr sz="4800" b="1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75" name="Google Shape;175;p23"/>
          <p:cNvSpPr txBox="1">
            <a:spLocks noGrp="1"/>
          </p:cNvSpPr>
          <p:nvPr>
            <p:ph type="body" idx="1"/>
          </p:nvPr>
        </p:nvSpPr>
        <p:spPr>
          <a:xfrm>
            <a:off x="295244" y="1500174"/>
            <a:ext cx="8848756" cy="2643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3200"/>
              <a:buChar char="▪"/>
            </a:pPr>
            <a:r>
              <a:rPr lang="ru-RU" b="1">
                <a:solidFill>
                  <a:srgbClr val="3B7776"/>
                </a:solidFill>
                <a:latin typeface="Comic Sans MS"/>
                <a:ea typeface="Comic Sans MS"/>
                <a:cs typeface="Comic Sans MS"/>
                <a:sym typeface="Comic Sans MS"/>
              </a:rPr>
              <a:t>алифатические (ациклические) предельные углеводороды, в которых атомы углерода связаны между собой простыми (одинарными) связями в неразветвленные или разветвленные цепи:</a:t>
            </a:r>
            <a:endParaRPr b="1">
              <a:solidFill>
                <a:srgbClr val="3B777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77" name="Google Shape;177;p23"/>
          <p:cNvSpPr txBox="1">
            <a:spLocks noGrp="1"/>
          </p:cNvSpPr>
          <p:nvPr>
            <p:ph type="sldNum" idx="12"/>
          </p:nvPr>
        </p:nvSpPr>
        <p:spPr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8</a:t>
            </a:fld>
            <a:endParaRPr/>
          </a:p>
        </p:txBody>
      </p:sp>
      <p:pic>
        <p:nvPicPr>
          <p:cNvPr id="178" name="Google Shape;178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4414" y="4500570"/>
            <a:ext cx="6968753" cy="2143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4"/>
          <p:cNvSpPr txBox="1">
            <a:spLocks noGrp="1"/>
          </p:cNvSpPr>
          <p:nvPr>
            <p:ph type="title"/>
          </p:nvPr>
        </p:nvSpPr>
        <p:spPr>
          <a:xfrm>
            <a:off x="0" y="500042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Алканы </a:t>
            </a:r>
            <a:endParaRPr sz="4800" b="1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4" name="Google Shape;184;p24"/>
          <p:cNvSpPr txBox="1">
            <a:spLocks noGrp="1"/>
          </p:cNvSpPr>
          <p:nvPr>
            <p:ph type="body" idx="1"/>
          </p:nvPr>
        </p:nvSpPr>
        <p:spPr>
          <a:xfrm>
            <a:off x="295244" y="1500174"/>
            <a:ext cx="8848756" cy="2643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6088" lvl="0" indent="-446088" algn="l" rtl="0">
              <a:spcBef>
                <a:spcPts val="0"/>
              </a:spcBef>
              <a:spcAft>
                <a:spcPts val="0"/>
              </a:spcAft>
              <a:buSzPts val="3200"/>
              <a:buChar char="▪"/>
            </a:pPr>
            <a:r>
              <a:rPr lang="ru-RU" b="1" i="1">
                <a:solidFill>
                  <a:srgbClr val="3B7776"/>
                </a:solidFill>
                <a:latin typeface="Comic Sans MS"/>
                <a:ea typeface="Comic Sans MS"/>
                <a:cs typeface="Comic Sans MS"/>
                <a:sym typeface="Comic Sans MS"/>
              </a:rPr>
              <a:t>Алканы</a:t>
            </a:r>
            <a:r>
              <a:rPr lang="ru-RU" b="1">
                <a:solidFill>
                  <a:srgbClr val="3B7776"/>
                </a:solidFill>
                <a:latin typeface="Comic Sans MS"/>
                <a:ea typeface="Comic Sans MS"/>
                <a:cs typeface="Comic Sans MS"/>
                <a:sym typeface="Comic Sans MS"/>
              </a:rPr>
              <a:t> – название предельных углеводородов по международной номенклатуре. </a:t>
            </a:r>
            <a:br>
              <a:rPr lang="ru-RU" b="1">
                <a:solidFill>
                  <a:srgbClr val="3B7776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ru-RU" b="1" i="1">
                <a:solidFill>
                  <a:srgbClr val="3B7776"/>
                </a:solidFill>
                <a:latin typeface="Comic Sans MS"/>
                <a:ea typeface="Comic Sans MS"/>
                <a:cs typeface="Comic Sans MS"/>
                <a:sym typeface="Comic Sans MS"/>
              </a:rPr>
              <a:t>Парафины </a:t>
            </a:r>
            <a:r>
              <a:rPr lang="ru-RU" b="1">
                <a:solidFill>
                  <a:srgbClr val="3B7776"/>
                </a:solidFill>
                <a:latin typeface="Comic Sans MS"/>
                <a:ea typeface="Comic Sans MS"/>
                <a:cs typeface="Comic Sans MS"/>
                <a:sym typeface="Comic Sans MS"/>
              </a:rPr>
              <a:t>– исторически сложившееся название, отражающее свойства этих соединений.</a:t>
            </a:r>
            <a:br>
              <a:rPr lang="ru-RU" b="1">
                <a:solidFill>
                  <a:srgbClr val="3B7776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ru-RU" b="1" i="1">
                <a:solidFill>
                  <a:srgbClr val="3B7776"/>
                </a:solidFill>
                <a:latin typeface="Comic Sans MS"/>
                <a:ea typeface="Comic Sans MS"/>
                <a:cs typeface="Comic Sans MS"/>
                <a:sym typeface="Comic Sans MS"/>
              </a:rPr>
              <a:t>Предельными</a:t>
            </a:r>
            <a:r>
              <a:rPr lang="ru-RU" b="1">
                <a:solidFill>
                  <a:srgbClr val="3B7776"/>
                </a:solidFill>
                <a:latin typeface="Comic Sans MS"/>
                <a:ea typeface="Comic Sans MS"/>
                <a:cs typeface="Comic Sans MS"/>
                <a:sym typeface="Comic Sans MS"/>
              </a:rPr>
              <a:t>, или </a:t>
            </a:r>
            <a:r>
              <a:rPr lang="ru-RU" b="1" i="1">
                <a:solidFill>
                  <a:srgbClr val="3B7776"/>
                </a:solidFill>
                <a:latin typeface="Comic Sans MS"/>
                <a:ea typeface="Comic Sans MS"/>
                <a:cs typeface="Comic Sans MS"/>
                <a:sym typeface="Comic Sans MS"/>
              </a:rPr>
              <a:t>насыщенными</a:t>
            </a:r>
            <a:r>
              <a:rPr lang="ru-RU" b="1">
                <a:solidFill>
                  <a:srgbClr val="3B7776"/>
                </a:solidFill>
                <a:latin typeface="Comic Sans MS"/>
                <a:ea typeface="Comic Sans MS"/>
                <a:cs typeface="Comic Sans MS"/>
                <a:sym typeface="Comic Sans MS"/>
              </a:rPr>
              <a:t>, эти углеводороды называют в связи с полным насыщением углеродной цепи атомами водорода. </a:t>
            </a:r>
            <a:endParaRPr b="1">
              <a:solidFill>
                <a:srgbClr val="3B777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5" name="Google Shape;185;p24"/>
          <p:cNvSpPr txBox="1">
            <a:spLocks noGrp="1"/>
          </p:cNvSpPr>
          <p:nvPr>
            <p:ph type="dt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25.03.2012</a:t>
            </a:r>
            <a:endParaRPr/>
          </a:p>
        </p:txBody>
      </p:sp>
      <p:sp>
        <p:nvSpPr>
          <p:cNvPr id="186" name="Google Shape;186;p24"/>
          <p:cNvSpPr txBox="1">
            <a:spLocks noGrp="1"/>
          </p:cNvSpPr>
          <p:nvPr>
            <p:ph type="sldNum" idx="12"/>
          </p:nvPr>
        </p:nvSpPr>
        <p:spPr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9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проекта на научной выставке">
  <a:themeElements>
    <a:clrScheme name="Презентация проекта на научной выставке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769</Words>
  <Application>Microsoft Office PowerPoint</Application>
  <PresentationFormat>Экран (4:3)</PresentationFormat>
  <Paragraphs>113</Paragraphs>
  <Slides>26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5" baseType="lpstr">
      <vt:lpstr>Arial</vt:lpstr>
      <vt:lpstr>Cambria</vt:lpstr>
      <vt:lpstr>Cambria Math</vt:lpstr>
      <vt:lpstr>Comic Sans MS</vt:lpstr>
      <vt:lpstr>Noto Sans Symbols</vt:lpstr>
      <vt:lpstr>Times New Roman</vt:lpstr>
      <vt:lpstr>Verdana</vt:lpstr>
      <vt:lpstr>Wingdings</vt:lpstr>
      <vt:lpstr>Презентация проекта на научной выставке</vt:lpstr>
      <vt:lpstr>Органическая химия</vt:lpstr>
      <vt:lpstr>Углеводороды</vt:lpstr>
      <vt:lpstr>Многообразие углеводородов </vt:lpstr>
      <vt:lpstr>Многообразие углеводородов </vt:lpstr>
      <vt:lpstr>Многообразие углеводородов </vt:lpstr>
      <vt:lpstr>Многообразие углеводородов </vt:lpstr>
      <vt:lpstr>Классификация  углеводородов </vt:lpstr>
      <vt:lpstr>Алканы </vt:lpstr>
      <vt:lpstr>Алканы </vt:lpstr>
      <vt:lpstr>Гомологический ряд алканов</vt:lpstr>
      <vt:lpstr>Пространственное строение</vt:lpstr>
      <vt:lpstr>Пространственное строение</vt:lpstr>
      <vt:lpstr>I. Промышленные способы получения алканов.</vt:lpstr>
      <vt:lpstr>Презентация PowerPoint</vt:lpstr>
      <vt:lpstr>Презентация PowerPoint</vt:lpstr>
      <vt:lpstr>II.  Лабораторные способы получения алканов.</vt:lpstr>
      <vt:lpstr>Презентация PowerPoint</vt:lpstr>
      <vt:lpstr>Презентация PowerPoint</vt:lpstr>
      <vt:lpstr>Химические свойства алканов</vt:lpstr>
      <vt:lpstr>Химические свойства алканов</vt:lpstr>
      <vt:lpstr>Химические свойства алканов</vt:lpstr>
      <vt:lpstr>Химические свойства алканов</vt:lpstr>
      <vt:lpstr>Химические свойства алканов</vt:lpstr>
      <vt:lpstr>Применение алканов</vt:lpstr>
      <vt:lpstr>Применение алканов</vt:lpstr>
      <vt:lpstr>Применение алканов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органической химии</dc:title>
  <dc:creator>Мөлдір Дюсебаева</dc:creator>
  <cp:lastModifiedBy>Мөлдір Дюсебаева</cp:lastModifiedBy>
  <cp:revision>5</cp:revision>
  <dcterms:modified xsi:type="dcterms:W3CDTF">2020-09-23T09:33:44Z</dcterms:modified>
</cp:coreProperties>
</file>