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0" r:id="rId4"/>
    <p:sldId id="262" r:id="rId5"/>
    <p:sldId id="271" r:id="rId6"/>
    <p:sldId id="278" r:id="rId7"/>
    <p:sldId id="282" r:id="rId8"/>
    <p:sldId id="283" r:id="rId9"/>
    <p:sldId id="285" r:id="rId10"/>
    <p:sldId id="286" r:id="rId11"/>
    <p:sldId id="287" r:id="rId12"/>
    <p:sldId id="28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9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xtLst/>
        </p:spPr>
        <p:txBody>
          <a:bodyPr>
            <a:normAutofit/>
          </a:bodyPr>
          <a:lstStyle/>
          <a:p>
            <a:pPr>
              <a:defRPr/>
            </a:pPr>
            <a:r>
              <a:rPr lang="ru-RU" smtClean="0"/>
              <a:t>Алгоритмы и способы их описания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Алгоритмизация</a:t>
            </a: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1981200" y="1600201"/>
            <a:ext cx="8401050" cy="452596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en-US"/>
              <a:t>На данном этапе составляется алгоритм решения задачи согласно действиям, задаваемым выбранным методом решения. Процесс обработки данных разбивается на отдельные относительно самостоятельные блоки, и устанавливается последовательность выполнения блоков. Разрабатывается блок-схема алгоритма.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67628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Составление программы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600201"/>
            <a:ext cx="8186738" cy="2257425"/>
          </a:xfrm>
        </p:spPr>
        <p:txBody>
          <a:bodyPr>
            <a:normAutofit fontScale="85000" lnSpcReduction="20000"/>
          </a:bodyPr>
          <a:lstStyle/>
          <a:p>
            <a:pPr marL="420624" indent="-384048">
              <a:buNone/>
              <a:defRPr/>
            </a:pPr>
            <a:r>
              <a:rPr lang="ru-RU" dirty="0"/>
              <a:t>При составлении программы алгоритм решения задачи переводится на конкретный язык программирования. </a:t>
            </a:r>
          </a:p>
          <a:p>
            <a:pPr marL="420624" indent="-384048">
              <a:buNone/>
              <a:defRPr/>
            </a:pPr>
            <a:endParaRPr lang="ru-RU" dirty="0"/>
          </a:p>
          <a:p>
            <a:pPr marL="420624" indent="-384048">
              <a:buNone/>
              <a:defRPr/>
            </a:pPr>
            <a:r>
              <a:rPr lang="ru-RU" dirty="0"/>
              <a:t>Для программирования обычно используются языки высокого уровня, поэтому составленная программа требует перевода ее на машинный язык ЭВМ. После такого перевода выполняется уже соответствующая машинная программа.</a:t>
            </a:r>
          </a:p>
          <a:p>
            <a:pPr marL="420624" indent="-384048"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1460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1004844" y="0"/>
            <a:ext cx="10353761" cy="1326321"/>
          </a:xfrm>
        </p:spPr>
        <p:txBody>
          <a:bodyPr/>
          <a:lstStyle/>
          <a:p>
            <a:pPr eaLnBrk="1" hangingPunct="1"/>
            <a:r>
              <a:rPr lang="ru-RU" altLang="en-US" smtClean="0"/>
              <a:t>Отладка программы</a:t>
            </a:r>
          </a:p>
        </p:txBody>
      </p:sp>
      <p:sp>
        <p:nvSpPr>
          <p:cNvPr id="38915" name="Rectangle 1"/>
          <p:cNvSpPr>
            <a:spLocks noGrp="1" noChangeArrowheads="1"/>
          </p:cNvSpPr>
          <p:nvPr>
            <p:ph idx="1"/>
          </p:nvPr>
        </p:nvSpPr>
        <p:spPr>
          <a:xfrm>
            <a:off x="158261" y="1186906"/>
            <a:ext cx="11588262" cy="4801314"/>
          </a:xfrm>
        </p:spPr>
        <p:txBody>
          <a:bodyPr wrap="square" anchor="ctr">
            <a:sp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alt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Отладка заключается в поиске и устранении синтаксических и логических ошибок в программе.</a:t>
            </a:r>
          </a:p>
          <a:p>
            <a:pPr marL="0" indent="0">
              <a:spcBef>
                <a:spcPct val="0"/>
              </a:spcBef>
              <a:buNone/>
            </a:pPr>
            <a:endParaRPr lang="ru-RU" altLang="en-US" sz="900" dirty="0"/>
          </a:p>
          <a:p>
            <a:pPr marL="0" indent="0">
              <a:spcBef>
                <a:spcPct val="0"/>
              </a:spcBef>
              <a:buNone/>
            </a:pPr>
            <a:r>
              <a:rPr lang="ru-RU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В ходе </a:t>
            </a:r>
            <a:r>
              <a:rPr lang="ru-RU" altLang="en-US" sz="1800" i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синтаксического контроля </a:t>
            </a:r>
            <a:r>
              <a:rPr lang="ru-RU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программы транслятором  выявляются конструкции и сочетания символов, недопустимые с точки зрения правил их построения или написания, принятых в данном языке. Сообщения об ошибках ЭВМ выдает программисту, при этом вид и форма выдачи подобных сообщений зависят от вида языка и версии используемого транслятора.</a:t>
            </a:r>
            <a:endParaRPr lang="ru-RU" altLang="en-US" sz="900" dirty="0"/>
          </a:p>
          <a:p>
            <a:pPr marL="0" indent="0">
              <a:spcBef>
                <a:spcPct val="0"/>
              </a:spcBef>
              <a:buNone/>
            </a:pPr>
            <a:r>
              <a:rPr lang="ru-RU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После устранения синтаксических ошибок проверяется </a:t>
            </a:r>
            <a:r>
              <a:rPr lang="ru-RU" altLang="en-US" sz="1800" i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логика работы программы </a:t>
            </a:r>
            <a:r>
              <a:rPr lang="ru-RU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в процессе ее выполнения с конкретными исходными данными. Для этого используются специальные методы, например, в программе выбираются контрольные точки, для которых вручную рассчитываются промежуточные результаты. Эти результаты сверяются со значениями, получаемыми ЭВМ в данных точках при выполнении отлаживаемой программы.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Для поиска ошибок могут быть использованы </a:t>
            </a:r>
            <a:r>
              <a:rPr lang="ru-RU" altLang="en-US" sz="1800" i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отладчики</a:t>
            </a:r>
            <a:r>
              <a:rPr lang="ru-RU" alt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, выполняющие специальные действия на этапе отладки, например, удаление, замена или вставка отдельных операторов или целых фрагментов программы, вывод или изменение значений заданных переменных.</a:t>
            </a:r>
            <a:endParaRPr lang="ru-RU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8404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Понятие алгоритма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13287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en-US" sz="2400" b="1" i="1"/>
              <a:t>Алгоритм — это точное предписание, которое определяет процесс, ведущий от исходных данных к требуемому конечному результату.</a:t>
            </a:r>
            <a:r>
              <a:rPr lang="ru-RU" altLang="en-US" sz="2400"/>
              <a:t> </a:t>
            </a:r>
          </a:p>
        </p:txBody>
      </p:sp>
      <p:sp>
        <p:nvSpPr>
          <p:cNvPr id="8196" name="Содержимое 2"/>
          <p:cNvSpPr txBox="1">
            <a:spLocks/>
          </p:cNvSpPr>
          <p:nvPr/>
        </p:nvSpPr>
        <p:spPr bwMode="auto">
          <a:xfrm>
            <a:off x="2024063" y="3071814"/>
            <a:ext cx="822960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r>
              <a:rPr lang="ru-RU" altLang="en-US" sz="2400" b="1" i="1"/>
              <a:t>Пример: </a:t>
            </a:r>
            <a:r>
              <a:rPr lang="ru-RU" altLang="en-US" sz="2400"/>
              <a:t>правила сложения, умножения, решения алгебраических уравнений, умножения матриц и т.п. </a:t>
            </a:r>
          </a:p>
        </p:txBody>
      </p:sp>
      <p:sp>
        <p:nvSpPr>
          <p:cNvPr id="8197" name="Rectangle 1"/>
          <p:cNvSpPr>
            <a:spLocks noChangeArrowheads="1"/>
          </p:cNvSpPr>
          <p:nvPr/>
        </p:nvSpPr>
        <p:spPr bwMode="auto">
          <a:xfrm>
            <a:off x="1809750" y="4286251"/>
            <a:ext cx="85725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1600" b="1" i="1">
                <a:latin typeface="Calibri" panose="020F0502020204030204" pitchFamily="34" charset="0"/>
                <a:cs typeface="Times New Roman" panose="02020603050405020304" pitchFamily="18" charset="0"/>
              </a:rPr>
              <a:t>К сведению: </a:t>
            </a:r>
            <a:r>
              <a:rPr lang="ru-RU" altLang="en-US" sz="1600">
                <a:latin typeface="Calibri" panose="020F0502020204030204" pitchFamily="34" charset="0"/>
                <a:cs typeface="Times New Roman" panose="02020603050405020304" pitchFamily="18" charset="0"/>
              </a:rPr>
              <a:t>Слово алгоритм происходит от </a:t>
            </a:r>
            <a:r>
              <a:rPr lang="ru-RU" altLang="en-US" sz="1600" i="1">
                <a:latin typeface="Calibri" panose="020F0502020204030204" pitchFamily="34" charset="0"/>
                <a:cs typeface="Times New Roman" panose="02020603050405020304" pitchFamily="18" charset="0"/>
              </a:rPr>
              <a:t>algoritmi</a:t>
            </a:r>
            <a:r>
              <a:rPr lang="ru-RU" altLang="en-US" sz="1600">
                <a:latin typeface="Calibri" panose="020F0502020204030204" pitchFamily="34" charset="0"/>
                <a:cs typeface="Times New Roman" panose="02020603050405020304" pitchFamily="18" charset="0"/>
              </a:rPr>
              <a:t>, являющегося латинской транслитерацией арабского имени хорезмийского математика IX века</a:t>
            </a:r>
            <a:r>
              <a:rPr lang="ru-RU" altLang="en-US" sz="1600" b="1">
                <a:latin typeface="Calibri" panose="020F0502020204030204" pitchFamily="34" charset="0"/>
                <a:cs typeface="Times New Roman" panose="02020603050405020304" pitchFamily="18" charset="0"/>
              </a:rPr>
              <a:t> аль-Хорезми</a:t>
            </a:r>
            <a:r>
              <a:rPr lang="ru-RU" altLang="en-US" sz="1600">
                <a:latin typeface="Calibri" panose="020F0502020204030204" pitchFamily="34" charset="0"/>
                <a:cs typeface="Times New Roman" panose="02020603050405020304" pitchFamily="18" charset="0"/>
              </a:rPr>
              <a:t>. Благодаря латинскому переводу трактата </a:t>
            </a:r>
            <a:r>
              <a:rPr lang="ru-RU" altLang="en-US" sz="1600" b="1">
                <a:latin typeface="Calibri" panose="020F0502020204030204" pitchFamily="34" charset="0"/>
                <a:cs typeface="Times New Roman" panose="02020603050405020304" pitchFamily="18" charset="0"/>
              </a:rPr>
              <a:t>аль-Хорезми</a:t>
            </a:r>
            <a:r>
              <a:rPr lang="ru-RU" altLang="en-US" sz="1600">
                <a:latin typeface="Calibri" panose="020F0502020204030204" pitchFamily="34" charset="0"/>
                <a:cs typeface="Times New Roman" panose="02020603050405020304" pitchFamily="18" charset="0"/>
              </a:rPr>
              <a:t> европейцы в XII веке познакомились с позиционной системой счисления, и в средневековой Европе алгоритмом называлась десятичная позиционная система счисления и правила счета в ней.</a:t>
            </a:r>
            <a:endParaRPr lang="ru-RU" altLang="en-US" sz="2400"/>
          </a:p>
        </p:txBody>
      </p:sp>
    </p:spTree>
    <p:extLst>
      <p:ext uri="{BB962C8B-B14F-4D97-AF65-F5344CB8AC3E}">
        <p14:creationId xmlns:p14="http://schemas.microsoft.com/office/powerpoint/2010/main" val="232060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72488" cy="1143000"/>
          </a:xfrm>
        </p:spPr>
        <p:txBody>
          <a:bodyPr/>
          <a:lstStyle/>
          <a:p>
            <a:pPr eaLnBrk="1" hangingPunct="1"/>
            <a:r>
              <a:rPr lang="ru-RU" altLang="en-US" smtClean="0"/>
              <a:t>Основные свойства алгоритмов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09750" y="1600200"/>
            <a:ext cx="8643938" cy="4972050"/>
          </a:xfrm>
        </p:spPr>
        <p:txBody>
          <a:bodyPr>
            <a:normAutofit fontScale="77500" lnSpcReduction="20000"/>
          </a:bodyPr>
          <a:lstStyle/>
          <a:p>
            <a:pPr marL="550926" indent="-514350">
              <a:buFont typeface="+mj-lt"/>
              <a:buAutoNum type="arabicPeriod"/>
              <a:defRPr/>
            </a:pPr>
            <a:r>
              <a:rPr lang="ru-RU" sz="2400" b="1" i="1" u="sng" dirty="0"/>
              <a:t>Результативность</a:t>
            </a:r>
            <a:r>
              <a:rPr lang="ru-RU" sz="2400" b="1" i="1" dirty="0"/>
              <a:t> </a:t>
            </a:r>
            <a:r>
              <a:rPr lang="ru-RU" sz="2400" dirty="0"/>
              <a:t>означает возможность получения результата после выполнения конечного количества операций. </a:t>
            </a:r>
          </a:p>
          <a:p>
            <a:pPr marL="550926" indent="-514350">
              <a:buFont typeface="+mj-lt"/>
              <a:buAutoNum type="arabicPeriod"/>
              <a:defRPr/>
            </a:pPr>
            <a:endParaRPr lang="ru-RU" sz="2400" dirty="0"/>
          </a:p>
          <a:p>
            <a:pPr marL="550926" indent="-514350">
              <a:buFont typeface="+mj-lt"/>
              <a:buAutoNum type="arabicPeriod"/>
              <a:defRPr/>
            </a:pPr>
            <a:r>
              <a:rPr lang="ru-RU" sz="2400" b="1" i="1" u="sng" dirty="0"/>
              <a:t>Определенность</a:t>
            </a:r>
            <a:r>
              <a:rPr lang="ru-RU" sz="2400" dirty="0"/>
              <a:t> состоит в совпадении получаемых результатов независимо от пользователя и применяемых технических средств.</a:t>
            </a:r>
          </a:p>
          <a:p>
            <a:pPr marL="550926" indent="-514350">
              <a:buFont typeface="+mj-lt"/>
              <a:buAutoNum type="arabicPeriod"/>
              <a:defRPr/>
            </a:pPr>
            <a:endParaRPr lang="ru-RU" sz="2400" dirty="0"/>
          </a:p>
          <a:p>
            <a:pPr marL="550926" indent="-514350">
              <a:buFont typeface="+mj-lt"/>
              <a:buAutoNum type="arabicPeriod"/>
              <a:defRPr/>
            </a:pPr>
            <a:r>
              <a:rPr lang="ru-RU" sz="2400" b="1" i="1" u="sng" dirty="0"/>
              <a:t>Массовость</a:t>
            </a:r>
            <a:r>
              <a:rPr lang="ru-RU" sz="2400" dirty="0"/>
              <a:t> заключается в возможности применения алгоритма к целому классу однотипных задач, различающихся конкретными значениями исходных данных.</a:t>
            </a:r>
          </a:p>
          <a:p>
            <a:pPr marL="550926" indent="-514350">
              <a:buFont typeface="+mj-lt"/>
              <a:buAutoNum type="arabicPeriod"/>
              <a:defRPr/>
            </a:pPr>
            <a:endParaRPr lang="ru-RU" sz="2400" dirty="0"/>
          </a:p>
          <a:p>
            <a:pPr marL="550926" indent="-514350">
              <a:buFont typeface="+mj-lt"/>
              <a:buAutoNum type="arabicPeriod"/>
              <a:defRPr/>
            </a:pPr>
            <a:r>
              <a:rPr lang="ru-RU" sz="2400" b="1" i="1" u="sng" dirty="0"/>
              <a:t>Дискретность</a:t>
            </a:r>
            <a:r>
              <a:rPr lang="ru-RU" sz="2400" b="1" i="1" dirty="0"/>
              <a:t> </a:t>
            </a:r>
            <a:r>
              <a:rPr lang="ru-RU" sz="2400" i="1" dirty="0"/>
              <a:t>— </a:t>
            </a:r>
            <a:r>
              <a:rPr lang="ru-RU" sz="2400" dirty="0"/>
              <a:t>возможность расчленения процесса вычислений, предписанных алгоритмом, на отдельные этапы, возможность выделения участков программы с определенной структурой.</a:t>
            </a:r>
          </a:p>
          <a:p>
            <a:pPr marL="550926" indent="-514350">
              <a:buFont typeface="+mj-lt"/>
              <a:buAutoNum type="arabicPeriod"/>
              <a:defRPr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3310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01050" cy="1143000"/>
          </a:xfrm>
        </p:spPr>
        <p:txBody>
          <a:bodyPr/>
          <a:lstStyle/>
          <a:p>
            <a:pPr eaLnBrk="1" hangingPunct="1"/>
            <a:r>
              <a:rPr lang="ru-RU" altLang="en-US" smtClean="0"/>
              <a:t>Способы описания алгоритмов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Словесно - формульный; </a:t>
            </a:r>
          </a:p>
          <a:p>
            <a:pPr eaLnBrk="1" hangingPunct="1"/>
            <a:endParaRPr lang="ru-RU" altLang="en-US" smtClean="0"/>
          </a:p>
          <a:p>
            <a:pPr eaLnBrk="1" hangingPunct="1"/>
            <a:r>
              <a:rPr lang="ru-RU" altLang="en-US" smtClean="0"/>
              <a:t>структурный или блок - схемный; </a:t>
            </a:r>
          </a:p>
          <a:p>
            <a:pPr eaLnBrk="1" hangingPunct="1"/>
            <a:endParaRPr lang="ru-RU" altLang="en-US" smtClean="0"/>
          </a:p>
          <a:p>
            <a:pPr eaLnBrk="1" hangingPunct="1"/>
            <a:r>
              <a:rPr lang="ru-RU" altLang="en-US" smtClean="0"/>
              <a:t>с помощью графов - схем; </a:t>
            </a:r>
          </a:p>
          <a:p>
            <a:pPr eaLnBrk="1" hangingPunct="1"/>
            <a:endParaRPr lang="ru-RU" altLang="en-US" smtClean="0"/>
          </a:p>
          <a:p>
            <a:pPr eaLnBrk="1" hangingPunct="1"/>
            <a:r>
              <a:rPr lang="ru-RU" altLang="en-US" smtClean="0"/>
              <a:t>с помощью сетей Петри.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2040367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Виды алгоритмов</a:t>
            </a: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линейные; </a:t>
            </a:r>
          </a:p>
          <a:p>
            <a:pPr eaLnBrk="1" hangingPunct="1"/>
            <a:r>
              <a:rPr lang="ru-RU" altLang="en-US" smtClean="0"/>
              <a:t>ветвящиеся; </a:t>
            </a:r>
          </a:p>
          <a:p>
            <a:pPr eaLnBrk="1" hangingPunct="1"/>
            <a:r>
              <a:rPr lang="ru-RU" altLang="en-US" smtClean="0"/>
              <a:t>циклические.</a:t>
            </a:r>
          </a:p>
          <a:p>
            <a:pPr eaLnBrk="1" hangingPunct="1"/>
            <a:endParaRPr lang="ru-RU" altLang="en-US" smtClean="0"/>
          </a:p>
        </p:txBody>
      </p:sp>
    </p:spTree>
    <p:extLst>
      <p:ext uri="{BB962C8B-B14F-4D97-AF65-F5344CB8AC3E}">
        <p14:creationId xmlns:p14="http://schemas.microsoft.com/office/powerpoint/2010/main" val="3241927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Этапы организации цикла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1981201" y="1600201"/>
            <a:ext cx="8258175" cy="204311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ru-RU" altLang="en-US" sz="2400"/>
              <a:t>подготовка (инициализация) цикла (</a:t>
            </a:r>
            <a:r>
              <a:rPr lang="ru-RU" altLang="en-US" sz="2400" b="1"/>
              <a:t>И</a:t>
            </a:r>
            <a:r>
              <a:rPr lang="ru-RU" altLang="en-US" sz="2400"/>
              <a:t>); </a:t>
            </a:r>
          </a:p>
          <a:p>
            <a:pPr eaLnBrk="1" hangingPunct="1"/>
            <a:r>
              <a:rPr lang="ru-RU" altLang="en-US" sz="2400"/>
              <a:t>выполнение вычислений цикла (тело цикла) (</a:t>
            </a:r>
            <a:r>
              <a:rPr lang="ru-RU" altLang="en-US" sz="2400" b="1"/>
              <a:t>Т</a:t>
            </a:r>
            <a:r>
              <a:rPr lang="ru-RU" altLang="en-US" sz="2400"/>
              <a:t>); </a:t>
            </a:r>
          </a:p>
          <a:p>
            <a:pPr eaLnBrk="1" hangingPunct="1"/>
            <a:r>
              <a:rPr lang="ru-RU" altLang="en-US" sz="2400"/>
              <a:t>модификация параметров (</a:t>
            </a:r>
            <a:r>
              <a:rPr lang="ru-RU" altLang="en-US" sz="2400" b="1"/>
              <a:t>М</a:t>
            </a:r>
            <a:r>
              <a:rPr lang="ru-RU" altLang="en-US" sz="2400"/>
              <a:t>); </a:t>
            </a:r>
          </a:p>
          <a:p>
            <a:pPr eaLnBrk="1" hangingPunct="1"/>
            <a:r>
              <a:rPr lang="ru-RU" altLang="en-US" sz="2400"/>
              <a:t>проверка условия окончания цикла (</a:t>
            </a:r>
            <a:r>
              <a:rPr lang="ru-RU" altLang="en-US" sz="2400" b="1"/>
              <a:t>У</a:t>
            </a:r>
            <a:r>
              <a:rPr lang="ru-RU" altLang="en-US" sz="2400"/>
              <a:t>).</a:t>
            </a:r>
          </a:p>
          <a:p>
            <a:pPr eaLnBrk="1" hangingPunct="1"/>
            <a:endParaRPr lang="ru-RU" altLang="en-US" sz="2400"/>
          </a:p>
        </p:txBody>
      </p:sp>
      <p:sp>
        <p:nvSpPr>
          <p:cNvPr id="28676" name="Прямоугольник 3"/>
          <p:cNvSpPr>
            <a:spLocks noChangeArrowheads="1"/>
          </p:cNvSpPr>
          <p:nvPr/>
        </p:nvSpPr>
        <p:spPr bwMode="auto">
          <a:xfrm>
            <a:off x="2238376" y="4286251"/>
            <a:ext cx="7929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000"/>
              <a:t>Порядок выполнения этих этапов, например, </a:t>
            </a:r>
            <a:r>
              <a:rPr lang="ru-RU" altLang="en-US" sz="2000" b="1"/>
              <a:t>Т</a:t>
            </a:r>
            <a:r>
              <a:rPr lang="ru-RU" altLang="en-US" sz="2000"/>
              <a:t> и </a:t>
            </a:r>
            <a:r>
              <a:rPr lang="ru-RU" altLang="en-US" sz="2000" b="1"/>
              <a:t>М</a:t>
            </a:r>
            <a:r>
              <a:rPr lang="ru-RU" altLang="en-US" sz="2000"/>
              <a:t>, может изменяться. </a:t>
            </a:r>
          </a:p>
        </p:txBody>
      </p:sp>
    </p:spTree>
    <p:extLst>
      <p:ext uri="{BB962C8B-B14F-4D97-AF65-F5344CB8AC3E}">
        <p14:creationId xmlns:p14="http://schemas.microsoft.com/office/powerpoint/2010/main" val="73134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dirty="0" smtClean="0"/>
              <a:t>Этапы подготовки и решения задач на ЭВМ</a:t>
            </a:r>
            <a:endParaRPr lang="ru-RU" dirty="0"/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2024064" y="1714501"/>
            <a:ext cx="8429625" cy="11858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en-US" sz="1800"/>
              <a:t>На ЭВМ могут решаться задачи различного характера, например: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en-US" sz="1800"/>
              <a:t>      научно-инженерные; разработки системного программного обеспечения; обучения; управления производственными процессами и т. д.</a:t>
            </a:r>
          </a:p>
        </p:txBody>
      </p:sp>
      <p:sp>
        <p:nvSpPr>
          <p:cNvPr id="32772" name="Rectangle 1"/>
          <p:cNvSpPr>
            <a:spLocks noChangeArrowheads="1"/>
          </p:cNvSpPr>
          <p:nvPr/>
        </p:nvSpPr>
        <p:spPr bwMode="auto">
          <a:xfrm>
            <a:off x="1952626" y="2928938"/>
            <a:ext cx="8501063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В процессе подготовки и решения на ЭВМ </a:t>
            </a:r>
            <a:r>
              <a:rPr lang="ru-RU" altLang="en-US" sz="1800" i="1" u="sng">
                <a:latin typeface="Calibri" panose="020F0502020204030204" pitchFamily="34" charset="0"/>
                <a:cs typeface="Times New Roman" panose="02020603050405020304" pitchFamily="18" charset="0"/>
              </a:rPr>
              <a:t>научно -инженерных задач </a:t>
            </a: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можно выделить следующие </a:t>
            </a:r>
            <a:r>
              <a:rPr lang="ru-RU" altLang="en-US" sz="1800" b="1" i="1">
                <a:latin typeface="Calibri" panose="020F0502020204030204" pitchFamily="34" charset="0"/>
                <a:cs typeface="Times New Roman" panose="02020603050405020304" pitchFamily="18" charset="0"/>
              </a:rPr>
              <a:t>этапы: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en-US" sz="900"/>
          </a:p>
          <a:p>
            <a:pPr lvl="2">
              <a:spcBef>
                <a:spcPct val="0"/>
              </a:spcBef>
              <a:buClrTx/>
              <a:buSzTx/>
              <a:buFont typeface="Franklin Gothic Book" panose="020B0503020102020204" pitchFamily="34" charset="0"/>
              <a:buAutoNum type="arabicPeriod"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постановка задачи; </a:t>
            </a:r>
            <a:endParaRPr lang="ru-RU" altLang="en-US" sz="16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spcBef>
                <a:spcPct val="0"/>
              </a:spcBef>
              <a:buClrTx/>
              <a:buSzTx/>
              <a:buFont typeface="Franklin Gothic Book" panose="020B0503020102020204" pitchFamily="34" charset="0"/>
              <a:buAutoNum type="arabicPeriod"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математическое описание задачи; </a:t>
            </a:r>
            <a:endParaRPr lang="ru-RU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ct val="0"/>
              </a:spcBef>
              <a:buClrTx/>
              <a:buSzTx/>
              <a:buFont typeface="Franklin Gothic Book" panose="020B0503020102020204" pitchFamily="34" charset="0"/>
              <a:buAutoNum type="arabicPeriod"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выбор и обоснование метода решения;  </a:t>
            </a:r>
            <a:endParaRPr lang="ru-RU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ct val="0"/>
              </a:spcBef>
              <a:buClrTx/>
              <a:buSzTx/>
              <a:buFont typeface="Franklin Gothic Book" panose="020B0503020102020204" pitchFamily="34" charset="0"/>
              <a:buAutoNum type="arabicPeriod"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алгоритмизация вычислительного процесса; </a:t>
            </a:r>
            <a:endParaRPr lang="ru-RU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ct val="0"/>
              </a:spcBef>
              <a:buClrTx/>
              <a:buSzTx/>
              <a:buFont typeface="Franklin Gothic Book" panose="020B0503020102020204" pitchFamily="34" charset="0"/>
              <a:buAutoNum type="arabicPeriod"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составление программы; </a:t>
            </a:r>
            <a:endParaRPr lang="ru-RU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ct val="0"/>
              </a:spcBef>
              <a:buClrTx/>
              <a:buSzTx/>
              <a:buFont typeface="Franklin Gothic Book" panose="020B0503020102020204" pitchFamily="34" charset="0"/>
              <a:buAutoNum type="arabicPeriod"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отладка программы; </a:t>
            </a:r>
            <a:endParaRPr lang="ru-RU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ct val="0"/>
              </a:spcBef>
              <a:buClrTx/>
              <a:buSzTx/>
              <a:buFont typeface="Franklin Gothic Book" panose="020B0503020102020204" pitchFamily="34" charset="0"/>
              <a:buAutoNum type="arabicPeriod"/>
            </a:pPr>
            <a:r>
              <a:rPr lang="ru-RU" altLang="en-US" sz="1800">
                <a:latin typeface="Calibri" panose="020F0502020204030204" pitchFamily="34" charset="0"/>
                <a:cs typeface="Times New Roman" panose="02020603050405020304" pitchFamily="18" charset="0"/>
              </a:rPr>
              <a:t>решение задачи на ЭВМ и анализ результатов. </a:t>
            </a:r>
            <a:endParaRPr lang="ru-RU" altLang="en-US" sz="9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800"/>
          </a:p>
        </p:txBody>
      </p:sp>
      <p:sp>
        <p:nvSpPr>
          <p:cNvPr id="32773" name="Прямоугольник 4"/>
          <p:cNvSpPr>
            <a:spLocks noChangeArrowheads="1"/>
          </p:cNvSpPr>
          <p:nvPr/>
        </p:nvSpPr>
        <p:spPr bwMode="auto">
          <a:xfrm>
            <a:off x="2095500" y="5857876"/>
            <a:ext cx="82867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1600"/>
              <a:t>В задачах другого класса некоторые этапы могут отсутствовать, например, в задачах разработки системного программного обеспечения отсутствует математическое описание. </a:t>
            </a:r>
          </a:p>
        </p:txBody>
      </p:sp>
    </p:spTree>
    <p:extLst>
      <p:ext uri="{BB962C8B-B14F-4D97-AF65-F5344CB8AC3E}">
        <p14:creationId xmlns:p14="http://schemas.microsoft.com/office/powerpoint/2010/main" val="2851550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en-US" smtClean="0"/>
              <a:t>Постановка задачи</a:t>
            </a: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1981200" y="1600201"/>
            <a:ext cx="8115300" cy="452596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en-US"/>
              <a:t>На данном этапе формулируется цель решения задачи и подробно описывается ее содержание. Анализируются характер и сущность всех величин, используемых в задаче, и определяются условия, при которых она решается.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en-US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en-US"/>
              <a:t>Корректность постановки задачи является важным моментом, так как от нее в значительной степени зависят другие этапы.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4280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72488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 smtClean="0"/>
              <a:t>Выбор и обоснование метода решения</a:t>
            </a:r>
            <a:endParaRPr lang="ru-RU" dirty="0"/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1981200" y="1600200"/>
            <a:ext cx="8186738" cy="275748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en-US" sz="1800"/>
              <a:t>Модель решения задачи с учетом ее особенностей должна быть доведена до решения при помощи конкретных методов решения. Само по себе математическое описание задачи в большинстве случаев трудно перевести на язык машины. Выбор и использование метода решения задачи позволяет привести решение задачи к конкретным машинным операциям. При обосновании выбора метода необходимо учитывать различные факторы и условия, в том числе точность вычислений, время решения задачи на ЭВМ, требуемый объем памяти и другие.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en-US" sz="1800"/>
          </a:p>
        </p:txBody>
      </p:sp>
      <p:sp>
        <p:nvSpPr>
          <p:cNvPr id="35844" name="Rectangle 1"/>
          <p:cNvSpPr>
            <a:spLocks noChangeArrowheads="1"/>
          </p:cNvSpPr>
          <p:nvPr/>
        </p:nvSpPr>
        <p:spPr bwMode="auto">
          <a:xfrm>
            <a:off x="1952625" y="4857751"/>
            <a:ext cx="8358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000" u="sng">
                <a:latin typeface="Calibri" panose="020F0502020204030204" pitchFamily="34" charset="0"/>
                <a:cs typeface="Times New Roman" panose="02020603050405020304" pitchFamily="18" charset="0"/>
              </a:rPr>
              <a:t>Одну и ту же задачу можно решить различными методами, при этом в рамках каждого метода можно составить различные алгоритмы.</a:t>
            </a:r>
            <a:endParaRPr lang="ru-RU" altLang="en-US" sz="3200" u="sng"/>
          </a:p>
        </p:txBody>
      </p:sp>
    </p:spTree>
    <p:extLst>
      <p:ext uri="{BB962C8B-B14F-4D97-AF65-F5344CB8AC3E}">
        <p14:creationId xmlns:p14="http://schemas.microsoft.com/office/powerpoint/2010/main" val="39597635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Дамаск</Template>
  <TotalTime>10</TotalTime>
  <Words>580</Words>
  <Application>Microsoft Office PowerPoint</Application>
  <PresentationFormat>Широкоэкранный</PresentationFormat>
  <Paragraphs>63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Bookman Old Style</vt:lpstr>
      <vt:lpstr>Calibri</vt:lpstr>
      <vt:lpstr>Franklin Gothic Book</vt:lpstr>
      <vt:lpstr>Rockwell</vt:lpstr>
      <vt:lpstr>Times New Roman</vt:lpstr>
      <vt:lpstr>Wingdings 2</vt:lpstr>
      <vt:lpstr>Damask</vt:lpstr>
      <vt:lpstr>Алгоритмы и способы их описания</vt:lpstr>
      <vt:lpstr>Понятие алгоритма</vt:lpstr>
      <vt:lpstr>Основные свойства алгоритмов</vt:lpstr>
      <vt:lpstr>Способы описания алгоритмов</vt:lpstr>
      <vt:lpstr>Виды алгоритмов</vt:lpstr>
      <vt:lpstr>Этапы организации цикла</vt:lpstr>
      <vt:lpstr>Этапы подготовки и решения задач на ЭВМ</vt:lpstr>
      <vt:lpstr>Постановка задачи</vt:lpstr>
      <vt:lpstr>Выбор и обоснование метода решения</vt:lpstr>
      <vt:lpstr>Алгоритмизация</vt:lpstr>
      <vt:lpstr>Составление программы</vt:lpstr>
      <vt:lpstr>Отладка программы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Алгоритмы и способы их описания</dc:title>
  <dc:creator>Айман</dc:creator>
  <cp:lastModifiedBy>Айман</cp:lastModifiedBy>
  <cp:revision>2</cp:revision>
  <dcterms:created xsi:type="dcterms:W3CDTF">2018-12-10T15:35:38Z</dcterms:created>
  <dcterms:modified xsi:type="dcterms:W3CDTF">2019-01-06T15:58:02Z</dcterms:modified>
</cp:coreProperties>
</file>