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  <p:sldMasterId id="2147483661" r:id="rId2"/>
  </p:sldMasterIdLst>
  <p:notesMasterIdLst>
    <p:notesMasterId r:id="rId4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6" name="Google Shape;376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" name="Google Shape;383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" name="Google Shape;475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2" name="Google Shape;512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9" name="Google Shape;519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p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3" name="Google Shape;533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0" name="Google Shape;540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"/>
          <p:cNvSpPr txBox="1">
            <a:spLocks noGrp="1"/>
          </p:cNvSpPr>
          <p:nvPr>
            <p:ph type="ctrTitle"/>
          </p:nvPr>
        </p:nvSpPr>
        <p:spPr>
          <a:xfrm>
            <a:off x="457200" y="1447800"/>
            <a:ext cx="8229600" cy="173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"/>
          <p:cNvSpPr txBox="1"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320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2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113" name="Google Shape;113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9pPr>
          </a:lstStyle>
          <a:p>
            <a:endParaRPr/>
          </a:p>
        </p:txBody>
      </p:sp>
      <p:sp>
        <p:nvSpPr>
          <p:cNvPr id="114" name="Google Shape;114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115" name="Google Shape;115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9pPr>
          </a:lstStyle>
          <a:p>
            <a:endParaRPr/>
          </a:p>
        </p:txBody>
      </p:sp>
      <p:sp>
        <p:nvSpPr>
          <p:cNvPr id="116" name="Google Shape;116;p12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3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9pPr>
          </a:lstStyle>
          <a:p>
            <a:endParaRPr/>
          </a:p>
        </p:txBody>
      </p:sp>
      <p:sp>
        <p:nvSpPr>
          <p:cNvPr id="122" name="Google Shape;122;p1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9pPr>
          </a:lstStyle>
          <a:p>
            <a:endParaRPr/>
          </a:p>
        </p:txBody>
      </p:sp>
      <p:sp>
        <p:nvSpPr>
          <p:cNvPr id="123" name="Google Shape;123;p13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1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129" name="Google Shape;129;p14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4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5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, схема или организационная диаграмма" type="dgm">
  <p:cSld name="DIAGRAM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6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6"/>
          <p:cNvSpPr>
            <a:spLocks noGrp="1"/>
          </p:cNvSpPr>
          <p:nvPr>
            <p:ph type="dgm" idx="2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Google Shape;76;p6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7"/>
          <p:cNvSpPr txBox="1">
            <a:spLocks noGrp="1"/>
          </p:cNvSpPr>
          <p:nvPr>
            <p:ph type="title"/>
          </p:nvPr>
        </p:nvSpPr>
        <p:spPr>
          <a:xfrm rot="5400000">
            <a:off x="4724400" y="2133600"/>
            <a:ext cx="58674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7"/>
          <p:cNvSpPr txBox="1">
            <a:spLocks noGrp="1"/>
          </p:cNvSpPr>
          <p:nvPr>
            <p:ph type="body" idx="1"/>
          </p:nvPr>
        </p:nvSpPr>
        <p:spPr>
          <a:xfrm rot="5400000">
            <a:off x="533400" y="152400"/>
            <a:ext cx="58674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7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8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8"/>
          <p:cNvSpPr txBox="1">
            <a:spLocks noGrp="1"/>
          </p:cNvSpPr>
          <p:nvPr>
            <p:ph type="body" idx="1"/>
          </p:nvPr>
        </p:nvSpPr>
        <p:spPr>
          <a:xfrm rot="5400000">
            <a:off x="2324100" y="-266700"/>
            <a:ext cx="44958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8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None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4" name="Google Shape;94;p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95" name="Google Shape;95;p9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9pPr>
          </a:lstStyle>
          <a:p>
            <a:endParaRPr/>
          </a:p>
        </p:txBody>
      </p:sp>
      <p:sp>
        <p:nvSpPr>
          <p:cNvPr id="101" name="Google Shape;101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102" name="Google Shape;102;p10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1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1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1847"/>
            </a:gs>
            <a:gs pos="100000">
              <a:schemeClr val="dk2"/>
            </a:gs>
          </a:gsLst>
          <a:lin ang="540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-6350" y="20637"/>
            <a:ext cx="9144000" cy="6858000"/>
            <a:chOff x="0" y="0"/>
            <a:chExt cx="5760" cy="4320"/>
          </a:xfrm>
        </p:grpSpPr>
        <p:sp>
          <p:nvSpPr>
            <p:cNvPr id="7" name="Google Shape;7;p1"/>
            <p:cNvSpPr/>
            <p:nvPr/>
          </p:nvSpPr>
          <p:spPr>
            <a:xfrm>
              <a:off x="0" y="3072"/>
              <a:ext cx="5760" cy="1248"/>
            </a:xfrm>
            <a:custGeom>
              <a:avLst/>
              <a:gdLst/>
              <a:ahLst/>
              <a:cxnLst/>
              <a:rect l="l" t="t" r="r" b="b"/>
              <a:pathLst>
                <a:path w="6027" h="2296" extrusionOk="0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accent2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8;p1"/>
            <p:cNvSpPr/>
            <p:nvPr/>
          </p:nvSpPr>
          <p:spPr>
            <a:xfrm>
              <a:off x="0" y="0"/>
              <a:ext cx="5760" cy="3072"/>
            </a:xfrm>
            <a:custGeom>
              <a:avLst/>
              <a:gdLst/>
              <a:ahLst/>
              <a:cxnLst/>
              <a:rect l="l" t="t" r="r" b="b"/>
              <a:pathLst>
                <a:path w="6027" h="2296" extrusionOk="0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>
              <a:gsLst>
                <a:gs pos="0">
                  <a:srgbClr val="001847"/>
                </a:gs>
                <a:gs pos="100000">
                  <a:schemeClr val="dk2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" name="Google Shape;9;p1"/>
          <p:cNvSpPr/>
          <p:nvPr/>
        </p:nvSpPr>
        <p:spPr>
          <a:xfrm>
            <a:off x="6242050" y="6269037"/>
            <a:ext cx="2895600" cy="609600"/>
          </a:xfrm>
          <a:custGeom>
            <a:avLst/>
            <a:gdLst/>
            <a:ahLst/>
            <a:cxnLst/>
            <a:rect l="l" t="t" r="r" b="b"/>
            <a:pathLst>
              <a:path w="5748" h="246" extrusionOk="0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>
            <a:gsLst>
              <a:gs pos="0">
                <a:schemeClr val="dk2"/>
              </a:gs>
              <a:gs pos="100000">
                <a:schemeClr val="hlink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" name="Google Shape;10;p1"/>
          <p:cNvGrpSpPr/>
          <p:nvPr/>
        </p:nvGrpSpPr>
        <p:grpSpPr>
          <a:xfrm>
            <a:off x="-1587" y="6034087"/>
            <a:ext cx="7845425" cy="850901"/>
            <a:chOff x="0" y="3792"/>
            <a:chExt cx="4942" cy="536"/>
          </a:xfrm>
        </p:grpSpPr>
        <p:sp>
          <p:nvSpPr>
            <p:cNvPr id="11" name="Google Shape;11;p1"/>
            <p:cNvSpPr/>
            <p:nvPr/>
          </p:nvSpPr>
          <p:spPr>
            <a:xfrm>
              <a:off x="1488" y="3792"/>
              <a:ext cx="3240" cy="536"/>
            </a:xfrm>
            <a:custGeom>
              <a:avLst/>
              <a:gdLst/>
              <a:ahLst/>
              <a:cxnLst/>
              <a:rect l="l" t="t" r="r" b="b"/>
              <a:pathLst>
                <a:path w="3240" h="536" extrusionOk="0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>
              <a:gsLst>
                <a:gs pos="0">
                  <a:srgbClr val="847864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" name="Google Shape;12;p1"/>
            <p:cNvGrpSpPr/>
            <p:nvPr/>
          </p:nvGrpSpPr>
          <p:grpSpPr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3" name="Google Shape;13;p1"/>
              <p:cNvSpPr/>
              <p:nvPr/>
            </p:nvSpPr>
            <p:spPr>
              <a:xfrm>
                <a:off x="3948" y="3799"/>
                <a:ext cx="994" cy="529"/>
              </a:xfrm>
              <a:custGeom>
                <a:avLst/>
                <a:gdLst/>
                <a:ahLst/>
                <a:cxnLst/>
                <a:rect l="l" t="t" r="r" b="b"/>
                <a:pathLst>
                  <a:path w="994" h="529" extrusionOk="0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" name="Google Shape;14;p1"/>
              <p:cNvSpPr/>
              <p:nvPr/>
            </p:nvSpPr>
            <p:spPr>
              <a:xfrm>
                <a:off x="2677" y="3792"/>
                <a:ext cx="186" cy="395"/>
              </a:xfrm>
              <a:custGeom>
                <a:avLst/>
                <a:gdLst/>
                <a:ahLst/>
                <a:cxnLst/>
                <a:rect l="l" t="t" r="r" b="b"/>
                <a:pathLst>
                  <a:path w="186" h="353" extrusionOk="0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" name="Google Shape;15;p1"/>
              <p:cNvSpPr/>
              <p:nvPr/>
            </p:nvSpPr>
            <p:spPr>
              <a:xfrm>
                <a:off x="3030" y="3893"/>
                <a:ext cx="378" cy="271"/>
              </a:xfrm>
              <a:custGeom>
                <a:avLst/>
                <a:gdLst/>
                <a:ahLst/>
                <a:cxnLst/>
                <a:rect l="l" t="t" r="r" b="b"/>
                <a:pathLst>
                  <a:path w="378" h="271" extrusionOk="0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" name="Google Shape;16;p1"/>
              <p:cNvSpPr/>
              <p:nvPr/>
            </p:nvSpPr>
            <p:spPr>
              <a:xfrm>
                <a:off x="3628" y="3866"/>
                <a:ext cx="155" cy="74"/>
              </a:xfrm>
              <a:custGeom>
                <a:avLst/>
                <a:gdLst/>
                <a:ahLst/>
                <a:cxnLst/>
                <a:rect l="l" t="t" r="r" b="b"/>
                <a:pathLst>
                  <a:path w="155" h="66" extrusionOk="0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" name="Google Shape;17;p1"/>
              <p:cNvSpPr/>
              <p:nvPr/>
            </p:nvSpPr>
            <p:spPr>
              <a:xfrm>
                <a:off x="2486" y="3859"/>
                <a:ext cx="42" cy="81"/>
              </a:xfrm>
              <a:custGeom>
                <a:avLst/>
                <a:gdLst/>
                <a:ahLst/>
                <a:cxnLst/>
                <a:rect l="l" t="t" r="r" b="b"/>
                <a:pathLst>
                  <a:path w="42" h="72" extrusionOk="0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8" name="Google Shape;18;p1"/>
            <p:cNvSpPr/>
            <p:nvPr/>
          </p:nvSpPr>
          <p:spPr>
            <a:xfrm>
              <a:off x="0" y="3792"/>
              <a:ext cx="3976" cy="535"/>
            </a:xfrm>
            <a:custGeom>
              <a:avLst/>
              <a:gdLst/>
              <a:ahLst/>
              <a:cxnLst/>
              <a:rect l="l" t="t" r="r" b="b"/>
              <a:pathLst>
                <a:path w="3976" h="527" extrusionOk="0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>
              <a:gsLst>
                <a:gs pos="0">
                  <a:srgbClr val="73654F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" name="Google Shape;19;p1"/>
          <p:cNvGrpSpPr/>
          <p:nvPr/>
        </p:nvGrpSpPr>
        <p:grpSpPr>
          <a:xfrm>
            <a:off x="627062" y="6021387"/>
            <a:ext cx="5684837" cy="849312"/>
            <a:chOff x="395" y="3793"/>
            <a:chExt cx="3581" cy="535"/>
          </a:xfrm>
        </p:grpSpPr>
        <p:sp>
          <p:nvSpPr>
            <p:cNvPr id="20" name="Google Shape;20;p1"/>
            <p:cNvSpPr/>
            <p:nvPr/>
          </p:nvSpPr>
          <p:spPr>
            <a:xfrm>
              <a:off x="1196" y="3793"/>
              <a:ext cx="365" cy="291"/>
            </a:xfrm>
            <a:custGeom>
              <a:avLst/>
              <a:gdLst/>
              <a:ahLst/>
              <a:cxnLst/>
              <a:rect l="l" t="t" r="r" b="b"/>
              <a:pathLst>
                <a:path w="365" h="287" extrusionOk="0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1943" y="3829"/>
              <a:ext cx="2033" cy="499"/>
            </a:xfrm>
            <a:custGeom>
              <a:avLst/>
              <a:gdLst/>
              <a:ahLst/>
              <a:cxnLst/>
              <a:rect l="l" t="t" r="r" b="b"/>
              <a:pathLst>
                <a:path w="2033" h="499" extrusionOk="0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1830" y="3823"/>
              <a:ext cx="71" cy="61"/>
            </a:xfrm>
            <a:custGeom>
              <a:avLst/>
              <a:gdLst/>
              <a:ahLst/>
              <a:cxnLst/>
              <a:rect l="l" t="t" r="r" b="b"/>
              <a:pathLst>
                <a:path w="71" h="60" extrusionOk="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855" y="3842"/>
              <a:ext cx="161" cy="164"/>
            </a:xfrm>
            <a:custGeom>
              <a:avLst/>
              <a:gdLst/>
              <a:ahLst/>
              <a:cxnLst/>
              <a:rect l="l" t="t" r="r" b="b"/>
              <a:pathLst>
                <a:path w="161" h="162" extrusionOk="0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706" y="3854"/>
              <a:ext cx="59" cy="61"/>
            </a:xfrm>
            <a:custGeom>
              <a:avLst/>
              <a:gdLst/>
              <a:ahLst/>
              <a:cxnLst/>
              <a:rect l="l" t="t" r="r" b="b"/>
              <a:pathLst>
                <a:path w="59" h="60" extrusionOk="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395" y="3811"/>
              <a:ext cx="245" cy="207"/>
            </a:xfrm>
            <a:custGeom>
              <a:avLst/>
              <a:gdLst/>
              <a:ahLst/>
              <a:cxnLst/>
              <a:rect l="l" t="t" r="r" b="b"/>
              <a:pathLst>
                <a:path w="245" h="204" extrusionOk="0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" name="Google Shape;26;p1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1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400">
              <a:solidFill>
                <a:srgbClr val="000000"/>
              </a:solidFill>
            </a:endParaRPr>
          </a:p>
        </p:txBody>
      </p:sp>
      <p:sp>
        <p:nvSpPr>
          <p:cNvPr id="30" name="Google Shape;30;p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1847"/>
            </a:gs>
            <a:gs pos="100000">
              <a:schemeClr val="dk2"/>
            </a:gs>
          </a:gsLst>
          <a:lin ang="5400000" scaled="0"/>
        </a:gra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oogle Shape;38;p3"/>
          <p:cNvGrpSpPr/>
          <p:nvPr/>
        </p:nvGrpSpPr>
        <p:grpSpPr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" name="Google Shape;39;p3"/>
            <p:cNvSpPr/>
            <p:nvPr/>
          </p:nvSpPr>
          <p:spPr>
            <a:xfrm>
              <a:off x="0" y="3072"/>
              <a:ext cx="5760" cy="1248"/>
            </a:xfrm>
            <a:custGeom>
              <a:avLst/>
              <a:gdLst/>
              <a:ahLst/>
              <a:cxnLst/>
              <a:rect l="l" t="t" r="r" b="b"/>
              <a:pathLst>
                <a:path w="6027" h="2296" extrusionOk="0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accent2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0" y="0"/>
              <a:ext cx="5760" cy="3072"/>
            </a:xfrm>
            <a:custGeom>
              <a:avLst/>
              <a:gdLst/>
              <a:ahLst/>
              <a:cxnLst/>
              <a:rect l="l" t="t" r="r" b="b"/>
              <a:pathLst>
                <a:path w="6027" h="2296" extrusionOk="0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>
              <a:gsLst>
                <a:gs pos="0">
                  <a:srgbClr val="001847"/>
                </a:gs>
                <a:gs pos="100000">
                  <a:schemeClr val="dk2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" name="Google Shape;41;p3"/>
          <p:cNvSpPr/>
          <p:nvPr/>
        </p:nvSpPr>
        <p:spPr>
          <a:xfrm>
            <a:off x="6248400" y="6262687"/>
            <a:ext cx="2895600" cy="609600"/>
          </a:xfrm>
          <a:custGeom>
            <a:avLst/>
            <a:gdLst/>
            <a:ahLst/>
            <a:cxnLst/>
            <a:rect l="l" t="t" r="r" b="b"/>
            <a:pathLst>
              <a:path w="5748" h="246" extrusionOk="0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>
            <a:gsLst>
              <a:gs pos="0">
                <a:schemeClr val="dk2"/>
              </a:gs>
              <a:gs pos="100000">
                <a:schemeClr val="hlink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2" name="Google Shape;42;p3"/>
          <p:cNvGrpSpPr/>
          <p:nvPr/>
        </p:nvGrpSpPr>
        <p:grpSpPr>
          <a:xfrm>
            <a:off x="0" y="6019800"/>
            <a:ext cx="7848600" cy="857251"/>
            <a:chOff x="0" y="3792"/>
            <a:chExt cx="4944" cy="540"/>
          </a:xfrm>
        </p:grpSpPr>
        <p:sp>
          <p:nvSpPr>
            <p:cNvPr id="43" name="Google Shape;43;p3"/>
            <p:cNvSpPr/>
            <p:nvPr/>
          </p:nvSpPr>
          <p:spPr>
            <a:xfrm>
              <a:off x="1488" y="3792"/>
              <a:ext cx="3240" cy="536"/>
            </a:xfrm>
            <a:custGeom>
              <a:avLst/>
              <a:gdLst/>
              <a:ahLst/>
              <a:cxnLst/>
              <a:rect l="l" t="t" r="r" b="b"/>
              <a:pathLst>
                <a:path w="3240" h="536" extrusionOk="0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>
              <a:gsLst>
                <a:gs pos="0">
                  <a:srgbClr val="847864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4" name="Google Shape;44;p3"/>
            <p:cNvGrpSpPr/>
            <p:nvPr/>
          </p:nvGrpSpPr>
          <p:grpSpPr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5" name="Google Shape;45;p3"/>
              <p:cNvSpPr/>
              <p:nvPr/>
            </p:nvSpPr>
            <p:spPr>
              <a:xfrm>
                <a:off x="3948" y="3799"/>
                <a:ext cx="996" cy="533"/>
              </a:xfrm>
              <a:custGeom>
                <a:avLst/>
                <a:gdLst/>
                <a:ahLst/>
                <a:cxnLst/>
                <a:rect l="l" t="t" r="r" b="b"/>
                <a:pathLst>
                  <a:path w="996" h="533" extrusionOk="0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" name="Google Shape;46;p3"/>
              <p:cNvSpPr/>
              <p:nvPr/>
            </p:nvSpPr>
            <p:spPr>
              <a:xfrm>
                <a:off x="2677" y="3792"/>
                <a:ext cx="186" cy="395"/>
              </a:xfrm>
              <a:custGeom>
                <a:avLst/>
                <a:gdLst/>
                <a:ahLst/>
                <a:cxnLst/>
                <a:rect l="l" t="t" r="r" b="b"/>
                <a:pathLst>
                  <a:path w="186" h="353" extrusionOk="0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" name="Google Shape;47;p3"/>
              <p:cNvSpPr/>
              <p:nvPr/>
            </p:nvSpPr>
            <p:spPr>
              <a:xfrm>
                <a:off x="3030" y="3893"/>
                <a:ext cx="378" cy="271"/>
              </a:xfrm>
              <a:custGeom>
                <a:avLst/>
                <a:gdLst/>
                <a:ahLst/>
                <a:cxnLst/>
                <a:rect l="l" t="t" r="r" b="b"/>
                <a:pathLst>
                  <a:path w="378" h="271" extrusionOk="0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" name="Google Shape;48;p3"/>
              <p:cNvSpPr/>
              <p:nvPr/>
            </p:nvSpPr>
            <p:spPr>
              <a:xfrm>
                <a:off x="3628" y="3866"/>
                <a:ext cx="155" cy="74"/>
              </a:xfrm>
              <a:custGeom>
                <a:avLst/>
                <a:gdLst/>
                <a:ahLst/>
                <a:cxnLst/>
                <a:rect l="l" t="t" r="r" b="b"/>
                <a:pathLst>
                  <a:path w="155" h="66" extrusionOk="0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" name="Google Shape;49;p3"/>
              <p:cNvSpPr/>
              <p:nvPr/>
            </p:nvSpPr>
            <p:spPr>
              <a:xfrm>
                <a:off x="2486" y="3859"/>
                <a:ext cx="42" cy="81"/>
              </a:xfrm>
              <a:custGeom>
                <a:avLst/>
                <a:gdLst/>
                <a:ahLst/>
                <a:cxnLst/>
                <a:rect l="l" t="t" r="r" b="b"/>
                <a:pathLst>
                  <a:path w="42" h="72" extrusionOk="0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0" name="Google Shape;50;p3"/>
            <p:cNvSpPr/>
            <p:nvPr/>
          </p:nvSpPr>
          <p:spPr>
            <a:xfrm>
              <a:off x="0" y="3792"/>
              <a:ext cx="3976" cy="535"/>
            </a:xfrm>
            <a:custGeom>
              <a:avLst/>
              <a:gdLst/>
              <a:ahLst/>
              <a:cxnLst/>
              <a:rect l="l" t="t" r="r" b="b"/>
              <a:pathLst>
                <a:path w="3976" h="527" extrusionOk="0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>
              <a:gsLst>
                <a:gs pos="0">
                  <a:srgbClr val="73654F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1" name="Google Shape;51;p3"/>
          <p:cNvGrpSpPr/>
          <p:nvPr/>
        </p:nvGrpSpPr>
        <p:grpSpPr>
          <a:xfrm>
            <a:off x="627062" y="6021387"/>
            <a:ext cx="5684837" cy="849312"/>
            <a:chOff x="395" y="3793"/>
            <a:chExt cx="3581" cy="535"/>
          </a:xfrm>
        </p:grpSpPr>
        <p:sp>
          <p:nvSpPr>
            <p:cNvPr id="52" name="Google Shape;52;p3"/>
            <p:cNvSpPr/>
            <p:nvPr/>
          </p:nvSpPr>
          <p:spPr>
            <a:xfrm>
              <a:off x="1196" y="3793"/>
              <a:ext cx="365" cy="291"/>
            </a:xfrm>
            <a:custGeom>
              <a:avLst/>
              <a:gdLst/>
              <a:ahLst/>
              <a:cxnLst/>
              <a:rect l="l" t="t" r="r" b="b"/>
              <a:pathLst>
                <a:path w="365" h="287" extrusionOk="0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1943" y="3829"/>
              <a:ext cx="2033" cy="499"/>
            </a:xfrm>
            <a:custGeom>
              <a:avLst/>
              <a:gdLst/>
              <a:ahLst/>
              <a:cxnLst/>
              <a:rect l="l" t="t" r="r" b="b"/>
              <a:pathLst>
                <a:path w="2033" h="499" extrusionOk="0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1830" y="3823"/>
              <a:ext cx="71" cy="61"/>
            </a:xfrm>
            <a:custGeom>
              <a:avLst/>
              <a:gdLst/>
              <a:ahLst/>
              <a:cxnLst/>
              <a:rect l="l" t="t" r="r" b="b"/>
              <a:pathLst>
                <a:path w="71" h="60" extrusionOk="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855" y="3842"/>
              <a:ext cx="161" cy="164"/>
            </a:xfrm>
            <a:custGeom>
              <a:avLst/>
              <a:gdLst/>
              <a:ahLst/>
              <a:cxnLst/>
              <a:rect l="l" t="t" r="r" b="b"/>
              <a:pathLst>
                <a:path w="161" h="162" extrusionOk="0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706" y="3854"/>
              <a:ext cx="59" cy="61"/>
            </a:xfrm>
            <a:custGeom>
              <a:avLst/>
              <a:gdLst/>
              <a:ahLst/>
              <a:cxnLst/>
              <a:rect l="l" t="t" r="r" b="b"/>
              <a:pathLst>
                <a:path w="59" h="60" extrusionOk="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395" y="3811"/>
              <a:ext cx="245" cy="207"/>
            </a:xfrm>
            <a:custGeom>
              <a:avLst/>
              <a:gdLst/>
              <a:ahLst/>
              <a:cxnLst/>
              <a:rect l="l" t="t" r="r" b="b"/>
              <a:pathLst>
                <a:path w="245" h="204" extrusionOk="0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8" name="Google Shape;58;p3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3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5"/>
          <p:cNvSpPr txBox="1">
            <a:spLocks noGrp="1"/>
          </p:cNvSpPr>
          <p:nvPr>
            <p:ph type="ctrTitle"/>
          </p:nvPr>
        </p:nvSpPr>
        <p:spPr>
          <a:xfrm>
            <a:off x="457200" y="0"/>
            <a:ext cx="8229600" cy="5805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</a:pPr>
            <a:r>
              <a:rPr lang="en-US" sz="4000" b="1" i="0" u="none" dirty="0" err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Тема</a:t>
            </a:r>
            <a:r>
              <a:rPr lang="en-US" sz="4000" b="1" i="0" u="none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4000" b="1" i="0" u="none" dirty="0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r>
              <a:rPr lang="en-US" sz="4000" b="1" i="0" u="none" dirty="0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4000" b="1" i="0" u="none" dirty="0" err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Налоговое</a:t>
            </a:r>
            <a:r>
              <a:rPr lang="en-US" sz="4000" b="1" i="0" u="none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dirty="0" err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право</a:t>
            </a:r>
            <a:r>
              <a:rPr lang="en-US" sz="4000" b="1" i="0" u="none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РК.</a:t>
            </a:r>
            <a:r>
              <a:rPr lang="en-US" sz="4000" b="1" i="1" u="none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000" b="1" i="1" u="none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000" b="0" i="0" u="none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000" b="0" i="0" u="none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4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Times New Roman"/>
              <a:buNone/>
            </a:pPr>
            <a:r>
              <a:rPr lang="en-US" sz="3600" b="0" i="0" u="sng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 методам налогового права относится</a:t>
            </a:r>
            <a:r>
              <a:rPr lang="en-US" sz="40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99" name="Google Shape;199;p24"/>
          <p:cNvSpPr txBox="1">
            <a:spLocks noGrp="1"/>
          </p:cNvSpPr>
          <p:nvPr>
            <p:ph type="body" idx="1"/>
          </p:nvPr>
        </p:nvSpPr>
        <p:spPr>
          <a:xfrm>
            <a:off x="914400" y="1844675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публично-правовой метод </a:t>
            </a:r>
            <a:endParaRPr/>
          </a:p>
          <a:p>
            <a:pPr marL="34290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None/>
            </a:pPr>
            <a:endParaRPr sz="32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диспозитивный метод </a:t>
            </a:r>
            <a:endParaRPr/>
          </a:p>
          <a:p>
            <a:pPr marL="34290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None/>
            </a:pPr>
            <a:endParaRPr sz="32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гражданско-правовой метод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5"/>
          <p:cNvSpPr txBox="1"/>
          <p:nvPr/>
        </p:nvSpPr>
        <p:spPr>
          <a:xfrm>
            <a:off x="395287" y="728662"/>
            <a:ext cx="8424862" cy="579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Принципы налогового права.</a:t>
            </a:r>
            <a:endParaRPr/>
          </a:p>
        </p:txBody>
      </p:sp>
      <p:sp>
        <p:nvSpPr>
          <p:cNvPr id="205" name="Google Shape;205;p25"/>
          <p:cNvSpPr txBox="1"/>
          <p:nvPr/>
        </p:nvSpPr>
        <p:spPr>
          <a:xfrm>
            <a:off x="611187" y="2205037"/>
            <a:ext cx="7993062" cy="118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0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Под принципами налогового права подразумевают основополагающие идеи, определяющие начала налогового права</a:t>
            </a:r>
            <a:r>
              <a:rPr lang="en-US" sz="1800" b="0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06" name="Google Shape;206;p25"/>
          <p:cNvSpPr txBox="1"/>
          <p:nvPr/>
        </p:nvSpPr>
        <p:spPr>
          <a:xfrm>
            <a:off x="684212" y="4149725"/>
            <a:ext cx="7704137" cy="82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0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Принципы права - это общеобязательные исходные нормативно-периодические положения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6"/>
          <p:cNvSpPr txBox="1"/>
          <p:nvPr/>
        </p:nvSpPr>
        <p:spPr>
          <a:xfrm>
            <a:off x="1476375" y="908050"/>
            <a:ext cx="6248400" cy="579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1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Принципы налогового права </a:t>
            </a:r>
            <a:endParaRPr/>
          </a:p>
        </p:txBody>
      </p:sp>
      <p:cxnSp>
        <p:nvCxnSpPr>
          <p:cNvPr id="212" name="Google Shape;212;p26"/>
          <p:cNvCxnSpPr/>
          <p:nvPr/>
        </p:nvCxnSpPr>
        <p:spPr>
          <a:xfrm flipH="1">
            <a:off x="2484437" y="1700212"/>
            <a:ext cx="863600" cy="1512887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13" name="Google Shape;213;p26"/>
          <p:cNvCxnSpPr/>
          <p:nvPr/>
        </p:nvCxnSpPr>
        <p:spPr>
          <a:xfrm>
            <a:off x="5795962" y="1628775"/>
            <a:ext cx="792162" cy="1439862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214" name="Google Shape;214;p26"/>
          <p:cNvSpPr txBox="1"/>
          <p:nvPr/>
        </p:nvSpPr>
        <p:spPr>
          <a:xfrm>
            <a:off x="611187" y="3429000"/>
            <a:ext cx="35226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социально-правовые</a:t>
            </a: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15" name="Google Shape;215;p26"/>
          <p:cNvSpPr txBox="1"/>
          <p:nvPr/>
        </p:nvSpPr>
        <p:spPr>
          <a:xfrm>
            <a:off x="4859337" y="3384550"/>
            <a:ext cx="37131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специально-правовые </a:t>
            </a:r>
            <a:endParaRPr/>
          </a:p>
        </p:txBody>
      </p:sp>
      <p:sp>
        <p:nvSpPr>
          <p:cNvPr id="216" name="Google Shape;216;p26"/>
          <p:cNvSpPr txBox="1"/>
          <p:nvPr/>
        </p:nvSpPr>
        <p:spPr>
          <a:xfrm>
            <a:off x="5364162" y="4076700"/>
            <a:ext cx="295275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(определяют специфику налогового права)</a:t>
            </a:r>
            <a:endParaRPr/>
          </a:p>
        </p:txBody>
      </p:sp>
      <p:sp>
        <p:nvSpPr>
          <p:cNvPr id="217" name="Google Shape;217;p26"/>
          <p:cNvSpPr txBox="1"/>
          <p:nvPr/>
        </p:nvSpPr>
        <p:spPr>
          <a:xfrm>
            <a:off x="755650" y="4076700"/>
            <a:ext cx="316865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(определяют общественную специфику)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7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Принципы налогового права</a:t>
            </a:r>
            <a:endParaRPr/>
          </a:p>
        </p:txBody>
      </p:sp>
      <p:sp>
        <p:nvSpPr>
          <p:cNvPr id="223" name="Google Shape;223;p27"/>
          <p:cNvSpPr txBox="1">
            <a:spLocks noGrp="1"/>
          </p:cNvSpPr>
          <p:nvPr>
            <p:ph type="body" idx="1"/>
          </p:nvPr>
        </p:nvSpPr>
        <p:spPr>
          <a:xfrm>
            <a:off x="468312" y="2060575"/>
            <a:ext cx="8229600" cy="31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Принцип определённости налоговой обязанности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Принцип установления налогов и сборов в должной правовой процедуре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Принцип взимания налога в публичных целях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Принцип справедливости налогообложения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Принцип всеобщности налогообложения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8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Times New Roman"/>
              <a:buNone/>
            </a:pPr>
            <a:r>
              <a:rPr lang="en-US" sz="4000" b="0" i="1" u="sng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 специально-правовым принципам относятся:</a:t>
            </a:r>
            <a:r>
              <a:rPr lang="en-US" sz="40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29" name="Google Shape;229;p28"/>
          <p:cNvSpPr txBox="1">
            <a:spLocks noGrp="1"/>
          </p:cNvSpPr>
          <p:nvPr>
            <p:ph type="body" idx="1"/>
          </p:nvPr>
        </p:nvSpPr>
        <p:spPr>
          <a:xfrm>
            <a:off x="395287" y="1989137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принцип законности налогообложения </a:t>
            </a:r>
            <a:endParaRPr/>
          </a:p>
          <a:p>
            <a:pPr marL="34290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None/>
            </a:pPr>
            <a:endParaRPr sz="32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принцип установления налогов и сборов в должной правовой процедуре </a:t>
            </a:r>
            <a:endParaRPr/>
          </a:p>
          <a:p>
            <a:pPr marL="34290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None/>
            </a:pPr>
            <a:endParaRPr sz="32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принцип единства системы налогов и сборов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9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Comic Sans MS"/>
              <a:buNone/>
            </a:pPr>
            <a:r>
              <a:rPr lang="en-US" sz="4000" b="0" i="0" u="sng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Законными являются лишь налоги и сборы, установленные</a:t>
            </a:r>
            <a:r>
              <a:rPr lang="en-US" sz="40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35" name="Google Shape;235;p29"/>
          <p:cNvSpPr txBox="1">
            <a:spLocks noGrp="1"/>
          </p:cNvSpPr>
          <p:nvPr>
            <p:ph type="body" idx="1"/>
          </p:nvPr>
        </p:nvSpPr>
        <p:spPr>
          <a:xfrm>
            <a:off x="395287" y="2362200"/>
            <a:ext cx="8229600" cy="3587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Font typeface="Arial"/>
              <a:buNone/>
            </a:pPr>
            <a:r>
              <a:rPr lang="en-US" sz="66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Налоговым Кодексом РК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0"/>
          <p:cNvSpPr txBox="1"/>
          <p:nvPr/>
        </p:nvSpPr>
        <p:spPr>
          <a:xfrm>
            <a:off x="1476375" y="404812"/>
            <a:ext cx="6645275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1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Принцип всеобщности налогообложения</a:t>
            </a:r>
            <a:endParaRPr/>
          </a:p>
        </p:txBody>
      </p:sp>
      <p:sp>
        <p:nvSpPr>
          <p:cNvPr id="241" name="Google Shape;241;p30"/>
          <p:cNvSpPr txBox="1"/>
          <p:nvPr/>
        </p:nvSpPr>
        <p:spPr>
          <a:xfrm>
            <a:off x="468312" y="1268412"/>
            <a:ext cx="8137525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Закреплён Налоговым кодексом РК, согласно этому принципу все без исключения обязаны уплачивать установленные законом налоги и сборы  </a:t>
            </a:r>
            <a:endParaRPr/>
          </a:p>
        </p:txBody>
      </p:sp>
      <p:sp>
        <p:nvSpPr>
          <p:cNvPr id="242" name="Google Shape;242;p30"/>
          <p:cNvSpPr txBox="1"/>
          <p:nvPr/>
        </p:nvSpPr>
        <p:spPr>
          <a:xfrm>
            <a:off x="2916237" y="2636837"/>
            <a:ext cx="345598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ПОЭТОМУ</a:t>
            </a:r>
            <a:endParaRPr/>
          </a:p>
        </p:txBody>
      </p:sp>
      <p:sp>
        <p:nvSpPr>
          <p:cNvPr id="243" name="Google Shape;243;p30"/>
          <p:cNvSpPr txBox="1"/>
          <p:nvPr/>
        </p:nvSpPr>
        <p:spPr>
          <a:xfrm>
            <a:off x="971550" y="3119437"/>
            <a:ext cx="7200900" cy="1552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Предоставление индивидуальных налоговых льгот запрещено действующим налоговым законодательством, в частности Налоговым Кодексом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1"/>
          <p:cNvSpPr txBox="1"/>
          <p:nvPr/>
        </p:nvSpPr>
        <p:spPr>
          <a:xfrm>
            <a:off x="250825" y="260350"/>
            <a:ext cx="8548687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Принцип справедливости налогообложения</a:t>
            </a: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49" name="Google Shape;249;p31"/>
          <p:cNvSpPr txBox="1"/>
          <p:nvPr/>
        </p:nvSpPr>
        <p:spPr>
          <a:xfrm>
            <a:off x="900112" y="2060575"/>
            <a:ext cx="7559675" cy="118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0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Каждый налогоплательщик должен принимать на себя налоговые обязательства, исходя из своих возможностей</a:t>
            </a:r>
            <a:endParaRPr/>
          </a:p>
        </p:txBody>
      </p:sp>
      <p:sp>
        <p:nvSpPr>
          <p:cNvPr id="250" name="Google Shape;250;p31"/>
          <p:cNvSpPr txBox="1"/>
          <p:nvPr/>
        </p:nvSpPr>
        <p:spPr>
          <a:xfrm>
            <a:off x="539750" y="4005262"/>
            <a:ext cx="7880350" cy="118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None/>
            </a:pPr>
            <a:r>
              <a:rPr lang="en-US" sz="2400" b="1" i="1" u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Прогрессивные ставки налогообложения можно считать частным случаем принципа справедливости</a:t>
            </a:r>
            <a:endParaRPr/>
          </a:p>
        </p:txBody>
      </p:sp>
      <p:cxnSp>
        <p:nvCxnSpPr>
          <p:cNvPr id="251" name="Google Shape;251;p31"/>
          <p:cNvCxnSpPr/>
          <p:nvPr/>
        </p:nvCxnSpPr>
        <p:spPr>
          <a:xfrm>
            <a:off x="4572000" y="3357562"/>
            <a:ext cx="0" cy="503237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52" name="Google Shape;252;p31"/>
          <p:cNvCxnSpPr/>
          <p:nvPr/>
        </p:nvCxnSpPr>
        <p:spPr>
          <a:xfrm>
            <a:off x="4500562" y="1412875"/>
            <a:ext cx="0" cy="503237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2"/>
          <p:cNvSpPr txBox="1"/>
          <p:nvPr/>
        </p:nvSpPr>
        <p:spPr>
          <a:xfrm>
            <a:off x="890587" y="549275"/>
            <a:ext cx="7362825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1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Принцип взимания налога в публичных целях </a:t>
            </a:r>
            <a:endParaRPr/>
          </a:p>
        </p:txBody>
      </p:sp>
      <p:sp>
        <p:nvSpPr>
          <p:cNvPr id="258" name="Google Shape;258;p32"/>
          <p:cNvSpPr txBox="1"/>
          <p:nvPr/>
        </p:nvSpPr>
        <p:spPr>
          <a:xfrm>
            <a:off x="323850" y="2060575"/>
            <a:ext cx="8456612" cy="82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Служит поиску баланса между интересами налогоплательщиков и общества в целом</a:t>
            </a:r>
            <a:r>
              <a:rPr lang="en-US" sz="2400" b="0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59" name="Google Shape;259;p32"/>
          <p:cNvSpPr txBox="1"/>
          <p:nvPr/>
        </p:nvSpPr>
        <p:spPr>
          <a:xfrm>
            <a:off x="1042987" y="3860800"/>
            <a:ext cx="7488237" cy="118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Представляет особого рода компромисс между расходами налогоплательщиков и доходами бюджета</a:t>
            </a:r>
            <a:endParaRPr/>
          </a:p>
        </p:txBody>
      </p:sp>
      <p:cxnSp>
        <p:nvCxnSpPr>
          <p:cNvPr id="260" name="Google Shape;260;p32"/>
          <p:cNvCxnSpPr/>
          <p:nvPr/>
        </p:nvCxnSpPr>
        <p:spPr>
          <a:xfrm>
            <a:off x="4643437" y="1125537"/>
            <a:ext cx="0" cy="719137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61" name="Google Shape;261;p32"/>
          <p:cNvCxnSpPr/>
          <p:nvPr/>
        </p:nvCxnSpPr>
        <p:spPr>
          <a:xfrm>
            <a:off x="4716462" y="2997200"/>
            <a:ext cx="0" cy="6477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3"/>
          <p:cNvSpPr txBox="1"/>
          <p:nvPr/>
        </p:nvSpPr>
        <p:spPr>
          <a:xfrm>
            <a:off x="365125" y="476250"/>
            <a:ext cx="8455025" cy="82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1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Принцип установления налогов и сборов в должной правовой процедуре</a:t>
            </a:r>
            <a:endParaRPr/>
          </a:p>
        </p:txBody>
      </p:sp>
      <p:sp>
        <p:nvSpPr>
          <p:cNvPr id="267" name="Google Shape;267;p33"/>
          <p:cNvSpPr txBox="1"/>
          <p:nvPr/>
        </p:nvSpPr>
        <p:spPr>
          <a:xfrm>
            <a:off x="1042987" y="2276475"/>
            <a:ext cx="7200900" cy="82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Представляет конституционный запрет на установление налогов, иначе как законом</a:t>
            </a: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68" name="Google Shape;268;p33"/>
          <p:cNvSpPr txBox="1"/>
          <p:nvPr/>
        </p:nvSpPr>
        <p:spPr>
          <a:xfrm>
            <a:off x="827087" y="3933825"/>
            <a:ext cx="7632700" cy="118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Никто не в праве устанавливать налоги и сборы в обход установленных законом правовых процедур</a:t>
            </a:r>
            <a:endParaRPr/>
          </a:p>
        </p:txBody>
      </p:sp>
      <p:cxnSp>
        <p:nvCxnSpPr>
          <p:cNvPr id="269" name="Google Shape;269;p33"/>
          <p:cNvCxnSpPr/>
          <p:nvPr/>
        </p:nvCxnSpPr>
        <p:spPr>
          <a:xfrm>
            <a:off x="4500562" y="1412875"/>
            <a:ext cx="0" cy="720725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70" name="Google Shape;270;p33"/>
          <p:cNvCxnSpPr/>
          <p:nvPr/>
        </p:nvCxnSpPr>
        <p:spPr>
          <a:xfrm>
            <a:off x="4500562" y="3141662"/>
            <a:ext cx="0" cy="719137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6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53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Вопросы:</a:t>
            </a:r>
            <a:endParaRPr/>
          </a:p>
        </p:txBody>
      </p:sp>
      <p:sp>
        <p:nvSpPr>
          <p:cNvPr id="142" name="Google Shape;142;p16"/>
          <p:cNvSpPr txBox="1">
            <a:spLocks noGrp="1"/>
          </p:cNvSpPr>
          <p:nvPr>
            <p:ph type="body" idx="1"/>
          </p:nvPr>
        </p:nvSpPr>
        <p:spPr>
          <a:xfrm>
            <a:off x="457200" y="1125537"/>
            <a:ext cx="8229600" cy="4970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Times New Roman"/>
              <a:buNone/>
            </a:pPr>
            <a:r>
              <a:rPr lang="en-US" sz="3200" b="1" i="0" u="none" strike="noStrike" cap="non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Понятие и особенности налогового права. </a:t>
            </a:r>
            <a:br>
              <a:rPr lang="en-US" sz="3200" b="1" i="0" u="none" strike="noStrike" cap="non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3200" b="1" i="0" u="none" strike="noStrike" cap="non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Место налогового права в системе права, соотношение налогового права с другими отраслями права.</a:t>
            </a:r>
            <a:br>
              <a:rPr lang="en-US" sz="3200" b="1" i="0" u="none" strike="noStrike" cap="non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3200" b="1" i="0" u="none" strike="noStrike" cap="non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Система налогового права.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Times New Roman"/>
              <a:buNone/>
            </a:pPr>
            <a:r>
              <a:rPr lang="en-US" sz="3200" b="1" i="0" u="none" strike="noStrike" cap="non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Методы правового регулирования в налоговом праве. </a:t>
            </a:r>
            <a:br>
              <a:rPr lang="en-US" sz="3200" b="1" i="0" u="none" strike="noStrike" cap="non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3200" b="1" i="0" u="none" strike="noStrike" cap="non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Основные источники налогового права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34"/>
          <p:cNvSpPr txBox="1"/>
          <p:nvPr/>
        </p:nvSpPr>
        <p:spPr>
          <a:xfrm>
            <a:off x="539750" y="404812"/>
            <a:ext cx="81613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1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Принцип определённости налоговой обязанности</a:t>
            </a: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76" name="Google Shape;276;p34"/>
          <p:cNvSpPr txBox="1"/>
          <p:nvPr/>
        </p:nvSpPr>
        <p:spPr>
          <a:xfrm>
            <a:off x="827087" y="1862137"/>
            <a:ext cx="7775575" cy="118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Представляет собой положение о том, что акты налогового законодательства должны быть четко и однозначно сформулированы </a:t>
            </a:r>
            <a:endParaRPr/>
          </a:p>
        </p:txBody>
      </p:sp>
      <p:sp>
        <p:nvSpPr>
          <p:cNvPr id="277" name="Google Shape;277;p34"/>
          <p:cNvSpPr txBox="1"/>
          <p:nvPr/>
        </p:nvSpPr>
        <p:spPr>
          <a:xfrm>
            <a:off x="250825" y="4221162"/>
            <a:ext cx="8713787" cy="1552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Поэтому в законе по конкретному налогу всегда присутствуют положения, определяющие налоговую базу, порядок исчисления налога и сбора, налоговый период и т.д.</a:t>
            </a:r>
            <a:endParaRPr/>
          </a:p>
        </p:txBody>
      </p:sp>
      <p:cxnSp>
        <p:nvCxnSpPr>
          <p:cNvPr id="278" name="Google Shape;278;p34"/>
          <p:cNvCxnSpPr/>
          <p:nvPr/>
        </p:nvCxnSpPr>
        <p:spPr>
          <a:xfrm>
            <a:off x="4643437" y="981075"/>
            <a:ext cx="0" cy="792162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79" name="Google Shape;279;p34"/>
          <p:cNvCxnSpPr/>
          <p:nvPr/>
        </p:nvCxnSpPr>
        <p:spPr>
          <a:xfrm>
            <a:off x="4643437" y="3141662"/>
            <a:ext cx="0" cy="935037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5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Виды источников</a:t>
            </a:r>
            <a:endParaRPr/>
          </a:p>
        </p:txBody>
      </p:sp>
      <p:pic>
        <p:nvPicPr>
          <p:cNvPr id="285" name="Google Shape;285;p3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47662" y="1127125"/>
            <a:ext cx="8339137" cy="5535612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p35"/>
          <p:cNvSpPr txBox="1"/>
          <p:nvPr/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t>21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6"/>
          <p:cNvSpPr txBox="1">
            <a:spLocks noGrp="1"/>
          </p:cNvSpPr>
          <p:nvPr>
            <p:ph type="title"/>
          </p:nvPr>
        </p:nvSpPr>
        <p:spPr>
          <a:xfrm>
            <a:off x="0" y="228600"/>
            <a:ext cx="9144000" cy="1687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</a:pPr>
            <a:r>
              <a:rPr lang="en-US" sz="2800" b="1" i="1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Иерархически выстроенная последовательность источников налогового права по мере уменьшения юридической силы</a:t>
            </a:r>
            <a:endParaRPr/>
          </a:p>
        </p:txBody>
      </p:sp>
      <p:sp>
        <p:nvSpPr>
          <p:cNvPr id="292" name="Google Shape;292;p36"/>
          <p:cNvSpPr txBox="1">
            <a:spLocks noGrp="1"/>
          </p:cNvSpPr>
          <p:nvPr>
            <p:ph type="body" idx="1"/>
          </p:nvPr>
        </p:nvSpPr>
        <p:spPr>
          <a:xfrm>
            <a:off x="276225" y="2636837"/>
            <a:ext cx="8867775" cy="3024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Конституция РК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Специальные нормативные правовые акты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Подзаконные нормативные правовые акты 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7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</a:pPr>
            <a:r>
              <a:rPr lang="en-US" sz="40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К специальным нормативным правовым актам относятся </a:t>
            </a:r>
            <a:endParaRPr/>
          </a:p>
        </p:txBody>
      </p:sp>
      <p:sp>
        <p:nvSpPr>
          <p:cNvPr id="298" name="Google Shape;298;p37"/>
          <p:cNvSpPr txBox="1">
            <a:spLocks noGrp="1"/>
          </p:cNvSpPr>
          <p:nvPr>
            <p:ph type="body" idx="1"/>
          </p:nvPr>
        </p:nvSpPr>
        <p:spPr>
          <a:xfrm>
            <a:off x="900112" y="2060575"/>
            <a:ext cx="7570787" cy="319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</a:pPr>
            <a:r>
              <a:rPr lang="en-US" sz="4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Конституционные законы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</a:pPr>
            <a:r>
              <a:rPr lang="en-US" sz="4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Указы Президента РК, имеющие силу конституционного закона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</a:pPr>
            <a:r>
              <a:rPr lang="en-US" sz="4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Налоговый Кодекс РК 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8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None/>
            </a:pPr>
            <a:r>
              <a:rPr lang="en-US" sz="3200" b="1" i="1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К подзаконным нормативным актам по вопросам, связанным с налогообложением, относятся</a:t>
            </a:r>
            <a:endParaRPr/>
          </a:p>
        </p:txBody>
      </p:sp>
      <p:sp>
        <p:nvSpPr>
          <p:cNvPr id="304" name="Google Shape;304;p38"/>
          <p:cNvSpPr txBox="1">
            <a:spLocks noGrp="1"/>
          </p:cNvSpPr>
          <p:nvPr>
            <p:ph type="body" idx="1"/>
          </p:nvPr>
        </p:nvSpPr>
        <p:spPr>
          <a:xfrm>
            <a:off x="1403350" y="1844675"/>
            <a:ext cx="7113587" cy="4392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</a:pPr>
            <a:r>
              <a:rPr lang="en-US" sz="4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указы президента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</a:pPr>
            <a:r>
              <a:rPr lang="en-US" sz="4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постановления правительства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</a:pPr>
            <a:r>
              <a:rPr lang="en-US" sz="4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нормативные акты налоговых органов 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39"/>
          <p:cNvSpPr txBox="1">
            <a:spLocks noGrp="1"/>
          </p:cNvSpPr>
          <p:nvPr>
            <p:ph type="ctrTitle"/>
          </p:nvPr>
        </p:nvSpPr>
        <p:spPr>
          <a:xfrm>
            <a:off x="468312" y="260350"/>
            <a:ext cx="8229600" cy="136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Действие актов налогового законодательства.</a:t>
            </a:r>
            <a:endParaRPr/>
          </a:p>
        </p:txBody>
      </p:sp>
      <p:sp>
        <p:nvSpPr>
          <p:cNvPr id="310" name="Google Shape;310;p39"/>
          <p:cNvSpPr txBox="1"/>
          <p:nvPr/>
        </p:nvSpPr>
        <p:spPr>
          <a:xfrm>
            <a:off x="611187" y="2492375"/>
            <a:ext cx="7958137" cy="118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omic Sans MS"/>
              <a:buNone/>
            </a:pPr>
            <a:r>
              <a:rPr lang="en-US" sz="2400" b="1" i="1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Чтобы оправдать временные рамки действия, необходимо определить причину изменения сроков действия 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40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</a:pPr>
            <a:r>
              <a:rPr lang="en-US" sz="40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К вариантам пределов действия акта во времени относят </a:t>
            </a:r>
            <a:endParaRPr/>
          </a:p>
        </p:txBody>
      </p:sp>
      <p:sp>
        <p:nvSpPr>
          <p:cNvPr id="316" name="Google Shape;316;p40"/>
          <p:cNvSpPr txBox="1">
            <a:spLocks noGrp="1"/>
          </p:cNvSpPr>
          <p:nvPr>
            <p:ph type="body" idx="1"/>
          </p:nvPr>
        </p:nvSpPr>
        <p:spPr>
          <a:xfrm>
            <a:off x="1476375" y="2420937"/>
            <a:ext cx="6624637" cy="2447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перспективное действие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действие с обратной силой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немедленное действие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1" name="Google Shape;321;p41"/>
          <p:cNvGrpSpPr/>
          <p:nvPr/>
        </p:nvGrpSpPr>
        <p:grpSpPr>
          <a:xfrm>
            <a:off x="468312" y="323850"/>
            <a:ext cx="8424862" cy="1143000"/>
            <a:chOff x="272" y="414"/>
            <a:chExt cx="7206" cy="720"/>
          </a:xfrm>
        </p:grpSpPr>
        <p:cxnSp>
          <p:nvCxnSpPr>
            <p:cNvPr id="322" name="Google Shape;322;p41"/>
            <p:cNvCxnSpPr/>
            <p:nvPr/>
          </p:nvCxnSpPr>
          <p:spPr>
            <a:xfrm rot="5400000" flipH="1">
              <a:off x="5028" y="-450"/>
              <a:ext cx="144" cy="2449"/>
            </a:xfrm>
            <a:prstGeom prst="bentConnector3">
              <a:avLst>
                <a:gd name="adj1" fmla="val 50000"/>
              </a:avLst>
            </a:prstGeom>
            <a:solidFill>
              <a:srgbClr val="FFFFFF"/>
            </a:solidFill>
            <a:ln w="28575" cap="flat" cmpd="sng">
              <a:solidFill>
                <a:schemeClr val="lt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323" name="Google Shape;323;p41"/>
            <p:cNvCxnSpPr/>
            <p:nvPr/>
          </p:nvCxnSpPr>
          <p:spPr>
            <a:xfrm rot="-5400000">
              <a:off x="3804" y="773"/>
              <a:ext cx="144" cy="1"/>
            </a:xfrm>
            <a:prstGeom prst="straightConnector1">
              <a:avLst/>
            </a:prstGeom>
            <a:solidFill>
              <a:srgbClr val="FFFFFF"/>
            </a:solidFill>
            <a:ln w="28575" cap="flat" cmpd="sng">
              <a:solidFill>
                <a:schemeClr val="lt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324" name="Google Shape;324;p41"/>
            <p:cNvCxnSpPr/>
            <p:nvPr/>
          </p:nvCxnSpPr>
          <p:spPr>
            <a:xfrm rot="-5400000">
              <a:off x="2578" y="-451"/>
              <a:ext cx="144" cy="2451"/>
            </a:xfrm>
            <a:prstGeom prst="bentConnector3">
              <a:avLst>
                <a:gd name="adj1" fmla="val 50000"/>
              </a:avLst>
            </a:prstGeom>
            <a:solidFill>
              <a:srgbClr val="FFFFFF"/>
            </a:solidFill>
            <a:ln w="28575" cap="flat" cmpd="sng">
              <a:solidFill>
                <a:schemeClr val="lt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sp>
          <p:nvSpPr>
            <p:cNvPr id="325" name="Google Shape;325;p41"/>
            <p:cNvSpPr/>
            <p:nvPr/>
          </p:nvSpPr>
          <p:spPr>
            <a:xfrm>
              <a:off x="2005" y="414"/>
              <a:ext cx="3741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5425" tIns="32700" rIns="65425" bIns="32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Arial"/>
                <a:buNone/>
              </a:pPr>
              <a:r>
                <a:rPr lang="en-US" sz="1500" b="0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Действие актов налогового законодательства</a:t>
              </a:r>
              <a:endParaRPr/>
            </a:p>
          </p:txBody>
        </p:sp>
        <p:sp>
          <p:nvSpPr>
            <p:cNvPr id="326" name="Google Shape;326;p41"/>
            <p:cNvSpPr/>
            <p:nvPr/>
          </p:nvSpPr>
          <p:spPr>
            <a:xfrm>
              <a:off x="272" y="846"/>
              <a:ext cx="2306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5425" tIns="32700" rIns="65425" bIns="32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Arial"/>
                <a:buNone/>
              </a:pPr>
              <a:r>
                <a:rPr lang="en-US" sz="1500" b="0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Не имеют обратной силы</a:t>
              </a:r>
              <a:endParaRPr/>
            </a:p>
          </p:txBody>
        </p:sp>
        <p:sp>
          <p:nvSpPr>
            <p:cNvPr id="327" name="Google Shape;327;p41"/>
            <p:cNvSpPr/>
            <p:nvPr/>
          </p:nvSpPr>
          <p:spPr>
            <a:xfrm>
              <a:off x="2722" y="846"/>
              <a:ext cx="2306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5425" tIns="32700" rIns="65425" bIns="32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Arial"/>
                <a:buNone/>
              </a:pPr>
              <a:r>
                <a:rPr lang="en-US" sz="1500" b="0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Могут иметь обратную силу</a:t>
              </a:r>
              <a:endParaRPr/>
            </a:p>
          </p:txBody>
        </p:sp>
        <p:sp>
          <p:nvSpPr>
            <p:cNvPr id="328" name="Google Shape;328;p41"/>
            <p:cNvSpPr/>
            <p:nvPr/>
          </p:nvSpPr>
          <p:spPr>
            <a:xfrm>
              <a:off x="5172" y="846"/>
              <a:ext cx="2306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5425" tIns="32700" rIns="65425" bIns="32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Arial"/>
                <a:buNone/>
              </a:pPr>
              <a:r>
                <a:rPr lang="en-US" sz="1500" b="0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Имеют обратную силу</a:t>
              </a:r>
              <a:endParaRPr/>
            </a:p>
          </p:txBody>
        </p:sp>
      </p:grpSp>
      <p:sp>
        <p:nvSpPr>
          <p:cNvPr id="329" name="Google Shape;329;p41"/>
          <p:cNvSpPr txBox="1"/>
          <p:nvPr/>
        </p:nvSpPr>
        <p:spPr>
          <a:xfrm>
            <a:off x="539750" y="1628775"/>
            <a:ext cx="2590800" cy="4214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Устанавливают новые налоги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Увеличивают размеры налогов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Устанавливают или отягчают ответственность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Устанавливают новые обязанности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Иным образом отягчают положение участников налоговых отношений</a:t>
            </a:r>
            <a:endParaRPr/>
          </a:p>
        </p:txBody>
      </p:sp>
      <p:sp>
        <p:nvSpPr>
          <p:cNvPr id="330" name="Google Shape;330;p41"/>
          <p:cNvSpPr txBox="1"/>
          <p:nvPr/>
        </p:nvSpPr>
        <p:spPr>
          <a:xfrm>
            <a:off x="3348037" y="1700212"/>
            <a:ext cx="2592387" cy="380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Отменяют налоги и сборы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Уменьшают размеры налогов и сборов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Исключают обязанности участников налоговых отношений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Иным образом улучшают положение участников налоговых отношений</a:t>
            </a:r>
            <a:endParaRPr/>
          </a:p>
        </p:txBody>
      </p:sp>
      <p:sp>
        <p:nvSpPr>
          <p:cNvPr id="331" name="Google Shape;331;p41"/>
          <p:cNvSpPr txBox="1"/>
          <p:nvPr/>
        </p:nvSpPr>
        <p:spPr>
          <a:xfrm>
            <a:off x="6156325" y="1628775"/>
            <a:ext cx="2519362" cy="270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Устраняют или смягчают ответственность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Устанавливают дополнительную гарантию защиты прав участников налоговых отношений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42"/>
          <p:cNvSpPr txBox="1"/>
          <p:nvPr/>
        </p:nvSpPr>
        <p:spPr>
          <a:xfrm>
            <a:off x="684212" y="3751262"/>
            <a:ext cx="3600450" cy="915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Законы, устанавливающие новые налоги не имеют обратной силы </a:t>
            </a:r>
            <a:endParaRPr/>
          </a:p>
        </p:txBody>
      </p:sp>
      <p:sp>
        <p:nvSpPr>
          <p:cNvPr id="337" name="Google Shape;337;p42"/>
          <p:cNvSpPr txBox="1"/>
          <p:nvPr/>
        </p:nvSpPr>
        <p:spPr>
          <a:xfrm>
            <a:off x="5219700" y="3606800"/>
            <a:ext cx="3167062" cy="1190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 имеют обратной силы акты законодательства, которые устраняют ответственность </a:t>
            </a:r>
            <a:endParaRPr/>
          </a:p>
        </p:txBody>
      </p:sp>
      <p:sp>
        <p:nvSpPr>
          <p:cNvPr id="338" name="Google Shape;338;p42"/>
          <p:cNvSpPr txBox="1"/>
          <p:nvPr/>
        </p:nvSpPr>
        <p:spPr>
          <a:xfrm>
            <a:off x="1116012" y="798512"/>
            <a:ext cx="7272337" cy="82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Акты законодательства, не имеющие обратной силы</a:t>
            </a:r>
            <a:endParaRPr/>
          </a:p>
        </p:txBody>
      </p:sp>
      <p:cxnSp>
        <p:nvCxnSpPr>
          <p:cNvPr id="339" name="Google Shape;339;p42"/>
          <p:cNvCxnSpPr/>
          <p:nvPr/>
        </p:nvCxnSpPr>
        <p:spPr>
          <a:xfrm flipH="1">
            <a:off x="2700337" y="1806575"/>
            <a:ext cx="1439862" cy="1800225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40" name="Google Shape;340;p42"/>
          <p:cNvCxnSpPr/>
          <p:nvPr/>
        </p:nvCxnSpPr>
        <p:spPr>
          <a:xfrm>
            <a:off x="4932362" y="1806575"/>
            <a:ext cx="1295400" cy="1728787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43"/>
          <p:cNvSpPr txBox="1">
            <a:spLocks noGrp="1"/>
          </p:cNvSpPr>
          <p:nvPr>
            <p:ph type="title"/>
          </p:nvPr>
        </p:nvSpPr>
        <p:spPr>
          <a:xfrm>
            <a:off x="0" y="519112"/>
            <a:ext cx="8937625" cy="136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</a:pPr>
            <a:r>
              <a:rPr lang="en-US" sz="2800" b="1" i="1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При разрешении вопроса о действии акты налогового законодательства в отношении конкретного лица можно применять</a:t>
            </a:r>
            <a:r>
              <a:rPr lang="en-US" sz="40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346" name="Google Shape;346;p43"/>
          <p:cNvSpPr txBox="1">
            <a:spLocks noGrp="1"/>
          </p:cNvSpPr>
          <p:nvPr>
            <p:ph type="body" idx="1"/>
          </p:nvPr>
        </p:nvSpPr>
        <p:spPr>
          <a:xfrm>
            <a:off x="1476375" y="2133600"/>
            <a:ext cx="6840537" cy="1684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принцип резидентства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принцип территориальности 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SzPts val="3200"/>
              <a:buFont typeface="Arial"/>
              <a:buNone/>
            </a:pPr>
            <a:endParaRPr sz="32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43"/>
          <p:cNvSpPr txBox="1"/>
          <p:nvPr/>
        </p:nvSpPr>
        <p:spPr>
          <a:xfrm>
            <a:off x="395287" y="3925887"/>
            <a:ext cx="8207375" cy="156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0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Лица, имеющие объекты налогообложения на территории РК, подпадают под сферу действия налогового законодательства в соответствии с принципом территориальности</a:t>
            </a:r>
            <a:r>
              <a:rPr lang="en-US" sz="1800" b="0" i="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7"/>
          <p:cNvSpPr txBox="1"/>
          <p:nvPr/>
        </p:nvSpPr>
        <p:spPr>
          <a:xfrm>
            <a:off x="900112" y="333375"/>
            <a:ext cx="7415212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Налоговое право и его основные понятия</a:t>
            </a:r>
            <a:endParaRPr/>
          </a:p>
        </p:txBody>
      </p:sp>
      <p:sp>
        <p:nvSpPr>
          <p:cNvPr id="148" name="Google Shape;148;p17"/>
          <p:cNvSpPr txBox="1"/>
          <p:nvPr/>
        </p:nvSpPr>
        <p:spPr>
          <a:xfrm>
            <a:off x="539750" y="1628775"/>
            <a:ext cx="8347075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2562" marR="0" lvl="0" indent="-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✔"/>
            </a:pPr>
            <a:r>
              <a:rPr lang="en-US" sz="1800" b="0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Налоговое право представляет собой совокупность правовых норм, </a:t>
            </a:r>
            <a:endParaRPr/>
          </a:p>
          <a:p>
            <a:pPr marL="182562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регулирующих общественные отношения в сфере налогообложения</a:t>
            </a: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49" name="Google Shape;149;p17"/>
          <p:cNvSpPr txBox="1"/>
          <p:nvPr/>
        </p:nvSpPr>
        <p:spPr>
          <a:xfrm>
            <a:off x="611187" y="2852737"/>
            <a:ext cx="78486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92075" marR="0" lvl="0" indent="-1143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✔"/>
            </a:pPr>
            <a:r>
              <a:rPr lang="en-US" sz="1800" b="0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Налоговое право принято рассматривать в качестве подотрасли финансового права  </a:t>
            </a:r>
            <a:endParaRPr/>
          </a:p>
        </p:txBody>
      </p:sp>
      <p:sp>
        <p:nvSpPr>
          <p:cNvPr id="150" name="Google Shape;150;p17"/>
          <p:cNvSpPr txBox="1"/>
          <p:nvPr/>
        </p:nvSpPr>
        <p:spPr>
          <a:xfrm>
            <a:off x="684212" y="3724275"/>
            <a:ext cx="7775575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-1143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✔"/>
            </a:pPr>
            <a:r>
              <a:rPr lang="en-US" sz="1800" b="0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Система налогового права включает в себя общую и особенную части</a:t>
            </a: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51" name="Google Shape;151;p17"/>
          <p:cNvSpPr txBox="1"/>
          <p:nvPr/>
        </p:nvSpPr>
        <p:spPr>
          <a:xfrm>
            <a:off x="684212" y="4652962"/>
            <a:ext cx="7921625" cy="915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-1143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✔"/>
            </a:pPr>
            <a:r>
              <a:rPr lang="en-US" sz="1800" b="0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 библиографии науки налогового права относят совокупность научных трудов и специализированной литературы по проблемам налогового права 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</a:pPr>
            <a:r>
              <a:rPr lang="en-US" sz="5400" b="1" i="0" u="non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Тема 5. Налоговые правоотношения.</a:t>
            </a:r>
            <a:endParaRPr sz="5400" b="1" i="1" u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spcBef>
                <a:spcPts val="108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</a:pPr>
            <a:endParaRPr sz="5400" b="1" i="1" u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45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Вопросы</a:t>
            </a:r>
            <a:r>
              <a:rPr lang="en-US" sz="44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</p:txBody>
      </p:sp>
      <p:sp>
        <p:nvSpPr>
          <p:cNvPr id="358" name="Google Shape;358;p45"/>
          <p:cNvSpPr txBox="1">
            <a:spLocks noGrp="1"/>
          </p:cNvSpPr>
          <p:nvPr>
            <p:ph type="body" idx="1"/>
          </p:nvPr>
        </p:nvSpPr>
        <p:spPr>
          <a:xfrm>
            <a:off x="250825" y="1125537"/>
            <a:ext cx="8713787" cy="4970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AutoNum type="arabicPeriod"/>
            </a:pPr>
            <a:r>
              <a:rPr lang="en-US" sz="3200" b="1" i="0" u="non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Понятие налоговых правоотношений. </a:t>
            </a:r>
            <a:endParaRPr sz="3200" b="1" i="1" u="none">
              <a:solidFill>
                <a:srgbClr val="FFC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AutoNum type="arabicPeriod"/>
            </a:pPr>
            <a:r>
              <a:rPr lang="en-US" sz="3200" b="1" i="0" u="non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Классификация налоговых правоотношений. </a:t>
            </a:r>
            <a:endParaRPr/>
          </a:p>
          <a:p>
            <a:pPr marL="514350" marR="0" lvl="0" indent="-5143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AutoNum type="arabicPeriod"/>
            </a:pPr>
            <a:r>
              <a:rPr lang="en-US" sz="3200" b="1" i="0" u="non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Основания для возникновения, изменения и прекращения налоговых правоотношений.</a:t>
            </a:r>
            <a:endParaRPr/>
          </a:p>
          <a:p>
            <a:pPr marL="514350" marR="0" lvl="0" indent="-5143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AutoNum type="arabicPeriod"/>
            </a:pPr>
            <a:r>
              <a:rPr lang="en-US" sz="3200" b="1" i="0" u="non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Понятие налогово-правовых норм. Структура налогово-правовых норм. Классификация налогово-правовых норм.</a:t>
            </a:r>
            <a:endParaRPr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None/>
            </a:pPr>
            <a:endParaRPr sz="3200" b="1" i="0" u="none">
              <a:solidFill>
                <a:srgbClr val="FFC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46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</a:pPr>
            <a:r>
              <a:rPr lang="en-US" sz="40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Понятие налогового правоотношения</a:t>
            </a:r>
            <a:endParaRPr/>
          </a:p>
        </p:txBody>
      </p:sp>
      <p:pic>
        <p:nvPicPr>
          <p:cNvPr id="364" name="Google Shape;364;p46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44500" y="1609725"/>
            <a:ext cx="7267575" cy="4846637"/>
          </a:xfrm>
          <a:prstGeom prst="rect">
            <a:avLst/>
          </a:prstGeom>
          <a:noFill/>
          <a:ln>
            <a:noFill/>
          </a:ln>
        </p:spPr>
      </p:pic>
      <p:sp>
        <p:nvSpPr>
          <p:cNvPr id="365" name="Google Shape;365;p46"/>
          <p:cNvSpPr txBox="1"/>
          <p:nvPr/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t>32</a:t>
            </a:fld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47"/>
          <p:cNvSpPr txBox="1"/>
          <p:nvPr/>
        </p:nvSpPr>
        <p:spPr>
          <a:xfrm>
            <a:off x="971550" y="546100"/>
            <a:ext cx="6157912" cy="585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Налоговые правоотношения.</a:t>
            </a:r>
            <a:endParaRPr/>
          </a:p>
        </p:txBody>
      </p:sp>
      <p:sp>
        <p:nvSpPr>
          <p:cNvPr id="371" name="Google Shape;371;p47"/>
          <p:cNvSpPr txBox="1"/>
          <p:nvPr/>
        </p:nvSpPr>
        <p:spPr>
          <a:xfrm>
            <a:off x="684212" y="1700212"/>
            <a:ext cx="7920037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Налоговые правоотношения определяются как вид финансовых правоотношений, урегулированных нормами налогового права</a:t>
            </a: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372" name="Google Shape;372;p47"/>
          <p:cNvSpPr txBox="1"/>
          <p:nvPr/>
        </p:nvSpPr>
        <p:spPr>
          <a:xfrm>
            <a:off x="323850" y="2708275"/>
            <a:ext cx="8537575" cy="1190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Отношения по установлению налогов, т.е. по определению существенных элементов юридического состава тех или иных налогов, возникают между органами законодательной (представительной) и исполнительной власти. </a:t>
            </a:r>
            <a:endParaRPr/>
          </a:p>
        </p:txBody>
      </p:sp>
      <p:sp>
        <p:nvSpPr>
          <p:cNvPr id="373" name="Google Shape;373;p47"/>
          <p:cNvSpPr txBox="1"/>
          <p:nvPr/>
        </p:nvSpPr>
        <p:spPr>
          <a:xfrm>
            <a:off x="900112" y="4365625"/>
            <a:ext cx="7416800" cy="915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Законодательство регулирует вопросы компетенции этих органов при разработке проектов нормативных актов о налогах и сборах, их обсуждении и принятии.</a:t>
            </a: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48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</a:pPr>
            <a:r>
              <a:rPr lang="en-US" sz="40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Особенности налогового правоотношения</a:t>
            </a:r>
            <a:endParaRPr/>
          </a:p>
        </p:txBody>
      </p:sp>
      <p:pic>
        <p:nvPicPr>
          <p:cNvPr id="379" name="Google Shape;379;p48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01637" y="1268412"/>
            <a:ext cx="7310437" cy="5187950"/>
          </a:xfrm>
          <a:prstGeom prst="rect">
            <a:avLst/>
          </a:prstGeom>
          <a:noFill/>
          <a:ln>
            <a:noFill/>
          </a:ln>
        </p:spPr>
      </p:pic>
      <p:sp>
        <p:nvSpPr>
          <p:cNvPr id="380" name="Google Shape;380;p48"/>
          <p:cNvSpPr txBox="1"/>
          <p:nvPr/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t>34</a:t>
            </a:fld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49"/>
          <p:cNvSpPr txBox="1"/>
          <p:nvPr/>
        </p:nvSpPr>
        <p:spPr>
          <a:xfrm>
            <a:off x="539750" y="3182937"/>
            <a:ext cx="8316912" cy="1552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Он выражается в том, что права и обязанности участников налоговых правоотношений определяются законами и другими актами государственных органов. </a:t>
            </a:r>
            <a:endParaRPr/>
          </a:p>
        </p:txBody>
      </p:sp>
      <p:sp>
        <p:nvSpPr>
          <p:cNvPr id="386" name="Google Shape;386;p49"/>
          <p:cNvSpPr txBox="1"/>
          <p:nvPr/>
        </p:nvSpPr>
        <p:spPr>
          <a:xfrm>
            <a:off x="971550" y="692150"/>
            <a:ext cx="7345362" cy="118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Природой налоговых правоотношений обусловлен метод их регулирования — </a:t>
            </a:r>
            <a:r>
              <a:rPr lang="en-US" sz="2400" b="1" i="1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метод властных предписаний.</a:t>
            </a:r>
            <a:endParaRPr/>
          </a:p>
        </p:txBody>
      </p:sp>
      <p:cxnSp>
        <p:nvCxnSpPr>
          <p:cNvPr id="387" name="Google Shape;387;p49"/>
          <p:cNvCxnSpPr/>
          <p:nvPr/>
        </p:nvCxnSpPr>
        <p:spPr>
          <a:xfrm>
            <a:off x="4643437" y="2060575"/>
            <a:ext cx="0" cy="1081087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50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</a:pPr>
            <a:r>
              <a:rPr lang="en-US" sz="40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Структура налогового правоотношения</a:t>
            </a:r>
            <a:endParaRPr/>
          </a:p>
        </p:txBody>
      </p:sp>
      <p:pic>
        <p:nvPicPr>
          <p:cNvPr id="393" name="Google Shape;393;p50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84175" y="1609725"/>
            <a:ext cx="7339012" cy="4846637"/>
          </a:xfrm>
          <a:prstGeom prst="rect">
            <a:avLst/>
          </a:prstGeom>
          <a:noFill/>
          <a:ln>
            <a:noFill/>
          </a:ln>
        </p:spPr>
      </p:pic>
      <p:sp>
        <p:nvSpPr>
          <p:cNvPr id="394" name="Google Shape;394;p50"/>
          <p:cNvSpPr txBox="1"/>
          <p:nvPr/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t>36</a:t>
            </a:fld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51"/>
          <p:cNvSpPr txBox="1">
            <a:spLocks noGrp="1"/>
          </p:cNvSpPr>
          <p:nvPr>
            <p:ph type="title"/>
          </p:nvPr>
        </p:nvSpPr>
        <p:spPr>
          <a:xfrm>
            <a:off x="179387" y="476250"/>
            <a:ext cx="8748712" cy="172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000"/>
              <a:buFont typeface="Arial"/>
              <a:buNone/>
            </a:pPr>
            <a:r>
              <a:rPr lang="en-US" sz="4000" b="0" i="1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Объектами налоговых правоотношений могут выступать</a:t>
            </a:r>
            <a:r>
              <a:rPr lang="en-US" sz="40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400" name="Google Shape;400;p51"/>
          <p:cNvSpPr txBox="1">
            <a:spLocks noGrp="1"/>
          </p:cNvSpPr>
          <p:nvPr>
            <p:ph type="body" idx="1"/>
          </p:nvPr>
        </p:nvSpPr>
        <p:spPr>
          <a:xfrm>
            <a:off x="636587" y="2708275"/>
            <a:ext cx="8507412" cy="319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</a:pPr>
            <a:r>
              <a:rPr lang="en-US" sz="3200" b="0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вещи и деньги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</a:pPr>
            <a:r>
              <a:rPr lang="en-US" sz="3200" b="0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поведение участников правоотношений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</a:pPr>
            <a:r>
              <a:rPr lang="en-US" sz="3200" b="0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результаты поведения участников правоотношений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</a:pPr>
            <a:r>
              <a:rPr lang="en-US" sz="3200" b="0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обязательный безвозмездный платёж</a:t>
            </a: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52"/>
          <p:cNvSpPr txBox="1"/>
          <p:nvPr/>
        </p:nvSpPr>
        <p:spPr>
          <a:xfrm>
            <a:off x="395287" y="260350"/>
            <a:ext cx="8280400" cy="915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Arial"/>
              <a:buNone/>
            </a:pPr>
            <a:r>
              <a:rPr lang="en-US" sz="1800" b="0" i="1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Содержание налоговых правоотношений может быть раскрыто через правовой статус субъектов правоотношений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1"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6" name="Google Shape;406;p52"/>
          <p:cNvSpPr txBox="1">
            <a:spLocks noGrp="1"/>
          </p:cNvSpPr>
          <p:nvPr>
            <p:ph type="title"/>
          </p:nvPr>
        </p:nvSpPr>
        <p:spPr>
          <a:xfrm>
            <a:off x="539750" y="1268412"/>
            <a:ext cx="8207375" cy="107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US" sz="3600" b="0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 субъектам налоговых отношений относятся</a:t>
            </a:r>
            <a:endParaRPr/>
          </a:p>
        </p:txBody>
      </p:sp>
      <p:sp>
        <p:nvSpPr>
          <p:cNvPr id="407" name="Google Shape;407;p52"/>
          <p:cNvSpPr txBox="1">
            <a:spLocks noGrp="1"/>
          </p:cNvSpPr>
          <p:nvPr>
            <p:ph type="body" idx="1"/>
          </p:nvPr>
        </p:nvSpPr>
        <p:spPr>
          <a:xfrm>
            <a:off x="2124075" y="3068637"/>
            <a:ext cx="5051425" cy="194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физические лица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организации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налоговые агенты 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SzPts val="3200"/>
              <a:buFont typeface="Arial"/>
              <a:buNone/>
            </a:pPr>
            <a:endParaRPr sz="32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53"/>
          <p:cNvSpPr/>
          <p:nvPr/>
        </p:nvSpPr>
        <p:spPr>
          <a:xfrm>
            <a:off x="1042987" y="476250"/>
            <a:ext cx="7273925" cy="6492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p53"/>
          <p:cNvSpPr txBox="1"/>
          <p:nvPr/>
        </p:nvSpPr>
        <p:spPr>
          <a:xfrm>
            <a:off x="1258887" y="620712"/>
            <a:ext cx="67691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US" sz="1800" b="1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Участники налоговых правоотношений</a:t>
            </a:r>
            <a:endParaRPr/>
          </a:p>
        </p:txBody>
      </p:sp>
      <p:sp>
        <p:nvSpPr>
          <p:cNvPr id="414" name="Google Shape;414;p53"/>
          <p:cNvSpPr/>
          <p:nvPr/>
        </p:nvSpPr>
        <p:spPr>
          <a:xfrm>
            <a:off x="827087" y="1557337"/>
            <a:ext cx="3024187" cy="576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5" name="Google Shape;415;p53"/>
          <p:cNvSpPr/>
          <p:nvPr/>
        </p:nvSpPr>
        <p:spPr>
          <a:xfrm>
            <a:off x="4787900" y="1557337"/>
            <a:ext cx="3529012" cy="576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6" name="Google Shape;416;p53"/>
          <p:cNvSpPr txBox="1"/>
          <p:nvPr/>
        </p:nvSpPr>
        <p:spPr>
          <a:xfrm>
            <a:off x="1042987" y="1628775"/>
            <a:ext cx="2447925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Основные </a:t>
            </a:r>
            <a:endParaRPr/>
          </a:p>
        </p:txBody>
      </p:sp>
      <p:sp>
        <p:nvSpPr>
          <p:cNvPr id="417" name="Google Shape;417;p53"/>
          <p:cNvSpPr txBox="1"/>
          <p:nvPr/>
        </p:nvSpPr>
        <p:spPr>
          <a:xfrm>
            <a:off x="5076825" y="1628775"/>
            <a:ext cx="2951162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Факультативные</a:t>
            </a:r>
            <a:endParaRPr/>
          </a:p>
        </p:txBody>
      </p:sp>
      <p:sp>
        <p:nvSpPr>
          <p:cNvPr id="418" name="Google Shape;418;p53"/>
          <p:cNvSpPr txBox="1"/>
          <p:nvPr/>
        </p:nvSpPr>
        <p:spPr>
          <a:xfrm>
            <a:off x="827087" y="2708275"/>
            <a:ext cx="2952750" cy="936625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" name="Google Shape;419;p53"/>
          <p:cNvSpPr txBox="1"/>
          <p:nvPr/>
        </p:nvSpPr>
        <p:spPr>
          <a:xfrm>
            <a:off x="827087" y="4149725"/>
            <a:ext cx="2952750" cy="8636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p53"/>
          <p:cNvSpPr txBox="1"/>
          <p:nvPr/>
        </p:nvSpPr>
        <p:spPr>
          <a:xfrm>
            <a:off x="827087" y="2852737"/>
            <a:ext cx="295275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Субъекты хозяйственной деятельности</a:t>
            </a:r>
            <a:endParaRPr/>
          </a:p>
        </p:txBody>
      </p:sp>
      <p:sp>
        <p:nvSpPr>
          <p:cNvPr id="421" name="Google Shape;421;p53"/>
          <p:cNvSpPr txBox="1"/>
          <p:nvPr/>
        </p:nvSpPr>
        <p:spPr>
          <a:xfrm>
            <a:off x="971550" y="4221162"/>
            <a:ext cx="273685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Государственные органы</a:t>
            </a:r>
            <a:endParaRPr/>
          </a:p>
        </p:txBody>
      </p:sp>
      <p:cxnSp>
        <p:nvCxnSpPr>
          <p:cNvPr id="422" name="Google Shape;422;p53"/>
          <p:cNvCxnSpPr/>
          <p:nvPr/>
        </p:nvCxnSpPr>
        <p:spPr>
          <a:xfrm rot="10800000">
            <a:off x="323850" y="1773237"/>
            <a:ext cx="503237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23" name="Google Shape;423;p53"/>
          <p:cNvCxnSpPr/>
          <p:nvPr/>
        </p:nvCxnSpPr>
        <p:spPr>
          <a:xfrm>
            <a:off x="323850" y="1773237"/>
            <a:ext cx="0" cy="2808287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24" name="Google Shape;424;p53"/>
          <p:cNvCxnSpPr/>
          <p:nvPr/>
        </p:nvCxnSpPr>
        <p:spPr>
          <a:xfrm>
            <a:off x="323850" y="4581525"/>
            <a:ext cx="503237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25" name="Google Shape;425;p53"/>
          <p:cNvCxnSpPr/>
          <p:nvPr/>
        </p:nvCxnSpPr>
        <p:spPr>
          <a:xfrm>
            <a:off x="323850" y="2997200"/>
            <a:ext cx="503237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26" name="Google Shape;426;p53"/>
          <p:cNvCxnSpPr/>
          <p:nvPr/>
        </p:nvCxnSpPr>
        <p:spPr>
          <a:xfrm>
            <a:off x="2555875" y="1125537"/>
            <a:ext cx="0" cy="4318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27" name="Google Shape;427;p53"/>
          <p:cNvCxnSpPr/>
          <p:nvPr/>
        </p:nvCxnSpPr>
        <p:spPr>
          <a:xfrm>
            <a:off x="6300787" y="1125537"/>
            <a:ext cx="0" cy="4318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428" name="Google Shape;428;p53"/>
          <p:cNvSpPr txBox="1"/>
          <p:nvPr/>
        </p:nvSpPr>
        <p:spPr>
          <a:xfrm>
            <a:off x="4787900" y="2420937"/>
            <a:ext cx="3600450" cy="10795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Google Shape;429;p53"/>
          <p:cNvSpPr txBox="1"/>
          <p:nvPr/>
        </p:nvSpPr>
        <p:spPr>
          <a:xfrm>
            <a:off x="5003800" y="2492375"/>
            <a:ext cx="3168650" cy="915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Лица, обеспечивающие перечисление и сбор налога</a:t>
            </a:r>
            <a:endParaRPr/>
          </a:p>
        </p:txBody>
      </p:sp>
      <p:sp>
        <p:nvSpPr>
          <p:cNvPr id="430" name="Google Shape;430;p53"/>
          <p:cNvSpPr txBox="1"/>
          <p:nvPr/>
        </p:nvSpPr>
        <p:spPr>
          <a:xfrm>
            <a:off x="4787900" y="3789362"/>
            <a:ext cx="3529012" cy="93503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Google Shape;431;p53"/>
          <p:cNvSpPr txBox="1"/>
          <p:nvPr/>
        </p:nvSpPr>
        <p:spPr>
          <a:xfrm>
            <a:off x="4932362" y="3789362"/>
            <a:ext cx="3168650" cy="915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Лица, предоставляющие профессиональную помощь</a:t>
            </a:r>
            <a:endParaRPr/>
          </a:p>
        </p:txBody>
      </p:sp>
      <p:sp>
        <p:nvSpPr>
          <p:cNvPr id="432" name="Google Shape;432;p53"/>
          <p:cNvSpPr txBox="1"/>
          <p:nvPr/>
        </p:nvSpPr>
        <p:spPr>
          <a:xfrm>
            <a:off x="4859337" y="4941887"/>
            <a:ext cx="3457575" cy="93503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" name="Google Shape;433;p53"/>
          <p:cNvSpPr txBox="1"/>
          <p:nvPr/>
        </p:nvSpPr>
        <p:spPr>
          <a:xfrm>
            <a:off x="5003800" y="5084762"/>
            <a:ext cx="3240087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Правоохранительные органы</a:t>
            </a:r>
            <a:endParaRPr/>
          </a:p>
        </p:txBody>
      </p:sp>
      <p:cxnSp>
        <p:nvCxnSpPr>
          <p:cNvPr id="434" name="Google Shape;434;p53"/>
          <p:cNvCxnSpPr/>
          <p:nvPr/>
        </p:nvCxnSpPr>
        <p:spPr>
          <a:xfrm>
            <a:off x="8316912" y="1844675"/>
            <a:ext cx="503237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35" name="Google Shape;435;p53"/>
          <p:cNvCxnSpPr/>
          <p:nvPr/>
        </p:nvCxnSpPr>
        <p:spPr>
          <a:xfrm>
            <a:off x="8820150" y="1844675"/>
            <a:ext cx="0" cy="360045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36" name="Google Shape;436;p53"/>
          <p:cNvCxnSpPr/>
          <p:nvPr/>
        </p:nvCxnSpPr>
        <p:spPr>
          <a:xfrm rot="10800000">
            <a:off x="8316912" y="5445125"/>
            <a:ext cx="503237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37" name="Google Shape;437;p53"/>
          <p:cNvCxnSpPr/>
          <p:nvPr/>
        </p:nvCxnSpPr>
        <p:spPr>
          <a:xfrm rot="10800000">
            <a:off x="8316912" y="4149725"/>
            <a:ext cx="503237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38" name="Google Shape;438;p53"/>
          <p:cNvCxnSpPr/>
          <p:nvPr/>
        </p:nvCxnSpPr>
        <p:spPr>
          <a:xfrm rot="10800000">
            <a:off x="8388350" y="2781300"/>
            <a:ext cx="43180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8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Понятие налогового права</a:t>
            </a:r>
            <a:endParaRPr/>
          </a:p>
        </p:txBody>
      </p:sp>
      <p:pic>
        <p:nvPicPr>
          <p:cNvPr id="157" name="Google Shape;157;p18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07987" y="1609725"/>
            <a:ext cx="7340600" cy="4846637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18"/>
          <p:cNvSpPr txBox="1"/>
          <p:nvPr/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t>4</a:t>
            </a:fld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54"/>
          <p:cNvSpPr/>
          <p:nvPr/>
        </p:nvSpPr>
        <p:spPr>
          <a:xfrm>
            <a:off x="1331912" y="476250"/>
            <a:ext cx="6192837" cy="8651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" name="Google Shape;444;p54"/>
          <p:cNvSpPr txBox="1"/>
          <p:nvPr/>
        </p:nvSpPr>
        <p:spPr>
          <a:xfrm>
            <a:off x="1979612" y="549275"/>
            <a:ext cx="4897437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Основные участники налоговых правоотношений </a:t>
            </a:r>
            <a:endParaRPr/>
          </a:p>
        </p:txBody>
      </p:sp>
      <p:sp>
        <p:nvSpPr>
          <p:cNvPr id="445" name="Google Shape;445;p54"/>
          <p:cNvSpPr txBox="1"/>
          <p:nvPr/>
        </p:nvSpPr>
        <p:spPr>
          <a:xfrm>
            <a:off x="395287" y="1916112"/>
            <a:ext cx="2952750" cy="936625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6" name="Google Shape;446;p54"/>
          <p:cNvSpPr txBox="1"/>
          <p:nvPr/>
        </p:nvSpPr>
        <p:spPr>
          <a:xfrm>
            <a:off x="5580062" y="1916112"/>
            <a:ext cx="2952750" cy="936625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Google Shape;447;p54"/>
          <p:cNvSpPr txBox="1"/>
          <p:nvPr/>
        </p:nvSpPr>
        <p:spPr>
          <a:xfrm>
            <a:off x="395287" y="1989137"/>
            <a:ext cx="295275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Субъекты хозяйственной деятельности</a:t>
            </a:r>
            <a:endParaRPr/>
          </a:p>
        </p:txBody>
      </p:sp>
      <p:sp>
        <p:nvSpPr>
          <p:cNvPr id="448" name="Google Shape;448;p54"/>
          <p:cNvSpPr txBox="1"/>
          <p:nvPr/>
        </p:nvSpPr>
        <p:spPr>
          <a:xfrm>
            <a:off x="5724525" y="1989137"/>
            <a:ext cx="273685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Государственные органы</a:t>
            </a:r>
            <a:endParaRPr/>
          </a:p>
        </p:txBody>
      </p:sp>
      <p:sp>
        <p:nvSpPr>
          <p:cNvPr id="449" name="Google Shape;449;p54"/>
          <p:cNvSpPr/>
          <p:nvPr/>
        </p:nvSpPr>
        <p:spPr>
          <a:xfrm>
            <a:off x="395287" y="3213100"/>
            <a:ext cx="3059112" cy="122555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0" name="Google Shape;450;p54"/>
          <p:cNvSpPr txBox="1"/>
          <p:nvPr/>
        </p:nvSpPr>
        <p:spPr>
          <a:xfrm>
            <a:off x="684212" y="3644900"/>
            <a:ext cx="25209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Налогоплательщики</a:t>
            </a:r>
            <a:endParaRPr/>
          </a:p>
        </p:txBody>
      </p:sp>
      <p:sp>
        <p:nvSpPr>
          <p:cNvPr id="451" name="Google Shape;451;p54"/>
          <p:cNvSpPr/>
          <p:nvPr/>
        </p:nvSpPr>
        <p:spPr>
          <a:xfrm>
            <a:off x="468312" y="4724400"/>
            <a:ext cx="3059112" cy="122555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Google Shape;452;p54"/>
          <p:cNvSpPr txBox="1"/>
          <p:nvPr/>
        </p:nvSpPr>
        <p:spPr>
          <a:xfrm>
            <a:off x="971550" y="5013325"/>
            <a:ext cx="1944687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Налоговые агенты</a:t>
            </a:r>
            <a:endParaRPr/>
          </a:p>
        </p:txBody>
      </p:sp>
      <p:sp>
        <p:nvSpPr>
          <p:cNvPr id="453" name="Google Shape;453;p54"/>
          <p:cNvSpPr/>
          <p:nvPr/>
        </p:nvSpPr>
        <p:spPr>
          <a:xfrm>
            <a:off x="5148262" y="3141662"/>
            <a:ext cx="3744912" cy="7191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" name="Google Shape;454;p54"/>
          <p:cNvSpPr/>
          <p:nvPr/>
        </p:nvSpPr>
        <p:spPr>
          <a:xfrm>
            <a:off x="5219700" y="4076700"/>
            <a:ext cx="3744912" cy="7191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5" name="Google Shape;455;p54"/>
          <p:cNvSpPr/>
          <p:nvPr/>
        </p:nvSpPr>
        <p:spPr>
          <a:xfrm>
            <a:off x="5148262" y="5013325"/>
            <a:ext cx="3744912" cy="7191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6" name="Google Shape;456;p54"/>
          <p:cNvSpPr txBox="1"/>
          <p:nvPr/>
        </p:nvSpPr>
        <p:spPr>
          <a:xfrm>
            <a:off x="5795962" y="3357562"/>
            <a:ext cx="25209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Налоговые органы</a:t>
            </a:r>
            <a:endParaRPr/>
          </a:p>
        </p:txBody>
      </p:sp>
      <p:sp>
        <p:nvSpPr>
          <p:cNvPr id="457" name="Google Shape;457;p54"/>
          <p:cNvSpPr txBox="1"/>
          <p:nvPr/>
        </p:nvSpPr>
        <p:spPr>
          <a:xfrm>
            <a:off x="5724525" y="4149725"/>
            <a:ext cx="2879725" cy="517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Органы государственных внебюджетных фондов</a:t>
            </a:r>
            <a:endParaRPr/>
          </a:p>
        </p:txBody>
      </p:sp>
      <p:sp>
        <p:nvSpPr>
          <p:cNvPr id="458" name="Google Shape;458;p54"/>
          <p:cNvSpPr txBox="1"/>
          <p:nvPr/>
        </p:nvSpPr>
        <p:spPr>
          <a:xfrm>
            <a:off x="6084887" y="5013325"/>
            <a:ext cx="2087562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Таможенные органы</a:t>
            </a:r>
            <a:endParaRPr/>
          </a:p>
        </p:txBody>
      </p:sp>
      <p:sp>
        <p:nvSpPr>
          <p:cNvPr id="459" name="Google Shape;459;p54"/>
          <p:cNvSpPr/>
          <p:nvPr/>
        </p:nvSpPr>
        <p:spPr>
          <a:xfrm>
            <a:off x="5148262" y="5949950"/>
            <a:ext cx="3744912" cy="7191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0" name="Google Shape;460;p54"/>
          <p:cNvSpPr txBox="1"/>
          <p:nvPr/>
        </p:nvSpPr>
        <p:spPr>
          <a:xfrm>
            <a:off x="5940425" y="5949950"/>
            <a:ext cx="2160587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Финансовые органы</a:t>
            </a:r>
            <a:endParaRPr/>
          </a:p>
        </p:txBody>
      </p:sp>
      <p:cxnSp>
        <p:nvCxnSpPr>
          <p:cNvPr id="461" name="Google Shape;461;p54"/>
          <p:cNvCxnSpPr/>
          <p:nvPr/>
        </p:nvCxnSpPr>
        <p:spPr>
          <a:xfrm>
            <a:off x="3348037" y="2276475"/>
            <a:ext cx="503237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62" name="Google Shape;462;p54"/>
          <p:cNvCxnSpPr/>
          <p:nvPr/>
        </p:nvCxnSpPr>
        <p:spPr>
          <a:xfrm>
            <a:off x="3851275" y="2276475"/>
            <a:ext cx="0" cy="3024187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63" name="Google Shape;463;p54"/>
          <p:cNvCxnSpPr/>
          <p:nvPr/>
        </p:nvCxnSpPr>
        <p:spPr>
          <a:xfrm flipH="1">
            <a:off x="3492500" y="5300662"/>
            <a:ext cx="358775" cy="73025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64" name="Google Shape;464;p54"/>
          <p:cNvCxnSpPr/>
          <p:nvPr/>
        </p:nvCxnSpPr>
        <p:spPr>
          <a:xfrm flipH="1">
            <a:off x="3419475" y="3789362"/>
            <a:ext cx="431800" cy="71437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65" name="Google Shape;465;p54"/>
          <p:cNvCxnSpPr/>
          <p:nvPr/>
        </p:nvCxnSpPr>
        <p:spPr>
          <a:xfrm rot="10800000">
            <a:off x="4716462" y="2276475"/>
            <a:ext cx="86360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66" name="Google Shape;466;p54"/>
          <p:cNvCxnSpPr/>
          <p:nvPr/>
        </p:nvCxnSpPr>
        <p:spPr>
          <a:xfrm flipH="1">
            <a:off x="4643437" y="2276475"/>
            <a:ext cx="73025" cy="403225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67" name="Google Shape;467;p54"/>
          <p:cNvCxnSpPr/>
          <p:nvPr/>
        </p:nvCxnSpPr>
        <p:spPr>
          <a:xfrm>
            <a:off x="4643437" y="6308725"/>
            <a:ext cx="504825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68" name="Google Shape;468;p54"/>
          <p:cNvCxnSpPr/>
          <p:nvPr/>
        </p:nvCxnSpPr>
        <p:spPr>
          <a:xfrm>
            <a:off x="4643437" y="5373687"/>
            <a:ext cx="504825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69" name="Google Shape;469;p54"/>
          <p:cNvCxnSpPr/>
          <p:nvPr/>
        </p:nvCxnSpPr>
        <p:spPr>
          <a:xfrm>
            <a:off x="4716462" y="4437062"/>
            <a:ext cx="503237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70" name="Google Shape;470;p54"/>
          <p:cNvCxnSpPr/>
          <p:nvPr/>
        </p:nvCxnSpPr>
        <p:spPr>
          <a:xfrm>
            <a:off x="4716462" y="3500437"/>
            <a:ext cx="43180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71" name="Google Shape;471;p54"/>
          <p:cNvCxnSpPr/>
          <p:nvPr/>
        </p:nvCxnSpPr>
        <p:spPr>
          <a:xfrm flipH="1">
            <a:off x="2627312" y="1341437"/>
            <a:ext cx="360362" cy="574675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72" name="Google Shape;472;p54"/>
          <p:cNvCxnSpPr/>
          <p:nvPr/>
        </p:nvCxnSpPr>
        <p:spPr>
          <a:xfrm>
            <a:off x="5867400" y="1341437"/>
            <a:ext cx="360362" cy="574675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55"/>
          <p:cNvSpPr txBox="1"/>
          <p:nvPr/>
        </p:nvSpPr>
        <p:spPr>
          <a:xfrm>
            <a:off x="971550" y="404812"/>
            <a:ext cx="698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Группы налогоплательщиков</a:t>
            </a:r>
            <a:endParaRPr/>
          </a:p>
        </p:txBody>
      </p:sp>
      <p:sp>
        <p:nvSpPr>
          <p:cNvPr id="478" name="Google Shape;478;p55"/>
          <p:cNvSpPr/>
          <p:nvPr/>
        </p:nvSpPr>
        <p:spPr>
          <a:xfrm>
            <a:off x="4067175" y="1268412"/>
            <a:ext cx="792162" cy="6477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p55"/>
          <p:cNvSpPr/>
          <p:nvPr/>
        </p:nvSpPr>
        <p:spPr>
          <a:xfrm>
            <a:off x="4067175" y="2276475"/>
            <a:ext cx="792162" cy="6477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55"/>
          <p:cNvSpPr/>
          <p:nvPr/>
        </p:nvSpPr>
        <p:spPr>
          <a:xfrm>
            <a:off x="4067175" y="3213100"/>
            <a:ext cx="792162" cy="6477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p55"/>
          <p:cNvSpPr/>
          <p:nvPr/>
        </p:nvSpPr>
        <p:spPr>
          <a:xfrm>
            <a:off x="4067175" y="4292600"/>
            <a:ext cx="792162" cy="6477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Google Shape;482;p55"/>
          <p:cNvSpPr txBox="1"/>
          <p:nvPr/>
        </p:nvSpPr>
        <p:spPr>
          <a:xfrm>
            <a:off x="539750" y="1412875"/>
            <a:ext cx="2736850" cy="431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55"/>
          <p:cNvSpPr txBox="1"/>
          <p:nvPr/>
        </p:nvSpPr>
        <p:spPr>
          <a:xfrm>
            <a:off x="539750" y="2420937"/>
            <a:ext cx="2736850" cy="431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55"/>
          <p:cNvSpPr txBox="1"/>
          <p:nvPr/>
        </p:nvSpPr>
        <p:spPr>
          <a:xfrm>
            <a:off x="539750" y="3357562"/>
            <a:ext cx="2736850" cy="431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5" name="Google Shape;485;p55"/>
          <p:cNvSpPr txBox="1"/>
          <p:nvPr/>
        </p:nvSpPr>
        <p:spPr>
          <a:xfrm>
            <a:off x="539750" y="4437062"/>
            <a:ext cx="2736850" cy="431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55"/>
          <p:cNvSpPr txBox="1"/>
          <p:nvPr/>
        </p:nvSpPr>
        <p:spPr>
          <a:xfrm>
            <a:off x="5651500" y="4437062"/>
            <a:ext cx="2736850" cy="431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p55"/>
          <p:cNvSpPr txBox="1"/>
          <p:nvPr/>
        </p:nvSpPr>
        <p:spPr>
          <a:xfrm>
            <a:off x="5651500" y="3357562"/>
            <a:ext cx="2736850" cy="431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p55"/>
          <p:cNvSpPr txBox="1"/>
          <p:nvPr/>
        </p:nvSpPr>
        <p:spPr>
          <a:xfrm>
            <a:off x="5651500" y="2420937"/>
            <a:ext cx="2736850" cy="431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p55"/>
          <p:cNvSpPr txBox="1"/>
          <p:nvPr/>
        </p:nvSpPr>
        <p:spPr>
          <a:xfrm>
            <a:off x="5651500" y="1412875"/>
            <a:ext cx="2736850" cy="431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90" name="Google Shape;490;p55"/>
          <p:cNvCxnSpPr/>
          <p:nvPr/>
        </p:nvCxnSpPr>
        <p:spPr>
          <a:xfrm>
            <a:off x="3276600" y="1628775"/>
            <a:ext cx="790575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91" name="Google Shape;491;p55"/>
          <p:cNvCxnSpPr/>
          <p:nvPr/>
        </p:nvCxnSpPr>
        <p:spPr>
          <a:xfrm>
            <a:off x="3276600" y="2636837"/>
            <a:ext cx="790575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92" name="Google Shape;492;p55"/>
          <p:cNvCxnSpPr/>
          <p:nvPr/>
        </p:nvCxnSpPr>
        <p:spPr>
          <a:xfrm>
            <a:off x="3276600" y="3573462"/>
            <a:ext cx="790575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93" name="Google Shape;493;p55"/>
          <p:cNvCxnSpPr/>
          <p:nvPr/>
        </p:nvCxnSpPr>
        <p:spPr>
          <a:xfrm>
            <a:off x="4859337" y="1628775"/>
            <a:ext cx="790575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94" name="Google Shape;494;p55"/>
          <p:cNvCxnSpPr/>
          <p:nvPr/>
        </p:nvCxnSpPr>
        <p:spPr>
          <a:xfrm>
            <a:off x="4859337" y="2636837"/>
            <a:ext cx="790575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95" name="Google Shape;495;p55"/>
          <p:cNvCxnSpPr/>
          <p:nvPr/>
        </p:nvCxnSpPr>
        <p:spPr>
          <a:xfrm>
            <a:off x="3276600" y="4652962"/>
            <a:ext cx="790575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96" name="Google Shape;496;p55"/>
          <p:cNvCxnSpPr/>
          <p:nvPr/>
        </p:nvCxnSpPr>
        <p:spPr>
          <a:xfrm>
            <a:off x="4859337" y="3573462"/>
            <a:ext cx="790575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97" name="Google Shape;497;p55"/>
          <p:cNvCxnSpPr/>
          <p:nvPr/>
        </p:nvCxnSpPr>
        <p:spPr>
          <a:xfrm>
            <a:off x="4859337" y="4652962"/>
            <a:ext cx="790575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498" name="Google Shape;498;p55"/>
          <p:cNvSpPr txBox="1"/>
          <p:nvPr/>
        </p:nvSpPr>
        <p:spPr>
          <a:xfrm>
            <a:off x="611187" y="1412875"/>
            <a:ext cx="259238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Физические лица </a:t>
            </a:r>
            <a:endParaRPr/>
          </a:p>
        </p:txBody>
      </p:sp>
      <p:sp>
        <p:nvSpPr>
          <p:cNvPr id="499" name="Google Shape;499;p55"/>
          <p:cNvSpPr txBox="1"/>
          <p:nvPr/>
        </p:nvSpPr>
        <p:spPr>
          <a:xfrm>
            <a:off x="5724525" y="1412875"/>
            <a:ext cx="2519362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Юридические лица</a:t>
            </a:r>
            <a:endParaRPr/>
          </a:p>
        </p:txBody>
      </p:sp>
      <p:sp>
        <p:nvSpPr>
          <p:cNvPr id="500" name="Google Shape;500;p55"/>
          <p:cNvSpPr txBox="1"/>
          <p:nvPr/>
        </p:nvSpPr>
        <p:spPr>
          <a:xfrm>
            <a:off x="684212" y="2420937"/>
            <a:ext cx="23749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Резиденты</a:t>
            </a:r>
            <a:endParaRPr/>
          </a:p>
        </p:txBody>
      </p:sp>
      <p:sp>
        <p:nvSpPr>
          <p:cNvPr id="501" name="Google Shape;501;p55"/>
          <p:cNvSpPr txBox="1"/>
          <p:nvPr/>
        </p:nvSpPr>
        <p:spPr>
          <a:xfrm>
            <a:off x="5867400" y="2420937"/>
            <a:ext cx="237648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Нерезиденты</a:t>
            </a:r>
            <a:endParaRPr/>
          </a:p>
        </p:txBody>
      </p:sp>
      <p:sp>
        <p:nvSpPr>
          <p:cNvPr id="502" name="Google Shape;502;p55"/>
          <p:cNvSpPr txBox="1"/>
          <p:nvPr/>
        </p:nvSpPr>
        <p:spPr>
          <a:xfrm>
            <a:off x="827087" y="3357562"/>
            <a:ext cx="216058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Единые</a:t>
            </a:r>
            <a:endParaRPr/>
          </a:p>
        </p:txBody>
      </p:sp>
      <p:sp>
        <p:nvSpPr>
          <p:cNvPr id="503" name="Google Shape;503;p55"/>
          <p:cNvSpPr txBox="1"/>
          <p:nvPr/>
        </p:nvSpPr>
        <p:spPr>
          <a:xfrm>
            <a:off x="5867400" y="3357562"/>
            <a:ext cx="2447925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Консолидированные</a:t>
            </a:r>
            <a:endParaRPr/>
          </a:p>
        </p:txBody>
      </p:sp>
      <p:sp>
        <p:nvSpPr>
          <p:cNvPr id="504" name="Google Shape;504;p55"/>
          <p:cNvSpPr txBox="1"/>
          <p:nvPr/>
        </p:nvSpPr>
        <p:spPr>
          <a:xfrm>
            <a:off x="684212" y="4437062"/>
            <a:ext cx="23749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Независимые</a:t>
            </a:r>
            <a:endParaRPr/>
          </a:p>
        </p:txBody>
      </p:sp>
      <p:sp>
        <p:nvSpPr>
          <p:cNvPr id="505" name="Google Shape;505;p55"/>
          <p:cNvSpPr txBox="1"/>
          <p:nvPr/>
        </p:nvSpPr>
        <p:spPr>
          <a:xfrm>
            <a:off x="5795962" y="4437062"/>
            <a:ext cx="2447925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Взаимозависимые</a:t>
            </a:r>
            <a:endParaRPr/>
          </a:p>
        </p:txBody>
      </p:sp>
      <p:sp>
        <p:nvSpPr>
          <p:cNvPr id="506" name="Google Shape;506;p55"/>
          <p:cNvSpPr txBox="1"/>
          <p:nvPr/>
        </p:nvSpPr>
        <p:spPr>
          <a:xfrm>
            <a:off x="4284662" y="1412875"/>
            <a:ext cx="4318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507" name="Google Shape;507;p55"/>
          <p:cNvSpPr txBox="1"/>
          <p:nvPr/>
        </p:nvSpPr>
        <p:spPr>
          <a:xfrm>
            <a:off x="4284662" y="2420937"/>
            <a:ext cx="4318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508" name="Google Shape;508;p55"/>
          <p:cNvSpPr txBox="1"/>
          <p:nvPr/>
        </p:nvSpPr>
        <p:spPr>
          <a:xfrm>
            <a:off x="4284662" y="3357562"/>
            <a:ext cx="4318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509" name="Google Shape;509;p55"/>
          <p:cNvSpPr txBox="1"/>
          <p:nvPr/>
        </p:nvSpPr>
        <p:spPr>
          <a:xfrm>
            <a:off x="4284662" y="4437062"/>
            <a:ext cx="504825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56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</a:pPr>
            <a:r>
              <a:rPr lang="en-US" sz="36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Классификация налоговых правоотношений </a:t>
            </a:r>
            <a:br>
              <a:rPr lang="en-US" sz="36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Основание: функции права</a:t>
            </a:r>
            <a:endParaRPr/>
          </a:p>
        </p:txBody>
      </p:sp>
      <p:pic>
        <p:nvPicPr>
          <p:cNvPr id="515" name="Google Shape;515;p56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44500" y="1609725"/>
            <a:ext cx="7267575" cy="4846637"/>
          </a:xfrm>
          <a:prstGeom prst="rect">
            <a:avLst/>
          </a:prstGeom>
          <a:noFill/>
          <a:ln>
            <a:noFill/>
          </a:ln>
        </p:spPr>
      </p:pic>
      <p:sp>
        <p:nvSpPr>
          <p:cNvPr id="516" name="Google Shape;516;p56"/>
          <p:cNvSpPr txBox="1"/>
          <p:nvPr/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t>42</a:t>
            </a:fld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57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</a:pPr>
            <a:r>
              <a:rPr lang="en-US" sz="40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Основание классификации: характер налоговых норм</a:t>
            </a:r>
            <a:endParaRPr/>
          </a:p>
        </p:txBody>
      </p:sp>
      <p:pic>
        <p:nvPicPr>
          <p:cNvPr id="522" name="Google Shape;522;p57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44500" y="1609725"/>
            <a:ext cx="7267575" cy="4846637"/>
          </a:xfrm>
          <a:prstGeom prst="rect">
            <a:avLst/>
          </a:prstGeom>
          <a:noFill/>
          <a:ln>
            <a:noFill/>
          </a:ln>
        </p:spPr>
      </p:pic>
      <p:sp>
        <p:nvSpPr>
          <p:cNvPr id="523" name="Google Shape;523;p57"/>
          <p:cNvSpPr txBox="1"/>
          <p:nvPr/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t>43</a:t>
            </a:fld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58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</a:pPr>
            <a:r>
              <a:rPr lang="en-US" sz="40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Основание классификации: особенности объекта</a:t>
            </a:r>
            <a:endParaRPr/>
          </a:p>
        </p:txBody>
      </p:sp>
      <p:pic>
        <p:nvPicPr>
          <p:cNvPr id="529" name="Google Shape;529;p58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44500" y="1609725"/>
            <a:ext cx="7267575" cy="4846637"/>
          </a:xfrm>
          <a:prstGeom prst="rect">
            <a:avLst/>
          </a:prstGeom>
          <a:noFill/>
          <a:ln>
            <a:noFill/>
          </a:ln>
        </p:spPr>
      </p:pic>
      <p:sp>
        <p:nvSpPr>
          <p:cNvPr id="530" name="Google Shape;530;p58"/>
          <p:cNvSpPr txBox="1"/>
          <p:nvPr/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t>44</a:t>
            </a:fld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p59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</a:pPr>
            <a:r>
              <a:rPr lang="en-US" sz="40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Основание классификации: структура содержания</a:t>
            </a:r>
            <a:endParaRPr/>
          </a:p>
        </p:txBody>
      </p:sp>
      <p:pic>
        <p:nvPicPr>
          <p:cNvPr id="536" name="Google Shape;536;p5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44500" y="1609725"/>
            <a:ext cx="7267575" cy="4846637"/>
          </a:xfrm>
          <a:prstGeom prst="rect">
            <a:avLst/>
          </a:prstGeom>
          <a:noFill/>
          <a:ln>
            <a:noFill/>
          </a:ln>
        </p:spPr>
      </p:pic>
      <p:sp>
        <p:nvSpPr>
          <p:cNvPr id="537" name="Google Shape;537;p59"/>
          <p:cNvSpPr txBox="1"/>
          <p:nvPr/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t>45</a:t>
            </a:fld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60"/>
          <p:cNvSpPr txBox="1"/>
          <p:nvPr/>
        </p:nvSpPr>
        <p:spPr>
          <a:xfrm>
            <a:off x="900112" y="2060575"/>
            <a:ext cx="7632700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 sz="40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Спасибо за внимание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9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Предмет налогового права</a:t>
            </a:r>
            <a:endParaRPr/>
          </a:p>
        </p:txBody>
      </p:sp>
      <p:pic>
        <p:nvPicPr>
          <p:cNvPr id="164" name="Google Shape;164;p1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01637" y="1573212"/>
            <a:ext cx="7499350" cy="488315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19"/>
          <p:cNvSpPr txBox="1"/>
          <p:nvPr/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налоговое право </a:t>
            </a:r>
            <a:endParaRPr/>
          </a:p>
        </p:txBody>
      </p:sp>
      <p:pic>
        <p:nvPicPr>
          <p:cNvPr id="171" name="Google Shape;171;p20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44500" y="1584325"/>
            <a:ext cx="7394575" cy="488315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20"/>
          <p:cNvSpPr txBox="1"/>
          <p:nvPr/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1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 dirty="0" err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Понятие</a:t>
            </a:r>
            <a:r>
              <a:rPr lang="en-US" sz="4400" b="0" i="0" u="none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0" i="0" u="none" dirty="0" err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системы</a:t>
            </a:r>
            <a:r>
              <a:rPr lang="en-US" sz="4400" b="0" i="0" u="none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4400" b="0" i="0" u="none" dirty="0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Н</a:t>
            </a:r>
            <a:r>
              <a:rPr lang="en-US" sz="4400" b="0" i="0" u="none" dirty="0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П</a:t>
            </a:r>
            <a:endParaRPr/>
          </a:p>
        </p:txBody>
      </p:sp>
      <p:pic>
        <p:nvPicPr>
          <p:cNvPr id="178" name="Google Shape;178;p21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44500" y="1603375"/>
            <a:ext cx="7340600" cy="485775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21"/>
          <p:cNvSpPr txBox="1"/>
          <p:nvPr/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2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Общая часть НП</a:t>
            </a:r>
            <a:endParaRPr/>
          </a:p>
        </p:txBody>
      </p:sp>
      <p:pic>
        <p:nvPicPr>
          <p:cNvPr id="185" name="Google Shape;185;p22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96875" y="1609725"/>
            <a:ext cx="7315200" cy="4846637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22"/>
          <p:cNvSpPr txBox="1"/>
          <p:nvPr/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3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Особенная часть НП </a:t>
            </a:r>
            <a:endParaRPr/>
          </a:p>
        </p:txBody>
      </p:sp>
      <p:sp>
        <p:nvSpPr>
          <p:cNvPr id="192" name="Google Shape;192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gradFill>
            <a:gsLst>
              <a:gs pos="0">
                <a:srgbClr val="EDEDED"/>
              </a:gs>
              <a:gs pos="35000">
                <a:srgbClr val="F2F2F2"/>
              </a:gs>
              <a:gs pos="100000">
                <a:srgbClr val="FAFAFA"/>
              </a:gs>
            </a:gsLst>
            <a:lin ang="16200000" scaled="0"/>
          </a:gradFill>
          <a:ln w="9525" cap="flat" cmpd="sng">
            <a:solidFill>
              <a:srgbClr val="D5D5D5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rgbClr val="463416"/>
                </a:solidFill>
                <a:latin typeface="Arial"/>
                <a:ea typeface="Arial"/>
                <a:cs typeface="Arial"/>
                <a:sym typeface="Arial"/>
              </a:rPr>
              <a:t>осуществляет правовое регулирование отдельных налогов и сборов. Каждый из налогов (сборов) представляет собой самостоятельный институт: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Noto Sans Symbols"/>
              <a:buChar char="⮚"/>
            </a:pPr>
            <a:r>
              <a:rPr lang="en-US" sz="3200" b="0" i="0" u="none" strike="noStrike" cap="none">
                <a:solidFill>
                  <a:srgbClr val="463416"/>
                </a:solidFill>
                <a:latin typeface="Arial"/>
                <a:ea typeface="Arial"/>
                <a:cs typeface="Arial"/>
                <a:sym typeface="Arial"/>
              </a:rPr>
              <a:t>Подоходный налог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Noto Sans Symbols"/>
              <a:buChar char="⮚"/>
            </a:pPr>
            <a:r>
              <a:rPr lang="en-US" sz="3200" b="0" i="0" u="none" strike="noStrike" cap="none">
                <a:solidFill>
                  <a:srgbClr val="463416"/>
                </a:solidFill>
                <a:latin typeface="Arial"/>
                <a:ea typeface="Arial"/>
                <a:cs typeface="Arial"/>
                <a:sym typeface="Arial"/>
              </a:rPr>
              <a:t>НДС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Noto Sans Symbols"/>
              <a:buChar char="⮚"/>
            </a:pPr>
            <a:r>
              <a:rPr lang="en-US" sz="3200" b="0" i="0" u="none" strike="noStrike" cap="none">
                <a:solidFill>
                  <a:srgbClr val="463416"/>
                </a:solidFill>
                <a:latin typeface="Arial"/>
                <a:ea typeface="Arial"/>
                <a:cs typeface="Arial"/>
                <a:sym typeface="Arial"/>
              </a:rPr>
              <a:t>Налог на прибыль и т.д.</a:t>
            </a:r>
            <a:endParaRPr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None/>
            </a:pPr>
            <a:endParaRPr sz="3200" b="0" i="0" u="none">
              <a:solidFill>
                <a:srgbClr val="46341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23"/>
          <p:cNvSpPr txBox="1"/>
          <p:nvPr/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Вершина горы">
  <a:themeElements>
    <a:clrScheme name="Вершина гор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ершина горы">
  <a:themeElements>
    <a:clrScheme name="Вершина гор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903</Words>
  <PresentationFormat>Экран (4:3)</PresentationFormat>
  <Paragraphs>179</Paragraphs>
  <Slides>46</Slides>
  <Notes>46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46</vt:i4>
      </vt:variant>
    </vt:vector>
  </HeadingPairs>
  <TitlesOfParts>
    <vt:vector size="48" baseType="lpstr">
      <vt:lpstr>1_Вершина горы</vt:lpstr>
      <vt:lpstr>Вершина горы</vt:lpstr>
      <vt:lpstr>Тема 11. Налоговое право РК.  </vt:lpstr>
      <vt:lpstr>Вопросы:</vt:lpstr>
      <vt:lpstr>Слайд 3</vt:lpstr>
      <vt:lpstr>Понятие налогового права</vt:lpstr>
      <vt:lpstr>Предмет налогового права</vt:lpstr>
      <vt:lpstr>налоговое право </vt:lpstr>
      <vt:lpstr>Понятие системы НП</vt:lpstr>
      <vt:lpstr>Общая часть НП</vt:lpstr>
      <vt:lpstr>Особенная часть НП </vt:lpstr>
      <vt:lpstr>К методам налогового права относится </vt:lpstr>
      <vt:lpstr>Слайд 11</vt:lpstr>
      <vt:lpstr>Слайд 12</vt:lpstr>
      <vt:lpstr>Принципы налогового права</vt:lpstr>
      <vt:lpstr>К специально-правовым принципам относятся: </vt:lpstr>
      <vt:lpstr>Законными являются лишь налоги и сборы, установленные </vt:lpstr>
      <vt:lpstr>Слайд 16</vt:lpstr>
      <vt:lpstr>Слайд 17</vt:lpstr>
      <vt:lpstr>Слайд 18</vt:lpstr>
      <vt:lpstr>Слайд 19</vt:lpstr>
      <vt:lpstr>Слайд 20</vt:lpstr>
      <vt:lpstr>Виды источников</vt:lpstr>
      <vt:lpstr>Иерархически выстроенная последовательность источников налогового права по мере уменьшения юридической силы</vt:lpstr>
      <vt:lpstr>К специальным нормативным правовым актам относятся </vt:lpstr>
      <vt:lpstr>К подзаконным нормативным актам по вопросам, связанным с налогообложением, относятся</vt:lpstr>
      <vt:lpstr>Действие актов налогового законодательства.</vt:lpstr>
      <vt:lpstr>К вариантам пределов действия акта во времени относят </vt:lpstr>
      <vt:lpstr>Слайд 27</vt:lpstr>
      <vt:lpstr>Слайд 28</vt:lpstr>
      <vt:lpstr>При разрешении вопроса о действии акты налогового законодательства в отношении конкретного лица можно применять </vt:lpstr>
      <vt:lpstr>Слайд 30</vt:lpstr>
      <vt:lpstr>Вопросы:</vt:lpstr>
      <vt:lpstr>Понятие налогового правоотношения</vt:lpstr>
      <vt:lpstr>Слайд 33</vt:lpstr>
      <vt:lpstr>Особенности налогового правоотношения</vt:lpstr>
      <vt:lpstr>Слайд 35</vt:lpstr>
      <vt:lpstr>Структура налогового правоотношения</vt:lpstr>
      <vt:lpstr>Объектами налоговых правоотношений могут выступать </vt:lpstr>
      <vt:lpstr>К субъектам налоговых отношений относятся</vt:lpstr>
      <vt:lpstr>Слайд 39</vt:lpstr>
      <vt:lpstr>Слайд 40</vt:lpstr>
      <vt:lpstr>Слайд 41</vt:lpstr>
      <vt:lpstr>Классификация налоговых правоотношений  Основание: функции права</vt:lpstr>
      <vt:lpstr>Основание классификации: характер налоговых норм</vt:lpstr>
      <vt:lpstr>Основание классификации: особенности объекта</vt:lpstr>
      <vt:lpstr>Основание классификации: структура содержания</vt:lpstr>
      <vt:lpstr>Слайд 46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 Налоговое право РК.  </dc:title>
  <dc:creator>admin</dc:creator>
  <cp:lastModifiedBy>admin</cp:lastModifiedBy>
  <cp:revision>2</cp:revision>
  <dcterms:modified xsi:type="dcterms:W3CDTF">2020-11-25T05:07:10Z</dcterms:modified>
</cp:coreProperties>
</file>