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65" r:id="rId4"/>
    <p:sldId id="259" r:id="rId5"/>
    <p:sldId id="260" r:id="rId6"/>
    <p:sldId id="264" r:id="rId7"/>
    <p:sldId id="261" r:id="rId8"/>
    <p:sldId id="262" r:id="rId9"/>
    <p:sldId id="266" r:id="rId10"/>
    <p:sldId id="267" r:id="rId11"/>
    <p:sldId id="263"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ru-RU"/>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1932460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5AE54E-5F17-412B-81BC-380D96E39C97}" type="datetimeFigureOut">
              <a:rPr lang="ru-RU" smtClean="0"/>
              <a:t>14.11.2020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384768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778444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16478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327280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05AE54E-5F17-412B-81BC-380D96E39C97}" type="datetimeFigureOut">
              <a:rPr lang="ru-RU" smtClean="0"/>
              <a:t>14.11.2020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3636411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05AE54E-5F17-412B-81BC-380D96E39C97}" type="datetimeFigureOut">
              <a:rPr lang="ru-RU" smtClean="0"/>
              <a:t>14.11.2020</a:t>
            </a:fld>
            <a:endParaRPr lang="ru-RU"/>
          </a:p>
        </p:txBody>
      </p:sp>
      <p:sp>
        <p:nvSpPr>
          <p:cNvPr id="8" name="Footer Placeholder 7"/>
          <p:cNvSpPr>
            <a:spLocks noGrp="1"/>
          </p:cNvSpPr>
          <p:nvPr>
            <p:ph type="ftr" sz="quarter" idx="11"/>
          </p:nvPr>
        </p:nvSpPr>
        <p:spPr>
          <a:xfrm>
            <a:off x="561111" y="6391838"/>
            <a:ext cx="3644282" cy="304801"/>
          </a:xfrm>
        </p:spPr>
        <p:txBody>
          <a:bodyPr/>
          <a:lstStyle/>
          <a:p>
            <a:endParaRPr lang="ru-RU"/>
          </a:p>
        </p:txBody>
      </p:sp>
      <p:sp>
        <p:nvSpPr>
          <p:cNvPr id="9" name="Slide Number Placeholder 8"/>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1162974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417531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819850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392202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05AE54E-5F17-412B-81BC-380D96E39C97}" type="datetimeFigureOut">
              <a:rPr lang="ru-RU" smtClean="0"/>
              <a:t>14.11.2020</a:t>
            </a:fld>
            <a:endParaRPr lang="ru-RU"/>
          </a:p>
        </p:txBody>
      </p:sp>
      <p:sp>
        <p:nvSpPr>
          <p:cNvPr id="5" name="Footer Placeholder 4"/>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303348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05AE54E-5F17-412B-81BC-380D96E39C97}" type="datetimeFigureOut">
              <a:rPr lang="ru-RU" smtClean="0"/>
              <a:t>14.11.2020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179352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05AE54E-5F17-412B-81BC-380D96E39C97}" type="datetimeFigureOut">
              <a:rPr lang="ru-RU" smtClean="0"/>
              <a:t>14.11.2020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845178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05AE54E-5F17-412B-81BC-380D96E39C97}" type="datetimeFigureOut">
              <a:rPr lang="ru-RU" smtClean="0"/>
              <a:t>14.11.2020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15859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AE54E-5F17-412B-81BC-380D96E39C97}" type="datetimeFigureOut">
              <a:rPr lang="ru-RU" smtClean="0"/>
              <a:t>14.11.2020</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52281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5AE54E-5F17-412B-81BC-380D96E39C97}" type="datetimeFigureOut">
              <a:rPr lang="ru-RU" smtClean="0"/>
              <a:t>14.11.2020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549223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ru-RU" smtClean="0"/>
              <a:t>Вставка рисунка</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5AE54E-5F17-412B-81BC-380D96E39C97}" type="datetimeFigureOut">
              <a:rPr lang="ru-RU" smtClean="0"/>
              <a:t>14.11.2020</a:t>
            </a:fld>
            <a:endParaRPr lang="ru-RU"/>
          </a:p>
        </p:txBody>
      </p:sp>
      <p:sp>
        <p:nvSpPr>
          <p:cNvPr id="6" name="Footer Placeholder 5"/>
          <p:cNvSpPr>
            <a:spLocks noGrp="1"/>
          </p:cNvSpPr>
          <p:nvPr>
            <p:ph type="ftr" sz="quarter" idx="11"/>
          </p:nvPr>
        </p:nvSpPr>
        <p:spPr/>
        <p:txBody>
          <a:bodyPr/>
          <a:lstStyle/>
          <a:p>
            <a:endParaRPr lang="ru-RU"/>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85DE433-0235-48C5-BCB2-956CA601D89E}" type="slidenum">
              <a:rPr lang="ru-RU" smtClean="0"/>
              <a:t>‹#›</a:t>
            </a:fld>
            <a:endParaRPr lang="ru-RU"/>
          </a:p>
        </p:txBody>
      </p:sp>
    </p:spTree>
    <p:extLst>
      <p:ext uri="{BB962C8B-B14F-4D97-AF65-F5344CB8AC3E}">
        <p14:creationId xmlns:p14="http://schemas.microsoft.com/office/powerpoint/2010/main" val="283955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05AE54E-5F17-412B-81BC-380D96E39C97}" type="datetimeFigureOut">
              <a:rPr lang="ru-RU" smtClean="0"/>
              <a:t>14.11.2020</a:t>
            </a:fld>
            <a:endParaRPr lang="ru-RU"/>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ru-RU"/>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85DE433-0235-48C5-BCB2-956CA601D89E}" type="slidenum">
              <a:rPr lang="ru-RU" smtClean="0"/>
              <a:t>‹#›</a:t>
            </a:fld>
            <a:endParaRPr lang="ru-RU"/>
          </a:p>
        </p:txBody>
      </p:sp>
    </p:spTree>
    <p:extLst>
      <p:ext uri="{BB962C8B-B14F-4D97-AF65-F5344CB8AC3E}">
        <p14:creationId xmlns:p14="http://schemas.microsoft.com/office/powerpoint/2010/main" val="18625630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55802" y="1938968"/>
            <a:ext cx="9939031" cy="1912995"/>
          </a:xfrm>
        </p:spPr>
        <p:txBody>
          <a:bodyPr/>
          <a:lstStyle/>
          <a:p>
            <a:pPr algn="ctr"/>
            <a:r>
              <a:rPr lang="ru-RU">
                <a:latin typeface="Times New Roman" panose="02020603050405020304" pitchFamily="18" charset="0"/>
                <a:cs typeface="Times New Roman" panose="02020603050405020304" pitchFamily="18" charset="0"/>
              </a:rPr>
              <a:t>Қазақ мақалдарына танымдық және </a:t>
            </a:r>
            <a:r>
              <a:rPr lang="ru-RU">
                <a:latin typeface="Times New Roman" panose="02020603050405020304" pitchFamily="18" charset="0"/>
                <a:cs typeface="Times New Roman" panose="02020603050405020304" pitchFamily="18" charset="0"/>
              </a:rPr>
              <a:t>уәждік </a:t>
            </a:r>
            <a:r>
              <a:rPr lang="ru-RU" smtClean="0">
                <a:latin typeface="Times New Roman" panose="02020603050405020304" pitchFamily="18" charset="0"/>
                <a:cs typeface="Times New Roman" panose="02020603050405020304" pitchFamily="18" charset="0"/>
              </a:rPr>
              <a:t>талдау</a:t>
            </a:r>
            <a:endParaRPr lang="ru-RU">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7555755" y="5295173"/>
            <a:ext cx="4022973" cy="861420"/>
          </a:xfrm>
        </p:spPr>
        <p:txBody>
          <a:bodyPr>
            <a:normAutofit/>
          </a:bodyPr>
          <a:lstStyle/>
          <a:p>
            <a:r>
              <a:rPr lang="ru-RU" sz="1600">
                <a:latin typeface="Times New Roman" panose="02020603050405020304" pitchFamily="18" charset="0"/>
                <a:cs typeface="Times New Roman" panose="02020603050405020304" pitchFamily="18" charset="0"/>
              </a:rPr>
              <a:t>Орындаған: Байбосынова М.</a:t>
            </a:r>
          </a:p>
          <a:p>
            <a:r>
              <a:rPr lang="ru-RU" sz="1600">
                <a:latin typeface="Times New Roman" panose="02020603050405020304" pitchFamily="18" charset="0"/>
                <a:cs typeface="Times New Roman" panose="02020603050405020304" pitchFamily="18" charset="0"/>
              </a:rPr>
              <a:t>Тексерген: Салқынбай А.</a:t>
            </a:r>
          </a:p>
          <a:p>
            <a:endParaRPr lang="ru-RU" sz="160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761561" y="484740"/>
            <a:ext cx="6096000" cy="923330"/>
          </a:xfrm>
          <a:prstGeom prst="rect">
            <a:avLst/>
          </a:prstGeom>
        </p:spPr>
        <p:txBody>
          <a:bodyPr>
            <a:spAutoFit/>
          </a:bodyPr>
          <a:lstStyle/>
          <a:p>
            <a:pPr algn="ctr"/>
            <a:r>
              <a:rPr lang="ru-RU">
                <a:solidFill>
                  <a:schemeClr val="bg1"/>
                </a:solidFill>
                <a:latin typeface="Times New Roman" panose="02020603050405020304" pitchFamily="18" charset="0"/>
                <a:cs typeface="Times New Roman" panose="02020603050405020304" pitchFamily="18" charset="0"/>
              </a:rPr>
              <a:t>Әл-Фараби атындағы ҚазҰУ </a:t>
            </a:r>
          </a:p>
          <a:p>
            <a:pPr algn="ctr"/>
            <a:r>
              <a:rPr lang="ru-RU">
                <a:solidFill>
                  <a:schemeClr val="bg1"/>
                </a:solidFill>
                <a:latin typeface="Times New Roman" panose="02020603050405020304" pitchFamily="18" charset="0"/>
                <a:cs typeface="Times New Roman" panose="02020603050405020304" pitchFamily="18" charset="0"/>
              </a:rPr>
              <a:t>Филология және әлем тілдері факультеті</a:t>
            </a:r>
          </a:p>
          <a:p>
            <a:pPr algn="ctr"/>
            <a:r>
              <a:rPr lang="ru-RU">
                <a:solidFill>
                  <a:schemeClr val="bg1"/>
                </a:solidFill>
                <a:latin typeface="Times New Roman" panose="02020603050405020304" pitchFamily="18" charset="0"/>
                <a:cs typeface="Times New Roman" panose="02020603050405020304" pitchFamily="18" charset="0"/>
              </a:rPr>
              <a:t>Қазақ тілі мен әдебиеті мамандарын даярлау мамандығы</a:t>
            </a:r>
          </a:p>
        </p:txBody>
      </p:sp>
    </p:spTree>
    <p:extLst>
      <p:ext uri="{BB962C8B-B14F-4D97-AF65-F5344CB8AC3E}">
        <p14:creationId xmlns:p14="http://schemas.microsoft.com/office/powerpoint/2010/main" val="1970292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66204" y="2333685"/>
            <a:ext cx="10130326" cy="4247317"/>
          </a:xfrm>
          <a:prstGeom prst="rect">
            <a:avLst/>
          </a:prstGeom>
        </p:spPr>
        <p:txBody>
          <a:bodyPr wrap="square">
            <a:spAutoFit/>
          </a:bodyPr>
          <a:lstStyle/>
          <a:p>
            <a:pPr algn="just"/>
            <a:r>
              <a:rPr lang="ru-RU">
                <a:latin typeface="Times New Roman" panose="02020603050405020304" pitchFamily="18" charset="0"/>
                <a:cs typeface="Times New Roman" panose="02020603050405020304" pitchFamily="18" charset="0"/>
              </a:rPr>
              <a:t>К</a:t>
            </a:r>
            <a:r>
              <a:rPr lang="ru-RU" smtClean="0">
                <a:latin typeface="Times New Roman" panose="02020603050405020304" pitchFamily="18" charset="0"/>
                <a:cs typeface="Times New Roman" panose="02020603050405020304" pitchFamily="18" charset="0"/>
              </a:rPr>
              <a:t>ейбіреулердің бұл сөзді кейде өзгертіп, өзіне таныс, мақалдың жалпы мағынасына үйлесе беретін </a:t>
            </a:r>
            <a:r>
              <a:rPr lang="ru-RU" b="1" smtClean="0">
                <a:latin typeface="Times New Roman" panose="02020603050405020304" pitchFamily="18" charset="0"/>
                <a:cs typeface="Times New Roman" panose="02020603050405020304" pitchFamily="18" charset="0"/>
              </a:rPr>
              <a:t>қалт</a:t>
            </a:r>
            <a:r>
              <a:rPr lang="ru-RU" smtClean="0">
                <a:latin typeface="Times New Roman" panose="02020603050405020304" pitchFamily="18" charset="0"/>
                <a:cs typeface="Times New Roman" panose="02020603050405020304" pitchFamily="18" charset="0"/>
              </a:rPr>
              <a:t> бейнелеуішін қолдануы байқалады. Қазақ тілінде: қалт айту, қалт жіберу - “жаңылыс айтып қалу”, “мұрт кету” мағынасында қолданылуына байланысты ол мақал мазмұнымен үйлесіп тұрған сияқты. Енді біреулердің </a:t>
            </a:r>
            <a:r>
              <a:rPr lang="ru-RU" b="1" smtClean="0">
                <a:latin typeface="Times New Roman" panose="02020603050405020304" pitchFamily="18" charset="0"/>
                <a:cs typeface="Times New Roman" panose="02020603050405020304" pitchFamily="18" charset="0"/>
              </a:rPr>
              <a:t>қалп</a:t>
            </a:r>
            <a:r>
              <a:rPr lang="ru-RU" smtClean="0">
                <a:latin typeface="Times New Roman" panose="02020603050405020304" pitchFamily="18" charset="0"/>
                <a:cs typeface="Times New Roman" panose="02020603050405020304" pitchFamily="18" charset="0"/>
              </a:rPr>
              <a:t> сөзін, түсінбегендігінен де болар,</a:t>
            </a:r>
            <a:r>
              <a:rPr lang="ru-RU" b="1" smtClean="0">
                <a:latin typeface="Times New Roman" panose="02020603050405020304" pitchFamily="18" charset="0"/>
                <a:cs typeface="Times New Roman" panose="02020603050405020304" pitchFamily="18" charset="0"/>
              </a:rPr>
              <a:t> қалып </a:t>
            </a:r>
            <a:r>
              <a:rPr lang="ru-RU" smtClean="0">
                <a:latin typeface="Times New Roman" panose="02020603050405020304" pitchFamily="18" charset="0"/>
                <a:cs typeface="Times New Roman" panose="02020603050405020304" pitchFamily="18" charset="0"/>
              </a:rPr>
              <a:t>деп, өзгертіп айтуы да байқалады. Ал, шын мәнісінде бұл мақал құрамындағы </a:t>
            </a:r>
            <a:r>
              <a:rPr lang="ru-RU" b="1" smtClean="0">
                <a:latin typeface="Times New Roman" panose="02020603050405020304" pitchFamily="18" charset="0"/>
                <a:cs typeface="Times New Roman" panose="02020603050405020304" pitchFamily="18" charset="0"/>
              </a:rPr>
              <a:t>қалп</a:t>
            </a:r>
            <a:r>
              <a:rPr lang="ru-RU" smtClean="0">
                <a:latin typeface="Times New Roman" panose="02020603050405020304" pitchFamily="18" charset="0"/>
                <a:cs typeface="Times New Roman" panose="02020603050405020304" pitchFamily="18" charset="0"/>
              </a:rPr>
              <a:t> – жеке-дара сөз. Көне түркі ескерткіштері тілінде кездеспесе де, ол бүгінгі түркі тілдерінің ішінде, мәселен, қырғыз тілінде сақталған. Мысалы:</a:t>
            </a:r>
            <a:r>
              <a:rPr lang="ru-RU" b="1" smtClean="0">
                <a:latin typeface="Times New Roman" panose="02020603050405020304" pitchFamily="18" charset="0"/>
                <a:cs typeface="Times New Roman" panose="02020603050405020304" pitchFamily="18" charset="0"/>
              </a:rPr>
              <a:t> Қалп </a:t>
            </a:r>
            <a:r>
              <a:rPr lang="ru-RU" smtClean="0">
                <a:latin typeface="Times New Roman" panose="02020603050405020304" pitchFamily="18" charset="0"/>
                <a:cs typeface="Times New Roman" panose="02020603050405020304" pitchFamily="18" charset="0"/>
              </a:rPr>
              <a:t>1.“ложь, вранье”; қалп айт “лгать, врать”; қалпты чындай, аксакты тыңдай кылып “представляя лож правдой, хромого здоровым...”; 2. лит. “небылица, небывальщина (жанр фоль клора)...” (Юдахин К.К. КРС </a:t>
            </a:r>
            <a:r>
              <a:rPr lang="en-US" smtClean="0">
                <a:latin typeface="Times New Roman" panose="02020603050405020304" pitchFamily="18" charset="0"/>
                <a:cs typeface="Times New Roman" panose="02020603050405020304" pitchFamily="18" charset="0"/>
              </a:rPr>
              <a:t>I, 1985, 332 </a:t>
            </a:r>
            <a:r>
              <a:rPr lang="ru-RU" smtClean="0">
                <a:latin typeface="Times New Roman" panose="02020603050405020304" pitchFamily="18" charset="0"/>
                <a:cs typeface="Times New Roman" panose="02020603050405020304" pitchFamily="18" charset="0"/>
              </a:rPr>
              <a:t>с.). Демек, жұмбақ болып тұрған </a:t>
            </a:r>
            <a:r>
              <a:rPr lang="ru-RU" b="1" smtClean="0">
                <a:latin typeface="Times New Roman" panose="02020603050405020304" pitchFamily="18" charset="0"/>
                <a:cs typeface="Times New Roman" panose="02020603050405020304" pitchFamily="18" charset="0"/>
              </a:rPr>
              <a:t>қалп</a:t>
            </a:r>
            <a:r>
              <a:rPr lang="ru-RU" smtClean="0">
                <a:latin typeface="Times New Roman" panose="02020603050405020304" pitchFamily="18" charset="0"/>
                <a:cs typeface="Times New Roman" panose="02020603050405020304" pitchFamily="18" charset="0"/>
              </a:rPr>
              <a:t> сөзінің қазақ т.б. түркі тілдерінде ұмыт болған лексикалық мағынасы «өтірік, жалған» екен. Сонда мақалдың тура мәнін </a:t>
            </a:r>
            <a:r>
              <a:rPr lang="ru-RU" i="1" smtClean="0">
                <a:latin typeface="Times New Roman" panose="02020603050405020304" pitchFamily="18" charset="0"/>
                <a:cs typeface="Times New Roman" panose="02020603050405020304" pitchFamily="18" charset="0"/>
              </a:rPr>
              <a:t>“Халық айтпайды, ал айта қалса, ол өтірік (жалған) емес, дұрысын айтады” </a:t>
            </a:r>
            <a:r>
              <a:rPr lang="ru-RU" smtClean="0">
                <a:latin typeface="Times New Roman" panose="02020603050405020304" pitchFamily="18" charset="0"/>
                <a:cs typeface="Times New Roman" panose="02020603050405020304" pitchFamily="18" charset="0"/>
              </a:rPr>
              <a:t>деп түсінген жөн. Мақал-мәтелдер құрамында кездесіп тұратын осы тәрізді мағынасы солғындаған, күңгірт тартқан, тіпті мүлдем ұмыт болған архаикалық элементтер, сол мақал-мәтелдерді қалыптасқан дәстүр бойынша қол данып, жалпы мән-мағынасын дұрыс түсініп тұрса да, әрқашан оның назарын өзіне аударуы ықтимал. </a:t>
            </a:r>
            <a:endParaRPr lang="ru-RU">
              <a:latin typeface="Times New Roman" panose="02020603050405020304" pitchFamily="18" charset="0"/>
              <a:cs typeface="Times New Roman" panose="02020603050405020304" pitchFamily="18" charset="0"/>
            </a:endParaRPr>
          </a:p>
        </p:txBody>
      </p:sp>
      <p:sp>
        <p:nvSpPr>
          <p:cNvPr id="5" name="Заголовок 4"/>
          <p:cNvSpPr>
            <a:spLocks noGrp="1"/>
          </p:cNvSpPr>
          <p:nvPr>
            <p:ph type="title"/>
          </p:nvPr>
        </p:nvSpPr>
        <p:spPr>
          <a:xfrm>
            <a:off x="945634" y="742314"/>
            <a:ext cx="8761413" cy="706964"/>
          </a:xfrm>
        </p:spPr>
        <p:txBody>
          <a:bodyPr/>
          <a:lstStyle/>
          <a:p>
            <a:r>
              <a:rPr lang="ru-RU" sz="3200">
                <a:solidFill>
                  <a:schemeClr val="bg1"/>
                </a:solidFill>
                <a:latin typeface="Times New Roman" panose="02020603050405020304" pitchFamily="18" charset="0"/>
                <a:cs typeface="Times New Roman" panose="02020603050405020304" pitchFamily="18" charset="0"/>
              </a:rPr>
              <a:t>«Халық айтпайды, халық айтса, қалп айтпайды». </a:t>
            </a:r>
          </a:p>
        </p:txBody>
      </p:sp>
    </p:spTree>
    <p:extLst>
      <p:ext uri="{BB962C8B-B14F-4D97-AF65-F5344CB8AC3E}">
        <p14:creationId xmlns:p14="http://schemas.microsoft.com/office/powerpoint/2010/main" val="2843919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kk-KZ" smtClean="0">
                <a:solidFill>
                  <a:schemeClr val="bg1"/>
                </a:solidFill>
                <a:latin typeface="Times New Roman" panose="02020603050405020304" pitchFamily="18" charset="0"/>
                <a:cs typeface="Times New Roman" panose="02020603050405020304" pitchFamily="18" charset="0"/>
              </a:rPr>
              <a:t>Пайдаланылған әдебиеттер тізімі:</a:t>
            </a:r>
            <a:endParaRPr lang="ru-RU">
              <a:solidFill>
                <a:schemeClr val="bg1"/>
              </a:solidFill>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p:txBody>
          <a:bodyPr/>
          <a:lstStyle/>
          <a:p>
            <a:r>
              <a:rPr lang="ru-RU">
                <a:solidFill>
                  <a:schemeClr val="tx1"/>
                </a:solidFill>
                <a:latin typeface="Times New Roman" panose="02020603050405020304" pitchFamily="18" charset="0"/>
                <a:cs typeface="Times New Roman" panose="02020603050405020304" pitchFamily="18" charset="0"/>
              </a:rPr>
              <a:t>Б. </a:t>
            </a:r>
            <a:r>
              <a:rPr lang="ru-RU">
                <a:solidFill>
                  <a:schemeClr val="tx1"/>
                </a:solidFill>
                <a:latin typeface="Times New Roman" panose="02020603050405020304" pitchFamily="18" charset="0"/>
                <a:cs typeface="Times New Roman" panose="02020603050405020304" pitchFamily="18" charset="0"/>
              </a:rPr>
              <a:t>Қыдырбекұлы </a:t>
            </a:r>
            <a:r>
              <a:rPr lang="ru-RU" smtClean="0">
                <a:solidFill>
                  <a:schemeClr val="tx1"/>
                </a:solidFill>
                <a:latin typeface="Times New Roman" panose="02020603050405020304" pitchFamily="18" charset="0"/>
                <a:cs typeface="Times New Roman" panose="02020603050405020304" pitchFamily="18" charset="0"/>
              </a:rPr>
              <a:t>«Сөз </a:t>
            </a:r>
            <a:r>
              <a:rPr lang="ru-RU">
                <a:solidFill>
                  <a:schemeClr val="tx1"/>
                </a:solidFill>
                <a:latin typeface="Times New Roman" panose="02020603050405020304" pitchFamily="18" charset="0"/>
                <a:cs typeface="Times New Roman" panose="02020603050405020304" pitchFamily="18" charset="0"/>
              </a:rPr>
              <a:t>төркінін таниық//Түгел сөздің </a:t>
            </a:r>
            <a:r>
              <a:rPr lang="ru-RU">
                <a:solidFill>
                  <a:schemeClr val="tx1"/>
                </a:solidFill>
                <a:latin typeface="Times New Roman" panose="02020603050405020304" pitchFamily="18" charset="0"/>
                <a:cs typeface="Times New Roman" panose="02020603050405020304" pitchFamily="18" charset="0"/>
              </a:rPr>
              <a:t>түбір </a:t>
            </a:r>
            <a:r>
              <a:rPr lang="ru-RU" smtClean="0">
                <a:solidFill>
                  <a:schemeClr val="tx1"/>
                </a:solidFill>
                <a:latin typeface="Times New Roman" panose="02020603050405020304" pitchFamily="18" charset="0"/>
                <a:cs typeface="Times New Roman" panose="02020603050405020304" pitchFamily="18" charset="0"/>
              </a:rPr>
              <a:t>бір»</a:t>
            </a:r>
          </a:p>
          <a:p>
            <a:r>
              <a:rPr lang="ru-RU" smtClean="0">
                <a:solidFill>
                  <a:schemeClr val="tx1"/>
                </a:solidFill>
                <a:latin typeface="Times New Roman" panose="02020603050405020304" pitchFamily="18" charset="0"/>
                <a:cs typeface="Times New Roman" panose="02020603050405020304" pitchFamily="18" charset="0"/>
              </a:rPr>
              <a:t>Ә. Қайдар «Халық даналығы»</a:t>
            </a:r>
            <a:endParaRPr lang="ru-RU">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0637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826265" y="2555912"/>
            <a:ext cx="10576193" cy="1141815"/>
          </a:xfrm>
        </p:spPr>
        <p:txBody>
          <a:bodyPr/>
          <a:lstStyle/>
          <a:p>
            <a:r>
              <a:rPr lang="kk-KZ" sz="6600" b="1" smtClean="0">
                <a:latin typeface="Times New Roman" panose="02020603050405020304" pitchFamily="18" charset="0"/>
                <a:cs typeface="Times New Roman" panose="02020603050405020304" pitchFamily="18" charset="0"/>
              </a:rPr>
              <a:t>Назарларыңызға рақмет!</a:t>
            </a:r>
            <a:endParaRPr lang="ru-RU" sz="66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72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0191" y="528810"/>
            <a:ext cx="9789731" cy="1658598"/>
          </a:xfrm>
        </p:spPr>
        <p:txBody>
          <a:bodyPr/>
          <a:lstStyle/>
          <a:p>
            <a:pPr algn="just"/>
            <a:r>
              <a:rPr lang="ru-RU" sz="2000" smtClean="0">
                <a:latin typeface="Times New Roman" panose="02020603050405020304" pitchFamily="18" charset="0"/>
                <a:cs typeface="Times New Roman" panose="02020603050405020304" pitchFamily="18" charset="0"/>
              </a:rPr>
              <a:t>	Мақал-мәтелдер </a:t>
            </a:r>
            <a:r>
              <a:rPr lang="ru-RU" sz="2000">
                <a:latin typeface="Times New Roman" panose="02020603050405020304" pitchFamily="18" charset="0"/>
                <a:cs typeface="Times New Roman" panose="02020603050405020304" pitchFamily="18" charset="0"/>
              </a:rPr>
              <a:t>ұлттың рухани байлығы </a:t>
            </a:r>
            <a:r>
              <a:rPr lang="ru-RU" sz="2000">
                <a:latin typeface="Times New Roman" panose="02020603050405020304" pitchFamily="18" charset="0"/>
                <a:cs typeface="Times New Roman" panose="02020603050405020304" pitchFamily="18" charset="0"/>
              </a:rPr>
              <a:t>мен </a:t>
            </a:r>
            <a:r>
              <a:rPr lang="ru-RU" sz="2000" smtClean="0">
                <a:latin typeface="Times New Roman" panose="02020603050405020304" pitchFamily="18" charset="0"/>
                <a:cs typeface="Times New Roman" panose="02020603050405020304" pitchFamily="18" charset="0"/>
              </a:rPr>
              <a:t>сан ғасырлық </a:t>
            </a:r>
            <a:r>
              <a:rPr lang="ru-RU" sz="2000">
                <a:latin typeface="Times New Roman" panose="02020603050405020304" pitchFamily="18" charset="0"/>
                <a:cs typeface="Times New Roman" panose="02020603050405020304" pitchFamily="18" charset="0"/>
              </a:rPr>
              <a:t>мәдениетінің көркем көрінісі ғана емес, сол халықтың ой-санасы, зердесі мен даналық деңгейінің де жарқын шежіресі. Халқымыздың сөз мәйегі саналатын бұл ғажайып мұраның байып, жинақталып, ел игілігіне айналуына көптеген қазақ жинаушылары да қызмет </a:t>
            </a:r>
            <a:r>
              <a:rPr lang="ru-RU" sz="2000">
                <a:latin typeface="Times New Roman" panose="02020603050405020304" pitchFamily="18" charset="0"/>
                <a:cs typeface="Times New Roman" panose="02020603050405020304" pitchFamily="18" charset="0"/>
              </a:rPr>
              <a:t>етті</a:t>
            </a:r>
            <a:r>
              <a:rPr lang="ru-RU" sz="2000" smtClean="0">
                <a:latin typeface="Times New Roman" panose="02020603050405020304" pitchFamily="18" charset="0"/>
                <a:cs typeface="Times New Roman" panose="02020603050405020304" pitchFamily="18" charset="0"/>
              </a:rPr>
              <a:t>. Бұл </a:t>
            </a:r>
            <a:r>
              <a:rPr lang="ru-RU" sz="2000">
                <a:latin typeface="Times New Roman" panose="02020603050405020304" pitchFamily="18" charset="0"/>
                <a:cs typeface="Times New Roman" panose="02020603050405020304" pitchFamily="18" charset="0"/>
              </a:rPr>
              <a:t>бағытта мол </a:t>
            </a:r>
            <a:r>
              <a:rPr lang="ru-RU" sz="2000">
                <a:latin typeface="Times New Roman" panose="02020603050405020304" pitchFamily="18" charset="0"/>
                <a:cs typeface="Times New Roman" panose="02020603050405020304" pitchFamily="18" charset="0"/>
              </a:rPr>
              <a:t>еңбек </a:t>
            </a:r>
            <a:r>
              <a:rPr lang="ru-RU" sz="2000" smtClean="0">
                <a:latin typeface="Times New Roman" panose="02020603050405020304" pitchFamily="18" charset="0"/>
                <a:cs typeface="Times New Roman" panose="02020603050405020304" pitchFamily="18" charset="0"/>
              </a:rPr>
              <a:t>сіңірген ел зиялылары: </a:t>
            </a:r>
            <a:r>
              <a:rPr lang="ru-RU" sz="2000">
                <a:latin typeface="Times New Roman" panose="02020603050405020304" pitchFamily="18" charset="0"/>
                <a:cs typeface="Times New Roman" panose="02020603050405020304" pitchFamily="18" charset="0"/>
              </a:rPr>
              <a:t/>
            </a:r>
            <a:br>
              <a:rPr lang="ru-RU" sz="2000">
                <a:latin typeface="Times New Roman" panose="02020603050405020304" pitchFamily="18" charset="0"/>
                <a:cs typeface="Times New Roman" panose="02020603050405020304" pitchFamily="18" charset="0"/>
              </a:rPr>
            </a:br>
            <a:endParaRPr lang="ru-RU" sz="200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numCol="2">
            <a:normAutofit/>
          </a:bodyPr>
          <a:lstStyle/>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М.С. Бабажанов </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А. Құнанбаев</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Ы. Алтынсарин</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Ә. Диваев </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Б. Дауылбаев</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М. Ешмұхамедов</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М. Ысқақбаласы</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А. Баржақсыұлы </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Т. Ізтілеуұлының</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Ө. Тұрманжановтың</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Б. Ақмұқанова</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Б. Момышұлы</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М. Әлімбаев</a:t>
            </a:r>
          </a:p>
          <a:p>
            <a:pPr>
              <a:buFont typeface="Wingdings" panose="05000000000000000000" pitchFamily="2" charset="2"/>
              <a:buChar char="v"/>
            </a:pPr>
            <a:r>
              <a:rPr lang="ru-RU" sz="2000" smtClean="0">
                <a:solidFill>
                  <a:schemeClr val="tx1"/>
                </a:solidFill>
                <a:latin typeface="Times New Roman" panose="02020603050405020304" pitchFamily="18" charset="0"/>
                <a:cs typeface="Times New Roman" panose="02020603050405020304" pitchFamily="18" charset="0"/>
              </a:rPr>
              <a:t>Б. Адамбаев</a:t>
            </a:r>
            <a:endParaRPr lang="ru-RU" sz="20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425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1066820" y="572877"/>
            <a:ext cx="4825157" cy="1262827"/>
          </a:xfrm>
        </p:spPr>
        <p:txBody>
          <a:bodyPr/>
          <a:lstStyle/>
          <a:p>
            <a:r>
              <a:rPr lang="ru-RU" sz="1800">
                <a:solidFill>
                  <a:schemeClr val="bg1"/>
                </a:solidFill>
                <a:latin typeface="Times New Roman" panose="02020603050405020304" pitchFamily="18" charset="0"/>
                <a:cs typeface="Times New Roman" panose="02020603050405020304" pitchFamily="18" charset="0"/>
              </a:rPr>
              <a:t>Мақал - мәтелдердің табиғатын арнайы сөз етіп , олардың өзіндік ерекшеліктерін айқындауға атсалысқан әдебиетші ғалымдардың қатарында </a:t>
            </a:r>
          </a:p>
        </p:txBody>
      </p:sp>
      <p:sp>
        <p:nvSpPr>
          <p:cNvPr id="3" name="Объект 2"/>
          <p:cNvSpPr>
            <a:spLocks noGrp="1"/>
          </p:cNvSpPr>
          <p:nvPr>
            <p:ph sz="half" idx="2"/>
          </p:nvPr>
        </p:nvSpPr>
        <p:spPr>
          <a:xfrm>
            <a:off x="615128" y="2335575"/>
            <a:ext cx="4825158" cy="4328233"/>
          </a:xfrm>
        </p:spPr>
        <p:txBody>
          <a:bodyPr numCol="2">
            <a:normAutofit/>
          </a:bodyPr>
          <a:lstStyle/>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М.Әуезов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Қ.Жұмалиев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М.Ғаб </a:t>
            </a:r>
            <a:r>
              <a:rPr lang="ru-RU">
                <a:solidFill>
                  <a:schemeClr val="tx2"/>
                </a:solidFill>
                <a:latin typeface="Times New Roman" panose="02020603050405020304" pitchFamily="18" charset="0"/>
                <a:cs typeface="Times New Roman" panose="02020603050405020304" pitchFamily="18" charset="0"/>
              </a:rPr>
              <a:t>дуллин </a:t>
            </a:r>
            <a:endParaRPr lang="ru-RU" smtClean="0">
              <a:solidFill>
                <a:schemeClr val="tx2"/>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Ғ.Мүсірепов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С.Мұқанов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Б.Адамбаев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М.Әлімбаев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Н.Төреқұлов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Т.Кәкішев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З.Қабдолов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М.Базарбаев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С.Қасқабасов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С.Нұрышев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Б.Ақмұқанова </a:t>
            </a:r>
            <a:r>
              <a:rPr lang="ru-RU">
                <a:solidFill>
                  <a:schemeClr val="tx2"/>
                </a:solidFill>
                <a:latin typeface="Times New Roman" panose="02020603050405020304" pitchFamily="18" charset="0"/>
                <a:cs typeface="Times New Roman" panose="02020603050405020304" pitchFamily="18" charset="0"/>
              </a:rPr>
              <a:t>, т.б</a:t>
            </a:r>
            <a:r>
              <a:rPr lang="ru-RU">
                <a:solidFill>
                  <a:schemeClr val="tx2"/>
                </a:solidFill>
                <a:latin typeface="Times New Roman" panose="02020603050405020304" pitchFamily="18" charset="0"/>
                <a:cs typeface="Times New Roman" panose="02020603050405020304" pitchFamily="18" charset="0"/>
              </a:rPr>
              <a:t>. </a:t>
            </a:r>
            <a:r>
              <a:rPr lang="ru-RU" smtClean="0">
                <a:solidFill>
                  <a:schemeClr val="tx2"/>
                </a:solidFill>
                <a:latin typeface="Times New Roman" panose="02020603050405020304" pitchFamily="18" charset="0"/>
                <a:cs typeface="Times New Roman" panose="02020603050405020304" pitchFamily="18" charset="0"/>
              </a:rPr>
              <a:t>атауға болады</a:t>
            </a:r>
            <a:endParaRPr lang="ru-RU">
              <a:solidFill>
                <a:schemeClr val="tx2"/>
              </a:solidFill>
              <a:latin typeface="Times New Roman" panose="02020603050405020304" pitchFamily="18" charset="0"/>
              <a:cs typeface="Times New Roman" panose="02020603050405020304" pitchFamily="18" charset="0"/>
            </a:endParaRPr>
          </a:p>
        </p:txBody>
      </p:sp>
      <p:sp>
        <p:nvSpPr>
          <p:cNvPr id="6" name="Текст 5"/>
          <p:cNvSpPr>
            <a:spLocks noGrp="1"/>
          </p:cNvSpPr>
          <p:nvPr>
            <p:ph type="body" sz="quarter" idx="3"/>
          </p:nvPr>
        </p:nvSpPr>
        <p:spPr>
          <a:xfrm>
            <a:off x="6208712" y="793214"/>
            <a:ext cx="4213245" cy="1042490"/>
          </a:xfrm>
        </p:spPr>
        <p:txBody>
          <a:bodyPr/>
          <a:lstStyle/>
          <a:p>
            <a:r>
              <a:rPr lang="ru-RU" sz="1800">
                <a:solidFill>
                  <a:schemeClr val="bg1"/>
                </a:solidFill>
                <a:latin typeface="Times New Roman" panose="02020603050405020304" pitchFamily="18" charset="0"/>
                <a:cs typeface="Times New Roman" panose="02020603050405020304" pitchFamily="18" charset="0"/>
              </a:rPr>
              <a:t> Мақал - мәтелдердің табиғатын танып - білуге атсалысушылар дың екінші бір тобына тіл мамандарын жатқызуға болады . </a:t>
            </a:r>
          </a:p>
        </p:txBody>
      </p:sp>
      <p:sp>
        <p:nvSpPr>
          <p:cNvPr id="7" name="Объект 6"/>
          <p:cNvSpPr>
            <a:spLocks noGrp="1"/>
          </p:cNvSpPr>
          <p:nvPr>
            <p:ph sz="quarter" idx="4"/>
          </p:nvPr>
        </p:nvSpPr>
        <p:spPr>
          <a:xfrm>
            <a:off x="6389784" y="2335575"/>
            <a:ext cx="4919510" cy="2809301"/>
          </a:xfrm>
        </p:spPr>
        <p:txBody>
          <a:bodyPr numCol="2">
            <a:normAutofit/>
          </a:bodyPr>
          <a:lstStyle/>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Р.Сәрсенбаев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Ә.Қайдар</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Ө.Айтбаев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М.Мұқанов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З</a:t>
            </a:r>
            <a:r>
              <a:rPr lang="ru-RU">
                <a:solidFill>
                  <a:schemeClr val="tx2"/>
                </a:solidFill>
                <a:latin typeface="Times New Roman" panose="02020603050405020304" pitchFamily="18" charset="0"/>
                <a:cs typeface="Times New Roman" panose="02020603050405020304" pitchFamily="18" charset="0"/>
              </a:rPr>
              <a:t>. </a:t>
            </a:r>
            <a:r>
              <a:rPr lang="ru-RU" smtClean="0">
                <a:solidFill>
                  <a:schemeClr val="tx2"/>
                </a:solidFill>
                <a:latin typeface="Times New Roman" panose="02020603050405020304" pitchFamily="18" charset="0"/>
                <a:cs typeface="Times New Roman" panose="02020603050405020304" pitchFamily="18" charset="0"/>
              </a:rPr>
              <a:t>Ерназарова</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Қ </a:t>
            </a:r>
            <a:r>
              <a:rPr lang="ru-RU">
                <a:solidFill>
                  <a:schemeClr val="tx2"/>
                </a:solidFill>
                <a:latin typeface="Times New Roman" panose="02020603050405020304" pitchFamily="18" charset="0"/>
                <a:cs typeface="Times New Roman" panose="02020603050405020304" pitchFamily="18" charset="0"/>
              </a:rPr>
              <a:t>. </a:t>
            </a:r>
            <a:r>
              <a:rPr lang="ru-RU" smtClean="0">
                <a:solidFill>
                  <a:schemeClr val="tx2"/>
                </a:solidFill>
                <a:latin typeface="Times New Roman" panose="02020603050405020304" pitchFamily="18" charset="0"/>
                <a:cs typeface="Times New Roman" panose="02020603050405020304" pitchFamily="18" charset="0"/>
              </a:rPr>
              <a:t>Бейсенов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Ғ.Тұрабаева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А.Нұрмаханов</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С.Сәтенова</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Дина </a:t>
            </a:r>
            <a:r>
              <a:rPr lang="ru-RU">
                <a:solidFill>
                  <a:schemeClr val="tx2"/>
                </a:solidFill>
                <a:latin typeface="Times New Roman" panose="02020603050405020304" pitchFamily="18" charset="0"/>
                <a:cs typeface="Times New Roman" panose="02020603050405020304" pitchFamily="18" charset="0"/>
              </a:rPr>
              <a:t>Б</a:t>
            </a:r>
            <a:r>
              <a:rPr lang="ru-RU" smtClean="0">
                <a:solidFill>
                  <a:schemeClr val="tx2"/>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ru-RU" smtClean="0">
                <a:solidFill>
                  <a:schemeClr val="tx2"/>
                </a:solidFill>
                <a:latin typeface="Times New Roman" panose="02020603050405020304" pitchFamily="18" charset="0"/>
                <a:cs typeface="Times New Roman" panose="02020603050405020304" pitchFamily="18" charset="0"/>
              </a:rPr>
              <a:t>Сағын </a:t>
            </a:r>
            <a:r>
              <a:rPr lang="ru-RU">
                <a:solidFill>
                  <a:schemeClr val="tx2"/>
                </a:solidFill>
                <a:latin typeface="Times New Roman" panose="02020603050405020304" pitchFamily="18" charset="0"/>
                <a:cs typeface="Times New Roman" panose="02020603050405020304" pitchFamily="18" charset="0"/>
              </a:rPr>
              <a:t>Б. т.б. </a:t>
            </a:r>
          </a:p>
        </p:txBody>
      </p:sp>
    </p:spTree>
    <p:extLst>
      <p:ext uri="{BB962C8B-B14F-4D97-AF65-F5344CB8AC3E}">
        <p14:creationId xmlns:p14="http://schemas.microsoft.com/office/powerpoint/2010/main" val="2659272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ctrTitle"/>
          </p:nvPr>
        </p:nvSpPr>
        <p:spPr>
          <a:xfrm>
            <a:off x="659196" y="506775"/>
            <a:ext cx="9828861" cy="5713815"/>
          </a:xfrm>
          <a:noFill/>
          <a:effectLst>
            <a:innerShdw blurRad="63500" dist="50800" dir="5400000">
              <a:prstClr val="black">
                <a:alpha val="50000"/>
              </a:prstClr>
            </a:innerShdw>
          </a:effectLst>
        </p:spPr>
        <p:txBody>
          <a:bodyPr/>
          <a:lstStyle/>
          <a:p>
            <a:pPr algn="just"/>
            <a:r>
              <a:rPr lang="ru-RU" sz="1800" smtClean="0">
                <a:solidFill>
                  <a:schemeClr val="bg1"/>
                </a:solidFill>
                <a:latin typeface="Times New Roman" panose="02020603050405020304" pitchFamily="18" charset="0"/>
                <a:cs typeface="Times New Roman" panose="02020603050405020304" pitchFamily="18" charset="0"/>
              </a:rPr>
              <a:t>	ХХ </a:t>
            </a:r>
            <a:r>
              <a:rPr lang="ru-RU" sz="1800">
                <a:solidFill>
                  <a:schemeClr val="bg1"/>
                </a:solidFill>
                <a:latin typeface="Times New Roman" panose="02020603050405020304" pitchFamily="18" charset="0"/>
                <a:cs typeface="Times New Roman" panose="02020603050405020304" pitchFamily="18" charset="0"/>
              </a:rPr>
              <a:t>ғасырдың басынан бастап мақал-м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телдер зерттеу нысанына айнала бастады, олар жайында айтылған пікірлерді жиі кездестіруге болады. 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селен, қазақ мақал-м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телдері туралы жазылған көрнекті қазақ зиялыларының бірі </a:t>
            </a:r>
            <a:r>
              <a:rPr lang="ru-RU" sz="1800" b="1" i="1">
                <a:solidFill>
                  <a:schemeClr val="bg1"/>
                </a:solidFill>
                <a:latin typeface="Times New Roman" panose="02020603050405020304" pitchFamily="18" charset="0"/>
                <a:cs typeface="Times New Roman" panose="02020603050405020304" pitchFamily="18" charset="0"/>
              </a:rPr>
              <a:t>А.Байтұрсынұлы</a:t>
            </a:r>
            <a:r>
              <a:rPr lang="ru-RU" sz="1800">
                <a:solidFill>
                  <a:schemeClr val="bg1"/>
                </a:solidFill>
                <a:latin typeface="Times New Roman" panose="02020603050405020304" pitchFamily="18" charset="0"/>
                <a:cs typeface="Times New Roman" panose="02020603050405020304" pitchFamily="18" charset="0"/>
              </a:rPr>
              <a:t> </a:t>
            </a:r>
            <a:r>
              <a:rPr lang="ru-RU" sz="1800" b="1">
                <a:solidFill>
                  <a:schemeClr val="bg1"/>
                </a:solidFill>
                <a:latin typeface="Times New Roman" panose="02020603050405020304" pitchFamily="18" charset="0"/>
                <a:cs typeface="Times New Roman" panose="02020603050405020304" pitchFamily="18" charset="0"/>
              </a:rPr>
              <a:t>«Сөз өнерінің ғылымы» </a:t>
            </a:r>
            <a:r>
              <a:rPr lang="ru-RU" sz="1800">
                <a:solidFill>
                  <a:schemeClr val="bg1"/>
                </a:solidFill>
                <a:latin typeface="Times New Roman" panose="02020603050405020304" pitchFamily="18" charset="0"/>
                <a:cs typeface="Times New Roman" panose="02020603050405020304" pitchFamily="18" charset="0"/>
              </a:rPr>
              <a:t>мен </a:t>
            </a:r>
            <a:r>
              <a:rPr lang="ru-RU" sz="1800" b="1">
                <a:solidFill>
                  <a:schemeClr val="bg1"/>
                </a:solidFill>
                <a:latin typeface="Times New Roman" panose="02020603050405020304" pitchFamily="18" charset="0"/>
                <a:cs typeface="Times New Roman" panose="02020603050405020304" pitchFamily="18" charset="0"/>
              </a:rPr>
              <a:t>«Қара сөз бен дарынды сөз жүйесін» </a:t>
            </a:r>
            <a:r>
              <a:rPr lang="ru-RU" sz="1800">
                <a:solidFill>
                  <a:schemeClr val="bg1"/>
                </a:solidFill>
                <a:latin typeface="Times New Roman" panose="02020603050405020304" pitchFamily="18" charset="0"/>
                <a:cs typeface="Times New Roman" panose="02020603050405020304" pitchFamily="18" charset="0"/>
              </a:rPr>
              <a:t>қарастыра келе, оларды </a:t>
            </a:r>
            <a:r>
              <a:rPr lang="ru-RU" sz="1800" b="1" i="1">
                <a:solidFill>
                  <a:schemeClr val="bg1"/>
                </a:solidFill>
                <a:latin typeface="Times New Roman" panose="02020603050405020304" pitchFamily="18" charset="0"/>
                <a:cs typeface="Times New Roman" panose="02020603050405020304" pitchFamily="18" charset="0"/>
              </a:rPr>
              <a:t>өрнекті сөйлемдер, өлеңді сөйлемдер, шешен сөз, дарынды сөз, ділм</a:t>
            </a:r>
            <a:r>
              <a:rPr lang="en-US" sz="1800" b="1" i="1">
                <a:solidFill>
                  <a:schemeClr val="bg1"/>
                </a:solidFill>
                <a:latin typeface="Times New Roman" panose="02020603050405020304" pitchFamily="18" charset="0"/>
                <a:cs typeface="Times New Roman" panose="02020603050405020304" pitchFamily="18" charset="0"/>
              </a:rPr>
              <a:t>ə</a:t>
            </a:r>
            <a:r>
              <a:rPr lang="ru-RU" sz="1800" b="1" i="1">
                <a:solidFill>
                  <a:schemeClr val="bg1"/>
                </a:solidFill>
                <a:latin typeface="Times New Roman" panose="02020603050405020304" pitchFamily="18" charset="0"/>
                <a:cs typeface="Times New Roman" panose="02020603050405020304" pitchFamily="18" charset="0"/>
              </a:rPr>
              <a:t>р сөз </a:t>
            </a:r>
            <a:r>
              <a:rPr lang="ru-RU" sz="1800">
                <a:solidFill>
                  <a:schemeClr val="bg1"/>
                </a:solidFill>
                <a:latin typeface="Times New Roman" panose="02020603050405020304" pitchFamily="18" charset="0"/>
                <a:cs typeface="Times New Roman" panose="02020603050405020304" pitchFamily="18" charset="0"/>
              </a:rPr>
              <a:t>деп бөліп, </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рқайсысына жеке-жеке тоқтайды. Осылардың </a:t>
            </a:r>
            <a:r>
              <a:rPr lang="ru-RU" sz="1800">
                <a:solidFill>
                  <a:schemeClr val="bg1"/>
                </a:solidFill>
                <a:latin typeface="Times New Roman" panose="02020603050405020304" pitchFamily="18" charset="0"/>
                <a:cs typeface="Times New Roman" panose="02020603050405020304" pitchFamily="18" charset="0"/>
              </a:rPr>
              <a:t>ішінде </a:t>
            </a:r>
            <a:r>
              <a:rPr lang="ru-RU" sz="1800" smtClean="0">
                <a:solidFill>
                  <a:schemeClr val="bg1"/>
                </a:solidFill>
                <a:latin typeface="Times New Roman" panose="02020603050405020304" pitchFamily="18" charset="0"/>
                <a:cs typeface="Times New Roman" panose="02020603050405020304" pitchFamily="18" charset="0"/>
              </a:rPr>
              <a:t>мақал-м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телдерге айрықша орын </a:t>
            </a:r>
            <a:r>
              <a:rPr lang="ru-RU" sz="1800">
                <a:solidFill>
                  <a:schemeClr val="bg1"/>
                </a:solidFill>
                <a:latin typeface="Times New Roman" panose="02020603050405020304" pitchFamily="18" charset="0"/>
                <a:cs typeface="Times New Roman" panose="02020603050405020304" pitchFamily="18" charset="0"/>
              </a:rPr>
              <a:t>беріледі</a:t>
            </a:r>
            <a:r>
              <a:rPr lang="ru-RU" sz="1800" smtClean="0">
                <a:solidFill>
                  <a:schemeClr val="bg1"/>
                </a:solidFill>
                <a:latin typeface="Times New Roman" panose="02020603050405020304" pitchFamily="18" charset="0"/>
                <a:cs typeface="Times New Roman" panose="02020603050405020304" pitchFamily="18" charset="0"/>
              </a:rPr>
              <a:t>. </a:t>
            </a:r>
            <a:r>
              <a:rPr lang="ru-RU" sz="1800" i="1" smtClean="0">
                <a:solidFill>
                  <a:schemeClr val="bg1"/>
                </a:solidFill>
                <a:latin typeface="Times New Roman" panose="02020603050405020304" pitchFamily="18" charset="0"/>
                <a:cs typeface="Times New Roman" panose="02020603050405020304" pitchFamily="18" charset="0"/>
              </a:rPr>
              <a:t>«М</a:t>
            </a:r>
            <a:r>
              <a:rPr lang="en-US" sz="1800" i="1" smtClean="0">
                <a:solidFill>
                  <a:schemeClr val="bg1"/>
                </a:solidFill>
                <a:latin typeface="Times New Roman" panose="02020603050405020304" pitchFamily="18" charset="0"/>
                <a:cs typeface="Times New Roman" panose="02020603050405020304" pitchFamily="18" charset="0"/>
              </a:rPr>
              <a:t>ə</a:t>
            </a:r>
            <a:r>
              <a:rPr lang="ru-RU" sz="1800" i="1" smtClean="0">
                <a:solidFill>
                  <a:schemeClr val="bg1"/>
                </a:solidFill>
                <a:latin typeface="Times New Roman" panose="02020603050405020304" pitchFamily="18" charset="0"/>
                <a:cs typeface="Times New Roman" panose="02020603050405020304" pitchFamily="18" charset="0"/>
              </a:rPr>
              <a:t>тел дегеніміз — кезіне келгенде кесегімен айтылатын белгілі-белгілі сөздер. М</a:t>
            </a:r>
            <a:r>
              <a:rPr lang="en-US" sz="1800" i="1" smtClean="0">
                <a:solidFill>
                  <a:schemeClr val="bg1"/>
                </a:solidFill>
                <a:latin typeface="Times New Roman" panose="02020603050405020304" pitchFamily="18" charset="0"/>
                <a:cs typeface="Times New Roman" panose="02020603050405020304" pitchFamily="18" charset="0"/>
              </a:rPr>
              <a:t>ə</a:t>
            </a:r>
            <a:r>
              <a:rPr lang="ru-RU" sz="1800" i="1" smtClean="0">
                <a:solidFill>
                  <a:schemeClr val="bg1"/>
                </a:solidFill>
                <a:latin typeface="Times New Roman" panose="02020603050405020304" pitchFamily="18" charset="0"/>
                <a:cs typeface="Times New Roman" panose="02020603050405020304" pitchFamily="18" charset="0"/>
              </a:rPr>
              <a:t>тел мақалға жақын болады. Бірақ мақал т</a:t>
            </a:r>
            <a:r>
              <a:rPr lang="en-US" sz="1800" i="1" smtClean="0">
                <a:solidFill>
                  <a:schemeClr val="bg1"/>
                </a:solidFill>
                <a:latin typeface="Times New Roman" panose="02020603050405020304" pitchFamily="18" charset="0"/>
                <a:cs typeface="Times New Roman" panose="02020603050405020304" pitchFamily="18" charset="0"/>
              </a:rPr>
              <a:t>ə</a:t>
            </a:r>
            <a:r>
              <a:rPr lang="ru-RU" sz="1800" i="1" smtClean="0">
                <a:solidFill>
                  <a:schemeClr val="bg1"/>
                </a:solidFill>
                <a:latin typeface="Times New Roman" panose="02020603050405020304" pitchFamily="18" charset="0"/>
                <a:cs typeface="Times New Roman" panose="02020603050405020304" pitchFamily="18" charset="0"/>
              </a:rPr>
              <a:t>жірибеден шыққан ақиқат түрінде айтылады» </a:t>
            </a:r>
            <a:r>
              <a:rPr lang="ru-RU" sz="1800" smtClean="0">
                <a:solidFill>
                  <a:schemeClr val="bg1"/>
                </a:solidFill>
                <a:latin typeface="Times New Roman" panose="02020603050405020304" pitchFamily="18" charset="0"/>
                <a:cs typeface="Times New Roman" panose="02020603050405020304" pitchFamily="18" charset="0"/>
              </a:rPr>
              <a:t>— </a:t>
            </a:r>
            <a:r>
              <a:rPr lang="ru-RU" sz="1800">
                <a:solidFill>
                  <a:schemeClr val="bg1"/>
                </a:solidFill>
                <a:latin typeface="Times New Roman" panose="02020603050405020304" pitchFamily="18" charset="0"/>
                <a:cs typeface="Times New Roman" panose="02020603050405020304" pitchFamily="18" charset="0"/>
              </a:rPr>
              <a:t>деп түйіндейді.</a:t>
            </a:r>
            <a:r>
              <a:rPr lang="ru-RU" sz="1800">
                <a:solidFill>
                  <a:schemeClr val="bg1"/>
                </a:solidFill>
                <a:latin typeface="Times New Roman" panose="02020603050405020304" pitchFamily="18" charset="0"/>
                <a:cs typeface="Times New Roman" panose="02020603050405020304" pitchFamily="18" charset="0"/>
              </a:rPr>
              <a:t/>
            </a:r>
            <a:br>
              <a:rPr lang="ru-RU" sz="1800">
                <a:solidFill>
                  <a:schemeClr val="bg1"/>
                </a:solidFill>
                <a:latin typeface="Times New Roman" panose="02020603050405020304" pitchFamily="18" charset="0"/>
                <a:cs typeface="Times New Roman" panose="02020603050405020304" pitchFamily="18" charset="0"/>
              </a:rPr>
            </a:br>
            <a:r>
              <a:rPr lang="ru-RU" sz="1800">
                <a:solidFill>
                  <a:schemeClr val="bg1"/>
                </a:solidFill>
                <a:latin typeface="Times New Roman" panose="02020603050405020304" pitchFamily="18" charset="0"/>
                <a:cs typeface="Times New Roman" panose="02020603050405020304" pitchFamily="18" charset="0"/>
              </a:rPr>
              <a:t/>
            </a:r>
            <a:br>
              <a:rPr lang="ru-RU" sz="1800">
                <a:solidFill>
                  <a:schemeClr val="bg1"/>
                </a:solidFill>
                <a:latin typeface="Times New Roman" panose="02020603050405020304" pitchFamily="18" charset="0"/>
                <a:cs typeface="Times New Roman" panose="02020603050405020304" pitchFamily="18" charset="0"/>
              </a:rPr>
            </a:br>
            <a:r>
              <a:rPr lang="ru-RU" sz="1800" smtClean="0">
                <a:solidFill>
                  <a:schemeClr val="bg1"/>
                </a:solidFill>
                <a:latin typeface="Times New Roman" panose="02020603050405020304" pitchFamily="18" charset="0"/>
                <a:cs typeface="Times New Roman" panose="02020603050405020304" pitchFamily="18" charset="0"/>
              </a:rPr>
              <a:t>	Сондай-ақ </a:t>
            </a:r>
            <a:r>
              <a:rPr lang="ru-RU" sz="1800">
                <a:solidFill>
                  <a:schemeClr val="bg1"/>
                </a:solidFill>
                <a:latin typeface="Times New Roman" panose="02020603050405020304" pitchFamily="18" charset="0"/>
                <a:cs typeface="Times New Roman" panose="02020603050405020304" pitchFamily="18" charset="0"/>
              </a:rPr>
              <a:t>мақал мен 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телдің айырмасын </a:t>
            </a:r>
            <a:r>
              <a:rPr lang="ru-RU" sz="1800" i="1">
                <a:solidFill>
                  <a:schemeClr val="bg1"/>
                </a:solidFill>
                <a:latin typeface="Times New Roman" panose="02020603050405020304" pitchFamily="18" charset="0"/>
                <a:cs typeface="Times New Roman" panose="02020603050405020304" pitchFamily="18" charset="0"/>
              </a:rPr>
              <a:t>М.Ғабдуллин </a:t>
            </a:r>
            <a:r>
              <a:rPr lang="ru-RU" sz="1800">
                <a:solidFill>
                  <a:schemeClr val="bg1"/>
                </a:solidFill>
                <a:latin typeface="Times New Roman" panose="02020603050405020304" pitchFamily="18" charset="0"/>
                <a:cs typeface="Times New Roman" panose="02020603050405020304" pitchFamily="18" charset="0"/>
              </a:rPr>
              <a:t>былайша көрсетеді: </a:t>
            </a:r>
            <a:r>
              <a:rPr lang="ru-RU" sz="1800" i="1">
                <a:solidFill>
                  <a:schemeClr val="bg1"/>
                </a:solidFill>
                <a:latin typeface="Times New Roman" panose="02020603050405020304" pitchFamily="18" charset="0"/>
                <a:cs typeface="Times New Roman" panose="02020603050405020304" pitchFamily="18" charset="0"/>
              </a:rPr>
              <a:t>«М</a:t>
            </a:r>
            <a:r>
              <a:rPr lang="en-US" sz="1800" i="1">
                <a:solidFill>
                  <a:schemeClr val="bg1"/>
                </a:solidFill>
                <a:latin typeface="Times New Roman" panose="02020603050405020304" pitchFamily="18" charset="0"/>
                <a:cs typeface="Times New Roman" panose="02020603050405020304" pitchFamily="18" charset="0"/>
              </a:rPr>
              <a:t>ə</a:t>
            </a:r>
            <a:r>
              <a:rPr lang="ru-RU" sz="1800" i="1">
                <a:solidFill>
                  <a:schemeClr val="bg1"/>
                </a:solidFill>
                <a:latin typeface="Times New Roman" panose="02020603050405020304" pitchFamily="18" charset="0"/>
                <a:cs typeface="Times New Roman" panose="02020603050405020304" pitchFamily="18" charset="0"/>
              </a:rPr>
              <a:t>телдер көбінесе сөз айшығы, көркем теңеу, сөз образы (Көппен көрген ұлы той, Құрыққа сырық жалғап, Қызым, саған айтам, келінім, сен тыңда, Тілге тиек жасап т.б.) ретінде қолданылады. Егер мақалда д</a:t>
            </a:r>
            <a:r>
              <a:rPr lang="en-US" sz="1800" i="1">
                <a:solidFill>
                  <a:schemeClr val="bg1"/>
                </a:solidFill>
                <a:latin typeface="Times New Roman" panose="02020603050405020304" pitchFamily="18" charset="0"/>
                <a:cs typeface="Times New Roman" panose="02020603050405020304" pitchFamily="18" charset="0"/>
              </a:rPr>
              <a:t>ə</a:t>
            </a:r>
            <a:r>
              <a:rPr lang="ru-RU" sz="1800" i="1">
                <a:solidFill>
                  <a:schemeClr val="bg1"/>
                </a:solidFill>
                <a:latin typeface="Times New Roman" panose="02020603050405020304" pitchFamily="18" charset="0"/>
                <a:cs typeface="Times New Roman" panose="02020603050405020304" pitchFamily="18" charset="0"/>
              </a:rPr>
              <a:t>лелдеу мен қорытынды, пікір бірдей келіп отырса, м</a:t>
            </a:r>
            <a:r>
              <a:rPr lang="en-US" sz="1800" i="1">
                <a:solidFill>
                  <a:schemeClr val="bg1"/>
                </a:solidFill>
                <a:latin typeface="Times New Roman" panose="02020603050405020304" pitchFamily="18" charset="0"/>
                <a:cs typeface="Times New Roman" panose="02020603050405020304" pitchFamily="18" charset="0"/>
              </a:rPr>
              <a:t>ə</a:t>
            </a:r>
            <a:r>
              <a:rPr lang="ru-RU" sz="1800" i="1">
                <a:solidFill>
                  <a:schemeClr val="bg1"/>
                </a:solidFill>
                <a:latin typeface="Times New Roman" panose="02020603050405020304" pitchFamily="18" charset="0"/>
                <a:cs typeface="Times New Roman" panose="02020603050405020304" pitchFamily="18" charset="0"/>
              </a:rPr>
              <a:t>телде бұл екеуінің бірі ғана </a:t>
            </a:r>
            <a:r>
              <a:rPr lang="ru-RU" sz="1800" i="1">
                <a:solidFill>
                  <a:schemeClr val="bg1"/>
                </a:solidFill>
                <a:latin typeface="Times New Roman" panose="02020603050405020304" pitchFamily="18" charset="0"/>
                <a:cs typeface="Times New Roman" panose="02020603050405020304" pitchFamily="18" charset="0"/>
              </a:rPr>
              <a:t>болады</a:t>
            </a:r>
            <a:r>
              <a:rPr lang="ru-RU" sz="1800" i="1" smtClean="0">
                <a:solidFill>
                  <a:schemeClr val="bg1"/>
                </a:solidFill>
                <a:latin typeface="Times New Roman" panose="02020603050405020304" pitchFamily="18" charset="0"/>
                <a:cs typeface="Times New Roman" panose="02020603050405020304" pitchFamily="18" charset="0"/>
              </a:rPr>
              <a:t>»</a:t>
            </a:r>
            <a:r>
              <a:rPr lang="ru-RU" sz="1800" smtClean="0">
                <a:solidFill>
                  <a:schemeClr val="bg1"/>
                </a:solidFill>
                <a:latin typeface="Times New Roman" panose="02020603050405020304" pitchFamily="18" charset="0"/>
                <a:cs typeface="Times New Roman" panose="02020603050405020304" pitchFamily="18" charset="0"/>
              </a:rPr>
              <a:t>.</a:t>
            </a:r>
            <a:r>
              <a:rPr lang="ru-RU" sz="1800">
                <a:solidFill>
                  <a:schemeClr val="bg1"/>
                </a:solidFill>
                <a:latin typeface="Times New Roman" panose="02020603050405020304" pitchFamily="18" charset="0"/>
                <a:cs typeface="Times New Roman" panose="02020603050405020304" pitchFamily="18" charset="0"/>
              </a:rPr>
              <a:t/>
            </a:r>
            <a:br>
              <a:rPr lang="ru-RU" sz="1800">
                <a:solidFill>
                  <a:schemeClr val="bg1"/>
                </a:solidFill>
                <a:latin typeface="Times New Roman" panose="02020603050405020304" pitchFamily="18" charset="0"/>
                <a:cs typeface="Times New Roman" panose="02020603050405020304" pitchFamily="18" charset="0"/>
              </a:rPr>
            </a:br>
            <a:r>
              <a:rPr lang="ru-RU" sz="1800">
                <a:solidFill>
                  <a:schemeClr val="bg1"/>
                </a:solidFill>
                <a:latin typeface="Times New Roman" panose="02020603050405020304" pitchFamily="18" charset="0"/>
                <a:cs typeface="Times New Roman" panose="02020603050405020304" pitchFamily="18" charset="0"/>
              </a:rPr>
              <a:t/>
            </a:r>
            <a:br>
              <a:rPr lang="ru-RU" sz="1800">
                <a:solidFill>
                  <a:schemeClr val="bg1"/>
                </a:solidFill>
                <a:latin typeface="Times New Roman" panose="02020603050405020304" pitchFamily="18" charset="0"/>
                <a:cs typeface="Times New Roman" panose="02020603050405020304" pitchFamily="18" charset="0"/>
              </a:rPr>
            </a:br>
            <a:r>
              <a:rPr lang="ru-RU" sz="1800" smtClean="0">
                <a:solidFill>
                  <a:schemeClr val="bg1"/>
                </a:solidFill>
                <a:latin typeface="Times New Roman" panose="02020603050405020304" pitchFamily="18" charset="0"/>
                <a:cs typeface="Times New Roman" panose="02020603050405020304" pitchFamily="18" charset="0"/>
              </a:rPr>
              <a:t>	Мақал-м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телдер тұлға жағынан да, қолдану жағынан да тұрақты болып келеді. Олар ойды бейнелі жеткізуде қолданылады. Айтылатын ойды жеткізудегі пресуппозициялық ерекшеліктеріне қарай, мақал ж</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не 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телдер деп бөлінеді. Мақал ойды толық аяқтайды. Мысалы: </a:t>
            </a:r>
            <a:r>
              <a:rPr lang="ru-RU" sz="1800" i="1">
                <a:solidFill>
                  <a:schemeClr val="bg1"/>
                </a:solidFill>
                <a:latin typeface="Times New Roman" panose="02020603050405020304" pitchFamily="18" charset="0"/>
                <a:cs typeface="Times New Roman" panose="02020603050405020304" pitchFamily="18" charset="0"/>
              </a:rPr>
              <a:t>Қазанға жолама, қарасы жұғар, Жаманға жолама, б</a:t>
            </a:r>
            <a:r>
              <a:rPr lang="en-US" sz="1800" i="1">
                <a:solidFill>
                  <a:schemeClr val="bg1"/>
                </a:solidFill>
                <a:latin typeface="Times New Roman" panose="02020603050405020304" pitchFamily="18" charset="0"/>
                <a:cs typeface="Times New Roman" panose="02020603050405020304" pitchFamily="18" charset="0"/>
              </a:rPr>
              <a:t>ə</a:t>
            </a:r>
            <a:r>
              <a:rPr lang="ru-RU" sz="1800" i="1">
                <a:solidFill>
                  <a:schemeClr val="bg1"/>
                </a:solidFill>
                <a:latin typeface="Times New Roman" panose="02020603050405020304" pitchFamily="18" charset="0"/>
                <a:cs typeface="Times New Roman" panose="02020603050405020304" pitchFamily="18" charset="0"/>
              </a:rPr>
              <a:t>лесі жұғар...</a:t>
            </a:r>
            <a:r>
              <a:rPr lang="ru-RU" sz="1800">
                <a:solidFill>
                  <a:schemeClr val="bg1"/>
                </a:solidFill>
                <a:latin typeface="Times New Roman" panose="02020603050405020304" pitchFamily="18" charset="0"/>
                <a:cs typeface="Times New Roman" panose="02020603050405020304" pitchFamily="18" charset="0"/>
              </a:rPr>
              <a:t> Ал м</a:t>
            </a:r>
            <a:r>
              <a:rPr lang="en-US" sz="1800">
                <a:solidFill>
                  <a:schemeClr val="bg1"/>
                </a:solidFill>
                <a:latin typeface="Times New Roman" panose="02020603050405020304" pitchFamily="18" charset="0"/>
                <a:cs typeface="Times New Roman" panose="02020603050405020304" pitchFamily="18" charset="0"/>
              </a:rPr>
              <a:t>ə</a:t>
            </a:r>
            <a:r>
              <a:rPr lang="ru-RU" sz="1800">
                <a:solidFill>
                  <a:schemeClr val="bg1"/>
                </a:solidFill>
                <a:latin typeface="Times New Roman" panose="02020603050405020304" pitchFamily="18" charset="0"/>
                <a:cs typeface="Times New Roman" panose="02020603050405020304" pitchFamily="18" charset="0"/>
              </a:rPr>
              <a:t>телде айтылатын ой тұспалдап жеткізіледі: </a:t>
            </a:r>
            <a:r>
              <a:rPr lang="ru-RU" sz="1800" i="1">
                <a:solidFill>
                  <a:schemeClr val="bg1"/>
                </a:solidFill>
                <a:latin typeface="Times New Roman" panose="02020603050405020304" pitchFamily="18" charset="0"/>
                <a:cs typeface="Times New Roman" panose="02020603050405020304" pitchFamily="18" charset="0"/>
              </a:rPr>
              <a:t>Сырын білмеген аттың сыртынан жүрме... </a:t>
            </a:r>
          </a:p>
        </p:txBody>
      </p:sp>
    </p:spTree>
    <p:extLst>
      <p:ext uri="{BB962C8B-B14F-4D97-AF65-F5344CB8AC3E}">
        <p14:creationId xmlns:p14="http://schemas.microsoft.com/office/powerpoint/2010/main" val="2022009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1800" smtClean="0">
                <a:solidFill>
                  <a:schemeClr val="bg1"/>
                </a:solidFill>
                <a:latin typeface="Times New Roman" panose="02020603050405020304" pitchFamily="18" charset="0"/>
                <a:cs typeface="Times New Roman" panose="02020603050405020304" pitchFamily="18" charset="0"/>
              </a:rPr>
              <a:t>Мақал-мәтелдер мынадай тақырыптарға көп арналған:</a:t>
            </a:r>
            <a:endParaRPr lang="ru-RU" sz="180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a:solidFill>
                  <a:schemeClr val="tx1"/>
                </a:solidFill>
                <a:latin typeface="Times New Roman" panose="02020603050405020304" pitchFamily="18" charset="0"/>
                <a:cs typeface="Times New Roman" panose="02020603050405020304" pitchFamily="18" charset="0"/>
              </a:rPr>
              <a:t>Өмір, тұрмыс – тіршілік, </a:t>
            </a:r>
            <a:r>
              <a:rPr lang="ru-RU">
                <a:solidFill>
                  <a:schemeClr val="tx1"/>
                </a:solidFill>
                <a:latin typeface="Times New Roman" panose="02020603050405020304" pitchFamily="18" charset="0"/>
                <a:cs typeface="Times New Roman" panose="02020603050405020304" pitchFamily="18" charset="0"/>
              </a:rPr>
              <a:t>қоғамдық </a:t>
            </a:r>
            <a:r>
              <a:rPr lang="ru-RU" smtClean="0">
                <a:solidFill>
                  <a:schemeClr val="tx1"/>
                </a:solidFill>
                <a:latin typeface="Times New Roman" panose="02020603050405020304" pitchFamily="18" charset="0"/>
                <a:cs typeface="Times New Roman" panose="02020603050405020304" pitchFamily="18" charset="0"/>
              </a:rPr>
              <a:t>құбылыстар;</a:t>
            </a:r>
          </a:p>
          <a:p>
            <a:r>
              <a:rPr lang="ru-RU" smtClean="0">
                <a:solidFill>
                  <a:schemeClr val="tx1"/>
                </a:solidFill>
                <a:latin typeface="Times New Roman" panose="02020603050405020304" pitchFamily="18" charset="0"/>
                <a:cs typeface="Times New Roman" panose="02020603050405020304" pitchFamily="18" charset="0"/>
              </a:rPr>
              <a:t>Төрт </a:t>
            </a:r>
            <a:r>
              <a:rPr lang="ru-RU">
                <a:solidFill>
                  <a:schemeClr val="tx1"/>
                </a:solidFill>
                <a:latin typeface="Times New Roman" panose="02020603050405020304" pitchFamily="18" charset="0"/>
                <a:cs typeface="Times New Roman" panose="02020603050405020304" pitchFamily="18" charset="0"/>
              </a:rPr>
              <a:t>түлік </a:t>
            </a:r>
            <a:r>
              <a:rPr lang="ru-RU">
                <a:solidFill>
                  <a:schemeClr val="tx1"/>
                </a:solidFill>
                <a:latin typeface="Times New Roman" panose="02020603050405020304" pitchFamily="18" charset="0"/>
                <a:cs typeface="Times New Roman" panose="02020603050405020304" pitchFamily="18" charset="0"/>
              </a:rPr>
              <a:t>мал </a:t>
            </a:r>
            <a:r>
              <a:rPr lang="ru-RU" smtClean="0">
                <a:solidFill>
                  <a:schemeClr val="tx1"/>
                </a:solidFill>
                <a:latin typeface="Times New Roman" panose="02020603050405020304" pitchFamily="18" charset="0"/>
                <a:cs typeface="Times New Roman" panose="02020603050405020304" pitchFamily="18" charset="0"/>
              </a:rPr>
              <a:t>туралы;</a:t>
            </a:r>
          </a:p>
          <a:p>
            <a:r>
              <a:rPr lang="ru-RU" smtClean="0">
                <a:solidFill>
                  <a:schemeClr val="tx1"/>
                </a:solidFill>
                <a:latin typeface="Times New Roman" panose="02020603050405020304" pitchFamily="18" charset="0"/>
                <a:cs typeface="Times New Roman" panose="02020603050405020304" pitchFamily="18" charset="0"/>
              </a:rPr>
              <a:t>Адалдық</a:t>
            </a:r>
            <a:r>
              <a:rPr lang="ru-RU">
                <a:solidFill>
                  <a:schemeClr val="tx1"/>
                </a:solidFill>
                <a:latin typeface="Times New Roman" panose="02020603050405020304" pitchFamily="18" charset="0"/>
                <a:cs typeface="Times New Roman" panose="02020603050405020304" pitchFamily="18" charset="0"/>
              </a:rPr>
              <a:t>, адамгершілік, ізгілік, </a:t>
            </a:r>
            <a:r>
              <a:rPr lang="ru-RU">
                <a:solidFill>
                  <a:schemeClr val="tx1"/>
                </a:solidFill>
                <a:latin typeface="Times New Roman" panose="02020603050405020304" pitchFamily="18" charset="0"/>
                <a:cs typeface="Times New Roman" panose="02020603050405020304" pitchFamily="18" charset="0"/>
              </a:rPr>
              <a:t>достық </a:t>
            </a:r>
            <a:r>
              <a:rPr lang="ru-RU" smtClean="0">
                <a:solidFill>
                  <a:schemeClr val="tx1"/>
                </a:solidFill>
                <a:latin typeface="Times New Roman" panose="02020603050405020304" pitchFamily="18" charset="0"/>
                <a:cs typeface="Times New Roman" panose="02020603050405020304" pitchFamily="18" charset="0"/>
              </a:rPr>
              <a:t>туралы;</a:t>
            </a:r>
          </a:p>
          <a:p>
            <a:r>
              <a:rPr lang="ru-RU" smtClean="0">
                <a:solidFill>
                  <a:schemeClr val="tx1"/>
                </a:solidFill>
                <a:latin typeface="Times New Roman" panose="02020603050405020304" pitchFamily="18" charset="0"/>
                <a:cs typeface="Times New Roman" panose="02020603050405020304" pitchFamily="18" charset="0"/>
              </a:rPr>
              <a:t>Еңбек</a:t>
            </a:r>
            <a:r>
              <a:rPr lang="ru-RU">
                <a:solidFill>
                  <a:schemeClr val="tx1"/>
                </a:solidFill>
                <a:latin typeface="Times New Roman" panose="02020603050405020304" pitchFamily="18" charset="0"/>
                <a:cs typeface="Times New Roman" panose="02020603050405020304" pitchFamily="18" charset="0"/>
              </a:rPr>
              <a:t>, байлық, кәсіп пен </a:t>
            </a:r>
            <a:r>
              <a:rPr lang="ru-RU">
                <a:solidFill>
                  <a:schemeClr val="tx1"/>
                </a:solidFill>
                <a:latin typeface="Times New Roman" panose="02020603050405020304" pitchFamily="18" charset="0"/>
                <a:cs typeface="Times New Roman" panose="02020603050405020304" pitchFamily="18" charset="0"/>
              </a:rPr>
              <a:t>нәсіп </a:t>
            </a:r>
            <a:r>
              <a:rPr lang="ru-RU" smtClean="0">
                <a:solidFill>
                  <a:schemeClr val="tx1"/>
                </a:solidFill>
                <a:latin typeface="Times New Roman" panose="02020603050405020304" pitchFamily="18" charset="0"/>
                <a:cs typeface="Times New Roman" panose="02020603050405020304" pitchFamily="18" charset="0"/>
              </a:rPr>
              <a:t>туралы;</a:t>
            </a:r>
          </a:p>
          <a:p>
            <a:r>
              <a:rPr lang="ru-RU" smtClean="0">
                <a:solidFill>
                  <a:schemeClr val="tx1"/>
                </a:solidFill>
                <a:latin typeface="Times New Roman" panose="02020603050405020304" pitchFamily="18" charset="0"/>
                <a:cs typeface="Times New Roman" panose="02020603050405020304" pitchFamily="18" charset="0"/>
              </a:rPr>
              <a:t>Сақтық</a:t>
            </a:r>
            <a:r>
              <a:rPr lang="ru-RU">
                <a:solidFill>
                  <a:schemeClr val="tx1"/>
                </a:solidFill>
                <a:latin typeface="Times New Roman" panose="02020603050405020304" pitchFamily="18" charset="0"/>
                <a:cs typeface="Times New Roman" panose="02020603050405020304" pitchFamily="18" charset="0"/>
              </a:rPr>
              <a:t>, </a:t>
            </a:r>
            <a:r>
              <a:rPr lang="ru-RU">
                <a:solidFill>
                  <a:schemeClr val="tx1"/>
                </a:solidFill>
                <a:latin typeface="Times New Roman" panose="02020603050405020304" pitchFamily="18" charset="0"/>
                <a:cs typeface="Times New Roman" panose="02020603050405020304" pitchFamily="18" charset="0"/>
              </a:rPr>
              <a:t>қырағылық </a:t>
            </a:r>
            <a:r>
              <a:rPr lang="ru-RU" smtClean="0">
                <a:solidFill>
                  <a:schemeClr val="tx1"/>
                </a:solidFill>
                <a:latin typeface="Times New Roman" panose="02020603050405020304" pitchFamily="18" charset="0"/>
                <a:cs typeface="Times New Roman" panose="02020603050405020304" pitchFamily="18" charset="0"/>
              </a:rPr>
              <a:t>туралы.</a:t>
            </a:r>
            <a:endParaRPr lang="ru-RU">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945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нутый угол 3"/>
          <p:cNvSpPr/>
          <p:nvPr/>
        </p:nvSpPr>
        <p:spPr>
          <a:xfrm>
            <a:off x="1145754" y="694063"/>
            <a:ext cx="8978747" cy="513386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b="1" smtClean="0">
                <a:solidFill>
                  <a:schemeClr val="bg1"/>
                </a:solidFill>
                <a:latin typeface="Times New Roman" panose="02020603050405020304" pitchFamily="18" charset="0"/>
                <a:cs typeface="Times New Roman" panose="02020603050405020304" pitchFamily="18" charset="0"/>
              </a:rPr>
              <a:t>«</a:t>
            </a:r>
            <a:r>
              <a:rPr lang="ru-RU" sz="2000" b="1">
                <a:solidFill>
                  <a:schemeClr val="bg1"/>
                </a:solidFill>
                <a:latin typeface="Times New Roman" panose="02020603050405020304" pitchFamily="18" charset="0"/>
                <a:cs typeface="Times New Roman" panose="02020603050405020304" pitchFamily="18" charset="0"/>
              </a:rPr>
              <a:t>Ат айналып </a:t>
            </a:r>
            <a:r>
              <a:rPr lang="ru-RU" sz="2000" b="1">
                <a:solidFill>
                  <a:schemeClr val="bg1"/>
                </a:solidFill>
                <a:latin typeface="Times New Roman" panose="02020603050405020304" pitchFamily="18" charset="0"/>
                <a:cs typeface="Times New Roman" panose="02020603050405020304" pitchFamily="18" charset="0"/>
              </a:rPr>
              <a:t>қазығын </a:t>
            </a:r>
            <a:r>
              <a:rPr lang="ru-RU" sz="2000" b="1" smtClean="0">
                <a:solidFill>
                  <a:schemeClr val="bg1"/>
                </a:solidFill>
                <a:latin typeface="Times New Roman" panose="02020603050405020304" pitchFamily="18" charset="0"/>
                <a:cs typeface="Times New Roman" panose="02020603050405020304" pitchFamily="18" charset="0"/>
              </a:rPr>
              <a:t>табар,</a:t>
            </a:r>
          </a:p>
          <a:p>
            <a:pPr algn="just"/>
            <a:r>
              <a:rPr lang="ru-RU" sz="2000" b="1" smtClean="0">
                <a:solidFill>
                  <a:schemeClr val="bg1"/>
                </a:solidFill>
                <a:latin typeface="Times New Roman" panose="02020603050405020304" pitchFamily="18" charset="0"/>
                <a:cs typeface="Times New Roman" panose="02020603050405020304" pitchFamily="18" charset="0"/>
              </a:rPr>
              <a:t>Су </a:t>
            </a:r>
            <a:r>
              <a:rPr lang="ru-RU" sz="2000" b="1">
                <a:solidFill>
                  <a:schemeClr val="bg1"/>
                </a:solidFill>
                <a:latin typeface="Times New Roman" panose="02020603050405020304" pitchFamily="18" charset="0"/>
                <a:cs typeface="Times New Roman" panose="02020603050405020304" pitchFamily="18" charset="0"/>
              </a:rPr>
              <a:t>айналып </a:t>
            </a:r>
            <a:r>
              <a:rPr lang="ru-RU" sz="2000" b="1" smtClean="0">
                <a:solidFill>
                  <a:schemeClr val="bg1"/>
                </a:solidFill>
                <a:latin typeface="Times New Roman" panose="02020603050405020304" pitchFamily="18" charset="0"/>
                <a:cs typeface="Times New Roman" panose="02020603050405020304" pitchFamily="18" charset="0"/>
              </a:rPr>
              <a:t>жазығын табар</a:t>
            </a:r>
            <a:r>
              <a:rPr lang="ru-RU" sz="2000" b="1">
                <a:solidFill>
                  <a:schemeClr val="bg1"/>
                </a:solidFill>
                <a:latin typeface="Times New Roman" panose="02020603050405020304" pitchFamily="18" charset="0"/>
                <a:cs typeface="Times New Roman" panose="02020603050405020304" pitchFamily="18" charset="0"/>
              </a:rPr>
              <a:t>» </a:t>
            </a:r>
            <a:r>
              <a:rPr lang="ru-RU">
                <a:solidFill>
                  <a:schemeClr val="bg1"/>
                </a:solidFill>
                <a:latin typeface="Times New Roman" panose="02020603050405020304" pitchFamily="18" charset="0"/>
                <a:cs typeface="Times New Roman" panose="02020603050405020304" pitchFamily="18" charset="0"/>
              </a:rPr>
              <a:t>деген мақал «белгілі себептермен туған жерінен, </a:t>
            </a:r>
            <a:r>
              <a:rPr lang="ru-RU">
                <a:solidFill>
                  <a:schemeClr val="bg1"/>
                </a:solidFill>
                <a:latin typeface="Times New Roman" panose="02020603050405020304" pitchFamily="18" charset="0"/>
                <a:cs typeface="Times New Roman" panose="02020603050405020304" pitchFamily="18" charset="0"/>
              </a:rPr>
              <a:t>өскен </a:t>
            </a:r>
            <a:r>
              <a:rPr lang="ru-RU" smtClean="0">
                <a:solidFill>
                  <a:schemeClr val="bg1"/>
                </a:solidFill>
                <a:latin typeface="Times New Roman" panose="02020603050405020304" pitchFamily="18" charset="0"/>
                <a:cs typeface="Times New Roman" panose="02020603050405020304" pitchFamily="18" charset="0"/>
              </a:rPr>
              <a:t>елінен алыстап</a:t>
            </a:r>
            <a:r>
              <a:rPr lang="ru-RU">
                <a:solidFill>
                  <a:schemeClr val="bg1"/>
                </a:solidFill>
                <a:latin typeface="Times New Roman" panose="02020603050405020304" pitchFamily="18" charset="0"/>
                <a:cs typeface="Times New Roman" panose="02020603050405020304" pitchFamily="18" charset="0"/>
              </a:rPr>
              <a:t>, жат жерде өмір кешкен ер-азамат күндердің бір күнінде </a:t>
            </a:r>
            <a:r>
              <a:rPr lang="ru-RU">
                <a:solidFill>
                  <a:schemeClr val="bg1"/>
                </a:solidFill>
                <a:latin typeface="Times New Roman" panose="02020603050405020304" pitchFamily="18" charset="0"/>
                <a:cs typeface="Times New Roman" panose="02020603050405020304" pitchFamily="18" charset="0"/>
              </a:rPr>
              <a:t>ата </a:t>
            </a:r>
            <a:r>
              <a:rPr lang="ru-RU" smtClean="0">
                <a:solidFill>
                  <a:schemeClr val="bg1"/>
                </a:solidFill>
                <a:latin typeface="Times New Roman" panose="02020603050405020304" pitchFamily="18" charset="0"/>
                <a:cs typeface="Times New Roman" panose="02020603050405020304" pitchFamily="18" charset="0"/>
              </a:rPr>
              <a:t>жұртын іздеп </a:t>
            </a:r>
            <a:r>
              <a:rPr lang="ru-RU">
                <a:solidFill>
                  <a:schemeClr val="bg1"/>
                </a:solidFill>
                <a:latin typeface="Times New Roman" panose="02020603050405020304" pitchFamily="18" charset="0"/>
                <a:cs typeface="Times New Roman" panose="02020603050405020304" pitchFamily="18" charset="0"/>
              </a:rPr>
              <a:t>табады» деген ауыс мағынада қолданылады</a:t>
            </a:r>
            <a:r>
              <a:rPr lang="ru-RU">
                <a:solidFill>
                  <a:schemeClr val="bg1"/>
                </a:solidFill>
                <a:latin typeface="Times New Roman" panose="02020603050405020304" pitchFamily="18" charset="0"/>
                <a:cs typeface="Times New Roman" panose="02020603050405020304" pitchFamily="18" charset="0"/>
              </a:rPr>
              <a:t>. </a:t>
            </a:r>
            <a:r>
              <a:rPr lang="ru-RU" smtClean="0">
                <a:solidFill>
                  <a:schemeClr val="bg1"/>
                </a:solidFill>
                <a:latin typeface="Times New Roman" panose="02020603050405020304" pitchFamily="18" charset="0"/>
                <a:cs typeface="Times New Roman" panose="02020603050405020304" pitchFamily="18" charset="0"/>
              </a:rPr>
              <a:t>Шындығында</a:t>
            </a:r>
            <a:r>
              <a:rPr lang="ru-RU">
                <a:solidFill>
                  <a:schemeClr val="bg1"/>
                </a:solidFill>
                <a:latin typeface="Times New Roman" panose="02020603050405020304" pitchFamily="18" charset="0"/>
                <a:cs typeface="Times New Roman" panose="02020603050405020304" pitchFamily="18" charset="0"/>
              </a:rPr>
              <a:t>, </a:t>
            </a:r>
            <a:r>
              <a:rPr lang="ru-RU">
                <a:solidFill>
                  <a:schemeClr val="bg1"/>
                </a:solidFill>
                <a:latin typeface="Times New Roman" panose="02020603050405020304" pitchFamily="18" charset="0"/>
                <a:cs typeface="Times New Roman" panose="02020603050405020304" pitchFamily="18" charset="0"/>
              </a:rPr>
              <a:t>жылқы </a:t>
            </a:r>
            <a:r>
              <a:rPr lang="ru-RU" smtClean="0">
                <a:solidFill>
                  <a:schemeClr val="bg1"/>
                </a:solidFill>
                <a:latin typeface="Times New Roman" panose="02020603050405020304" pitchFamily="18" charset="0"/>
                <a:cs typeface="Times New Roman" panose="02020603050405020304" pitchFamily="18" charset="0"/>
              </a:rPr>
              <a:t>малы жылдың </a:t>
            </a:r>
            <a:r>
              <a:rPr lang="ru-RU">
                <a:solidFill>
                  <a:schemeClr val="bg1"/>
                </a:solidFill>
                <a:latin typeface="Times New Roman" panose="02020603050405020304" pitchFamily="18" charset="0"/>
                <a:cs typeface="Times New Roman" panose="02020603050405020304" pitchFamily="18" charset="0"/>
              </a:rPr>
              <a:t>төрт мезгілінде еркін жайылып өссе де, жем жеп, </a:t>
            </a:r>
            <a:r>
              <a:rPr lang="ru-RU">
                <a:solidFill>
                  <a:schemeClr val="bg1"/>
                </a:solidFill>
                <a:latin typeface="Times New Roman" panose="02020603050405020304" pitchFamily="18" charset="0"/>
                <a:cs typeface="Times New Roman" panose="02020603050405020304" pitchFamily="18" charset="0"/>
              </a:rPr>
              <a:t>су </a:t>
            </a:r>
            <a:r>
              <a:rPr lang="ru-RU" smtClean="0">
                <a:solidFill>
                  <a:schemeClr val="bg1"/>
                </a:solidFill>
                <a:latin typeface="Times New Roman" panose="02020603050405020304" pitchFamily="18" charset="0"/>
                <a:cs typeface="Times New Roman" panose="02020603050405020304" pitchFamily="18" charset="0"/>
              </a:rPr>
              <a:t>ішетін, байлаулы </a:t>
            </a:r>
            <a:r>
              <a:rPr lang="ru-RU">
                <a:solidFill>
                  <a:schemeClr val="bg1"/>
                </a:solidFill>
                <a:latin typeface="Times New Roman" panose="02020603050405020304" pitchFamily="18" charset="0"/>
                <a:cs typeface="Times New Roman" panose="02020603050405020304" pitchFamily="18" charset="0"/>
              </a:rPr>
              <a:t>(қорада, белдеуде, желіде, мама ағашта т.б. </a:t>
            </a:r>
            <a:r>
              <a:rPr lang="ru-RU">
                <a:solidFill>
                  <a:schemeClr val="bg1"/>
                </a:solidFill>
                <a:latin typeface="Times New Roman" panose="02020603050405020304" pitchFamily="18" charset="0"/>
                <a:cs typeface="Times New Roman" panose="02020603050405020304" pitchFamily="18" charset="0"/>
              </a:rPr>
              <a:t>жерде </a:t>
            </a:r>
            <a:r>
              <a:rPr lang="ru-RU" smtClean="0">
                <a:solidFill>
                  <a:schemeClr val="bg1"/>
                </a:solidFill>
                <a:latin typeface="Times New Roman" panose="02020603050405020304" pitchFamily="18" charset="0"/>
                <a:cs typeface="Times New Roman" panose="02020603050405020304" pitchFamily="18" charset="0"/>
              </a:rPr>
              <a:t>арқандаулы) тұратын </a:t>
            </a:r>
            <a:r>
              <a:rPr lang="ru-RU">
                <a:solidFill>
                  <a:schemeClr val="bg1"/>
                </a:solidFill>
                <a:latin typeface="Times New Roman" panose="02020603050405020304" pitchFamily="18" charset="0"/>
                <a:cs typeface="Times New Roman" panose="02020603050405020304" pitchFamily="18" charset="0"/>
              </a:rPr>
              <a:t>өзінің тұрақты бір мекенін, «байланған қазығын», </a:t>
            </a:r>
            <a:r>
              <a:rPr lang="ru-RU">
                <a:solidFill>
                  <a:schemeClr val="bg1"/>
                </a:solidFill>
                <a:latin typeface="Times New Roman" panose="02020603050405020304" pitchFamily="18" charset="0"/>
                <a:cs typeface="Times New Roman" panose="02020603050405020304" pitchFamily="18" charset="0"/>
              </a:rPr>
              <a:t>қандай </a:t>
            </a:r>
            <a:r>
              <a:rPr lang="ru-RU" smtClean="0">
                <a:solidFill>
                  <a:schemeClr val="bg1"/>
                </a:solidFill>
                <a:latin typeface="Times New Roman" panose="02020603050405020304" pitchFamily="18" charset="0"/>
                <a:cs typeface="Times New Roman" panose="02020603050405020304" pitchFamily="18" charset="0"/>
              </a:rPr>
              <a:t>жағдайға ұшырамасын</a:t>
            </a:r>
            <a:r>
              <a:rPr lang="ru-RU">
                <a:solidFill>
                  <a:schemeClr val="bg1"/>
                </a:solidFill>
                <a:latin typeface="Times New Roman" panose="02020603050405020304" pitchFamily="18" charset="0"/>
                <a:cs typeface="Times New Roman" panose="02020603050405020304" pitchFamily="18" charset="0"/>
              </a:rPr>
              <a:t>, тірі болса, әйтеуір бір тауып келуге бейім жануар. Су </a:t>
            </a:r>
            <a:r>
              <a:rPr lang="ru-RU">
                <a:solidFill>
                  <a:schemeClr val="bg1"/>
                </a:solidFill>
                <a:latin typeface="Times New Roman" panose="02020603050405020304" pitchFamily="18" charset="0"/>
                <a:cs typeface="Times New Roman" panose="02020603050405020304" pitchFamily="18" charset="0"/>
              </a:rPr>
              <a:t>да </a:t>
            </a:r>
            <a:r>
              <a:rPr lang="ru-RU" smtClean="0">
                <a:solidFill>
                  <a:schemeClr val="bg1"/>
                </a:solidFill>
                <a:latin typeface="Times New Roman" panose="02020603050405020304" pitchFamily="18" charset="0"/>
                <a:cs typeface="Times New Roman" panose="02020603050405020304" pitchFamily="18" charset="0"/>
              </a:rPr>
              <a:t>солай, қаншама </a:t>
            </a:r>
            <a:r>
              <a:rPr lang="ru-RU">
                <a:solidFill>
                  <a:schemeClr val="bg1"/>
                </a:solidFill>
                <a:latin typeface="Times New Roman" panose="02020603050405020304" pitchFamily="18" charset="0"/>
                <a:cs typeface="Times New Roman" panose="02020603050405020304" pitchFamily="18" charset="0"/>
              </a:rPr>
              <a:t>тау-тасты аралап, ой-шұңқырды толтырып, асып-тасып</a:t>
            </a:r>
            <a:r>
              <a:rPr lang="ru-RU">
                <a:solidFill>
                  <a:schemeClr val="bg1"/>
                </a:solidFill>
                <a:latin typeface="Times New Roman" panose="02020603050405020304" pitchFamily="18" charset="0"/>
                <a:cs typeface="Times New Roman" panose="02020603050405020304" pitchFamily="18" charset="0"/>
              </a:rPr>
              <a:t>, </a:t>
            </a:r>
            <a:r>
              <a:rPr lang="ru-RU" smtClean="0">
                <a:solidFill>
                  <a:schemeClr val="bg1"/>
                </a:solidFill>
                <a:latin typeface="Times New Roman" panose="02020603050405020304" pitchFamily="18" charset="0"/>
                <a:cs typeface="Times New Roman" panose="02020603050405020304" pitchFamily="18" charset="0"/>
              </a:rPr>
              <a:t>лықсып жатқан </a:t>
            </a:r>
            <a:r>
              <a:rPr lang="ru-RU">
                <a:solidFill>
                  <a:schemeClr val="bg1"/>
                </a:solidFill>
                <a:latin typeface="Times New Roman" panose="02020603050405020304" pitchFamily="18" charset="0"/>
                <a:cs typeface="Times New Roman" panose="02020603050405020304" pitchFamily="18" charset="0"/>
              </a:rPr>
              <a:t>ағын су ақыр аяғында жер бетінің ең төменгі деңгейін – «</a:t>
            </a:r>
            <a:r>
              <a:rPr lang="ru-RU">
                <a:solidFill>
                  <a:schemeClr val="bg1"/>
                </a:solidFill>
                <a:latin typeface="Times New Roman" panose="02020603050405020304" pitchFamily="18" charset="0"/>
                <a:cs typeface="Times New Roman" panose="02020603050405020304" pitchFamily="18" charset="0"/>
              </a:rPr>
              <a:t>өз </a:t>
            </a:r>
            <a:r>
              <a:rPr lang="ru-RU" smtClean="0">
                <a:solidFill>
                  <a:schemeClr val="bg1"/>
                </a:solidFill>
                <a:latin typeface="Times New Roman" panose="02020603050405020304" pitchFamily="18" charset="0"/>
                <a:cs typeface="Times New Roman" panose="02020603050405020304" pitchFamily="18" charset="0"/>
              </a:rPr>
              <a:t>жазығын» тауып </a:t>
            </a:r>
            <a:r>
              <a:rPr lang="ru-RU">
                <a:solidFill>
                  <a:schemeClr val="bg1"/>
                </a:solidFill>
                <a:latin typeface="Times New Roman" panose="02020603050405020304" pitchFamily="18" charset="0"/>
                <a:cs typeface="Times New Roman" panose="02020603050405020304" pitchFamily="18" charset="0"/>
              </a:rPr>
              <a:t>еркін ағуға тиіс. Осы құбылысты ата-бабамыз тап </a:t>
            </a:r>
            <a:r>
              <a:rPr lang="ru-RU">
                <a:solidFill>
                  <a:schemeClr val="bg1"/>
                </a:solidFill>
                <a:latin typeface="Times New Roman" panose="02020603050405020304" pitchFamily="18" charset="0"/>
                <a:cs typeface="Times New Roman" panose="02020603050405020304" pitchFamily="18" charset="0"/>
              </a:rPr>
              <a:t>басып </a:t>
            </a:r>
            <a:r>
              <a:rPr lang="ru-RU" smtClean="0">
                <a:solidFill>
                  <a:schemeClr val="bg1"/>
                </a:solidFill>
                <a:latin typeface="Times New Roman" panose="02020603050405020304" pitchFamily="18" charset="0"/>
                <a:cs typeface="Times New Roman" panose="02020603050405020304" pitchFamily="18" charset="0"/>
              </a:rPr>
              <a:t>тани білгендіктен</a:t>
            </a:r>
            <a:r>
              <a:rPr lang="ru-RU">
                <a:solidFill>
                  <a:schemeClr val="bg1"/>
                </a:solidFill>
                <a:latin typeface="Times New Roman" panose="02020603050405020304" pitchFamily="18" charset="0"/>
                <a:cs typeface="Times New Roman" panose="02020603050405020304" pitchFamily="18" charset="0"/>
              </a:rPr>
              <a:t>, осындай сөз орамы туындаса керек.</a:t>
            </a:r>
          </a:p>
        </p:txBody>
      </p:sp>
    </p:spTree>
    <p:extLst>
      <p:ext uri="{BB962C8B-B14F-4D97-AF65-F5344CB8AC3E}">
        <p14:creationId xmlns:p14="http://schemas.microsoft.com/office/powerpoint/2010/main" val="133945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0337" y="1225689"/>
            <a:ext cx="10939749" cy="4247317"/>
          </a:xfrm>
          <a:prstGeom prst="rect">
            <a:avLst/>
          </a:prstGeom>
        </p:spPr>
        <p:txBody>
          <a:bodyPr wrap="square">
            <a:spAutoFit/>
          </a:bodyPr>
          <a:lstStyle/>
          <a:p>
            <a:pPr algn="just"/>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Этностың </a:t>
            </a:r>
            <a:r>
              <a:rPr lang="ru-RU">
                <a:latin typeface="Times New Roman" panose="02020603050405020304" pitchFamily="18" charset="0"/>
                <a:cs typeface="Times New Roman" panose="02020603050405020304" pitchFamily="18" charset="0"/>
              </a:rPr>
              <a:t>өткен тарихы мен этнографиялық байлығы </a:t>
            </a:r>
            <a:r>
              <a:rPr lang="ru-RU">
                <a:latin typeface="Times New Roman" panose="02020603050405020304" pitchFamily="18" charset="0"/>
                <a:cs typeface="Times New Roman" panose="02020603050405020304" pitchFamily="18" charset="0"/>
              </a:rPr>
              <a:t>көрінетін </a:t>
            </a:r>
            <a:r>
              <a:rPr lang="ru-RU" smtClean="0">
                <a:latin typeface="Times New Roman" panose="02020603050405020304" pitchFamily="18" charset="0"/>
                <a:cs typeface="Times New Roman" panose="02020603050405020304" pitchFamily="18" charset="0"/>
              </a:rPr>
              <a:t>мақал-мәтелдер тарихымызды</a:t>
            </a:r>
            <a:r>
              <a:rPr lang="ru-RU">
                <a:latin typeface="Times New Roman" panose="02020603050405020304" pitchFamily="18" charset="0"/>
                <a:cs typeface="Times New Roman" panose="02020603050405020304" pitchFamily="18" charset="0"/>
              </a:rPr>
              <a:t>, халқымызды тануда маңызды </a:t>
            </a:r>
            <a:r>
              <a:rPr lang="ru-RU">
                <a:latin typeface="Times New Roman" panose="02020603050405020304" pitchFamily="18" charset="0"/>
                <a:cs typeface="Times New Roman" panose="02020603050405020304" pitchFamily="18" charset="0"/>
              </a:rPr>
              <a:t>төл </a:t>
            </a:r>
            <a:r>
              <a:rPr lang="ru-RU" smtClean="0">
                <a:latin typeface="Times New Roman" panose="02020603050405020304" pitchFamily="18" charset="0"/>
                <a:cs typeface="Times New Roman" panose="02020603050405020304" pitchFamily="18" charset="0"/>
              </a:rPr>
              <a:t>тарихи деректеріміз</a:t>
            </a:r>
            <a:r>
              <a:rPr lang="ru-RU">
                <a:latin typeface="Times New Roman" panose="02020603050405020304" pitchFamily="18" charset="0"/>
                <a:cs typeface="Times New Roman" panose="02020603050405020304" pitchFamily="18" charset="0"/>
              </a:rPr>
              <a:t>. Мәселен, </a:t>
            </a:r>
            <a:r>
              <a:rPr lang="ru-RU" b="1">
                <a:latin typeface="Times New Roman" panose="02020603050405020304" pitchFamily="18" charset="0"/>
                <a:cs typeface="Times New Roman" panose="02020603050405020304" pitchFamily="18" charset="0"/>
              </a:rPr>
              <a:t>«Күлікте күлкі қыла көрме» </a:t>
            </a:r>
            <a:r>
              <a:rPr lang="ru-RU">
                <a:latin typeface="Times New Roman" panose="02020603050405020304" pitchFamily="18" charset="0"/>
                <a:cs typeface="Times New Roman" panose="02020603050405020304" pitchFamily="18" charset="0"/>
              </a:rPr>
              <a:t>деген мақалға </a:t>
            </a:r>
            <a:r>
              <a:rPr lang="ru-RU">
                <a:latin typeface="Times New Roman" panose="02020603050405020304" pitchFamily="18" charset="0"/>
                <a:cs typeface="Times New Roman" panose="02020603050405020304" pitchFamily="18" charset="0"/>
              </a:rPr>
              <a:t>зер </a:t>
            </a:r>
            <a:r>
              <a:rPr lang="ru-RU" smtClean="0">
                <a:latin typeface="Times New Roman" panose="02020603050405020304" pitchFamily="18" charset="0"/>
                <a:cs typeface="Times New Roman" panose="02020603050405020304" pitchFamily="18" charset="0"/>
              </a:rPr>
              <a:t>салып қарасақ</a:t>
            </a:r>
            <a:r>
              <a:rPr lang="ru-RU">
                <a:latin typeface="Times New Roman" panose="02020603050405020304" pitchFamily="18" charset="0"/>
                <a:cs typeface="Times New Roman" panose="02020603050405020304" pitchFamily="18" charset="0"/>
              </a:rPr>
              <a:t>. </a:t>
            </a:r>
            <a:r>
              <a:rPr lang="ru-RU" i="1">
                <a:latin typeface="Times New Roman" panose="02020603050405020304" pitchFamily="18" charset="0"/>
                <a:cs typeface="Times New Roman" panose="02020603050405020304" pitchFamily="18" charset="0"/>
              </a:rPr>
              <a:t>Көктеп мінген еріңнің, Астында көп жүгірер күлік бар</a:t>
            </a:r>
            <a:r>
              <a:rPr lang="ru-RU">
                <a:latin typeface="Times New Roman" panose="02020603050405020304" pitchFamily="18" charset="0"/>
                <a:cs typeface="Times New Roman" panose="02020603050405020304" pitchFamily="18" charset="0"/>
              </a:rPr>
              <a:t>, </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деген (Шалкиіз </a:t>
            </a:r>
            <a:r>
              <a:rPr lang="ru-RU">
                <a:latin typeface="Times New Roman" panose="02020603050405020304" pitchFamily="18" charset="0"/>
                <a:cs typeface="Times New Roman" panose="02020603050405020304" pitchFamily="18" charset="0"/>
              </a:rPr>
              <a:t>жырау) жолдардағы күлік сөзі жылқы мағынасын </a:t>
            </a:r>
            <a:r>
              <a:rPr lang="ru-RU">
                <a:latin typeface="Times New Roman" panose="02020603050405020304" pitchFamily="18" charset="0"/>
                <a:cs typeface="Times New Roman" panose="02020603050405020304" pitchFamily="18" charset="0"/>
              </a:rPr>
              <a:t>беріп </a:t>
            </a:r>
            <a:r>
              <a:rPr lang="ru-RU" smtClean="0">
                <a:latin typeface="Times New Roman" panose="02020603050405020304" pitchFamily="18" charset="0"/>
                <a:cs typeface="Times New Roman" panose="02020603050405020304" pitchFamily="18" charset="0"/>
              </a:rPr>
              <a:t>тұрғанын аңғару </a:t>
            </a:r>
            <a:r>
              <a:rPr lang="ru-RU">
                <a:latin typeface="Times New Roman" panose="02020603050405020304" pitchFamily="18" charset="0"/>
                <a:cs typeface="Times New Roman" panose="02020603050405020304" pitchFamily="18" charset="0"/>
              </a:rPr>
              <a:t>қиын емес. Ал </a:t>
            </a:r>
            <a:r>
              <a:rPr lang="ru-RU" b="1" u="sng">
                <a:latin typeface="Times New Roman" panose="02020603050405020304" pitchFamily="18" charset="0"/>
                <a:cs typeface="Times New Roman" panose="02020603050405020304" pitchFamily="18" charset="0"/>
              </a:rPr>
              <a:t>күлік</a:t>
            </a:r>
            <a:r>
              <a:rPr lang="ru-RU">
                <a:latin typeface="Times New Roman" panose="02020603050405020304" pitchFamily="18" charset="0"/>
                <a:cs typeface="Times New Roman" panose="02020603050405020304" pitchFamily="18" charset="0"/>
              </a:rPr>
              <a:t> сөзінің бұдан басқа «ат сыны, атты </a:t>
            </a:r>
            <a:r>
              <a:rPr lang="ru-RU">
                <a:latin typeface="Times New Roman" panose="02020603050405020304" pitchFamily="18" charset="0"/>
                <a:cs typeface="Times New Roman" panose="02020603050405020304" pitchFamily="18" charset="0"/>
              </a:rPr>
              <a:t>санатқа </a:t>
            </a:r>
            <a:r>
              <a:rPr lang="ru-RU" smtClean="0">
                <a:latin typeface="Times New Roman" panose="02020603050405020304" pitchFamily="18" charset="0"/>
                <a:cs typeface="Times New Roman" panose="02020603050405020304" pitchFamily="18" charset="0"/>
              </a:rPr>
              <a:t>қосу, сынату</a:t>
            </a:r>
            <a:r>
              <a:rPr lang="ru-RU">
                <a:latin typeface="Times New Roman" panose="02020603050405020304" pitchFamily="18" charset="0"/>
                <a:cs typeface="Times New Roman" panose="02020603050405020304" pitchFamily="18" charset="0"/>
              </a:rPr>
              <a:t>» мағынасы да бар: қазақтар тері алынған, бапталған</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суытылған жүйріктерін </a:t>
            </a:r>
            <a:r>
              <a:rPr lang="ru-RU">
                <a:latin typeface="Times New Roman" panose="02020603050405020304" pitchFamily="18" charset="0"/>
                <a:cs typeface="Times New Roman" panose="02020603050405020304" pitchFamily="18" charset="0"/>
              </a:rPr>
              <a:t>бәйгеге қосар алдында төреші сайыпкерлердің</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атсейістердің алдынан </a:t>
            </a:r>
            <a:r>
              <a:rPr lang="ru-RU">
                <a:latin typeface="Times New Roman" panose="02020603050405020304" pitchFamily="18" charset="0"/>
                <a:cs typeface="Times New Roman" panose="02020603050405020304" pitchFamily="18" charset="0"/>
              </a:rPr>
              <a:t>шұбатып өткізетін, не күлікке тұрғызып сынататын болған</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Әрине, бәйге </a:t>
            </a:r>
            <a:r>
              <a:rPr lang="ru-RU">
                <a:latin typeface="Times New Roman" panose="02020603050405020304" pitchFamily="18" charset="0"/>
                <a:cs typeface="Times New Roman" panose="02020603050405020304" pitchFamily="18" charset="0"/>
              </a:rPr>
              <a:t>аты </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сәйгүліктер </a:t>
            </a:r>
            <a:r>
              <a:rPr lang="ru-RU">
                <a:latin typeface="Times New Roman" panose="02020603050405020304" pitchFamily="18" charset="0"/>
                <a:cs typeface="Times New Roman" panose="02020603050405020304" pitchFamily="18" charset="0"/>
              </a:rPr>
              <a:t>екіден, төрттен емес, біртіндеп сыналады</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Өйткені бәйгеге </a:t>
            </a:r>
            <a:r>
              <a:rPr lang="ru-RU">
                <a:latin typeface="Times New Roman" panose="02020603050405020304" pitchFamily="18" charset="0"/>
                <a:cs typeface="Times New Roman" panose="02020603050405020304" pitchFamily="18" charset="0"/>
              </a:rPr>
              <a:t>қосылатын жүйріктің мүшесін, үстіне мінер шабандозын</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тұрманын тегіс </a:t>
            </a:r>
            <a:r>
              <a:rPr lang="ru-RU">
                <a:latin typeface="Times New Roman" panose="02020603050405020304" pitchFamily="18" charset="0"/>
                <a:cs typeface="Times New Roman" panose="02020603050405020304" pitchFamily="18" charset="0"/>
              </a:rPr>
              <a:t>көріп, бағасын беру керек болған. Одан ұлы бәйгеге болсын</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ұлан бәйгеге </a:t>
            </a:r>
            <a:r>
              <a:rPr lang="ru-RU">
                <a:latin typeface="Times New Roman" panose="02020603050405020304" pitchFamily="18" charset="0"/>
                <a:cs typeface="Times New Roman" panose="02020603050405020304" pitchFamily="18" charset="0"/>
              </a:rPr>
              <a:t>болсын жарамайтын, тек ат қарасын көбейтетін </a:t>
            </a:r>
            <a:r>
              <a:rPr lang="ru-RU">
                <a:latin typeface="Times New Roman" panose="02020603050405020304" pitchFamily="18" charset="0"/>
                <a:cs typeface="Times New Roman" panose="02020603050405020304" pitchFamily="18" charset="0"/>
              </a:rPr>
              <a:t>кейбір </a:t>
            </a:r>
            <a:r>
              <a:rPr lang="ru-RU" smtClean="0">
                <a:latin typeface="Times New Roman" panose="02020603050405020304" pitchFamily="18" charset="0"/>
                <a:cs typeface="Times New Roman" panose="02020603050405020304" pitchFamily="18" charset="0"/>
              </a:rPr>
              <a:t>шорбуын, қу жауырын</a:t>
            </a:r>
            <a:r>
              <a:rPr lang="ru-RU">
                <a:latin typeface="Times New Roman" panose="02020603050405020304" pitchFamily="18" charset="0"/>
                <a:cs typeface="Times New Roman" panose="02020603050405020304" pitchFamily="18" charset="0"/>
              </a:rPr>
              <a:t>, суыту кезде саңсырап қалған жылқыларды алып </a:t>
            </a:r>
            <a:r>
              <a:rPr lang="ru-RU">
                <a:latin typeface="Times New Roman" panose="02020603050405020304" pitchFamily="18" charset="0"/>
                <a:cs typeface="Times New Roman" panose="02020603050405020304" pitchFamily="18" charset="0"/>
              </a:rPr>
              <a:t>қалу </a:t>
            </a:r>
            <a:r>
              <a:rPr lang="ru-RU" smtClean="0">
                <a:latin typeface="Times New Roman" panose="02020603050405020304" pitchFamily="18" charset="0"/>
                <a:cs typeface="Times New Roman" panose="02020603050405020304" pitchFamily="18" charset="0"/>
              </a:rPr>
              <a:t>құқы берілген</a:t>
            </a:r>
            <a:r>
              <a:rPr lang="ru-RU" b="1">
                <a:latin typeface="Times New Roman" panose="02020603050405020304" pitchFamily="18" charset="0"/>
                <a:cs typeface="Times New Roman" panose="02020603050405020304" pitchFamily="18" charset="0"/>
              </a:rPr>
              <a:t>. «Күлікте күлкі қыла көрме» </a:t>
            </a:r>
            <a:r>
              <a:rPr lang="ru-RU">
                <a:latin typeface="Times New Roman" panose="02020603050405020304" pitchFamily="18" charset="0"/>
                <a:cs typeface="Times New Roman" panose="02020603050405020304" pitchFamily="18" charset="0"/>
              </a:rPr>
              <a:t>деген мәтел осыдан шыққан</a:t>
            </a:r>
            <a:r>
              <a:rPr lang="ru-RU">
                <a:latin typeface="Times New Roman" panose="02020603050405020304" pitchFamily="18" charset="0"/>
                <a:cs typeface="Times New Roman" panose="02020603050405020304" pitchFamily="18" charset="0"/>
              </a:rPr>
              <a:t>. </a:t>
            </a:r>
            <a:r>
              <a:rPr lang="ru-RU" smtClean="0">
                <a:latin typeface="Times New Roman" panose="02020603050405020304" pitchFamily="18" charset="0"/>
                <a:cs typeface="Times New Roman" panose="02020603050405020304" pitchFamily="18" charset="0"/>
              </a:rPr>
              <a:t>Сәйгүлік сөзі</a:t>
            </a:r>
            <a:r>
              <a:rPr lang="ru-RU">
                <a:latin typeface="Times New Roman" panose="02020603050405020304" pitchFamily="18" charset="0"/>
                <a:cs typeface="Times New Roman" panose="02020603050405020304" pitchFamily="18" charset="0"/>
              </a:rPr>
              <a:t>, яғни </a:t>
            </a:r>
            <a:r>
              <a:rPr lang="ru-RU" b="1" u="sng">
                <a:latin typeface="Times New Roman" panose="02020603050405020304" pitchFamily="18" charset="0"/>
                <a:cs typeface="Times New Roman" panose="02020603050405020304" pitchFamily="18" charset="0"/>
              </a:rPr>
              <a:t>«күлікке сай» </a:t>
            </a:r>
            <a:r>
              <a:rPr lang="ru-RU">
                <a:latin typeface="Times New Roman" panose="02020603050405020304" pitchFamily="18" charset="0"/>
                <a:cs typeface="Times New Roman" panose="02020603050405020304" pitchFamily="18" charset="0"/>
              </a:rPr>
              <a:t>деген сөз. Бұл сөз кейде </a:t>
            </a:r>
            <a:r>
              <a:rPr lang="ru-RU" b="1" u="sng">
                <a:latin typeface="Times New Roman" panose="02020603050405020304" pitchFamily="18" charset="0"/>
                <a:cs typeface="Times New Roman" panose="02020603050405020304" pitchFamily="18" charset="0"/>
              </a:rPr>
              <a:t>күрк</a:t>
            </a:r>
            <a:r>
              <a:rPr lang="ru-RU">
                <a:latin typeface="Times New Roman" panose="02020603050405020304" pitchFamily="18" charset="0"/>
                <a:cs typeface="Times New Roman" panose="02020603050405020304" pitchFamily="18" charset="0"/>
              </a:rPr>
              <a:t> деп </a:t>
            </a:r>
            <a:r>
              <a:rPr lang="ru-RU">
                <a:latin typeface="Times New Roman" panose="02020603050405020304" pitchFamily="18" charset="0"/>
                <a:cs typeface="Times New Roman" panose="02020603050405020304" pitchFamily="18" charset="0"/>
              </a:rPr>
              <a:t>те </a:t>
            </a:r>
            <a:r>
              <a:rPr lang="ru-RU" smtClean="0">
                <a:latin typeface="Times New Roman" panose="02020603050405020304" pitchFamily="18" charset="0"/>
                <a:cs typeface="Times New Roman" panose="02020603050405020304" pitchFamily="18" charset="0"/>
              </a:rPr>
              <a:t>айтылады. Мысалы</a:t>
            </a:r>
            <a:r>
              <a:rPr lang="ru-RU">
                <a:latin typeface="Times New Roman" panose="02020603050405020304" pitchFamily="18" charset="0"/>
                <a:cs typeface="Times New Roman" panose="02020603050405020304" pitchFamily="18" charset="0"/>
              </a:rPr>
              <a:t>: </a:t>
            </a:r>
            <a:r>
              <a:rPr lang="ru-RU" b="1">
                <a:latin typeface="Times New Roman" panose="02020603050405020304" pitchFamily="18" charset="0"/>
                <a:cs typeface="Times New Roman" panose="02020603050405020304" pitchFamily="18" charset="0"/>
              </a:rPr>
              <a:t>«Порымына қарасып алдынан өтті күрктен» </a:t>
            </a:r>
            <a:r>
              <a:rPr lang="ru-RU">
                <a:latin typeface="Times New Roman" panose="02020603050405020304" pitchFamily="18" charset="0"/>
                <a:cs typeface="Times New Roman" panose="02020603050405020304" pitchFamily="18" charset="0"/>
              </a:rPr>
              <a:t>(Қамбар </a:t>
            </a:r>
            <a:r>
              <a:rPr lang="ru-RU">
                <a:latin typeface="Times New Roman" panose="02020603050405020304" pitchFamily="18" charset="0"/>
                <a:cs typeface="Times New Roman" panose="02020603050405020304" pitchFamily="18" charset="0"/>
              </a:rPr>
              <a:t>батыр</a:t>
            </a:r>
            <a:r>
              <a:rPr lang="ru-RU" smtClean="0">
                <a:latin typeface="Times New Roman" panose="02020603050405020304" pitchFamily="18" charset="0"/>
                <a:cs typeface="Times New Roman" panose="02020603050405020304" pitchFamily="18" charset="0"/>
              </a:rPr>
              <a:t>). Күлік </a:t>
            </a:r>
            <a:r>
              <a:rPr lang="ru-RU">
                <a:latin typeface="Times New Roman" panose="02020603050405020304" pitchFamily="18" charset="0"/>
                <a:cs typeface="Times New Roman" panose="02020603050405020304" pitchFamily="18" charset="0"/>
              </a:rPr>
              <a:t>сөзінің </a:t>
            </a:r>
            <a:r>
              <a:rPr lang="ru-RU" b="1" u="sng">
                <a:latin typeface="Times New Roman" panose="02020603050405020304" pitchFamily="18" charset="0"/>
                <a:cs typeface="Times New Roman" panose="02020603050405020304" pitchFamily="18" charset="0"/>
              </a:rPr>
              <a:t>«атты сынау» </a:t>
            </a:r>
            <a:r>
              <a:rPr lang="ru-RU">
                <a:latin typeface="Times New Roman" panose="02020603050405020304" pitchFamily="18" charset="0"/>
                <a:cs typeface="Times New Roman" panose="02020603050405020304" pitchFamily="18" charset="0"/>
              </a:rPr>
              <a:t>мағынасымен синонимдес тәбия </a:t>
            </a:r>
            <a:r>
              <a:rPr lang="ru-RU">
                <a:latin typeface="Times New Roman" panose="02020603050405020304" pitchFamily="18" charset="0"/>
                <a:cs typeface="Times New Roman" panose="02020603050405020304" pitchFamily="18" charset="0"/>
              </a:rPr>
              <a:t>деген </a:t>
            </a:r>
            <a:r>
              <a:rPr lang="ru-RU" smtClean="0">
                <a:latin typeface="Times New Roman" panose="02020603050405020304" pitchFamily="18" charset="0"/>
                <a:cs typeface="Times New Roman" panose="02020603050405020304" pitchFamily="18" charset="0"/>
              </a:rPr>
              <a:t>сөз кездеседі. </a:t>
            </a:r>
            <a:r>
              <a:rPr lang="ru-RU">
                <a:latin typeface="Times New Roman" panose="02020603050405020304" pitchFamily="18" charset="0"/>
                <a:cs typeface="Times New Roman" panose="02020603050405020304" pitchFamily="18" charset="0"/>
              </a:rPr>
              <a:t>Мысалы: Бұқар жыраудың </a:t>
            </a:r>
            <a:r>
              <a:rPr lang="ru-RU" b="1">
                <a:latin typeface="Times New Roman" panose="02020603050405020304" pitchFamily="18" charset="0"/>
                <a:cs typeface="Times New Roman" panose="02020603050405020304" pitchFamily="18" charset="0"/>
              </a:rPr>
              <a:t>«Күпшек санды </a:t>
            </a:r>
            <a:r>
              <a:rPr lang="ru-RU" b="1">
                <a:latin typeface="Times New Roman" panose="02020603050405020304" pitchFamily="18" charset="0"/>
                <a:cs typeface="Times New Roman" panose="02020603050405020304" pitchFamily="18" charset="0"/>
              </a:rPr>
              <a:t>күреңді </a:t>
            </a:r>
            <a:r>
              <a:rPr lang="ru-RU" b="1" smtClean="0">
                <a:latin typeface="Times New Roman" panose="02020603050405020304" pitchFamily="18" charset="0"/>
                <a:cs typeface="Times New Roman" panose="02020603050405020304" pitchFamily="18" charset="0"/>
              </a:rPr>
              <a:t>тәбияға жаратқан</a:t>
            </a:r>
            <a:r>
              <a:rPr lang="ru-RU" b="1">
                <a:latin typeface="Times New Roman" panose="02020603050405020304" pitchFamily="18" charset="0"/>
                <a:cs typeface="Times New Roman" panose="02020603050405020304" pitchFamily="18" charset="0"/>
              </a:rPr>
              <a:t>» </a:t>
            </a:r>
            <a:r>
              <a:rPr lang="ru-RU">
                <a:latin typeface="Times New Roman" panose="02020603050405020304" pitchFamily="18" charset="0"/>
                <a:cs typeface="Times New Roman" panose="02020603050405020304" pitchFamily="18" charset="0"/>
              </a:rPr>
              <a:t>деп отырғаны осы ат сынау шарасын білдіреді. Бірақ </a:t>
            </a:r>
            <a:r>
              <a:rPr lang="ru-RU">
                <a:latin typeface="Times New Roman" panose="02020603050405020304" pitchFamily="18" charset="0"/>
                <a:cs typeface="Times New Roman" panose="02020603050405020304" pitchFamily="18" charset="0"/>
              </a:rPr>
              <a:t>тәбия </a:t>
            </a:r>
            <a:r>
              <a:rPr lang="ru-RU" smtClean="0">
                <a:latin typeface="Times New Roman" panose="02020603050405020304" pitchFamily="18" charset="0"/>
                <a:cs typeface="Times New Roman" panose="02020603050405020304" pitchFamily="18" charset="0"/>
              </a:rPr>
              <a:t>тек ат </a:t>
            </a:r>
            <a:r>
              <a:rPr lang="ru-RU">
                <a:latin typeface="Times New Roman" panose="02020603050405020304" pitchFamily="18" charset="0"/>
                <a:cs typeface="Times New Roman" panose="02020603050405020304" pitchFamily="18" charset="0"/>
              </a:rPr>
              <a:t>сынау емес, қыз сынау, жігіт сынау шараларында да қолданылған. </a:t>
            </a:r>
          </a:p>
        </p:txBody>
      </p:sp>
    </p:spTree>
    <p:extLst>
      <p:ext uri="{BB962C8B-B14F-4D97-AF65-F5344CB8AC3E}">
        <p14:creationId xmlns:p14="http://schemas.microsoft.com/office/powerpoint/2010/main" val="305395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1101687"/>
            <a:ext cx="8825658" cy="4098274"/>
          </a:xfrm>
        </p:spPr>
        <p:txBody>
          <a:bodyPr/>
          <a:lstStyle/>
          <a:p>
            <a:pPr algn="just"/>
            <a:r>
              <a:rPr lang="ru-RU" sz="2000" smtClean="0">
                <a:solidFill>
                  <a:schemeClr val="bg1"/>
                </a:solidFill>
                <a:latin typeface="Times New Roman" panose="02020603050405020304" pitchFamily="18" charset="0"/>
                <a:cs typeface="Times New Roman" panose="02020603050405020304" pitchFamily="18" charset="0"/>
              </a:rPr>
              <a:t>	Ә.Қайдардың </a:t>
            </a:r>
            <a:r>
              <a:rPr lang="ru-RU" sz="2000" b="1">
                <a:solidFill>
                  <a:schemeClr val="bg1"/>
                </a:solidFill>
                <a:latin typeface="Times New Roman" panose="02020603050405020304" pitchFamily="18" charset="0"/>
                <a:cs typeface="Times New Roman" panose="02020603050405020304" pitchFamily="18" charset="0"/>
              </a:rPr>
              <a:t>«Халық даналығы» </a:t>
            </a:r>
            <a:r>
              <a:rPr lang="ru-RU" sz="2000">
                <a:solidFill>
                  <a:schemeClr val="bg1"/>
                </a:solidFill>
                <a:latin typeface="Times New Roman" panose="02020603050405020304" pitchFamily="18" charset="0"/>
                <a:cs typeface="Times New Roman" panose="02020603050405020304" pitchFamily="18" charset="0"/>
              </a:rPr>
              <a:t>атты зерттеу </a:t>
            </a:r>
            <a:r>
              <a:rPr lang="ru-RU" sz="2000">
                <a:solidFill>
                  <a:schemeClr val="bg1"/>
                </a:solidFill>
                <a:latin typeface="Times New Roman" panose="02020603050405020304" pitchFamily="18" charset="0"/>
                <a:cs typeface="Times New Roman" panose="02020603050405020304" pitchFamily="18" charset="0"/>
              </a:rPr>
              <a:t>еңбегінде </a:t>
            </a:r>
            <a:r>
              <a:rPr lang="ru-RU" sz="2000" b="1" smtClean="0">
                <a:solidFill>
                  <a:schemeClr val="bg1"/>
                </a:solidFill>
                <a:latin typeface="Times New Roman" panose="02020603050405020304" pitchFamily="18" charset="0"/>
                <a:cs typeface="Times New Roman" panose="02020603050405020304" pitchFamily="18" charset="0"/>
              </a:rPr>
              <a:t>«Сырын</a:t>
            </a:r>
            <a:r>
              <a:rPr lang="ru-RU" sz="2000" b="1">
                <a:solidFill>
                  <a:schemeClr val="bg1"/>
                </a:solidFill>
                <a:latin typeface="Times New Roman" panose="02020603050405020304" pitchFamily="18" charset="0"/>
                <a:cs typeface="Times New Roman" panose="02020603050405020304" pitchFamily="18" charset="0"/>
              </a:rPr>
              <a:t/>
            </a:r>
            <a:br>
              <a:rPr lang="ru-RU" sz="2000" b="1">
                <a:solidFill>
                  <a:schemeClr val="bg1"/>
                </a:solidFill>
                <a:latin typeface="Times New Roman" panose="02020603050405020304" pitchFamily="18" charset="0"/>
                <a:cs typeface="Times New Roman" panose="02020603050405020304" pitchFamily="18" charset="0"/>
              </a:rPr>
            </a:br>
            <a:r>
              <a:rPr lang="ru-RU" sz="2000" b="1">
                <a:solidFill>
                  <a:schemeClr val="bg1"/>
                </a:solidFill>
                <a:latin typeface="Times New Roman" panose="02020603050405020304" pitchFamily="18" charset="0"/>
                <a:cs typeface="Times New Roman" panose="02020603050405020304" pitchFamily="18" charset="0"/>
              </a:rPr>
              <a:t>білмеген аттың </a:t>
            </a:r>
            <a:r>
              <a:rPr lang="ru-RU" sz="2000" b="1">
                <a:solidFill>
                  <a:schemeClr val="bg1"/>
                </a:solidFill>
                <a:latin typeface="Times New Roman" panose="02020603050405020304" pitchFamily="18" charset="0"/>
                <a:cs typeface="Times New Roman" panose="02020603050405020304" pitchFamily="18" charset="0"/>
              </a:rPr>
              <a:t>сыртынан </a:t>
            </a:r>
            <a:r>
              <a:rPr lang="ru-RU" sz="2000" b="1" smtClean="0">
                <a:solidFill>
                  <a:schemeClr val="bg1"/>
                </a:solidFill>
                <a:latin typeface="Times New Roman" panose="02020603050405020304" pitchFamily="18" charset="0"/>
                <a:cs typeface="Times New Roman" panose="02020603050405020304" pitchFamily="18" charset="0"/>
              </a:rPr>
              <a:t>жүрме»</a:t>
            </a:r>
            <a:r>
              <a:rPr lang="ru-RU" sz="2000" smtClean="0">
                <a:solidFill>
                  <a:schemeClr val="bg1"/>
                </a:solidFill>
                <a:latin typeface="Times New Roman" panose="02020603050405020304" pitchFamily="18" charset="0"/>
                <a:cs typeface="Times New Roman" panose="02020603050405020304" pitchFamily="18" charset="0"/>
              </a:rPr>
              <a:t> </a:t>
            </a:r>
            <a:r>
              <a:rPr lang="ru-RU" sz="2000">
                <a:solidFill>
                  <a:schemeClr val="bg1"/>
                </a:solidFill>
                <a:latin typeface="Times New Roman" panose="02020603050405020304" pitchFamily="18" charset="0"/>
                <a:cs typeface="Times New Roman" panose="02020603050405020304" pitchFamily="18" charset="0"/>
              </a:rPr>
              <a:t>деген </a:t>
            </a:r>
            <a:r>
              <a:rPr lang="ru-RU" sz="2000" smtClean="0">
                <a:solidFill>
                  <a:schemeClr val="bg1"/>
                </a:solidFill>
                <a:latin typeface="Times New Roman" panose="02020603050405020304" pitchFamily="18" charset="0"/>
                <a:cs typeface="Times New Roman" panose="02020603050405020304" pitchFamily="18" charset="0"/>
              </a:rPr>
              <a:t>мақалды </a:t>
            </a:r>
            <a:r>
              <a:rPr lang="ru-RU" sz="2000">
                <a:solidFill>
                  <a:schemeClr val="bg1"/>
                </a:solidFill>
                <a:latin typeface="Times New Roman" panose="02020603050405020304" pitchFamily="18" charset="0"/>
                <a:cs typeface="Times New Roman" panose="02020603050405020304" pitchFamily="18" charset="0"/>
              </a:rPr>
              <a:t>былай </a:t>
            </a:r>
            <a:r>
              <a:rPr lang="ru-RU" sz="2000" smtClean="0">
                <a:solidFill>
                  <a:schemeClr val="bg1"/>
                </a:solidFill>
                <a:latin typeface="Times New Roman" panose="02020603050405020304" pitchFamily="18" charset="0"/>
                <a:cs typeface="Times New Roman" panose="02020603050405020304" pitchFamily="18" charset="0"/>
              </a:rPr>
              <a:t>талдасақ болады:</a:t>
            </a:r>
            <a:r>
              <a:rPr lang="ru-RU" sz="2000">
                <a:solidFill>
                  <a:schemeClr val="bg1"/>
                </a:solidFill>
                <a:latin typeface="Times New Roman" panose="02020603050405020304" pitchFamily="18" charset="0"/>
                <a:cs typeface="Times New Roman" panose="02020603050405020304" pitchFamily="18" charset="0"/>
              </a:rPr>
              <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жылқының қыр-сырына қанық қазақ халқы мінезін, қасиет-әдетін әбден</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білмейтін жылқы малының сырт жағынан жақын өтуге болмайтынын, себебі</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оның мінезі шайпау, өзі асау болып, теуіп жіберіп, бейтаныс адамға зақым</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келтіруі мүмкін екендігін білген. Қазір бұл мақал </a:t>
            </a:r>
            <a:r>
              <a:rPr lang="ru-RU" sz="2000">
                <a:solidFill>
                  <a:schemeClr val="bg1"/>
                </a:solidFill>
                <a:latin typeface="Times New Roman" panose="02020603050405020304" pitchFamily="18" charset="0"/>
                <a:cs typeface="Times New Roman" panose="02020603050405020304" pitchFamily="18" charset="0"/>
              </a:rPr>
              <a:t>адамға </a:t>
            </a:r>
            <a:r>
              <a:rPr lang="ru-RU" sz="2000" smtClean="0">
                <a:solidFill>
                  <a:schemeClr val="bg1"/>
                </a:solidFill>
                <a:latin typeface="Times New Roman" panose="02020603050405020304" pitchFamily="18" charset="0"/>
                <a:cs typeface="Times New Roman" panose="02020603050405020304" pitchFamily="18" charset="0"/>
              </a:rPr>
              <a:t>қатысты «мінезқұлқын, жақсы-жаман </a:t>
            </a:r>
            <a:r>
              <a:rPr lang="ru-RU" sz="2000">
                <a:solidFill>
                  <a:schemeClr val="bg1"/>
                </a:solidFill>
                <a:latin typeface="Times New Roman" panose="02020603050405020304" pitchFamily="18" charset="0"/>
                <a:cs typeface="Times New Roman" panose="02020603050405020304" pitchFamily="18" charset="0"/>
              </a:rPr>
              <a:t>қасиеттерін, ішкі сырын анық </a:t>
            </a:r>
            <a:r>
              <a:rPr lang="ru-RU" sz="2000">
                <a:solidFill>
                  <a:schemeClr val="bg1"/>
                </a:solidFill>
                <a:latin typeface="Times New Roman" panose="02020603050405020304" pitchFamily="18" charset="0"/>
                <a:cs typeface="Times New Roman" panose="02020603050405020304" pitchFamily="18" charset="0"/>
              </a:rPr>
              <a:t>білмеген </a:t>
            </a:r>
            <a:r>
              <a:rPr lang="ru-RU" sz="2000" smtClean="0">
                <a:solidFill>
                  <a:schemeClr val="bg1"/>
                </a:solidFill>
                <a:latin typeface="Times New Roman" panose="02020603050405020304" pitchFamily="18" charset="0"/>
                <a:cs typeface="Times New Roman" panose="02020603050405020304" pitchFamily="18" charset="0"/>
              </a:rPr>
              <a:t>бейтаныс, сыр мінез </a:t>
            </a:r>
            <a:r>
              <a:rPr lang="ru-RU" sz="2000">
                <a:solidFill>
                  <a:schemeClr val="bg1"/>
                </a:solidFill>
                <a:latin typeface="Times New Roman" panose="02020603050405020304" pitchFamily="18" charset="0"/>
                <a:cs typeface="Times New Roman" panose="02020603050405020304" pitchFamily="18" charset="0"/>
              </a:rPr>
              <a:t>адаммен бірден араласып, бар сырыңды, іс-тірлігіңді айтып, ашып</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салуға болмайды, өйткені ол да, асау ат тәрізді, оқыс әрекет, жат қылық</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(қаскүнемдік, сатқындық, пайдақорлық, екіжүзділік, күншілдік т.б.),</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жағымсыз мінезін көрсетуі ықтимал, сырын, ішкі жан дүниесін жақсы</a:t>
            </a:r>
            <a:br>
              <a:rPr lang="ru-RU" sz="2000">
                <a:solidFill>
                  <a:schemeClr val="bg1"/>
                </a:solidFill>
                <a:latin typeface="Times New Roman" panose="02020603050405020304" pitchFamily="18" charset="0"/>
                <a:cs typeface="Times New Roman" panose="02020603050405020304" pitchFamily="18" charset="0"/>
              </a:rPr>
            </a:br>
            <a:r>
              <a:rPr lang="ru-RU" sz="2000">
                <a:solidFill>
                  <a:schemeClr val="bg1"/>
                </a:solidFill>
                <a:latin typeface="Times New Roman" panose="02020603050405020304" pitchFamily="18" charset="0"/>
                <a:cs typeface="Times New Roman" panose="02020603050405020304" pitchFamily="18" charset="0"/>
              </a:rPr>
              <a:t>білмейтін адаммен бірден етене араласып кетуден абай бол» </a:t>
            </a:r>
            <a:r>
              <a:rPr lang="ru-RU" sz="2000">
                <a:solidFill>
                  <a:schemeClr val="bg1"/>
                </a:solidFill>
                <a:latin typeface="Times New Roman" panose="02020603050405020304" pitchFamily="18" charset="0"/>
                <a:cs typeface="Times New Roman" panose="02020603050405020304" pitchFamily="18" charset="0"/>
              </a:rPr>
              <a:t>дегенді </a:t>
            </a:r>
            <a:r>
              <a:rPr lang="ru-RU" sz="2000" smtClean="0">
                <a:solidFill>
                  <a:schemeClr val="bg1"/>
                </a:solidFill>
                <a:latin typeface="Times New Roman" panose="02020603050405020304" pitchFamily="18" charset="0"/>
                <a:cs typeface="Times New Roman" panose="02020603050405020304" pitchFamily="18" charset="0"/>
              </a:rPr>
              <a:t>білдіреді.</a:t>
            </a:r>
            <a:endParaRPr lang="ru-RU" sz="200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514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latin typeface="Times New Roman" panose="02020603050405020304" pitchFamily="18" charset="0"/>
                <a:cs typeface="Times New Roman" panose="02020603050405020304" pitchFamily="18" charset="0"/>
              </a:rPr>
              <a:t>«Уызына </a:t>
            </a:r>
            <a:r>
              <a:rPr lang="ru-RU">
                <a:latin typeface="Times New Roman" panose="02020603050405020304" pitchFamily="18" charset="0"/>
                <a:cs typeface="Times New Roman" panose="02020603050405020304" pitchFamily="18" charset="0"/>
              </a:rPr>
              <a:t>жарымаған </a:t>
            </a:r>
            <a:r>
              <a:rPr lang="ru-RU">
                <a:latin typeface="Times New Roman" panose="02020603050405020304" pitchFamily="18" charset="0"/>
                <a:cs typeface="Times New Roman" panose="02020603050405020304" pitchFamily="18" charset="0"/>
              </a:rPr>
              <a:t>төл </a:t>
            </a:r>
            <a:r>
              <a:rPr lang="ru-RU" smtClean="0">
                <a:latin typeface="Times New Roman" panose="02020603050405020304" pitchFamily="18" charset="0"/>
                <a:cs typeface="Times New Roman" panose="02020603050405020304" pitchFamily="18" charset="0"/>
              </a:rPr>
              <a:t>оңбас»</a:t>
            </a:r>
            <a:endParaRPr lang="ru-RU">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a:buFont typeface="+mj-lt"/>
              <a:buAutoNum type="arabicParenR"/>
            </a:pPr>
            <a:r>
              <a:rPr lang="ru-RU" sz="2000" smtClean="0">
                <a:solidFill>
                  <a:schemeClr val="tx1"/>
                </a:solidFill>
                <a:latin typeface="Times New Roman" panose="02020603050405020304" pitchFamily="18" charset="0"/>
                <a:cs typeface="Times New Roman" panose="02020603050405020304" pitchFamily="18" charset="0"/>
              </a:rPr>
              <a:t>уызы </a:t>
            </a:r>
            <a:r>
              <a:rPr lang="ru-RU" sz="2000">
                <a:solidFill>
                  <a:schemeClr val="tx1"/>
                </a:solidFill>
                <a:latin typeface="Times New Roman" panose="02020603050405020304" pitchFamily="18" charset="0"/>
                <a:cs typeface="Times New Roman" panose="02020603050405020304" pitchFamily="18" charset="0"/>
              </a:rPr>
              <a:t>- </a:t>
            </a:r>
            <a:r>
              <a:rPr lang="ru-RU" sz="2000" smtClean="0">
                <a:solidFill>
                  <a:schemeClr val="tx1"/>
                </a:solidFill>
                <a:latin typeface="Times New Roman" panose="02020603050405020304" pitchFamily="18" charset="0"/>
                <a:cs typeface="Times New Roman" panose="02020603050405020304" pitchFamily="18" charset="0"/>
              </a:rPr>
              <a:t>“ата-ананың мейір-шапағаты”, “ананың </a:t>
            </a:r>
            <a:r>
              <a:rPr lang="ru-RU" sz="2000">
                <a:solidFill>
                  <a:schemeClr val="tx1"/>
                </a:solidFill>
                <a:latin typeface="Times New Roman" panose="02020603050405020304" pitchFamily="18" charset="0"/>
                <a:cs typeface="Times New Roman" panose="02020603050405020304" pitchFamily="18" charset="0"/>
              </a:rPr>
              <a:t>ақ </a:t>
            </a:r>
            <a:r>
              <a:rPr lang="ru-RU" sz="2000" smtClean="0">
                <a:solidFill>
                  <a:schemeClr val="tx1"/>
                </a:solidFill>
                <a:latin typeface="Times New Roman" panose="02020603050405020304" pitchFamily="18" charset="0"/>
                <a:cs typeface="Times New Roman" panose="02020603050405020304" pitchFamily="18" charset="0"/>
              </a:rPr>
              <a:t>сүті”; </a:t>
            </a:r>
          </a:p>
          <a:p>
            <a:pPr>
              <a:buFont typeface="+mj-lt"/>
              <a:buAutoNum type="arabicParenR"/>
            </a:pPr>
            <a:r>
              <a:rPr lang="ru-RU" sz="2000" smtClean="0">
                <a:solidFill>
                  <a:schemeClr val="tx1"/>
                </a:solidFill>
                <a:latin typeface="Times New Roman" panose="02020603050405020304" pitchFamily="18" charset="0"/>
                <a:cs typeface="Times New Roman" panose="02020603050405020304" pitchFamily="18" charset="0"/>
              </a:rPr>
              <a:t>қанбаган </a:t>
            </a:r>
            <a:r>
              <a:rPr lang="ru-RU" sz="2000">
                <a:solidFill>
                  <a:schemeClr val="tx1"/>
                </a:solidFill>
                <a:latin typeface="Times New Roman" panose="02020603050405020304" pitchFamily="18" charset="0"/>
                <a:cs typeface="Times New Roman" panose="02020603050405020304" pitchFamily="18" charset="0"/>
              </a:rPr>
              <a:t>- </a:t>
            </a:r>
            <a:r>
              <a:rPr lang="ru-RU" sz="2000" smtClean="0">
                <a:solidFill>
                  <a:schemeClr val="tx1"/>
                </a:solidFill>
                <a:latin typeface="Times New Roman" panose="02020603050405020304" pitchFamily="18" charset="0"/>
                <a:cs typeface="Times New Roman" panose="02020603050405020304" pitchFamily="18" charset="0"/>
              </a:rPr>
              <a:t>“ана </a:t>
            </a:r>
            <a:r>
              <a:rPr lang="ru-RU" sz="2000">
                <a:solidFill>
                  <a:schemeClr val="tx1"/>
                </a:solidFill>
                <a:latin typeface="Times New Roman" panose="02020603050405020304" pitchFamily="18" charset="0"/>
                <a:cs typeface="Times New Roman" panose="02020603050405020304" pitchFamily="18" charset="0"/>
              </a:rPr>
              <a:t>сүтін </a:t>
            </a:r>
            <a:r>
              <a:rPr lang="ru-RU" sz="2000">
                <a:solidFill>
                  <a:schemeClr val="tx1"/>
                </a:solidFill>
                <a:latin typeface="Times New Roman" panose="02020603050405020304" pitchFamily="18" charset="0"/>
                <a:cs typeface="Times New Roman" panose="02020603050405020304" pitchFamily="18" charset="0"/>
              </a:rPr>
              <a:t>қанып </a:t>
            </a:r>
            <a:r>
              <a:rPr lang="ru-RU" sz="2000" smtClean="0">
                <a:solidFill>
                  <a:schemeClr val="tx1"/>
                </a:solidFill>
                <a:latin typeface="Times New Roman" panose="02020603050405020304" pitchFamily="18" charset="0"/>
                <a:cs typeface="Times New Roman" panose="02020603050405020304" pitchFamily="18" charset="0"/>
              </a:rPr>
              <a:t>ішпеген, </a:t>
            </a:r>
            <a:r>
              <a:rPr lang="ru-RU" sz="2000">
                <a:solidFill>
                  <a:schemeClr val="tx1"/>
                </a:solidFill>
                <a:latin typeface="Times New Roman" panose="02020603050405020304" pitchFamily="18" charset="0"/>
                <a:cs typeface="Times New Roman" panose="02020603050405020304" pitchFamily="18" charset="0"/>
              </a:rPr>
              <a:t>оған </a:t>
            </a:r>
            <a:r>
              <a:rPr lang="ru-RU" sz="2000" smtClean="0">
                <a:solidFill>
                  <a:schemeClr val="tx1"/>
                </a:solidFill>
                <a:latin typeface="Times New Roman" panose="02020603050405020304" pitchFamily="18" charset="0"/>
                <a:cs typeface="Times New Roman" panose="02020603050405020304" pitchFamily="18" charset="0"/>
              </a:rPr>
              <a:t>жарымаған”; </a:t>
            </a:r>
          </a:p>
          <a:p>
            <a:pPr>
              <a:buFont typeface="+mj-lt"/>
              <a:buAutoNum type="arabicParenR"/>
            </a:pPr>
            <a:r>
              <a:rPr lang="ru-RU" sz="2000" smtClean="0">
                <a:solidFill>
                  <a:schemeClr val="tx1"/>
                </a:solidFill>
                <a:latin typeface="Times New Roman" panose="02020603050405020304" pitchFamily="18" charset="0"/>
                <a:cs typeface="Times New Roman" panose="02020603050405020304" pitchFamily="18" charset="0"/>
              </a:rPr>
              <a:t>төл - “жас бала, нәресте”; “жас ұрпақ”; </a:t>
            </a:r>
          </a:p>
          <a:p>
            <a:pPr>
              <a:buFont typeface="+mj-lt"/>
              <a:buAutoNum type="arabicParenR"/>
            </a:pPr>
            <a:r>
              <a:rPr lang="ru-RU" sz="2000" smtClean="0">
                <a:solidFill>
                  <a:schemeClr val="tx1"/>
                </a:solidFill>
                <a:latin typeface="Times New Roman" panose="02020603050405020304" pitchFamily="18" charset="0"/>
                <a:cs typeface="Times New Roman" panose="02020603050405020304" pitchFamily="18" charset="0"/>
              </a:rPr>
              <a:t>оңбас </a:t>
            </a:r>
            <a:r>
              <a:rPr lang="ru-RU" sz="2000">
                <a:solidFill>
                  <a:schemeClr val="tx1"/>
                </a:solidFill>
                <a:latin typeface="Times New Roman" panose="02020603050405020304" pitchFamily="18" charset="0"/>
                <a:cs typeface="Times New Roman" panose="02020603050405020304" pitchFamily="18" charset="0"/>
              </a:rPr>
              <a:t>- </a:t>
            </a:r>
            <a:r>
              <a:rPr lang="ru-RU" sz="2000" smtClean="0">
                <a:solidFill>
                  <a:schemeClr val="tx1"/>
                </a:solidFill>
                <a:latin typeface="Times New Roman" panose="02020603050405020304" pitchFamily="18" charset="0"/>
                <a:cs typeface="Times New Roman" panose="02020603050405020304" pitchFamily="18" charset="0"/>
              </a:rPr>
              <a:t>“дұрыс </a:t>
            </a:r>
            <a:r>
              <a:rPr lang="ru-RU" sz="2000">
                <a:solidFill>
                  <a:schemeClr val="tx1"/>
                </a:solidFill>
                <a:latin typeface="Times New Roman" panose="02020603050405020304" pitchFamily="18" charset="0"/>
                <a:cs typeface="Times New Roman" panose="02020603050405020304" pitchFamily="18" charset="0"/>
              </a:rPr>
              <a:t>адам </a:t>
            </a:r>
            <a:r>
              <a:rPr lang="ru-RU" sz="2000">
                <a:solidFill>
                  <a:schemeClr val="tx1"/>
                </a:solidFill>
                <a:latin typeface="Times New Roman" panose="02020603050405020304" pitchFamily="18" charset="0"/>
                <a:cs typeface="Times New Roman" panose="02020603050405020304" pitchFamily="18" charset="0"/>
              </a:rPr>
              <a:t>бола </a:t>
            </a:r>
            <a:r>
              <a:rPr lang="ru-RU" sz="2000" smtClean="0">
                <a:solidFill>
                  <a:schemeClr val="tx1"/>
                </a:solidFill>
                <a:latin typeface="Times New Roman" panose="02020603050405020304" pitchFamily="18" charset="0"/>
                <a:cs typeface="Times New Roman" panose="02020603050405020304" pitchFamily="18" charset="0"/>
              </a:rPr>
              <a:t>алмау”.</a:t>
            </a:r>
          </a:p>
          <a:p>
            <a:pPr marL="0" indent="0">
              <a:buNone/>
            </a:pPr>
            <a:r>
              <a:rPr lang="ru-RU" sz="2000" smtClean="0">
                <a:solidFill>
                  <a:schemeClr val="tx1"/>
                </a:solidFill>
                <a:latin typeface="Times New Roman" panose="02020603050405020304" pitchFamily="18" charset="0"/>
                <a:cs typeface="Times New Roman" panose="02020603050405020304" pitchFamily="18" charset="0"/>
              </a:rPr>
              <a:t>Мұнда “жас төл” </a:t>
            </a:r>
            <a:r>
              <a:rPr lang="ru-RU" sz="2000">
                <a:solidFill>
                  <a:schemeClr val="tx1"/>
                </a:solidFill>
                <a:latin typeface="Times New Roman" panose="02020603050405020304" pitchFamily="18" charset="0"/>
                <a:cs typeface="Times New Roman" panose="02020603050405020304" pitchFamily="18" charset="0"/>
              </a:rPr>
              <a:t>мен </a:t>
            </a:r>
            <a:r>
              <a:rPr lang="ru-RU" sz="2000" smtClean="0">
                <a:solidFill>
                  <a:schemeClr val="tx1"/>
                </a:solidFill>
                <a:latin typeface="Times New Roman" panose="02020603050405020304" pitchFamily="18" charset="0"/>
                <a:cs typeface="Times New Roman" panose="02020603050405020304" pitchFamily="18" charset="0"/>
              </a:rPr>
              <a:t>“жас ұрпақ” </a:t>
            </a:r>
            <a:r>
              <a:rPr lang="ru-RU" sz="2000">
                <a:solidFill>
                  <a:schemeClr val="tx1"/>
                </a:solidFill>
                <a:latin typeface="Times New Roman" panose="02020603050405020304" pitchFamily="18" charset="0"/>
                <a:cs typeface="Times New Roman" panose="02020603050405020304" pitchFamily="18" charset="0"/>
              </a:rPr>
              <a:t>арасында логикалық сәйкестік бар , мақалдың екінші рет мотивацияға түсіп , </a:t>
            </a:r>
            <a:r>
              <a:rPr lang="ru-RU" sz="2000">
                <a:solidFill>
                  <a:schemeClr val="tx1"/>
                </a:solidFill>
                <a:latin typeface="Times New Roman" panose="02020603050405020304" pitchFamily="18" charset="0"/>
                <a:cs typeface="Times New Roman" panose="02020603050405020304" pitchFamily="18" charset="0"/>
              </a:rPr>
              <a:t>жаңа </a:t>
            </a:r>
            <a:r>
              <a:rPr lang="ru-RU" sz="2000" smtClean="0">
                <a:solidFill>
                  <a:schemeClr val="tx1"/>
                </a:solidFill>
                <a:latin typeface="Times New Roman" panose="02020603050405020304" pitchFamily="18" charset="0"/>
                <a:cs typeface="Times New Roman" panose="02020603050405020304" pitchFamily="18" charset="0"/>
              </a:rPr>
              <a:t>мағынаға </a:t>
            </a:r>
            <a:r>
              <a:rPr lang="ru-RU" sz="2000">
                <a:solidFill>
                  <a:schemeClr val="tx1"/>
                </a:solidFill>
                <a:latin typeface="Times New Roman" panose="02020603050405020304" pitchFamily="18" charset="0"/>
                <a:cs typeface="Times New Roman" panose="02020603050405020304" pitchFamily="18" charset="0"/>
              </a:rPr>
              <a:t>ие болуы да </a:t>
            </a:r>
            <a:r>
              <a:rPr lang="ru-RU" sz="2000">
                <a:solidFill>
                  <a:schemeClr val="tx1"/>
                </a:solidFill>
                <a:latin typeface="Times New Roman" panose="02020603050405020304" pitchFamily="18" charset="0"/>
                <a:cs typeface="Times New Roman" panose="02020603050405020304" pitchFamily="18" charset="0"/>
              </a:rPr>
              <a:t>осыған </a:t>
            </a:r>
            <a:r>
              <a:rPr lang="ru-RU" sz="2000" smtClean="0">
                <a:solidFill>
                  <a:schemeClr val="tx1"/>
                </a:solidFill>
                <a:latin typeface="Times New Roman" panose="02020603050405020304" pitchFamily="18" charset="0"/>
                <a:cs typeface="Times New Roman" panose="02020603050405020304" pitchFamily="18" charset="0"/>
              </a:rPr>
              <a:t>байланысты. </a:t>
            </a:r>
            <a:endParaRPr lang="ru-RU" sz="20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3262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Фиолетовый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Ион (конференц-зал)">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конференц-зал)">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TM02900722[[fn=Ион (конференц-зал)]]</Template>
  <TotalTime>240</TotalTime>
  <Words>691</Words>
  <Application>Microsoft Office PowerPoint</Application>
  <PresentationFormat>Широкоэкранный</PresentationFormat>
  <Paragraphs>71</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Century Gothic</vt:lpstr>
      <vt:lpstr>Times New Roman</vt:lpstr>
      <vt:lpstr>Wingdings</vt:lpstr>
      <vt:lpstr>Wingdings 3</vt:lpstr>
      <vt:lpstr>Ион (конференц-зал)</vt:lpstr>
      <vt:lpstr>Қазақ мақалдарына танымдық және уәждік талдау</vt:lpstr>
      <vt:lpstr> Мақал-мәтелдер ұлттың рухани байлығы мен сан ғасырлық мәдениетінің көркем көрінісі ғана емес, сол халықтың ой-санасы, зердесі мен даналық деңгейінің де жарқын шежіресі. Халқымыздың сөз мәйегі саналатын бұл ғажайып мұраның байып, жинақталып, ел игілігіне айналуына көптеген қазақ жинаушылары да қызмет етті. Бұл бағытта мол еңбек сіңірген ел зиялылары:  </vt:lpstr>
      <vt:lpstr>Презентация PowerPoint</vt:lpstr>
      <vt:lpstr> ХХ ғасырдың басынан бастап мақал-мəтелдер зерттеу нысанына айнала бастады, олар жайында айтылған пікірлерді жиі кездестіруге болады. Мəселен, қазақ мақал-мəтелдері туралы жазылған көрнекті қазақ зиялыларының бірі А.Байтұрсынұлы «Сөз өнерінің ғылымы» мен «Қара сөз бен дарынды сөз жүйесін» қарастыра келе, оларды өрнекті сөйлемдер, өлеңді сөйлемдер, шешен сөз, дарынды сөз, ділмəр сөз деп бөліп, əрқайсысына жеке-жеке тоқтайды. Осылардың ішінде мақал-мəтелдерге айрықша орын беріледі. «Мəтел дегеніміз — кезіне келгенде кесегімен айтылатын белгілі-белгілі сөздер. Мəтел мақалға жақын болады. Бірақ мақал тəжірибеден шыққан ақиқат түрінде айтылады» — деп түйіндейді.   Сондай-ақ мақал мен мəтелдің айырмасын М.Ғабдуллин былайша көрсетеді: «Мəтелдер көбінесе сөз айшығы, көркем теңеу, сөз образы (Көппен көрген ұлы той, Құрыққа сырық жалғап, Қызым, саған айтам, келінім, сен тыңда, Тілге тиек жасап т.б.) ретінде қолданылады. Егер мақалда дəлелдеу мен қорытынды, пікір бірдей келіп отырса, мəтелде бұл екеуінің бірі ғана болады».   Мақал-мəтелдер тұлға жағынан да, қолдану жағынан да тұрақты болып келеді. Олар ойды бейнелі жеткізуде қолданылады. Айтылатын ойды жеткізудегі пресуппозициялық ерекшеліктеріне қарай, мақал жəне мəтелдер деп бөлінеді. Мақал ойды толық аяқтайды. Мысалы: Қазанға жолама, қарасы жұғар, Жаманға жолама, бəлесі жұғар... Ал мəтелде айтылатын ой тұспалдап жеткізіледі: Сырын білмеген аттың сыртынан жүрме... </vt:lpstr>
      <vt:lpstr>Мақал-мәтелдер мынадай тақырыптарға көп арналған:</vt:lpstr>
      <vt:lpstr>Презентация PowerPoint</vt:lpstr>
      <vt:lpstr>Презентация PowerPoint</vt:lpstr>
      <vt:lpstr> Ә.Қайдардың «Халық даналығы» атты зерттеу еңбегінде «Сырын білмеген аттың сыртынан жүрме» деген мақалды былай талдасақ болады: жылқының қыр-сырына қанық қазақ халқы мінезін, қасиет-әдетін әбден білмейтін жылқы малының сырт жағынан жақын өтуге болмайтынын, себебі оның мінезі шайпау, өзі асау болып, теуіп жіберіп, бейтаныс адамға зақым келтіруі мүмкін екендігін білген. Қазір бұл мақал адамға қатысты «мінезқұлқын, жақсы-жаман қасиеттерін, ішкі сырын анық білмеген бейтаныс, сыр мінез адаммен бірден араласып, бар сырыңды, іс-тірлігіңді айтып, ашып салуға болмайды, өйткені ол да, асау ат тәрізді, оқыс әрекет, жат қылық (қаскүнемдік, сатқындық, пайдақорлық, екіжүзділік, күншілдік т.б.), жағымсыз мінезін көрсетуі ықтимал, сырын, ішкі жан дүниесін жақсы білмейтін адаммен бірден етене араласып кетуден абай бол» дегенді білдіреді.</vt:lpstr>
      <vt:lpstr>«Уызына жарымаған төл оңбас»</vt:lpstr>
      <vt:lpstr>«Халық айтпайды, халық айтса, қалп айтпайды». </vt:lpstr>
      <vt:lpstr>Пайдаланылған әдебиеттер тізімі:</vt:lpstr>
      <vt:lpstr>Назарларыңызға рақмет!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Админ</cp:lastModifiedBy>
  <cp:revision>25</cp:revision>
  <dcterms:created xsi:type="dcterms:W3CDTF">2020-11-14T13:41:53Z</dcterms:created>
  <dcterms:modified xsi:type="dcterms:W3CDTF">2020-11-14T17:56:07Z</dcterms:modified>
</cp:coreProperties>
</file>