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0" r:id="rId3"/>
    <p:sldId id="281" r:id="rId4"/>
    <p:sldId id="282" r:id="rId5"/>
    <p:sldId id="283" r:id="rId6"/>
    <p:sldId id="258" r:id="rId7"/>
    <p:sldId id="284" r:id="rId8"/>
    <p:sldId id="285" r:id="rId9"/>
    <p:sldId id="286" r:id="rId10"/>
    <p:sldId id="287" r:id="rId11"/>
    <p:sldId id="293" r:id="rId12"/>
    <p:sldId id="288" r:id="rId13"/>
    <p:sldId id="291" r:id="rId14"/>
    <p:sldId id="289" r:id="rId15"/>
    <p:sldId id="292" r:id="rId16"/>
    <p:sldId id="290" r:id="rId17"/>
    <p:sldId id="294" r:id="rId18"/>
    <p:sldId id="295" r:id="rId19"/>
    <p:sldId id="261"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8" autoAdjust="0"/>
    <p:restoredTop sz="94660"/>
  </p:normalViewPr>
  <p:slideViewPr>
    <p:cSldViewPr>
      <p:cViewPr varScale="1">
        <p:scale>
          <a:sx n="110" d="100"/>
          <a:sy n="110" d="100"/>
        </p:scale>
        <p:origin x="178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75AC3-46F3-48A4-8388-A813267BF0B8}" type="datetimeFigureOut">
              <a:rPr lang="ru-RU" smtClean="0"/>
              <a:pPr/>
              <a:t>01.10.2022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818E3-0EDE-481B-A50C-83B958DD06E5}" type="slidenum">
              <a:rPr lang="ru-RU" smtClean="0"/>
              <a:pPr/>
              <a:t>‹#›</a:t>
            </a:fld>
            <a:endParaRPr lang="ru-RU"/>
          </a:p>
        </p:txBody>
      </p:sp>
    </p:spTree>
    <p:extLst>
      <p:ext uri="{BB962C8B-B14F-4D97-AF65-F5344CB8AC3E}">
        <p14:creationId xmlns:p14="http://schemas.microsoft.com/office/powerpoint/2010/main" val="102140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B818E3-0EDE-481B-A50C-83B958DD06E5}" type="slidenum">
              <a:rPr lang="ru-RU" smtClean="0"/>
              <a:pPr/>
              <a:t>4</a:t>
            </a:fld>
            <a:endParaRPr lang="ru-RU"/>
          </a:p>
        </p:txBody>
      </p:sp>
    </p:spTree>
    <p:extLst>
      <p:ext uri="{BB962C8B-B14F-4D97-AF65-F5344CB8AC3E}">
        <p14:creationId xmlns:p14="http://schemas.microsoft.com/office/powerpoint/2010/main" val="3895689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a:extLst>
            <a:ext uri="{909E8E84-426E-40DD-AFC4-6F175D3DCCD1}">
              <a14:hiddenFill xmlns:a14="http://schemas.microsoft.com/office/drawing/2010/main">
                <a:solidFill>
                  <a:schemeClr val="accent1"/>
                </a:solidFill>
              </a14:hiddenFill>
            </a:ext>
          </a:extLst>
        </p:spPr>
        <p:txBody>
          <a:bodyPr/>
          <a:lstStyle>
            <a:lvl1pPr algn="ctr">
              <a:defRPr b="0">
                <a:solidFill>
                  <a:schemeClr val="tx1"/>
                </a:solidFill>
              </a:defRPr>
            </a:lvl1pPr>
          </a:lstStyle>
          <a:p>
            <a:endParaRPr lang="en-US"/>
          </a:p>
        </p:txBody>
      </p:sp>
      <p:sp>
        <p:nvSpPr>
          <p:cNvPr id="3078" name="Rectangle 6"/>
          <p:cNvSpPr>
            <a:spLocks noGrp="1" noChangeArrowheads="1"/>
          </p:cNvSpPr>
          <p:nvPr>
            <p:ph type="sldNum" sz="quarter" idx="4"/>
          </p:nvPr>
        </p:nvSpPr>
        <p:spPr>
          <a:xfrm>
            <a:off x="6553200" y="6477000"/>
            <a:ext cx="2133600" cy="244475"/>
          </a:xfrm>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fld id="{F005B06D-6C4F-4903-AD6F-642BF13DD001}" type="slidenum">
              <a:rPr lang="en-US"/>
              <a:pPr/>
              <a:t>‹#›</a:t>
            </a:fld>
            <a:endParaRPr lang="en-US"/>
          </a:p>
        </p:txBody>
      </p:sp>
      <p:sp>
        <p:nvSpPr>
          <p:cNvPr id="3086" name="Text Box 14"/>
          <p:cNvSpPr txBox="1">
            <a:spLocks noChangeArrowheads="1"/>
          </p:cNvSpPr>
          <p:nvPr/>
        </p:nvSpPr>
        <p:spPr bwMode="gray">
          <a:xfrm>
            <a:off x="368300" y="395288"/>
            <a:ext cx="1384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i="1">
                <a:solidFill>
                  <a:schemeClr val="accent2"/>
                </a:solidFill>
              </a:rPr>
              <a:t>LOGO</a:t>
            </a:r>
          </a:p>
        </p:txBody>
      </p:sp>
      <p:sp>
        <p:nvSpPr>
          <p:cNvPr id="3075" name="Rectangle 3"/>
          <p:cNvSpPr>
            <a:spLocks noGrp="1" noChangeArrowheads="1"/>
          </p:cNvSpPr>
          <p:nvPr>
            <p:ph type="subTitle" idx="1"/>
          </p:nvPr>
        </p:nvSpPr>
        <p:spPr bwMode="gray">
          <a:xfrm>
            <a:off x="3810000" y="5029200"/>
            <a:ext cx="4724400" cy="381000"/>
          </a:xfrm>
          <a:extLst>
            <a:ext uri="{91240B29-F687-4F45-9708-019B960494DF}">
              <a14:hiddenLine xmlns:a14="http://schemas.microsoft.com/office/drawing/2010/main" w="9525">
                <a:solidFill>
                  <a:schemeClr val="bg1"/>
                </a:solidFill>
                <a:miter lim="800000"/>
                <a:headEnd/>
                <a:tailEnd/>
              </a14:hiddenLine>
            </a:ext>
          </a:extLst>
        </p:spPr>
        <p:txBody>
          <a:bodyPr/>
          <a:lstStyle>
            <a:lvl1pPr marL="0" indent="0">
              <a:buFont typeface="Wingdings" pitchFamily="2" charset="2"/>
              <a:buNone/>
              <a:defRPr sz="1800" b="1">
                <a:solidFill>
                  <a:schemeClr val="bg1"/>
                </a:solidFill>
              </a:defRPr>
            </a:lvl1pPr>
          </a:lstStyle>
          <a:p>
            <a:pPr lvl="0"/>
            <a:r>
              <a:rPr lang="ru-RU" noProof="0" smtClean="0"/>
              <a:t>Образец подзаголовка</a:t>
            </a:r>
            <a:endParaRPr lang="en-US" noProof="0" smtClean="0"/>
          </a:p>
        </p:txBody>
      </p:sp>
      <p:sp>
        <p:nvSpPr>
          <p:cNvPr id="3074" name="Rectangle 2"/>
          <p:cNvSpPr>
            <a:spLocks noGrp="1" noChangeArrowheads="1"/>
          </p:cNvSpPr>
          <p:nvPr>
            <p:ph type="ctrTitle"/>
          </p:nvPr>
        </p:nvSpPr>
        <p:spPr>
          <a:xfrm>
            <a:off x="228600" y="2057400"/>
            <a:ext cx="6096000" cy="682625"/>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000"/>
            </a:lvl1pPr>
          </a:lstStyle>
          <a:p>
            <a:pPr lvl="0"/>
            <a:r>
              <a:rPr lang="ru-RU" noProof="0" smtClean="0"/>
              <a:t>Образец заголовка</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www.themegallery.com</a:t>
            </a:r>
          </a:p>
        </p:txBody>
      </p:sp>
      <p:sp>
        <p:nvSpPr>
          <p:cNvPr id="6" name="Номер слайда 5"/>
          <p:cNvSpPr>
            <a:spLocks noGrp="1"/>
          </p:cNvSpPr>
          <p:nvPr>
            <p:ph type="sldNum" sz="quarter" idx="12"/>
          </p:nvPr>
        </p:nvSpPr>
        <p:spPr/>
        <p:txBody>
          <a:bodyPr/>
          <a:lstStyle>
            <a:lvl1pPr>
              <a:defRPr/>
            </a:lvl1pPr>
          </a:lstStyle>
          <a:p>
            <a:fld id="{1374E014-BF5F-4BB3-B120-2D38BF419BC9}" type="slidenum">
              <a:rPr lang="en-US"/>
              <a:pPr/>
              <a:t>‹#›</a:t>
            </a:fld>
            <a:endParaRPr lang="en-US"/>
          </a:p>
        </p:txBody>
      </p:sp>
    </p:spTree>
    <p:extLst>
      <p:ext uri="{BB962C8B-B14F-4D97-AF65-F5344CB8AC3E}">
        <p14:creationId xmlns:p14="http://schemas.microsoft.com/office/powerpoint/2010/main" val="168049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91300" y="655638"/>
            <a:ext cx="2095500" cy="5592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655638"/>
            <a:ext cx="6134100" cy="5592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www.themegallery.com</a:t>
            </a:r>
          </a:p>
        </p:txBody>
      </p:sp>
      <p:sp>
        <p:nvSpPr>
          <p:cNvPr id="6" name="Номер слайда 5"/>
          <p:cNvSpPr>
            <a:spLocks noGrp="1"/>
          </p:cNvSpPr>
          <p:nvPr>
            <p:ph type="sldNum" sz="quarter" idx="12"/>
          </p:nvPr>
        </p:nvSpPr>
        <p:spPr/>
        <p:txBody>
          <a:bodyPr/>
          <a:lstStyle>
            <a:lvl1pPr>
              <a:defRPr/>
            </a:lvl1pPr>
          </a:lstStyle>
          <a:p>
            <a:fld id="{7C566BA7-D6A9-4FC5-A994-8A184FD91224}" type="slidenum">
              <a:rPr lang="en-US"/>
              <a:pPr/>
              <a:t>‹#›</a:t>
            </a:fld>
            <a:endParaRPr lang="en-US"/>
          </a:p>
        </p:txBody>
      </p:sp>
    </p:spTree>
    <p:extLst>
      <p:ext uri="{BB962C8B-B14F-4D97-AF65-F5344CB8AC3E}">
        <p14:creationId xmlns:p14="http://schemas.microsoft.com/office/powerpoint/2010/main" val="377512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55638"/>
            <a:ext cx="4953000" cy="563562"/>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381000" y="1600200"/>
            <a:ext cx="8305800" cy="4648200"/>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304800" y="6400800"/>
            <a:ext cx="2133600" cy="228600"/>
          </a:xfrm>
        </p:spPr>
        <p:txBody>
          <a:bodyPr/>
          <a:lstStyle>
            <a:lvl1pPr>
              <a:defRPr/>
            </a:lvl1pPr>
          </a:lstStyle>
          <a:p>
            <a:endParaRPr lang="en-US"/>
          </a:p>
        </p:txBody>
      </p:sp>
      <p:sp>
        <p:nvSpPr>
          <p:cNvPr id="5" name="Нижний колонтитул 4"/>
          <p:cNvSpPr>
            <a:spLocks noGrp="1"/>
          </p:cNvSpPr>
          <p:nvPr>
            <p:ph type="ftr" sz="quarter" idx="11"/>
          </p:nvPr>
        </p:nvSpPr>
        <p:spPr>
          <a:xfrm>
            <a:off x="6096000" y="6400800"/>
            <a:ext cx="2895600" cy="228600"/>
          </a:xfrm>
        </p:spPr>
        <p:txBody>
          <a:bodyPr/>
          <a:lstStyle>
            <a:lvl1pPr>
              <a:defRPr/>
            </a:lvl1pPr>
          </a:lstStyle>
          <a:p>
            <a:r>
              <a:rPr lang="en-US"/>
              <a:t>www.themegallery.com</a:t>
            </a:r>
          </a:p>
        </p:txBody>
      </p:sp>
      <p:sp>
        <p:nvSpPr>
          <p:cNvPr id="6" name="Номер слайда 5"/>
          <p:cNvSpPr>
            <a:spLocks noGrp="1"/>
          </p:cNvSpPr>
          <p:nvPr>
            <p:ph type="sldNum" sz="quarter" idx="12"/>
          </p:nvPr>
        </p:nvSpPr>
        <p:spPr>
          <a:xfrm>
            <a:off x="2971800" y="6400800"/>
            <a:ext cx="2133600" cy="228600"/>
          </a:xfrm>
        </p:spPr>
        <p:txBody>
          <a:bodyPr/>
          <a:lstStyle>
            <a:lvl1pPr>
              <a:defRPr/>
            </a:lvl1pPr>
          </a:lstStyle>
          <a:p>
            <a:fld id="{E9B6A8E6-1A55-4550-B58C-C46AF1B463FC}" type="slidenum">
              <a:rPr lang="en-US"/>
              <a:pPr/>
              <a:t>‹#›</a:t>
            </a:fld>
            <a:endParaRPr lang="en-US"/>
          </a:p>
        </p:txBody>
      </p:sp>
    </p:spTree>
    <p:extLst>
      <p:ext uri="{BB962C8B-B14F-4D97-AF65-F5344CB8AC3E}">
        <p14:creationId xmlns:p14="http://schemas.microsoft.com/office/powerpoint/2010/main" val="278831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55638"/>
            <a:ext cx="4953000"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81000" y="1600200"/>
            <a:ext cx="8305800" cy="4648200"/>
          </a:xfrm>
        </p:spPr>
        <p:txBody>
          <a:bodyPr/>
          <a:lstStyle/>
          <a:p>
            <a:r>
              <a:rPr lang="ru-RU" smtClean="0"/>
              <a:t>Вставка таблицы</a:t>
            </a:r>
            <a:endParaRPr lang="ru-RU"/>
          </a:p>
        </p:txBody>
      </p:sp>
      <p:sp>
        <p:nvSpPr>
          <p:cNvPr id="4" name="Дата 3"/>
          <p:cNvSpPr>
            <a:spLocks noGrp="1"/>
          </p:cNvSpPr>
          <p:nvPr>
            <p:ph type="dt" sz="half" idx="10"/>
          </p:nvPr>
        </p:nvSpPr>
        <p:spPr>
          <a:xfrm>
            <a:off x="304800" y="6400800"/>
            <a:ext cx="2133600" cy="228600"/>
          </a:xfrm>
        </p:spPr>
        <p:txBody>
          <a:bodyPr/>
          <a:lstStyle>
            <a:lvl1pPr>
              <a:defRPr/>
            </a:lvl1pPr>
          </a:lstStyle>
          <a:p>
            <a:endParaRPr lang="en-US"/>
          </a:p>
        </p:txBody>
      </p:sp>
      <p:sp>
        <p:nvSpPr>
          <p:cNvPr id="5" name="Нижний колонтитул 4"/>
          <p:cNvSpPr>
            <a:spLocks noGrp="1"/>
          </p:cNvSpPr>
          <p:nvPr>
            <p:ph type="ftr" sz="quarter" idx="11"/>
          </p:nvPr>
        </p:nvSpPr>
        <p:spPr>
          <a:xfrm>
            <a:off x="6096000" y="6400800"/>
            <a:ext cx="2895600" cy="228600"/>
          </a:xfrm>
        </p:spPr>
        <p:txBody>
          <a:bodyPr/>
          <a:lstStyle>
            <a:lvl1pPr>
              <a:defRPr/>
            </a:lvl1pPr>
          </a:lstStyle>
          <a:p>
            <a:r>
              <a:rPr lang="en-US"/>
              <a:t>www.themegallery.com</a:t>
            </a:r>
          </a:p>
        </p:txBody>
      </p:sp>
      <p:sp>
        <p:nvSpPr>
          <p:cNvPr id="6" name="Номер слайда 5"/>
          <p:cNvSpPr>
            <a:spLocks noGrp="1"/>
          </p:cNvSpPr>
          <p:nvPr>
            <p:ph type="sldNum" sz="quarter" idx="12"/>
          </p:nvPr>
        </p:nvSpPr>
        <p:spPr>
          <a:xfrm>
            <a:off x="2971800" y="6400800"/>
            <a:ext cx="2133600" cy="228600"/>
          </a:xfrm>
        </p:spPr>
        <p:txBody>
          <a:bodyPr/>
          <a:lstStyle>
            <a:lvl1pPr>
              <a:defRPr/>
            </a:lvl1pPr>
          </a:lstStyle>
          <a:p>
            <a:fld id="{8C095962-91CE-4188-99A7-1764147CB573}" type="slidenum">
              <a:rPr lang="en-US"/>
              <a:pPr/>
              <a:t>‹#›</a:t>
            </a:fld>
            <a:endParaRPr lang="en-US"/>
          </a:p>
        </p:txBody>
      </p:sp>
    </p:spTree>
    <p:extLst>
      <p:ext uri="{BB962C8B-B14F-4D97-AF65-F5344CB8AC3E}">
        <p14:creationId xmlns:p14="http://schemas.microsoft.com/office/powerpoint/2010/main" val="280350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www.themegallery.com</a:t>
            </a:r>
          </a:p>
        </p:txBody>
      </p:sp>
      <p:sp>
        <p:nvSpPr>
          <p:cNvPr id="6" name="Номер слайда 5"/>
          <p:cNvSpPr>
            <a:spLocks noGrp="1"/>
          </p:cNvSpPr>
          <p:nvPr>
            <p:ph type="sldNum" sz="quarter" idx="12"/>
          </p:nvPr>
        </p:nvSpPr>
        <p:spPr/>
        <p:txBody>
          <a:bodyPr/>
          <a:lstStyle>
            <a:lvl1pPr>
              <a:defRPr/>
            </a:lvl1pPr>
          </a:lstStyle>
          <a:p>
            <a:fld id="{53F18336-DEA5-4E36-907A-ED015A24E5EA}" type="slidenum">
              <a:rPr lang="en-US"/>
              <a:pPr/>
              <a:t>‹#›</a:t>
            </a:fld>
            <a:endParaRPr lang="en-US"/>
          </a:p>
        </p:txBody>
      </p:sp>
    </p:spTree>
    <p:extLst>
      <p:ext uri="{BB962C8B-B14F-4D97-AF65-F5344CB8AC3E}">
        <p14:creationId xmlns:p14="http://schemas.microsoft.com/office/powerpoint/2010/main" val="123513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www.themegallery.com</a:t>
            </a:r>
          </a:p>
        </p:txBody>
      </p:sp>
      <p:sp>
        <p:nvSpPr>
          <p:cNvPr id="6" name="Номер слайда 5"/>
          <p:cNvSpPr>
            <a:spLocks noGrp="1"/>
          </p:cNvSpPr>
          <p:nvPr>
            <p:ph type="sldNum" sz="quarter" idx="12"/>
          </p:nvPr>
        </p:nvSpPr>
        <p:spPr/>
        <p:txBody>
          <a:bodyPr/>
          <a:lstStyle>
            <a:lvl1pPr>
              <a:defRPr/>
            </a:lvl1pPr>
          </a:lstStyle>
          <a:p>
            <a:fld id="{828912FF-6108-45A6-8C3C-D4A7A0D2A901}" type="slidenum">
              <a:rPr lang="en-US"/>
              <a:pPr/>
              <a:t>‹#›</a:t>
            </a:fld>
            <a:endParaRPr lang="en-US"/>
          </a:p>
        </p:txBody>
      </p:sp>
    </p:spTree>
    <p:extLst>
      <p:ext uri="{BB962C8B-B14F-4D97-AF65-F5344CB8AC3E}">
        <p14:creationId xmlns:p14="http://schemas.microsoft.com/office/powerpoint/2010/main" val="113524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81000" y="16002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10100" y="16002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www.themegallery.com</a:t>
            </a:r>
          </a:p>
        </p:txBody>
      </p:sp>
      <p:sp>
        <p:nvSpPr>
          <p:cNvPr id="7" name="Номер слайда 6"/>
          <p:cNvSpPr>
            <a:spLocks noGrp="1"/>
          </p:cNvSpPr>
          <p:nvPr>
            <p:ph type="sldNum" sz="quarter" idx="12"/>
          </p:nvPr>
        </p:nvSpPr>
        <p:spPr/>
        <p:txBody>
          <a:bodyPr/>
          <a:lstStyle>
            <a:lvl1pPr>
              <a:defRPr/>
            </a:lvl1pPr>
          </a:lstStyle>
          <a:p>
            <a:fld id="{5E885E20-1BCC-4DFA-A825-650F36A2465A}" type="slidenum">
              <a:rPr lang="en-US"/>
              <a:pPr/>
              <a:t>‹#›</a:t>
            </a:fld>
            <a:endParaRPr lang="en-US"/>
          </a:p>
        </p:txBody>
      </p:sp>
    </p:spTree>
    <p:extLst>
      <p:ext uri="{BB962C8B-B14F-4D97-AF65-F5344CB8AC3E}">
        <p14:creationId xmlns:p14="http://schemas.microsoft.com/office/powerpoint/2010/main" val="45129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r>
              <a:rPr lang="en-US"/>
              <a:t>www.themegallery.com</a:t>
            </a:r>
          </a:p>
        </p:txBody>
      </p:sp>
      <p:sp>
        <p:nvSpPr>
          <p:cNvPr id="9" name="Номер слайда 8"/>
          <p:cNvSpPr>
            <a:spLocks noGrp="1"/>
          </p:cNvSpPr>
          <p:nvPr>
            <p:ph type="sldNum" sz="quarter" idx="12"/>
          </p:nvPr>
        </p:nvSpPr>
        <p:spPr/>
        <p:txBody>
          <a:bodyPr/>
          <a:lstStyle>
            <a:lvl1pPr>
              <a:defRPr/>
            </a:lvl1pPr>
          </a:lstStyle>
          <a:p>
            <a:fld id="{F51AA30D-8832-44C4-972A-504DD2E0E463}" type="slidenum">
              <a:rPr lang="en-US"/>
              <a:pPr/>
              <a:t>‹#›</a:t>
            </a:fld>
            <a:endParaRPr lang="en-US"/>
          </a:p>
        </p:txBody>
      </p:sp>
    </p:spTree>
    <p:extLst>
      <p:ext uri="{BB962C8B-B14F-4D97-AF65-F5344CB8AC3E}">
        <p14:creationId xmlns:p14="http://schemas.microsoft.com/office/powerpoint/2010/main" val="340899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r>
              <a:rPr lang="en-US"/>
              <a:t>www.themegallery.com</a:t>
            </a:r>
          </a:p>
        </p:txBody>
      </p:sp>
      <p:sp>
        <p:nvSpPr>
          <p:cNvPr id="5" name="Номер слайда 4"/>
          <p:cNvSpPr>
            <a:spLocks noGrp="1"/>
          </p:cNvSpPr>
          <p:nvPr>
            <p:ph type="sldNum" sz="quarter" idx="12"/>
          </p:nvPr>
        </p:nvSpPr>
        <p:spPr/>
        <p:txBody>
          <a:bodyPr/>
          <a:lstStyle>
            <a:lvl1pPr>
              <a:defRPr/>
            </a:lvl1pPr>
          </a:lstStyle>
          <a:p>
            <a:fld id="{B6CDB3B1-641F-4CC5-A956-8B838B74DCCA}" type="slidenum">
              <a:rPr lang="en-US"/>
              <a:pPr/>
              <a:t>‹#›</a:t>
            </a:fld>
            <a:endParaRPr lang="en-US"/>
          </a:p>
        </p:txBody>
      </p:sp>
    </p:spTree>
    <p:extLst>
      <p:ext uri="{BB962C8B-B14F-4D97-AF65-F5344CB8AC3E}">
        <p14:creationId xmlns:p14="http://schemas.microsoft.com/office/powerpoint/2010/main" val="154044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r>
              <a:rPr lang="en-US"/>
              <a:t>www.themegallery.com</a:t>
            </a:r>
          </a:p>
        </p:txBody>
      </p:sp>
      <p:sp>
        <p:nvSpPr>
          <p:cNvPr id="4" name="Номер слайда 3"/>
          <p:cNvSpPr>
            <a:spLocks noGrp="1"/>
          </p:cNvSpPr>
          <p:nvPr>
            <p:ph type="sldNum" sz="quarter" idx="12"/>
          </p:nvPr>
        </p:nvSpPr>
        <p:spPr/>
        <p:txBody>
          <a:bodyPr/>
          <a:lstStyle>
            <a:lvl1pPr>
              <a:defRPr/>
            </a:lvl1pPr>
          </a:lstStyle>
          <a:p>
            <a:fld id="{1A24E15D-0666-4432-8C14-83378CD39C79}" type="slidenum">
              <a:rPr lang="en-US"/>
              <a:pPr/>
              <a:t>‹#›</a:t>
            </a:fld>
            <a:endParaRPr lang="en-US"/>
          </a:p>
        </p:txBody>
      </p:sp>
    </p:spTree>
    <p:extLst>
      <p:ext uri="{BB962C8B-B14F-4D97-AF65-F5344CB8AC3E}">
        <p14:creationId xmlns:p14="http://schemas.microsoft.com/office/powerpoint/2010/main" val="290174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www.themegallery.com</a:t>
            </a:r>
          </a:p>
        </p:txBody>
      </p:sp>
      <p:sp>
        <p:nvSpPr>
          <p:cNvPr id="7" name="Номер слайда 6"/>
          <p:cNvSpPr>
            <a:spLocks noGrp="1"/>
          </p:cNvSpPr>
          <p:nvPr>
            <p:ph type="sldNum" sz="quarter" idx="12"/>
          </p:nvPr>
        </p:nvSpPr>
        <p:spPr/>
        <p:txBody>
          <a:bodyPr/>
          <a:lstStyle>
            <a:lvl1pPr>
              <a:defRPr/>
            </a:lvl1pPr>
          </a:lstStyle>
          <a:p>
            <a:fld id="{2AA4E01B-95D9-4871-8BDD-9F23CC751124}" type="slidenum">
              <a:rPr lang="en-US"/>
              <a:pPr/>
              <a:t>‹#›</a:t>
            </a:fld>
            <a:endParaRPr lang="en-US"/>
          </a:p>
        </p:txBody>
      </p:sp>
    </p:spTree>
    <p:extLst>
      <p:ext uri="{BB962C8B-B14F-4D97-AF65-F5344CB8AC3E}">
        <p14:creationId xmlns:p14="http://schemas.microsoft.com/office/powerpoint/2010/main" val="302774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www.themegallery.com</a:t>
            </a:r>
          </a:p>
        </p:txBody>
      </p:sp>
      <p:sp>
        <p:nvSpPr>
          <p:cNvPr id="7" name="Номер слайда 6"/>
          <p:cNvSpPr>
            <a:spLocks noGrp="1"/>
          </p:cNvSpPr>
          <p:nvPr>
            <p:ph type="sldNum" sz="quarter" idx="12"/>
          </p:nvPr>
        </p:nvSpPr>
        <p:spPr/>
        <p:txBody>
          <a:bodyPr/>
          <a:lstStyle>
            <a:lvl1pPr>
              <a:defRPr/>
            </a:lvl1pPr>
          </a:lstStyle>
          <a:p>
            <a:fld id="{EA4831C7-AE4C-48F0-A0F9-07502A7930AE}" type="slidenum">
              <a:rPr lang="en-US"/>
              <a:pPr/>
              <a:t>‹#›</a:t>
            </a:fld>
            <a:endParaRPr lang="en-US"/>
          </a:p>
        </p:txBody>
      </p:sp>
    </p:spTree>
    <p:extLst>
      <p:ext uri="{BB962C8B-B14F-4D97-AF65-F5344CB8AC3E}">
        <p14:creationId xmlns:p14="http://schemas.microsoft.com/office/powerpoint/2010/main" val="343812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6002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white">
          <a:xfrm>
            <a:off x="304800" y="6400800"/>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white">
          <a:xfrm>
            <a:off x="6096000" y="6400800"/>
            <a:ext cx="2895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r>
              <a:rPr lang="en-US"/>
              <a:t>www.themegallery.com</a:t>
            </a:r>
          </a:p>
        </p:txBody>
      </p:sp>
      <p:sp>
        <p:nvSpPr>
          <p:cNvPr id="1030" name="Rectangle 6"/>
          <p:cNvSpPr>
            <a:spLocks noGrp="1" noChangeArrowheads="1"/>
          </p:cNvSpPr>
          <p:nvPr>
            <p:ph type="sldNum" sz="quarter" idx="4"/>
          </p:nvPr>
        </p:nvSpPr>
        <p:spPr bwMode="white">
          <a:xfrm>
            <a:off x="2971800" y="6400800"/>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B4F21F20-FFAF-489C-A869-9D1F6A1361A6}" type="slidenum">
              <a:rPr lang="en-US"/>
              <a:pPr/>
              <a:t>‹#›</a:t>
            </a:fld>
            <a:endParaRPr lang="en-US"/>
          </a:p>
        </p:txBody>
      </p:sp>
      <p:sp>
        <p:nvSpPr>
          <p:cNvPr id="1026" name="Rectangle 2"/>
          <p:cNvSpPr>
            <a:spLocks noGrp="1" noChangeArrowheads="1"/>
          </p:cNvSpPr>
          <p:nvPr>
            <p:ph type="title"/>
          </p:nvPr>
        </p:nvSpPr>
        <p:spPr bwMode="gray">
          <a:xfrm>
            <a:off x="304800" y="655638"/>
            <a:ext cx="49530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5%EB%EE%F0"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hyperlink" Target="http://ru.wikipedia.org/wiki/%D0%9D%D0%BE%D1%80%D0%BC%D0%B0%D0%BB%D1%8C%D0%BD%D1%8B%D0%B5_%D1%83%D1%81%D0%BB%D0%BE%D0%B2%D0%B8%D1%8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mmons.wikimedia.org/wiki/File:SodiumHydroxide.jpg?uselang=ru" TargetMode="External"/><Relationship Id="rId1" Type="http://schemas.openxmlformats.org/officeDocument/2006/relationships/slideLayout" Target="../slideLayouts/slideLayout5.xml"/><Relationship Id="rId6" Type="http://schemas.openxmlformats.org/officeDocument/2006/relationships/hyperlink" Target="http://ru.wikipedia.org/wiki/%D0%9C%D0%BE%D0%BB%D1%8C" TargetMode="External"/><Relationship Id="rId5" Type="http://schemas.openxmlformats.org/officeDocument/2006/relationships/image" Target="../media/image5.png"/><Relationship Id="rId4" Type="http://schemas.openxmlformats.org/officeDocument/2006/relationships/hyperlink" Target="http://commons.wikimedia.org/wiki/File:Sodium-hydroxide-crystal-3D-vdW.png?uselang=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23528" y="6309320"/>
            <a:ext cx="4752528" cy="381000"/>
          </a:xfrm>
        </p:spPr>
        <p:txBody>
          <a:bodyPr/>
          <a:lstStyle/>
          <a:p>
            <a:r>
              <a:rPr lang="kk-KZ" dirty="0" smtClean="0"/>
              <a:t>Кудреева Лейла Кадирсизовна</a:t>
            </a:r>
            <a:r>
              <a:rPr lang="ru-RU" dirty="0" smtClean="0"/>
              <a:t>, доцент</a:t>
            </a:r>
            <a:endParaRPr lang="en-US" dirty="0"/>
          </a:p>
        </p:txBody>
      </p:sp>
      <p:sp>
        <p:nvSpPr>
          <p:cNvPr id="2050" name="Rectangle 2"/>
          <p:cNvSpPr>
            <a:spLocks noGrp="1" noChangeArrowheads="1"/>
          </p:cNvSpPr>
          <p:nvPr>
            <p:ph type="ctrTitle"/>
          </p:nvPr>
        </p:nvSpPr>
        <p:spPr>
          <a:xfrm>
            <a:off x="228600" y="1628800"/>
            <a:ext cx="6431632" cy="1872208"/>
          </a:xfrm>
        </p:spPr>
        <p:txBody>
          <a:bodyPr/>
          <a:lstStyle/>
          <a:p>
            <a:pPr algn="ctr"/>
            <a:r>
              <a:rPr lang="kk-KZ" sz="3200" dirty="0"/>
              <a:t>Хлордың, күйдіргіш сілтінің электролиздік өндірісі </a:t>
            </a:r>
            <a:endParaRPr lang="en-US" sz="3200" dirty="0"/>
          </a:p>
        </p:txBody>
      </p:sp>
      <p:sp>
        <p:nvSpPr>
          <p:cNvPr id="2054" name="Text Box 6"/>
          <p:cNvSpPr txBox="1">
            <a:spLocks noChangeArrowheads="1"/>
          </p:cNvSpPr>
          <p:nvPr/>
        </p:nvSpPr>
        <p:spPr bwMode="auto">
          <a:xfrm>
            <a:off x="323528" y="3454840"/>
            <a:ext cx="2304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2400" b="1" dirty="0" smtClean="0">
                <a:solidFill>
                  <a:schemeClr val="tx2"/>
                </a:solidFill>
              </a:rPr>
              <a:t>3 курс, БЗХТ</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Шикізаттың құрамы:</a:t>
            </a:r>
            <a:endParaRPr lang="ru-RU" dirty="0"/>
          </a:p>
        </p:txBody>
      </p:sp>
      <p:sp>
        <p:nvSpPr>
          <p:cNvPr id="3" name="Объект 2"/>
          <p:cNvSpPr>
            <a:spLocks noGrp="1"/>
          </p:cNvSpPr>
          <p:nvPr>
            <p:ph idx="1"/>
          </p:nvPr>
        </p:nvSpPr>
        <p:spPr>
          <a:xfrm>
            <a:off x="381000" y="1600200"/>
            <a:ext cx="8583488" cy="4648200"/>
          </a:xfrm>
        </p:spPr>
        <p:txBody>
          <a:bodyPr/>
          <a:lstStyle/>
          <a:p>
            <a:pPr marL="0" indent="0">
              <a:buNone/>
            </a:pPr>
            <a:r>
              <a:rPr lang="kk-KZ" dirty="0" smtClean="0"/>
              <a:t>Хлор және күйдіргіш натр электролизіне  қажетті кристалдық тұздың </a:t>
            </a:r>
            <a:r>
              <a:rPr lang="en-US" dirty="0" smtClean="0"/>
              <a:t>(</a:t>
            </a:r>
            <a:r>
              <a:rPr lang="kk-KZ" dirty="0" smtClean="0"/>
              <a:t>шикізаттағы</a:t>
            </a:r>
            <a:r>
              <a:rPr lang="en-US" dirty="0" smtClean="0"/>
              <a:t>)</a:t>
            </a:r>
            <a:r>
              <a:rPr lang="kk-KZ" dirty="0" smtClean="0"/>
              <a:t> құрамы</a:t>
            </a:r>
            <a:r>
              <a:rPr lang="en-US" dirty="0" smtClean="0"/>
              <a:t>(%)</a:t>
            </a:r>
            <a:r>
              <a:rPr lang="kk-KZ" dirty="0" smtClean="0"/>
              <a:t>: </a:t>
            </a:r>
          </a:p>
          <a:p>
            <a:r>
              <a:rPr lang="kk-KZ" sz="2500" b="1" dirty="0" smtClean="0">
                <a:solidFill>
                  <a:schemeClr val="accent5">
                    <a:lumMod val="50000"/>
                  </a:schemeClr>
                </a:solidFill>
              </a:rPr>
              <a:t>натрий хлориді- </a:t>
            </a:r>
            <a:r>
              <a:rPr lang="kk-KZ" sz="2500" dirty="0" smtClean="0"/>
              <a:t>97,5 кем емес; </a:t>
            </a:r>
          </a:p>
          <a:p>
            <a:r>
              <a:rPr lang="en-US" sz="2500" b="1" dirty="0" smtClean="0">
                <a:solidFill>
                  <a:schemeClr val="accent5">
                    <a:lumMod val="50000"/>
                  </a:schemeClr>
                </a:solidFill>
              </a:rPr>
              <a:t>Mg</a:t>
            </a:r>
            <a:r>
              <a:rPr lang="en-US" sz="2500" b="1" baseline="30000" dirty="0" smtClean="0">
                <a:solidFill>
                  <a:schemeClr val="accent5">
                    <a:lumMod val="50000"/>
                  </a:schemeClr>
                </a:solidFill>
              </a:rPr>
              <a:t>2</a:t>
            </a:r>
            <a:r>
              <a:rPr lang="en-US" sz="2500" b="1" baseline="30000" dirty="0">
                <a:solidFill>
                  <a:schemeClr val="accent5">
                    <a:lumMod val="50000"/>
                  </a:schemeClr>
                </a:solidFill>
              </a:rPr>
              <a:t>+</a:t>
            </a:r>
            <a:r>
              <a:rPr lang="en-US" sz="2500" b="1" dirty="0">
                <a:solidFill>
                  <a:schemeClr val="accent5">
                    <a:lumMod val="50000"/>
                  </a:schemeClr>
                </a:solidFill>
              </a:rPr>
              <a:t> </a:t>
            </a:r>
            <a:r>
              <a:rPr lang="kk-KZ" sz="2500" dirty="0" smtClean="0">
                <a:solidFill>
                  <a:schemeClr val="tx1"/>
                </a:solidFill>
              </a:rPr>
              <a:t>-0,05 артық емес;</a:t>
            </a:r>
          </a:p>
          <a:p>
            <a:r>
              <a:rPr lang="kk-KZ" sz="2500" b="1" dirty="0" smtClean="0">
                <a:solidFill>
                  <a:schemeClr val="accent5">
                    <a:lumMod val="50000"/>
                  </a:schemeClr>
                </a:solidFill>
              </a:rPr>
              <a:t>ерімейтін қалдықтар- </a:t>
            </a:r>
            <a:r>
              <a:rPr lang="kk-KZ" sz="2500" dirty="0" smtClean="0">
                <a:solidFill>
                  <a:schemeClr val="tx1"/>
                </a:solidFill>
              </a:rPr>
              <a:t>0,5 артық емес;</a:t>
            </a:r>
            <a:r>
              <a:rPr lang="en-US" sz="2500" dirty="0" smtClean="0">
                <a:solidFill>
                  <a:schemeClr val="tx1"/>
                </a:solidFill>
              </a:rPr>
              <a:t>  </a:t>
            </a:r>
            <a:endParaRPr lang="kk-KZ" sz="2500" dirty="0" smtClean="0">
              <a:solidFill>
                <a:schemeClr val="tx1"/>
              </a:solidFill>
            </a:endParaRPr>
          </a:p>
          <a:p>
            <a:r>
              <a:rPr lang="en-US" sz="2500" b="1" dirty="0" smtClean="0">
                <a:solidFill>
                  <a:schemeClr val="accent5">
                    <a:lumMod val="50000"/>
                  </a:schemeClr>
                </a:solidFill>
              </a:rPr>
              <a:t>Ca</a:t>
            </a:r>
            <a:r>
              <a:rPr lang="en-US" sz="2500" b="1" baseline="30000" dirty="0" smtClean="0">
                <a:solidFill>
                  <a:schemeClr val="accent5">
                    <a:lumMod val="50000"/>
                  </a:schemeClr>
                </a:solidFill>
              </a:rPr>
              <a:t>2+</a:t>
            </a:r>
            <a:r>
              <a:rPr lang="en-US" sz="2500" b="1" dirty="0" smtClean="0">
                <a:solidFill>
                  <a:schemeClr val="accent5">
                    <a:lumMod val="50000"/>
                  </a:schemeClr>
                </a:solidFill>
              </a:rPr>
              <a:t> </a:t>
            </a:r>
            <a:r>
              <a:rPr lang="kk-KZ" sz="2500" dirty="0" smtClean="0">
                <a:solidFill>
                  <a:schemeClr val="tx1"/>
                </a:solidFill>
              </a:rPr>
              <a:t>-0,4 артық емес;</a:t>
            </a:r>
            <a:r>
              <a:rPr lang="en-US" sz="2500" dirty="0" smtClean="0">
                <a:solidFill>
                  <a:schemeClr val="tx1"/>
                </a:solidFill>
              </a:rPr>
              <a:t> </a:t>
            </a:r>
            <a:endParaRPr lang="kk-KZ" sz="2500" dirty="0" smtClean="0">
              <a:solidFill>
                <a:schemeClr val="tx1"/>
              </a:solidFill>
            </a:endParaRPr>
          </a:p>
          <a:p>
            <a:r>
              <a:rPr lang="en-US" sz="2500" b="1" dirty="0" smtClean="0">
                <a:solidFill>
                  <a:schemeClr val="accent5">
                    <a:lumMod val="50000"/>
                  </a:schemeClr>
                </a:solidFill>
              </a:rPr>
              <a:t>K</a:t>
            </a:r>
            <a:r>
              <a:rPr lang="en-US" sz="2500" b="1" baseline="30000" dirty="0">
                <a:solidFill>
                  <a:schemeClr val="accent5">
                    <a:lumMod val="50000"/>
                  </a:schemeClr>
                </a:solidFill>
              </a:rPr>
              <a:t>+</a:t>
            </a:r>
            <a:r>
              <a:rPr lang="en-US" sz="2500" b="1" dirty="0">
                <a:solidFill>
                  <a:schemeClr val="accent5">
                    <a:lumMod val="50000"/>
                  </a:schemeClr>
                </a:solidFill>
              </a:rPr>
              <a:t> </a:t>
            </a:r>
            <a:r>
              <a:rPr lang="kk-KZ" sz="2500" dirty="0" smtClean="0">
                <a:solidFill>
                  <a:schemeClr val="tx1"/>
                </a:solidFill>
              </a:rPr>
              <a:t>- 0,02 артық емес;</a:t>
            </a:r>
            <a:r>
              <a:rPr lang="en-US" sz="2500" dirty="0" smtClean="0">
                <a:solidFill>
                  <a:schemeClr val="tx1"/>
                </a:solidFill>
              </a:rPr>
              <a:t> </a:t>
            </a:r>
            <a:endParaRPr lang="kk-KZ" sz="2500" dirty="0" smtClean="0">
              <a:solidFill>
                <a:schemeClr val="tx1"/>
              </a:solidFill>
            </a:endParaRPr>
          </a:p>
          <a:p>
            <a:r>
              <a:rPr lang="en-US" sz="2500" b="1" dirty="0" smtClean="0">
                <a:solidFill>
                  <a:schemeClr val="accent5">
                    <a:lumMod val="50000"/>
                  </a:schemeClr>
                </a:solidFill>
              </a:rPr>
              <a:t>SO</a:t>
            </a:r>
            <a:r>
              <a:rPr lang="en-US" sz="2500" b="1" baseline="-25000" dirty="0" smtClean="0">
                <a:solidFill>
                  <a:schemeClr val="accent5">
                    <a:lumMod val="50000"/>
                  </a:schemeClr>
                </a:solidFill>
              </a:rPr>
              <a:t>4</a:t>
            </a:r>
            <a:r>
              <a:rPr lang="en-US" sz="2500" b="1" baseline="30000" dirty="0" smtClean="0">
                <a:solidFill>
                  <a:schemeClr val="accent5">
                    <a:lumMod val="50000"/>
                  </a:schemeClr>
                </a:solidFill>
              </a:rPr>
              <a:t>2-</a:t>
            </a:r>
            <a:r>
              <a:rPr lang="en-US" sz="2500" dirty="0" smtClean="0">
                <a:solidFill>
                  <a:schemeClr val="tx1"/>
                </a:solidFill>
              </a:rPr>
              <a:t> </a:t>
            </a:r>
            <a:r>
              <a:rPr lang="kk-KZ" sz="2500" dirty="0" smtClean="0">
                <a:solidFill>
                  <a:schemeClr val="tx1"/>
                </a:solidFill>
              </a:rPr>
              <a:t>- 0,84 артық емес;</a:t>
            </a:r>
          </a:p>
          <a:p>
            <a:r>
              <a:rPr lang="kk-KZ" sz="2500" b="1" dirty="0" smtClean="0">
                <a:solidFill>
                  <a:schemeClr val="accent5">
                    <a:lumMod val="50000"/>
                  </a:schemeClr>
                </a:solidFill>
              </a:rPr>
              <a:t>ылғалдылық</a:t>
            </a:r>
            <a:r>
              <a:rPr lang="kk-KZ" sz="2500" dirty="0" smtClean="0">
                <a:solidFill>
                  <a:schemeClr val="tx1"/>
                </a:solidFill>
              </a:rPr>
              <a:t> 5 артық емес; </a:t>
            </a:r>
          </a:p>
          <a:p>
            <a:r>
              <a:rPr lang="kk-KZ" sz="2500" b="1" dirty="0" smtClean="0">
                <a:solidFill>
                  <a:schemeClr val="accent5">
                    <a:lumMod val="50000"/>
                  </a:schemeClr>
                </a:solidFill>
              </a:rPr>
              <a:t>ауыр металдар қоспасы </a:t>
            </a:r>
            <a:r>
              <a:rPr lang="kk-KZ" sz="2500" dirty="0" smtClean="0">
                <a:solidFill>
                  <a:schemeClr val="tx1"/>
                </a:solidFill>
              </a:rPr>
              <a:t>– 0,3 артық емес.</a:t>
            </a:r>
            <a:endParaRPr lang="ru-RU" sz="2500" dirty="0">
              <a:solidFill>
                <a:schemeClr val="tx1"/>
              </a:solidFill>
            </a:endParaRPr>
          </a:p>
          <a:p>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78851" name="Picture 3" descr="C:\Users\юзер\Desktop\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16632"/>
            <a:ext cx="3384376" cy="157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6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04664"/>
            <a:ext cx="4953000" cy="814536"/>
          </a:xfrm>
        </p:spPr>
        <p:txBody>
          <a:bodyPr/>
          <a:lstStyle/>
          <a:p>
            <a:r>
              <a:rPr lang="kk-KZ" dirty="0" smtClean="0"/>
              <a:t/>
            </a:r>
            <a:br>
              <a:rPr lang="kk-KZ" dirty="0" smtClean="0"/>
            </a:br>
            <a:r>
              <a:rPr lang="kk-KZ" dirty="0" smtClean="0"/>
              <a:t>Хлор мен күйдіргіш сілтіні алу жолдары</a:t>
            </a:r>
            <a:br>
              <a:rPr lang="kk-KZ" dirty="0" smtClean="0"/>
            </a:br>
            <a:endParaRPr lang="ru-RU" dirty="0"/>
          </a:p>
        </p:txBody>
      </p:sp>
      <p:sp>
        <p:nvSpPr>
          <p:cNvPr id="3" name="Объект 2"/>
          <p:cNvSpPr>
            <a:spLocks noGrp="1"/>
          </p:cNvSpPr>
          <p:nvPr>
            <p:ph idx="1"/>
          </p:nvPr>
        </p:nvSpPr>
        <p:spPr/>
        <p:txBody>
          <a:bodyPr/>
          <a:lstStyle/>
          <a:p>
            <a:pPr marL="0" indent="0">
              <a:buNone/>
            </a:pPr>
            <a:r>
              <a:rPr lang="kk-KZ" dirty="0"/>
              <a:t>.</a:t>
            </a:r>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sp>
        <p:nvSpPr>
          <p:cNvPr id="6" name="Нижний колонтитул 4"/>
          <p:cNvSpPr txBox="1">
            <a:spLocks/>
          </p:cNvSpPr>
          <p:nvPr/>
        </p:nvSpPr>
        <p:spPr bwMode="white">
          <a:xfrm>
            <a:off x="6096000" y="6400800"/>
            <a:ext cx="2895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www.themegallery.com</a:t>
            </a:r>
            <a:endParaRPr lang="en-US"/>
          </a:p>
        </p:txBody>
      </p:sp>
      <p:sp>
        <p:nvSpPr>
          <p:cNvPr id="7" name="AutoShape 3"/>
          <p:cNvSpPr>
            <a:spLocks noChangeArrowheads="1"/>
          </p:cNvSpPr>
          <p:nvPr/>
        </p:nvSpPr>
        <p:spPr bwMode="auto">
          <a:xfrm>
            <a:off x="5162550" y="3398838"/>
            <a:ext cx="3081857" cy="2544762"/>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atin typeface="Verdana" pitchFamily="34" charset="0"/>
            </a:endParaRPr>
          </a:p>
        </p:txBody>
      </p:sp>
      <p:sp>
        <p:nvSpPr>
          <p:cNvPr id="8" name="AutoShape 5"/>
          <p:cNvSpPr>
            <a:spLocks noChangeArrowheads="1"/>
          </p:cNvSpPr>
          <p:nvPr/>
        </p:nvSpPr>
        <p:spPr bwMode="auto">
          <a:xfrm>
            <a:off x="683568" y="3398838"/>
            <a:ext cx="2923232" cy="2766466"/>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atin typeface="Verdana" pitchFamily="34" charset="0"/>
            </a:endParaRPr>
          </a:p>
        </p:txBody>
      </p:sp>
      <p:sp>
        <p:nvSpPr>
          <p:cNvPr id="9" name="Text Box 6"/>
          <p:cNvSpPr txBox="1">
            <a:spLocks noChangeArrowheads="1"/>
          </p:cNvSpPr>
          <p:nvPr/>
        </p:nvSpPr>
        <p:spPr bwMode="auto">
          <a:xfrm>
            <a:off x="683568" y="3589338"/>
            <a:ext cx="254858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kk-KZ" sz="2000" b="1" dirty="0" smtClean="0">
                <a:solidFill>
                  <a:srgbClr val="000000"/>
                </a:solidFill>
              </a:rPr>
              <a:t>Қатты катод және диафрагма қолдану арқылы алу</a:t>
            </a:r>
            <a:endParaRPr lang="en-US" sz="1400" dirty="0">
              <a:solidFill>
                <a:srgbClr val="000000"/>
              </a:solidFill>
            </a:endParaRPr>
          </a:p>
        </p:txBody>
      </p:sp>
      <p:sp>
        <p:nvSpPr>
          <p:cNvPr id="10" name="Freeform 8"/>
          <p:cNvSpPr>
            <a:spLocks/>
          </p:cNvSpPr>
          <p:nvPr/>
        </p:nvSpPr>
        <p:spPr bwMode="gray">
          <a:xfrm>
            <a:off x="3181350" y="3305175"/>
            <a:ext cx="850900"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ru-RU"/>
          </a:p>
        </p:txBody>
      </p:sp>
      <p:sp>
        <p:nvSpPr>
          <p:cNvPr id="11" name="AutoShape 9"/>
          <p:cNvSpPr>
            <a:spLocks noChangeAspect="1" noChangeArrowheads="1" noTextEdit="1"/>
          </p:cNvSpPr>
          <p:nvPr/>
        </p:nvSpPr>
        <p:spPr bwMode="gray">
          <a:xfrm flipH="1">
            <a:off x="4733925" y="3302000"/>
            <a:ext cx="8572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2" name="Freeform 10"/>
          <p:cNvSpPr>
            <a:spLocks/>
          </p:cNvSpPr>
          <p:nvPr/>
        </p:nvSpPr>
        <p:spPr bwMode="gray">
          <a:xfrm flipH="1">
            <a:off x="4738688" y="3305175"/>
            <a:ext cx="852487"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ru-RU"/>
          </a:p>
        </p:txBody>
      </p:sp>
      <p:sp>
        <p:nvSpPr>
          <p:cNvPr id="21" name="Text Box 19"/>
          <p:cNvSpPr txBox="1">
            <a:spLocks noChangeArrowheads="1"/>
          </p:cNvSpPr>
          <p:nvPr/>
        </p:nvSpPr>
        <p:spPr bwMode="auto">
          <a:xfrm>
            <a:off x="2843808" y="1982687"/>
            <a:ext cx="30963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kk-KZ" b="1" dirty="0" smtClean="0">
                <a:solidFill>
                  <a:srgbClr val="000000"/>
                </a:solidFill>
              </a:rPr>
              <a:t>Хлор мен күйдіргіш сілтіні элетролиз жолымен алудың әдістері</a:t>
            </a:r>
            <a:endParaRPr lang="en-US" b="1" dirty="0">
              <a:solidFill>
                <a:srgbClr val="000000"/>
              </a:solidFill>
            </a:endParaRPr>
          </a:p>
        </p:txBody>
      </p:sp>
      <p:sp>
        <p:nvSpPr>
          <p:cNvPr id="22" name="Text Box 20"/>
          <p:cNvSpPr txBox="1">
            <a:spLocks noChangeArrowheads="1"/>
          </p:cNvSpPr>
          <p:nvPr/>
        </p:nvSpPr>
        <p:spPr bwMode="auto">
          <a:xfrm>
            <a:off x="5607050" y="609600"/>
            <a:ext cx="3298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accent2"/>
                </a:solidFill>
              </a:rPr>
              <a:t>Click to edit text styles</a:t>
            </a:r>
          </a:p>
        </p:txBody>
      </p:sp>
      <p:sp>
        <p:nvSpPr>
          <p:cNvPr id="23" name="Text Box 21"/>
          <p:cNvSpPr txBox="1">
            <a:spLocks noChangeArrowheads="1"/>
          </p:cNvSpPr>
          <p:nvPr/>
        </p:nvSpPr>
        <p:spPr bwMode="auto">
          <a:xfrm>
            <a:off x="5638800" y="1011238"/>
            <a:ext cx="307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Edit your company slogan</a:t>
            </a:r>
          </a:p>
        </p:txBody>
      </p:sp>
      <p:sp>
        <p:nvSpPr>
          <p:cNvPr id="24" name="Text Box 23"/>
          <p:cNvSpPr txBox="1">
            <a:spLocks noChangeArrowheads="1"/>
          </p:cNvSpPr>
          <p:nvPr/>
        </p:nvSpPr>
        <p:spPr bwMode="auto">
          <a:xfrm>
            <a:off x="5562600" y="3581400"/>
            <a:ext cx="25377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kk-KZ" sz="2000" b="1" dirty="0" smtClean="0">
                <a:solidFill>
                  <a:srgbClr val="000000"/>
                </a:solidFill>
              </a:rPr>
              <a:t>Сынаптық </a:t>
            </a:r>
            <a:r>
              <a:rPr lang="en-US" sz="2000" b="1" dirty="0" smtClean="0">
                <a:solidFill>
                  <a:srgbClr val="000000"/>
                </a:solidFill>
              </a:rPr>
              <a:t>(</a:t>
            </a:r>
            <a:r>
              <a:rPr lang="kk-KZ" sz="2000" b="1" dirty="0" smtClean="0">
                <a:solidFill>
                  <a:srgbClr val="000000"/>
                </a:solidFill>
              </a:rPr>
              <a:t>сұйық</a:t>
            </a:r>
            <a:r>
              <a:rPr lang="en-US" sz="2000" b="1" dirty="0" smtClean="0">
                <a:solidFill>
                  <a:srgbClr val="000000"/>
                </a:solidFill>
              </a:rPr>
              <a:t>)</a:t>
            </a:r>
            <a:r>
              <a:rPr lang="kk-KZ" sz="2000" b="1" dirty="0" smtClean="0">
                <a:solidFill>
                  <a:srgbClr val="000000"/>
                </a:solidFill>
              </a:rPr>
              <a:t> катод қолдану арқылы алу</a:t>
            </a:r>
            <a:endParaRPr lang="en-US" sz="1400" dirty="0">
              <a:solidFill>
                <a:srgbClr val="000000"/>
              </a:solidFill>
            </a:endParaRPr>
          </a:p>
        </p:txBody>
      </p:sp>
      <p:pic>
        <p:nvPicPr>
          <p:cNvPr id="83970" name="Picture 2" descr="C:\Users\юзер\Desktop\Новая папка (2)\1316304305_image0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4931" y="4930469"/>
            <a:ext cx="3079475" cy="1637446"/>
          </a:xfrm>
          <a:prstGeom prst="rect">
            <a:avLst/>
          </a:prstGeom>
          <a:noFill/>
          <a:extLst>
            <a:ext uri="{909E8E84-426E-40DD-AFC4-6F175D3DCCD1}">
              <a14:hiddenFill xmlns:a14="http://schemas.microsoft.com/office/drawing/2010/main">
                <a:solidFill>
                  <a:srgbClr val="FFFFFF"/>
                </a:solidFill>
              </a14:hiddenFill>
            </a:ext>
          </a:extLst>
        </p:spPr>
      </p:pic>
      <p:pic>
        <p:nvPicPr>
          <p:cNvPr id="83971" name="Picture 3" descr="C:\Users\юзер\Desktop\Новая папка (2)\7267_0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0" y="4930470"/>
            <a:ext cx="2946540" cy="167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6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5580112" cy="936104"/>
          </a:xfrm>
        </p:spPr>
        <p:txBody>
          <a:bodyPr/>
          <a:lstStyle/>
          <a:p>
            <a:pPr algn="ctr"/>
            <a:r>
              <a:rPr lang="kk-KZ" sz="2000" dirty="0" smtClean="0"/>
              <a:t>Қатты катод қолдана отырып хлор мен күйдіргіш сілтіні алудың принципиалды сызбасы</a:t>
            </a:r>
            <a:endParaRPr lang="ru-RU" sz="2000" dirty="0"/>
          </a:p>
        </p:txBody>
      </p:sp>
      <p:sp>
        <p:nvSpPr>
          <p:cNvPr id="3" name="Объект 2"/>
          <p:cNvSpPr>
            <a:spLocks noGrp="1"/>
          </p:cNvSpPr>
          <p:nvPr>
            <p:ph idx="1"/>
          </p:nvPr>
        </p:nvSpPr>
        <p:spPr>
          <a:xfrm>
            <a:off x="358392" y="1624845"/>
            <a:ext cx="8785608" cy="4828492"/>
          </a:xfrm>
        </p:spPr>
        <p:txBody>
          <a:bodyPr/>
          <a:lstStyle/>
          <a:p>
            <a:r>
              <a:rPr lang="kk-KZ" sz="1200" dirty="0" smtClean="0"/>
              <a:t>Тұз          су                                                +                        </a:t>
            </a:r>
          </a:p>
          <a:p>
            <a:endParaRPr lang="kk-KZ" sz="1200" dirty="0"/>
          </a:p>
          <a:p>
            <a:endParaRPr lang="kk-KZ" sz="1200" dirty="0" smtClean="0"/>
          </a:p>
          <a:p>
            <a:endParaRPr lang="kk-KZ" sz="1200" dirty="0"/>
          </a:p>
          <a:p>
            <a:endParaRPr lang="kk-KZ" sz="1200" dirty="0" smtClean="0"/>
          </a:p>
          <a:p>
            <a:r>
              <a:rPr lang="kk-KZ" sz="1200" dirty="0"/>
              <a:t> </a:t>
            </a:r>
            <a:r>
              <a:rPr lang="kk-KZ" sz="1200" dirty="0" smtClean="0"/>
              <a:t>                                                                                                                              шлам</a:t>
            </a:r>
          </a:p>
          <a:p>
            <a:endParaRPr lang="kk-KZ" sz="1200" dirty="0"/>
          </a:p>
          <a:p>
            <a:endParaRPr lang="kk-KZ" sz="1200" dirty="0" smtClean="0"/>
          </a:p>
          <a:p>
            <a:endParaRPr lang="kk-KZ" sz="1200" dirty="0"/>
          </a:p>
          <a:p>
            <a:endParaRPr lang="kk-KZ" sz="1200" dirty="0" smtClean="0"/>
          </a:p>
          <a:p>
            <a:endParaRPr lang="kk-KZ" sz="1200" dirty="0"/>
          </a:p>
          <a:p>
            <a:endParaRPr lang="kk-KZ" sz="1200" dirty="0" smtClean="0"/>
          </a:p>
          <a:p>
            <a:pPr marL="0" indent="0">
              <a:buNone/>
            </a:pPr>
            <a:r>
              <a:rPr lang="kk-KZ" sz="1200" dirty="0" smtClean="0"/>
              <a:t>                                                                                                                                                               қ</a:t>
            </a:r>
            <a:endParaRPr lang="kk-KZ" sz="1200" dirty="0"/>
          </a:p>
          <a:p>
            <a:pPr marL="0" indent="0">
              <a:buNone/>
            </a:pPr>
            <a:r>
              <a:rPr lang="kk-KZ" sz="1200" dirty="0"/>
              <a:t> </a:t>
            </a:r>
            <a:r>
              <a:rPr lang="kk-KZ" sz="1200" dirty="0" smtClean="0"/>
              <a:t>                </a:t>
            </a:r>
          </a:p>
          <a:p>
            <a:pPr marL="0" indent="0">
              <a:buNone/>
            </a:pPr>
            <a:r>
              <a:rPr lang="kk-KZ" sz="1200" dirty="0"/>
              <a:t> </a:t>
            </a:r>
            <a:r>
              <a:rPr lang="kk-KZ" sz="1200" dirty="0" smtClean="0"/>
              <a:t>                </a:t>
            </a:r>
            <a:r>
              <a:rPr lang="en-US" sz="1200" dirty="0" smtClean="0"/>
              <a:t>(</a:t>
            </a:r>
            <a:r>
              <a:rPr lang="kk-KZ" sz="1200" dirty="0" smtClean="0"/>
              <a:t>конц</a:t>
            </a:r>
            <a:r>
              <a:rPr lang="en-US" sz="1200" dirty="0" smtClean="0"/>
              <a:t>)</a:t>
            </a:r>
            <a:r>
              <a:rPr lang="kk-KZ" sz="1200" dirty="0" smtClean="0"/>
              <a:t> </a:t>
            </a:r>
            <a:endParaRPr lang="en-US" sz="1200" dirty="0" smtClean="0"/>
          </a:p>
          <a:p>
            <a:pPr marL="0" indent="0">
              <a:buNone/>
            </a:pPr>
            <a:endParaRPr lang="en-US" sz="1200" dirty="0"/>
          </a:p>
          <a:p>
            <a:pPr marL="0" indent="0">
              <a:buNone/>
            </a:pPr>
            <a:endParaRPr lang="en-US" sz="1200" dirty="0" smtClean="0"/>
          </a:p>
          <a:p>
            <a:pPr marL="0" indent="0">
              <a:buNone/>
            </a:pPr>
            <a:r>
              <a:rPr lang="kk-KZ" sz="1200" dirty="0" smtClean="0"/>
              <a:t>                                                                                                                                                                                           ерітінді</a:t>
            </a:r>
            <a:endParaRPr lang="en-US" sz="1200" dirty="0"/>
          </a:p>
          <a:p>
            <a:pPr marL="0" indent="0">
              <a:buNone/>
            </a:pPr>
            <a:r>
              <a:rPr lang="en-US" sz="1200" dirty="0" smtClean="0"/>
              <a:t>                    (</a:t>
            </a:r>
            <a:r>
              <a:rPr lang="kk-KZ" sz="1200" dirty="0" smtClean="0"/>
              <a:t>сұйыт</a:t>
            </a:r>
            <a:r>
              <a:rPr lang="en-US" sz="1200" dirty="0" smtClean="0"/>
              <a:t>)</a:t>
            </a:r>
            <a:endParaRPr lang="kk-KZ" sz="1200" dirty="0" smtClean="0"/>
          </a:p>
          <a:p>
            <a:pPr marL="0" indent="0">
              <a:buNone/>
            </a:pPr>
            <a:endParaRPr lang="kk-KZ" sz="1200" dirty="0"/>
          </a:p>
          <a:p>
            <a:pPr marL="0" indent="0">
              <a:buNone/>
            </a:pPr>
            <a:r>
              <a:rPr lang="kk-KZ" sz="1200" dirty="0" smtClean="0"/>
              <a:t>                                                                                                                                                                 қатты</a:t>
            </a:r>
            <a:endParaRPr lang="en-US" sz="1200" dirty="0" smtClean="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sp>
        <p:nvSpPr>
          <p:cNvPr id="5" name="Прямоугольник 4"/>
          <p:cNvSpPr/>
          <p:nvPr/>
        </p:nvSpPr>
        <p:spPr>
          <a:xfrm>
            <a:off x="827664" y="2089242"/>
            <a:ext cx="914400" cy="8008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050" b="1" dirty="0" smtClean="0"/>
              <a:t>Ерітінді дайындау</a:t>
            </a:r>
            <a:endParaRPr lang="ru-RU" sz="1050" b="1" dirty="0"/>
          </a:p>
        </p:txBody>
      </p:sp>
      <p:sp>
        <p:nvSpPr>
          <p:cNvPr id="7" name="Прямоугольник 6"/>
          <p:cNvSpPr/>
          <p:nvPr/>
        </p:nvSpPr>
        <p:spPr>
          <a:xfrm>
            <a:off x="2318048" y="2102416"/>
            <a:ext cx="914400" cy="8008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Ерітіндіні қыздыру</a:t>
            </a:r>
            <a:endParaRPr lang="ru-RU" sz="1200" b="1" dirty="0"/>
          </a:p>
        </p:txBody>
      </p:sp>
      <p:sp>
        <p:nvSpPr>
          <p:cNvPr id="8" name="Прямоугольник 7"/>
          <p:cNvSpPr/>
          <p:nvPr/>
        </p:nvSpPr>
        <p:spPr>
          <a:xfrm>
            <a:off x="3841184" y="2102416"/>
            <a:ext cx="914400" cy="8008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1"/>
                </a:solidFill>
              </a:rPr>
              <a:t>Ca</a:t>
            </a:r>
            <a:r>
              <a:rPr lang="en-US" sz="1200" b="1" baseline="30000" dirty="0" smtClean="0">
                <a:solidFill>
                  <a:schemeClr val="tx1"/>
                </a:solidFill>
              </a:rPr>
              <a:t>2+</a:t>
            </a:r>
            <a:r>
              <a:rPr lang="en-US" sz="1200" b="1" dirty="0" smtClean="0">
                <a:solidFill>
                  <a:schemeClr val="tx1"/>
                </a:solidFill>
              </a:rPr>
              <a:t> Mg</a:t>
            </a:r>
            <a:r>
              <a:rPr lang="en-US" sz="1200" b="1" baseline="30000" dirty="0" smtClean="0">
                <a:solidFill>
                  <a:schemeClr val="tx1"/>
                </a:solidFill>
              </a:rPr>
              <a:t>2+</a:t>
            </a:r>
            <a:r>
              <a:rPr lang="en-US" sz="1200" b="1" dirty="0" smtClean="0">
                <a:solidFill>
                  <a:schemeClr val="tx1"/>
                </a:solidFill>
              </a:rPr>
              <a:t> </a:t>
            </a:r>
            <a:r>
              <a:rPr lang="kk-KZ" sz="1200" b="1" dirty="0" smtClean="0">
                <a:solidFill>
                  <a:schemeClr val="tx1"/>
                </a:solidFill>
              </a:rPr>
              <a:t>-тен тазарту</a:t>
            </a:r>
            <a:endParaRPr lang="ru-RU" sz="1200" b="1" dirty="0">
              <a:solidFill>
                <a:schemeClr val="tx1"/>
              </a:solidFill>
            </a:endParaRPr>
          </a:p>
        </p:txBody>
      </p:sp>
      <p:sp>
        <p:nvSpPr>
          <p:cNvPr id="9" name="Прямоугольник 8"/>
          <p:cNvSpPr/>
          <p:nvPr/>
        </p:nvSpPr>
        <p:spPr>
          <a:xfrm>
            <a:off x="5317192" y="2102416"/>
            <a:ext cx="914400" cy="8008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Ерітіндіні түссіздендіру</a:t>
            </a:r>
            <a:endParaRPr lang="ru-RU" sz="1200" b="1" dirty="0"/>
          </a:p>
        </p:txBody>
      </p:sp>
      <p:sp>
        <p:nvSpPr>
          <p:cNvPr id="10" name="Прямоугольник 9"/>
          <p:cNvSpPr/>
          <p:nvPr/>
        </p:nvSpPr>
        <p:spPr>
          <a:xfrm>
            <a:off x="6948264" y="2102416"/>
            <a:ext cx="914400" cy="8008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сепарация</a:t>
            </a:r>
            <a:endParaRPr lang="ru-RU" sz="1200" b="1" dirty="0"/>
          </a:p>
        </p:txBody>
      </p:sp>
      <p:sp>
        <p:nvSpPr>
          <p:cNvPr id="11" name="Прямоугольник 10"/>
          <p:cNvSpPr/>
          <p:nvPr/>
        </p:nvSpPr>
        <p:spPr>
          <a:xfrm>
            <a:off x="1860848" y="3488472"/>
            <a:ext cx="1130424" cy="73261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Шаю</a:t>
            </a:r>
            <a:r>
              <a:rPr lang="kk-KZ" sz="1200" dirty="0" smtClean="0"/>
              <a:t> </a:t>
            </a:r>
            <a:endParaRPr lang="ru-RU" sz="1200" dirty="0"/>
          </a:p>
        </p:txBody>
      </p:sp>
      <p:sp>
        <p:nvSpPr>
          <p:cNvPr id="12" name="Прямоугольник 11"/>
          <p:cNvSpPr/>
          <p:nvPr/>
        </p:nvSpPr>
        <p:spPr>
          <a:xfrm>
            <a:off x="3707904" y="3488472"/>
            <a:ext cx="1108288" cy="73261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a:solidFill>
                  <a:srgbClr val="FF0000"/>
                </a:solidFill>
              </a:rPr>
              <a:t>Э</a:t>
            </a:r>
            <a:r>
              <a:rPr lang="kk-KZ" sz="1200" b="1" dirty="0" smtClean="0">
                <a:solidFill>
                  <a:srgbClr val="FF0000"/>
                </a:solidFill>
              </a:rPr>
              <a:t>лектролиз</a:t>
            </a:r>
            <a:endParaRPr lang="ru-RU" sz="1200" b="1" dirty="0">
              <a:solidFill>
                <a:srgbClr val="FF0000"/>
              </a:solidFill>
            </a:endParaRPr>
          </a:p>
        </p:txBody>
      </p:sp>
      <p:sp>
        <p:nvSpPr>
          <p:cNvPr id="13" name="Прямоугольник 12"/>
          <p:cNvSpPr/>
          <p:nvPr/>
        </p:nvSpPr>
        <p:spPr>
          <a:xfrm>
            <a:off x="5317192" y="3504456"/>
            <a:ext cx="958552" cy="7166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Қышқылдау</a:t>
            </a:r>
            <a:r>
              <a:rPr lang="kk-KZ" b="1" dirty="0" smtClean="0"/>
              <a:t> </a:t>
            </a:r>
            <a:endParaRPr lang="ru-RU" b="1" dirty="0"/>
          </a:p>
        </p:txBody>
      </p:sp>
      <p:sp>
        <p:nvSpPr>
          <p:cNvPr id="14" name="Прямоугольник 13"/>
          <p:cNvSpPr/>
          <p:nvPr/>
        </p:nvSpPr>
        <p:spPr>
          <a:xfrm>
            <a:off x="6723616" y="3504456"/>
            <a:ext cx="1139048" cy="7166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қыздыру</a:t>
            </a:r>
            <a:endParaRPr lang="ru-RU" sz="1200" b="1" dirty="0"/>
          </a:p>
        </p:txBody>
      </p:sp>
      <p:sp>
        <p:nvSpPr>
          <p:cNvPr id="15" name="Прямоугольник 14"/>
          <p:cNvSpPr/>
          <p:nvPr/>
        </p:nvSpPr>
        <p:spPr>
          <a:xfrm>
            <a:off x="1860848" y="4914056"/>
            <a:ext cx="1130424" cy="6031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Хлорды кептіру</a:t>
            </a:r>
            <a:endParaRPr lang="ru-RU" sz="1200" b="1" dirty="0"/>
          </a:p>
        </p:txBody>
      </p:sp>
      <p:sp>
        <p:nvSpPr>
          <p:cNvPr id="16" name="Прямоугольник 15"/>
          <p:cNvSpPr/>
          <p:nvPr/>
        </p:nvSpPr>
        <p:spPr>
          <a:xfrm>
            <a:off x="3707904" y="4914056"/>
            <a:ext cx="1047680" cy="6031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Хлорды салқындату</a:t>
            </a:r>
            <a:endParaRPr lang="ru-RU" sz="1200" b="1" dirty="0"/>
          </a:p>
        </p:txBody>
      </p:sp>
      <p:sp>
        <p:nvSpPr>
          <p:cNvPr id="17" name="Прямоугольник 16"/>
          <p:cNvSpPr/>
          <p:nvPr/>
        </p:nvSpPr>
        <p:spPr>
          <a:xfrm>
            <a:off x="5317192" y="4914056"/>
            <a:ext cx="914400" cy="6031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Буландыру </a:t>
            </a:r>
            <a:endParaRPr lang="ru-RU" sz="1200" b="1" dirty="0"/>
          </a:p>
        </p:txBody>
      </p:sp>
      <p:sp>
        <p:nvSpPr>
          <p:cNvPr id="18" name="Прямоугольник 17"/>
          <p:cNvSpPr/>
          <p:nvPr/>
        </p:nvSpPr>
        <p:spPr>
          <a:xfrm>
            <a:off x="6723616" y="4914056"/>
            <a:ext cx="1092152" cy="6031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центрифугалау</a:t>
            </a:r>
            <a:endParaRPr lang="ru-RU" sz="1200" b="1" dirty="0"/>
          </a:p>
        </p:txBody>
      </p:sp>
      <p:sp>
        <p:nvSpPr>
          <p:cNvPr id="19" name="Прямоугольник 18"/>
          <p:cNvSpPr/>
          <p:nvPr/>
        </p:nvSpPr>
        <p:spPr>
          <a:xfrm>
            <a:off x="7858644" y="5637820"/>
            <a:ext cx="914400" cy="6543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200" b="1" dirty="0" smtClean="0"/>
              <a:t>балқыту</a:t>
            </a:r>
            <a:endParaRPr lang="ru-RU" sz="1200" b="1" dirty="0"/>
          </a:p>
        </p:txBody>
      </p:sp>
      <p:cxnSp>
        <p:nvCxnSpPr>
          <p:cNvPr id="21" name="Прямая со стрелкой 20"/>
          <p:cNvCxnSpPr/>
          <p:nvPr/>
        </p:nvCxnSpPr>
        <p:spPr>
          <a:xfrm>
            <a:off x="1284864" y="18448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827664" y="1844824"/>
            <a:ext cx="3599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187624" y="1844824"/>
            <a:ext cx="0" cy="257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1403648" y="1844824"/>
            <a:ext cx="338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403648" y="1844824"/>
            <a:ext cx="0" cy="257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880" name="Соединительная линия уступом 79879"/>
          <p:cNvCxnSpPr>
            <a:endCxn id="8" idx="0"/>
          </p:cNvCxnSpPr>
          <p:nvPr/>
        </p:nvCxnSpPr>
        <p:spPr>
          <a:xfrm rot="16200000" flipH="1">
            <a:off x="3945298" y="1749330"/>
            <a:ext cx="477572" cy="228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7988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229" y="1603524"/>
            <a:ext cx="4476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808" y="1603524"/>
            <a:ext cx="427037" cy="24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9888" name="Прямая со стрелкой 79887"/>
          <p:cNvCxnSpPr>
            <a:endCxn id="7" idx="1"/>
          </p:cNvCxnSpPr>
          <p:nvPr/>
        </p:nvCxnSpPr>
        <p:spPr>
          <a:xfrm>
            <a:off x="1742064" y="2489654"/>
            <a:ext cx="575984" cy="13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891" name="Прямая со стрелкой 79890"/>
          <p:cNvCxnSpPr/>
          <p:nvPr/>
        </p:nvCxnSpPr>
        <p:spPr>
          <a:xfrm>
            <a:off x="3260229" y="2502828"/>
            <a:ext cx="5245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896" name="Прямая со стрелкой 79895"/>
          <p:cNvCxnSpPr/>
          <p:nvPr/>
        </p:nvCxnSpPr>
        <p:spPr>
          <a:xfrm>
            <a:off x="4755584" y="2496241"/>
            <a:ext cx="561608" cy="6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898" name="Прямая со стрелкой 79897"/>
          <p:cNvCxnSpPr/>
          <p:nvPr/>
        </p:nvCxnSpPr>
        <p:spPr>
          <a:xfrm>
            <a:off x="6275744" y="2499534"/>
            <a:ext cx="672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00" name="Прямая со стрелкой 79899"/>
          <p:cNvCxnSpPr/>
          <p:nvPr/>
        </p:nvCxnSpPr>
        <p:spPr>
          <a:xfrm>
            <a:off x="7405464" y="2903240"/>
            <a:ext cx="0" cy="585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02" name="Прямая со стрелкой 79901"/>
          <p:cNvCxnSpPr/>
          <p:nvPr/>
        </p:nvCxnSpPr>
        <p:spPr>
          <a:xfrm flipH="1">
            <a:off x="6275744" y="3854780"/>
            <a:ext cx="4478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04" name="Прямая со стрелкой 79903"/>
          <p:cNvCxnSpPr/>
          <p:nvPr/>
        </p:nvCxnSpPr>
        <p:spPr>
          <a:xfrm flipH="1">
            <a:off x="4816192" y="3854780"/>
            <a:ext cx="50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06" name="Прямая со стрелкой 79905"/>
          <p:cNvCxnSpPr>
            <a:stCxn id="12" idx="1"/>
          </p:cNvCxnSpPr>
          <p:nvPr/>
        </p:nvCxnSpPr>
        <p:spPr>
          <a:xfrm flipH="1">
            <a:off x="2991272" y="3854780"/>
            <a:ext cx="716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08" name="Прямая со стрелкой 79907"/>
          <p:cNvCxnSpPr/>
          <p:nvPr/>
        </p:nvCxnSpPr>
        <p:spPr>
          <a:xfrm flipH="1">
            <a:off x="683568" y="3854780"/>
            <a:ext cx="1177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10" name="Прямая со стрелкой 79909"/>
          <p:cNvCxnSpPr>
            <a:endCxn id="16" idx="0"/>
          </p:cNvCxnSpPr>
          <p:nvPr/>
        </p:nvCxnSpPr>
        <p:spPr>
          <a:xfrm>
            <a:off x="4211845" y="4221088"/>
            <a:ext cx="19899" cy="692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13" name="Прямая со стрелкой 79912"/>
          <p:cNvCxnSpPr>
            <a:stCxn id="16" idx="1"/>
          </p:cNvCxnSpPr>
          <p:nvPr/>
        </p:nvCxnSpPr>
        <p:spPr>
          <a:xfrm flipH="1">
            <a:off x="2991272" y="5215644"/>
            <a:ext cx="716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15" name="Прямая со стрелкой 79914"/>
          <p:cNvCxnSpPr/>
          <p:nvPr/>
        </p:nvCxnSpPr>
        <p:spPr>
          <a:xfrm flipH="1">
            <a:off x="683568" y="4914056"/>
            <a:ext cx="1177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17" name="Прямая со стрелкой 79916"/>
          <p:cNvCxnSpPr/>
          <p:nvPr/>
        </p:nvCxnSpPr>
        <p:spPr>
          <a:xfrm flipH="1">
            <a:off x="683568" y="5301208"/>
            <a:ext cx="1177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19" name="Прямая со стрелкой 79918"/>
          <p:cNvCxnSpPr/>
          <p:nvPr/>
        </p:nvCxnSpPr>
        <p:spPr>
          <a:xfrm flipH="1">
            <a:off x="683568" y="5758408"/>
            <a:ext cx="1346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21" name="Прямая соединительная линия 79920"/>
          <p:cNvCxnSpPr/>
          <p:nvPr/>
        </p:nvCxnSpPr>
        <p:spPr>
          <a:xfrm>
            <a:off x="2030056" y="5517232"/>
            <a:ext cx="0" cy="241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923" name="Прямая со стрелкой 79922"/>
          <p:cNvCxnSpPr/>
          <p:nvPr/>
        </p:nvCxnSpPr>
        <p:spPr>
          <a:xfrm>
            <a:off x="5774392" y="5517232"/>
            <a:ext cx="22076" cy="241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29" name="Прямая со стрелкой 79928"/>
          <p:cNvCxnSpPr>
            <a:stCxn id="18" idx="3"/>
          </p:cNvCxnSpPr>
          <p:nvPr/>
        </p:nvCxnSpPr>
        <p:spPr>
          <a:xfrm>
            <a:off x="7815768" y="5215644"/>
            <a:ext cx="5000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31" name="Прямая со стрелкой 79930"/>
          <p:cNvCxnSpPr/>
          <p:nvPr/>
        </p:nvCxnSpPr>
        <p:spPr>
          <a:xfrm>
            <a:off x="8315844" y="5301208"/>
            <a:ext cx="0" cy="336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33" name="Прямая со стрелкой 79932"/>
          <p:cNvCxnSpPr/>
          <p:nvPr/>
        </p:nvCxnSpPr>
        <p:spPr>
          <a:xfrm>
            <a:off x="7815768" y="4914056"/>
            <a:ext cx="7166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35" name="Прямая со стрелкой 79934"/>
          <p:cNvCxnSpPr/>
          <p:nvPr/>
        </p:nvCxnSpPr>
        <p:spPr>
          <a:xfrm flipH="1">
            <a:off x="6723616" y="6093296"/>
            <a:ext cx="1092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37" name="Прямая со стрелкой 79936"/>
          <p:cNvCxnSpPr/>
          <p:nvPr/>
        </p:nvCxnSpPr>
        <p:spPr>
          <a:xfrm>
            <a:off x="4499992" y="4221088"/>
            <a:ext cx="0" cy="346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39" name="Прямая соединительная линия 79938"/>
          <p:cNvCxnSpPr/>
          <p:nvPr/>
        </p:nvCxnSpPr>
        <p:spPr>
          <a:xfrm>
            <a:off x="4499992" y="4567572"/>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941" name="Прямая со стрелкой 79940"/>
          <p:cNvCxnSpPr/>
          <p:nvPr/>
        </p:nvCxnSpPr>
        <p:spPr>
          <a:xfrm>
            <a:off x="5580112" y="4567572"/>
            <a:ext cx="0" cy="346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43" name="Прямая со стрелкой 79942"/>
          <p:cNvCxnSpPr/>
          <p:nvPr/>
        </p:nvCxnSpPr>
        <p:spPr>
          <a:xfrm flipV="1">
            <a:off x="6012160" y="4567572"/>
            <a:ext cx="0" cy="346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45" name="Прямая со стрелкой 79944"/>
          <p:cNvCxnSpPr/>
          <p:nvPr/>
        </p:nvCxnSpPr>
        <p:spPr>
          <a:xfrm>
            <a:off x="6012160" y="456757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47" name="Прямая со стрелкой 79946"/>
          <p:cNvCxnSpPr/>
          <p:nvPr/>
        </p:nvCxnSpPr>
        <p:spPr>
          <a:xfrm>
            <a:off x="7164288" y="4567572"/>
            <a:ext cx="0" cy="346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49" name="Прямая со стрелкой 79948"/>
          <p:cNvCxnSpPr/>
          <p:nvPr/>
        </p:nvCxnSpPr>
        <p:spPr>
          <a:xfrm flipV="1">
            <a:off x="8532440" y="1724174"/>
            <a:ext cx="0" cy="3189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51" name="Прямая со стрелкой 79950"/>
          <p:cNvCxnSpPr/>
          <p:nvPr/>
        </p:nvCxnSpPr>
        <p:spPr>
          <a:xfrm flipH="1">
            <a:off x="7858644" y="1724173"/>
            <a:ext cx="673796" cy="552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53" name="Соединительная линия уступом 79952"/>
          <p:cNvCxnSpPr>
            <a:stCxn id="9" idx="2"/>
          </p:cNvCxnSpPr>
          <p:nvPr/>
        </p:nvCxnSpPr>
        <p:spPr>
          <a:xfrm rot="16200000" flipH="1">
            <a:off x="5920132" y="2757500"/>
            <a:ext cx="165720" cy="457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955" name="Соединительная линия уступом 79954"/>
          <p:cNvCxnSpPr/>
          <p:nvPr/>
        </p:nvCxnSpPr>
        <p:spPr>
          <a:xfrm>
            <a:off x="5317192" y="3319115"/>
            <a:ext cx="262920" cy="16935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7995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34" y="4567573"/>
            <a:ext cx="632090" cy="41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5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34" y="5530984"/>
            <a:ext cx="729682" cy="29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5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5768" y="1602781"/>
            <a:ext cx="500076" cy="24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5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990" y="4399603"/>
            <a:ext cx="4667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1310" y="4380855"/>
            <a:ext cx="500076" cy="1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6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480" y="5055306"/>
            <a:ext cx="396164" cy="42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6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5809" y="4396398"/>
            <a:ext cx="3016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6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3124" y="3135312"/>
            <a:ext cx="444068" cy="26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63"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461" y="3538538"/>
            <a:ext cx="275913" cy="36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6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4725" y="3526333"/>
            <a:ext cx="225649" cy="29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65"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1476" y="4426286"/>
            <a:ext cx="487363"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66"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60504" y="5758408"/>
            <a:ext cx="487363"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0925" y="5867358"/>
            <a:ext cx="4667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1592" y="4342934"/>
            <a:ext cx="4667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967"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8317" y="4362909"/>
            <a:ext cx="12858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8889" y="4319530"/>
            <a:ext cx="500076" cy="1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4998" y="5121892"/>
            <a:ext cx="4667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59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5508104" cy="1080120"/>
          </a:xfrm>
        </p:spPr>
        <p:txBody>
          <a:bodyPr/>
          <a:lstStyle/>
          <a:p>
            <a:r>
              <a:rPr lang="kk-KZ" dirty="0" smtClean="0"/>
              <a:t>Қатты катод қолданған кездегі электролиздің сипаттамасы</a:t>
            </a:r>
            <a:endParaRPr lang="ru-RU" dirty="0"/>
          </a:p>
        </p:txBody>
      </p:sp>
      <p:sp>
        <p:nvSpPr>
          <p:cNvPr id="4" name="Объект 3"/>
          <p:cNvSpPr>
            <a:spLocks noGrp="1"/>
          </p:cNvSpPr>
          <p:nvPr>
            <p:ph sz="half" idx="2"/>
          </p:nvPr>
        </p:nvSpPr>
        <p:spPr>
          <a:xfrm>
            <a:off x="4355976" y="1600200"/>
            <a:ext cx="4680520" cy="4997152"/>
          </a:xfrm>
        </p:spPr>
        <p:txBody>
          <a:bodyPr/>
          <a:lstStyle/>
          <a:p>
            <a:pPr marL="0" indent="0">
              <a:buNone/>
            </a:pPr>
            <a:r>
              <a:rPr lang="ru-RU" sz="1600" b="1" dirty="0" smtClean="0">
                <a:solidFill>
                  <a:schemeClr val="tx1"/>
                </a:solidFill>
                <a:latin typeface="+mn-lt"/>
                <a:ea typeface="+mn-ea"/>
                <a:cs typeface="+mn-cs"/>
              </a:rPr>
              <a:t>1-перфорациялық катод; 2 </a:t>
            </a:r>
            <a:r>
              <a:rPr lang="ru-RU" sz="1600" b="1" dirty="0">
                <a:solidFill>
                  <a:schemeClr val="tx1"/>
                </a:solidFill>
                <a:latin typeface="+mn-lt"/>
                <a:ea typeface="+mn-ea"/>
                <a:cs typeface="+mn-cs"/>
              </a:rPr>
              <a:t>– диафрагма, </a:t>
            </a:r>
            <a:endParaRPr lang="ru-RU" sz="1600" b="1" dirty="0" smtClean="0">
              <a:solidFill>
                <a:schemeClr val="tx1"/>
              </a:solidFill>
              <a:latin typeface="+mn-lt"/>
              <a:ea typeface="+mn-ea"/>
              <a:cs typeface="+mn-cs"/>
            </a:endParaRPr>
          </a:p>
          <a:p>
            <a:pPr marL="0" indent="0">
              <a:buNone/>
            </a:pPr>
            <a:r>
              <a:rPr lang="ru-RU" sz="1600" b="1" dirty="0" smtClean="0">
                <a:solidFill>
                  <a:schemeClr val="tx1"/>
                </a:solidFill>
                <a:latin typeface="+mn-lt"/>
                <a:ea typeface="+mn-ea"/>
                <a:cs typeface="+mn-cs"/>
              </a:rPr>
              <a:t>3 </a:t>
            </a:r>
            <a:r>
              <a:rPr lang="ru-RU" sz="1600" b="1" dirty="0">
                <a:solidFill>
                  <a:schemeClr val="tx1"/>
                </a:solidFill>
                <a:latin typeface="+mn-lt"/>
                <a:ea typeface="+mn-ea"/>
                <a:cs typeface="+mn-cs"/>
              </a:rPr>
              <a:t>– </a:t>
            </a:r>
            <a:r>
              <a:rPr lang="ru-RU" sz="1600" b="1" dirty="0" err="1" smtClean="0">
                <a:solidFill>
                  <a:schemeClr val="tx1"/>
                </a:solidFill>
                <a:latin typeface="+mn-lt"/>
                <a:ea typeface="+mn-ea"/>
                <a:cs typeface="+mn-cs"/>
              </a:rPr>
              <a:t>катодтық</a:t>
            </a:r>
            <a:r>
              <a:rPr lang="ru-RU" sz="1600" b="1" dirty="0" smtClean="0">
                <a:solidFill>
                  <a:schemeClr val="tx1"/>
                </a:solidFill>
                <a:latin typeface="+mn-lt"/>
                <a:ea typeface="+mn-ea"/>
                <a:cs typeface="+mn-cs"/>
              </a:rPr>
              <a:t> </a:t>
            </a:r>
            <a:r>
              <a:rPr lang="ru-RU" sz="1600" b="1" dirty="0" err="1" smtClean="0">
                <a:solidFill>
                  <a:schemeClr val="tx1"/>
                </a:solidFill>
                <a:latin typeface="+mn-lt"/>
                <a:ea typeface="+mn-ea"/>
                <a:cs typeface="+mn-cs"/>
              </a:rPr>
              <a:t>кеңістік</a:t>
            </a:r>
            <a:r>
              <a:rPr lang="ru-RU" sz="1600" b="1" dirty="0" smtClean="0">
                <a:solidFill>
                  <a:schemeClr val="tx1"/>
                </a:solidFill>
                <a:latin typeface="+mn-lt"/>
                <a:ea typeface="+mn-ea"/>
                <a:cs typeface="+mn-cs"/>
              </a:rPr>
              <a:t> ;4 </a:t>
            </a:r>
            <a:r>
              <a:rPr lang="ru-RU" sz="1600" b="1" dirty="0">
                <a:solidFill>
                  <a:schemeClr val="tx1"/>
                </a:solidFill>
                <a:latin typeface="+mn-lt"/>
                <a:ea typeface="+mn-ea"/>
                <a:cs typeface="+mn-cs"/>
              </a:rPr>
              <a:t>– анод, </a:t>
            </a:r>
            <a:r>
              <a:rPr lang="ru-RU" sz="1600" b="1" dirty="0" smtClean="0">
                <a:solidFill>
                  <a:schemeClr val="tx1"/>
                </a:solidFill>
                <a:latin typeface="+mn-lt"/>
                <a:ea typeface="+mn-ea"/>
                <a:cs typeface="+mn-cs"/>
              </a:rPr>
              <a:t>5 </a:t>
            </a:r>
            <a:r>
              <a:rPr lang="ru-RU" sz="1600" b="1" dirty="0">
                <a:solidFill>
                  <a:schemeClr val="tx1"/>
                </a:solidFill>
                <a:latin typeface="+mn-lt"/>
                <a:ea typeface="+mn-ea"/>
                <a:cs typeface="+mn-cs"/>
              </a:rPr>
              <a:t>– </a:t>
            </a:r>
            <a:r>
              <a:rPr lang="ru-RU" sz="1600" b="1" dirty="0" err="1" smtClean="0">
                <a:solidFill>
                  <a:schemeClr val="tx1"/>
                </a:solidFill>
                <a:latin typeface="+mn-lt"/>
                <a:ea typeface="+mn-ea"/>
                <a:cs typeface="+mn-cs"/>
              </a:rPr>
              <a:t>анодтық</a:t>
            </a:r>
            <a:r>
              <a:rPr lang="ru-RU" sz="1600" b="1" dirty="0" smtClean="0">
                <a:solidFill>
                  <a:schemeClr val="tx1"/>
                </a:solidFill>
                <a:latin typeface="+mn-lt"/>
                <a:ea typeface="+mn-ea"/>
                <a:cs typeface="+mn-cs"/>
              </a:rPr>
              <a:t> </a:t>
            </a:r>
            <a:r>
              <a:rPr lang="ru-RU" sz="1600" b="1" dirty="0" err="1" smtClean="0">
                <a:solidFill>
                  <a:schemeClr val="tx1"/>
                </a:solidFill>
                <a:latin typeface="+mn-lt"/>
                <a:ea typeface="+mn-ea"/>
                <a:cs typeface="+mn-cs"/>
              </a:rPr>
              <a:t>кеңістік</a:t>
            </a:r>
            <a:r>
              <a:rPr lang="ru-RU" sz="1600" b="1" dirty="0" smtClean="0">
                <a:solidFill>
                  <a:schemeClr val="tx1"/>
                </a:solidFill>
                <a:latin typeface="+mn-lt"/>
                <a:ea typeface="+mn-ea"/>
                <a:cs typeface="+mn-cs"/>
              </a:rPr>
              <a:t>.</a:t>
            </a:r>
            <a:endParaRPr lang="ru-RU" sz="1600" b="1" dirty="0">
              <a:solidFill>
                <a:schemeClr val="tx1"/>
              </a:solidFill>
              <a:latin typeface="+mn-lt"/>
              <a:ea typeface="+mn-ea"/>
              <a:cs typeface="+mn-cs"/>
            </a:endParaRPr>
          </a:p>
          <a:p>
            <a:pPr marL="0" indent="0">
              <a:buNone/>
            </a:pPr>
            <a:endParaRPr lang="kk-KZ" sz="2000" dirty="0" smtClean="0">
              <a:solidFill>
                <a:schemeClr val="accent1">
                  <a:lumMod val="75000"/>
                </a:schemeClr>
              </a:solidFill>
            </a:endParaRPr>
          </a:p>
          <a:p>
            <a:pPr marL="0" indent="0">
              <a:buNone/>
            </a:pPr>
            <a:r>
              <a:rPr lang="kk-KZ" sz="2000" b="1" dirty="0" smtClean="0">
                <a:solidFill>
                  <a:schemeClr val="accent1">
                    <a:lumMod val="75000"/>
                  </a:schemeClr>
                </a:solidFill>
              </a:rPr>
              <a:t>Катод ретінде</a:t>
            </a:r>
            <a:r>
              <a:rPr lang="kk-KZ" sz="2000" b="1" dirty="0" smtClean="0"/>
              <a:t> </a:t>
            </a:r>
            <a:r>
              <a:rPr lang="kk-KZ" sz="2000" dirty="0" smtClean="0"/>
              <a:t>–болат </a:t>
            </a:r>
            <a:r>
              <a:rPr lang="en-US" sz="2000" dirty="0" smtClean="0"/>
              <a:t>(</a:t>
            </a:r>
            <a:r>
              <a:rPr lang="kk-KZ" sz="2000" dirty="0" smtClean="0"/>
              <a:t>аз көміртекті</a:t>
            </a:r>
            <a:r>
              <a:rPr lang="en-US" sz="2000" dirty="0" smtClean="0"/>
              <a:t>)</a:t>
            </a:r>
            <a:endParaRPr lang="kk-KZ" sz="2000" dirty="0" smtClean="0"/>
          </a:p>
          <a:p>
            <a:pPr marL="0" indent="0">
              <a:buNone/>
            </a:pPr>
            <a:r>
              <a:rPr lang="kk-KZ" sz="2000" b="1" dirty="0" smtClean="0">
                <a:solidFill>
                  <a:schemeClr val="accent1">
                    <a:lumMod val="75000"/>
                  </a:schemeClr>
                </a:solidFill>
              </a:rPr>
              <a:t>Анод ретінде- </a:t>
            </a:r>
            <a:r>
              <a:rPr lang="kk-KZ" sz="2000" dirty="0" smtClean="0"/>
              <a:t>көмір және жасанды графит қолданылады;</a:t>
            </a:r>
          </a:p>
          <a:p>
            <a:pPr marL="0" indent="0">
              <a:buNone/>
            </a:pPr>
            <a:r>
              <a:rPr lang="kk-KZ" sz="2000" b="1" dirty="0" smtClean="0">
                <a:solidFill>
                  <a:schemeClr val="accent1">
                    <a:lumMod val="75000"/>
                  </a:schemeClr>
                </a:solidFill>
              </a:rPr>
              <a:t>Диафрагма материалы </a:t>
            </a:r>
            <a:r>
              <a:rPr lang="kk-KZ" sz="2000" dirty="0" smtClean="0"/>
              <a:t>-асбестті талшықтан жасалады;</a:t>
            </a:r>
          </a:p>
          <a:p>
            <a:pPr marL="0" indent="0">
              <a:buNone/>
            </a:pPr>
            <a:r>
              <a:rPr lang="kk-KZ" sz="2000" b="1" dirty="0" smtClean="0">
                <a:solidFill>
                  <a:schemeClr val="accent1">
                    <a:lumMod val="75000"/>
                  </a:schemeClr>
                </a:solidFill>
              </a:rPr>
              <a:t>Электролит</a:t>
            </a:r>
            <a:r>
              <a:rPr lang="kk-KZ" sz="2000" dirty="0" smtClean="0">
                <a:solidFill>
                  <a:schemeClr val="accent1">
                    <a:lumMod val="75000"/>
                  </a:schemeClr>
                </a:solidFill>
              </a:rPr>
              <a:t> </a:t>
            </a:r>
            <a:r>
              <a:rPr lang="kk-KZ" sz="2000" dirty="0" smtClean="0"/>
              <a:t>– </a:t>
            </a:r>
            <a:r>
              <a:rPr lang="en-US" sz="2000" dirty="0" err="1" smtClean="0"/>
              <a:t>NaCl</a:t>
            </a:r>
            <a:r>
              <a:rPr lang="en-US" sz="2000" dirty="0" smtClean="0"/>
              <a:t> </a:t>
            </a:r>
            <a:r>
              <a:rPr lang="kk-KZ" sz="2000" dirty="0" smtClean="0"/>
              <a:t>бар </a:t>
            </a:r>
            <a:r>
              <a:rPr lang="en-US" sz="2000" dirty="0" smtClean="0"/>
              <a:t>c</a:t>
            </a:r>
            <a:r>
              <a:rPr lang="kk-KZ" sz="2000" dirty="0" smtClean="0"/>
              <a:t>улы ерітінді;</a:t>
            </a:r>
          </a:p>
          <a:p>
            <a:pPr marL="0" indent="0">
              <a:buNone/>
            </a:pPr>
            <a:r>
              <a:rPr lang="kk-KZ" sz="2000" b="1" dirty="0" smtClean="0">
                <a:solidFill>
                  <a:schemeClr val="accent1">
                    <a:lumMod val="75000"/>
                  </a:schemeClr>
                </a:solidFill>
              </a:rPr>
              <a:t>Номиналды жүктемесі </a:t>
            </a:r>
            <a:r>
              <a:rPr lang="kk-KZ" sz="2000" dirty="0" smtClean="0"/>
              <a:t>-25кА;</a:t>
            </a:r>
          </a:p>
          <a:p>
            <a:pPr marL="0" indent="0">
              <a:buNone/>
            </a:pPr>
            <a:r>
              <a:rPr lang="kk-KZ" sz="2000" b="1" dirty="0" smtClean="0">
                <a:solidFill>
                  <a:schemeClr val="accent1">
                    <a:lumMod val="75000"/>
                  </a:schemeClr>
                </a:solidFill>
              </a:rPr>
              <a:t>Ток тығыздығы- </a:t>
            </a:r>
            <a:r>
              <a:rPr lang="kk-KZ" sz="2000" dirty="0" smtClean="0"/>
              <a:t>750-900 А/ м3;</a:t>
            </a:r>
          </a:p>
          <a:p>
            <a:pPr marL="0" indent="0">
              <a:buNone/>
            </a:pPr>
            <a:r>
              <a:rPr lang="kk-KZ" sz="2000" b="1" dirty="0" smtClean="0">
                <a:solidFill>
                  <a:schemeClr val="accent1">
                    <a:lumMod val="75000"/>
                  </a:schemeClr>
                </a:solidFill>
              </a:rPr>
              <a:t>Өнімділігі</a:t>
            </a:r>
            <a:r>
              <a:rPr lang="kk-KZ" sz="2000" dirty="0" smtClean="0">
                <a:solidFill>
                  <a:schemeClr val="accent1">
                    <a:lumMod val="75000"/>
                  </a:schemeClr>
                </a:solidFill>
              </a:rPr>
              <a:t> </a:t>
            </a:r>
            <a:r>
              <a:rPr lang="kk-KZ" sz="2000" dirty="0" smtClean="0"/>
              <a:t>– жылына 25-100 мың тонна хлор өндіреді</a:t>
            </a:r>
            <a:endParaRPr lang="ru-RU" sz="2000" dirty="0"/>
          </a:p>
        </p:txBody>
      </p:sp>
      <p:sp>
        <p:nvSpPr>
          <p:cNvPr id="5" name="Нижний колонтитул 4"/>
          <p:cNvSpPr>
            <a:spLocks noGrp="1"/>
          </p:cNvSpPr>
          <p:nvPr>
            <p:ph type="ftr" sz="quarter" idx="11"/>
          </p:nvPr>
        </p:nvSpPr>
        <p:spPr/>
        <p:txBody>
          <a:bodyPr/>
          <a:lstStyle/>
          <a:p>
            <a:r>
              <a:rPr lang="en-US" smtClean="0"/>
              <a:t>www.themegallery.com</a:t>
            </a:r>
            <a:endParaRPr lang="en-US"/>
          </a:p>
        </p:txBody>
      </p:sp>
      <p:pic>
        <p:nvPicPr>
          <p:cNvPr id="7" name="Объект 4" descr="Получение хлора методом электролиза повареной соли"/>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2"/>
            <a:ext cx="4104456" cy="4824536"/>
          </a:xfrm>
          <a:prstGeom prst="rect">
            <a:avLst/>
          </a:prstGeom>
          <a:noFill/>
          <a:ln>
            <a:noFill/>
          </a:ln>
        </p:spPr>
      </p:pic>
    </p:spTree>
    <p:extLst>
      <p:ext uri="{BB962C8B-B14F-4D97-AF65-F5344CB8AC3E}">
        <p14:creationId xmlns:p14="http://schemas.microsoft.com/office/powerpoint/2010/main" val="326436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5580112" cy="1008112"/>
          </a:xfrm>
        </p:spPr>
        <p:txBody>
          <a:bodyPr/>
          <a:lstStyle/>
          <a:p>
            <a:r>
              <a:rPr lang="kk-KZ" sz="2600" dirty="0"/>
              <a:t>Қ</a:t>
            </a:r>
            <a:r>
              <a:rPr lang="kk-KZ" sz="2600" dirty="0" smtClean="0"/>
              <a:t>атты катод қолданған кездегі өтетін электрохимиялық процестер</a:t>
            </a:r>
            <a:endParaRPr lang="ru-RU" sz="2600"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sp>
        <p:nvSpPr>
          <p:cNvPr id="6" name="Объект 5"/>
          <p:cNvSpPr>
            <a:spLocks noGrp="1"/>
          </p:cNvSpPr>
          <p:nvPr>
            <p:ph idx="1"/>
          </p:nvPr>
        </p:nvSpPr>
        <p:spPr>
          <a:xfrm>
            <a:off x="179512" y="1600200"/>
            <a:ext cx="8856984" cy="5069160"/>
          </a:xfrm>
        </p:spPr>
        <p:txBody>
          <a:bodyPr/>
          <a:lstStyle/>
          <a:p>
            <a:r>
              <a:rPr lang="kk-KZ" dirty="0" smtClean="0"/>
              <a:t>Анодта:  </a:t>
            </a:r>
          </a:p>
          <a:p>
            <a:r>
              <a:rPr lang="kk-KZ" dirty="0" smtClean="0"/>
              <a:t>Катодта:</a:t>
            </a:r>
          </a:p>
          <a:p>
            <a:r>
              <a:rPr lang="kk-KZ" dirty="0" smtClean="0"/>
              <a:t>Жалпы реакция: </a:t>
            </a:r>
            <a:endParaRPr lang="kk-KZ" dirty="0"/>
          </a:p>
          <a:p>
            <a:pPr marL="0" indent="0">
              <a:buNone/>
            </a:pPr>
            <a:r>
              <a:rPr lang="kk-KZ" dirty="0" smtClean="0"/>
              <a:t>: </a:t>
            </a:r>
            <a:endParaRPr lang="ru-RU" dirty="0"/>
          </a:p>
        </p:txBody>
      </p:sp>
      <p:pic>
        <p:nvPicPr>
          <p:cNvPr id="80898" name="Picture 2" descr="C:\Users\юзер\Desktop\Новая папка (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573016"/>
            <a:ext cx="8856984" cy="3168352"/>
          </a:xfrm>
          <a:prstGeom prst="rect">
            <a:avLst/>
          </a:prstGeom>
        </p:spPr>
        <p:style>
          <a:lnRef idx="1">
            <a:schemeClr val="accent1"/>
          </a:lnRef>
          <a:fillRef idx="2">
            <a:schemeClr val="accent1"/>
          </a:fillRef>
          <a:effectRef idx="1">
            <a:schemeClr val="accent1"/>
          </a:effectRef>
          <a:fontRef idx="minor">
            <a:schemeClr val="dk1"/>
          </a:fontRef>
        </p:style>
      </p:pic>
      <p:pic>
        <p:nvPicPr>
          <p:cNvPr id="808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105243"/>
            <a:ext cx="2448272" cy="74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628800"/>
            <a:ext cx="2776896" cy="47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9593" y="2679390"/>
            <a:ext cx="4128751" cy="53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66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81922" name="Picture 2" descr="C:\Users\юзер\Desktop\Новая папка (2)\7267_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878497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6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5436096" cy="864096"/>
          </a:xfrm>
        </p:spPr>
        <p:txBody>
          <a:bodyPr/>
          <a:lstStyle/>
          <a:p>
            <a:r>
              <a:rPr lang="kk-KZ" sz="2600" dirty="0" smtClean="0"/>
              <a:t>Сынаптық катодты қолдану арқылы хлор мен сілті алу</a:t>
            </a:r>
            <a:endParaRPr lang="ru-RU" sz="2600" dirty="0"/>
          </a:p>
        </p:txBody>
      </p:sp>
      <p:sp>
        <p:nvSpPr>
          <p:cNvPr id="3" name="Объект 2"/>
          <p:cNvSpPr>
            <a:spLocks noGrp="1"/>
          </p:cNvSpPr>
          <p:nvPr>
            <p:ph sz="half" idx="1"/>
          </p:nvPr>
        </p:nvSpPr>
        <p:spPr>
          <a:xfrm>
            <a:off x="179512" y="1600200"/>
            <a:ext cx="8784976" cy="5141168"/>
          </a:xfrm>
        </p:spPr>
        <p:txBody>
          <a:bodyPr/>
          <a:lstStyle/>
          <a:p>
            <a:endParaRPr lang="ru-RU" dirty="0"/>
          </a:p>
        </p:txBody>
      </p:sp>
      <p:sp>
        <p:nvSpPr>
          <p:cNvPr id="5" name="Нижний колонтитул 4"/>
          <p:cNvSpPr>
            <a:spLocks noGrp="1"/>
          </p:cNvSpPr>
          <p:nvPr>
            <p:ph type="ftr" sz="quarter" idx="11"/>
          </p:nvPr>
        </p:nvSpPr>
        <p:spPr/>
        <p:txBody>
          <a:bodyPr/>
          <a:lstStyle/>
          <a:p>
            <a:r>
              <a:rPr lang="en-US" smtClean="0"/>
              <a:t>www.themegallery.com</a:t>
            </a:r>
            <a:endParaRPr lang="en-US"/>
          </a:p>
        </p:txBody>
      </p:sp>
      <p:pic>
        <p:nvPicPr>
          <p:cNvPr id="82947" name="Picture 3" descr="C:\Users\юзер\Desktop\Новая папка (2)\1316304305_image0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885698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2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5508104" cy="936104"/>
          </a:xfrm>
        </p:spPr>
        <p:txBody>
          <a:bodyPr/>
          <a:lstStyle/>
          <a:p>
            <a:r>
              <a:rPr lang="kk-KZ" dirty="0" smtClean="0"/>
              <a:t>Сынаптық катод кезіндегі электролиздің параметрлері</a:t>
            </a:r>
            <a:endParaRPr lang="ru-RU" dirty="0"/>
          </a:p>
        </p:txBody>
      </p:sp>
      <p:sp>
        <p:nvSpPr>
          <p:cNvPr id="3" name="Объект 2"/>
          <p:cNvSpPr>
            <a:spLocks noGrp="1"/>
          </p:cNvSpPr>
          <p:nvPr>
            <p:ph idx="1"/>
          </p:nvPr>
        </p:nvSpPr>
        <p:spPr/>
        <p:txBody>
          <a:bodyPr/>
          <a:lstStyle/>
          <a:p>
            <a:pPr marL="0" indent="0">
              <a:buNone/>
            </a:pPr>
            <a:r>
              <a:rPr lang="kk-KZ" b="1" dirty="0" smtClean="0">
                <a:solidFill>
                  <a:schemeClr val="accent1">
                    <a:lumMod val="75000"/>
                  </a:schemeClr>
                </a:solidFill>
              </a:rPr>
              <a:t>Катод ретінде</a:t>
            </a:r>
            <a:r>
              <a:rPr lang="kk-KZ" b="1" dirty="0" smtClean="0"/>
              <a:t> </a:t>
            </a:r>
            <a:r>
              <a:rPr lang="kk-KZ" dirty="0" smtClean="0"/>
              <a:t>– сынап</a:t>
            </a:r>
          </a:p>
          <a:p>
            <a:pPr marL="0" indent="0">
              <a:buNone/>
            </a:pPr>
            <a:r>
              <a:rPr lang="kk-KZ" b="1" dirty="0" smtClean="0">
                <a:solidFill>
                  <a:schemeClr val="accent1">
                    <a:lumMod val="75000"/>
                  </a:schemeClr>
                </a:solidFill>
              </a:rPr>
              <a:t>Анод ретінде-</a:t>
            </a:r>
            <a:r>
              <a:rPr lang="kk-KZ" dirty="0" smtClean="0"/>
              <a:t>графитті плиталар қолданылады;</a:t>
            </a:r>
          </a:p>
          <a:p>
            <a:pPr marL="0" indent="0">
              <a:buNone/>
            </a:pPr>
            <a:r>
              <a:rPr lang="kk-KZ" b="1" dirty="0" smtClean="0">
                <a:solidFill>
                  <a:schemeClr val="accent1">
                    <a:lumMod val="75000"/>
                  </a:schemeClr>
                </a:solidFill>
              </a:rPr>
              <a:t>Диафрагма </a:t>
            </a:r>
            <a:r>
              <a:rPr lang="kk-KZ" dirty="0" smtClean="0"/>
              <a:t>-қолданылмайды;</a:t>
            </a:r>
          </a:p>
          <a:p>
            <a:pPr marL="0" indent="0">
              <a:buNone/>
            </a:pPr>
            <a:r>
              <a:rPr lang="kk-KZ" b="1" dirty="0" smtClean="0">
                <a:solidFill>
                  <a:schemeClr val="accent1">
                    <a:lumMod val="75000"/>
                  </a:schemeClr>
                </a:solidFill>
              </a:rPr>
              <a:t>Электролит</a:t>
            </a:r>
            <a:r>
              <a:rPr lang="kk-KZ" dirty="0" smtClean="0">
                <a:solidFill>
                  <a:schemeClr val="accent1">
                    <a:lumMod val="75000"/>
                  </a:schemeClr>
                </a:solidFill>
              </a:rPr>
              <a:t> </a:t>
            </a:r>
            <a:r>
              <a:rPr lang="kk-KZ" dirty="0" smtClean="0"/>
              <a:t>– </a:t>
            </a:r>
            <a:r>
              <a:rPr lang="en-US" dirty="0" err="1" smtClean="0"/>
              <a:t>NaCl</a:t>
            </a:r>
            <a:r>
              <a:rPr lang="en-US" dirty="0" smtClean="0"/>
              <a:t> </a:t>
            </a:r>
            <a:r>
              <a:rPr lang="kk-KZ" dirty="0" smtClean="0"/>
              <a:t>бар </a:t>
            </a:r>
            <a:r>
              <a:rPr lang="en-US" dirty="0" smtClean="0"/>
              <a:t>c</a:t>
            </a:r>
            <a:r>
              <a:rPr lang="kk-KZ" dirty="0" smtClean="0"/>
              <a:t>улы ерітінді;</a:t>
            </a:r>
          </a:p>
          <a:p>
            <a:pPr marL="0" indent="0">
              <a:buNone/>
            </a:pPr>
            <a:r>
              <a:rPr lang="kk-KZ" b="1" dirty="0" smtClean="0">
                <a:solidFill>
                  <a:schemeClr val="accent1">
                    <a:lumMod val="75000"/>
                  </a:schemeClr>
                </a:solidFill>
              </a:rPr>
              <a:t>Электролит концентрациясы</a:t>
            </a:r>
            <a:r>
              <a:rPr lang="kk-KZ" dirty="0" smtClean="0">
                <a:solidFill>
                  <a:schemeClr val="accent1">
                    <a:lumMod val="75000"/>
                  </a:schemeClr>
                </a:solidFill>
              </a:rPr>
              <a:t> </a:t>
            </a:r>
            <a:r>
              <a:rPr lang="kk-KZ" dirty="0" smtClean="0"/>
              <a:t>– 300-310 г/л</a:t>
            </a:r>
            <a:endParaRPr lang="ru-RU" dirty="0" smtClean="0"/>
          </a:p>
          <a:p>
            <a:pPr marL="0" indent="0">
              <a:buNone/>
            </a:pPr>
            <a:r>
              <a:rPr lang="kk-KZ" b="1" dirty="0" smtClean="0">
                <a:solidFill>
                  <a:schemeClr val="accent1">
                    <a:lumMod val="75000"/>
                  </a:schemeClr>
                </a:solidFill>
              </a:rPr>
              <a:t>Номиналды жүктемесі </a:t>
            </a:r>
            <a:r>
              <a:rPr lang="kk-KZ" dirty="0" smtClean="0"/>
              <a:t>-25кА;</a:t>
            </a:r>
          </a:p>
          <a:p>
            <a:pPr marL="0" indent="0">
              <a:buNone/>
            </a:pPr>
            <a:r>
              <a:rPr lang="kk-KZ" b="1" dirty="0" smtClean="0">
                <a:solidFill>
                  <a:schemeClr val="accent1">
                    <a:lumMod val="75000"/>
                  </a:schemeClr>
                </a:solidFill>
              </a:rPr>
              <a:t>Ток тығыздығы- </a:t>
            </a:r>
            <a:r>
              <a:rPr lang="kk-KZ" dirty="0" smtClean="0"/>
              <a:t>750-900 А/ м3;</a:t>
            </a:r>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spTree>
    <p:extLst>
      <p:ext uri="{BB962C8B-B14F-4D97-AF65-F5344CB8AC3E}">
        <p14:creationId xmlns:p14="http://schemas.microsoft.com/office/powerpoint/2010/main" val="291333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76672"/>
            <a:ext cx="5313040" cy="864096"/>
          </a:xfrm>
        </p:spPr>
        <p:txBody>
          <a:bodyPr/>
          <a:lstStyle/>
          <a:p>
            <a:r>
              <a:rPr lang="kk-KZ" dirty="0" smtClean="0"/>
              <a:t>Амальгаманы ыдырата отырып сілті алу</a:t>
            </a:r>
            <a:endParaRPr lang="ru-RU" dirty="0"/>
          </a:p>
        </p:txBody>
      </p:sp>
      <p:sp>
        <p:nvSpPr>
          <p:cNvPr id="3" name="Объект 2"/>
          <p:cNvSpPr>
            <a:spLocks noGrp="1"/>
          </p:cNvSpPr>
          <p:nvPr>
            <p:ph idx="1"/>
          </p:nvPr>
        </p:nvSpPr>
        <p:spPr/>
        <p:txBody>
          <a:bodyPr/>
          <a:lstStyle/>
          <a:p>
            <a:pPr algn="just"/>
            <a:r>
              <a:rPr lang="kk-KZ" sz="2300" dirty="0" smtClean="0"/>
              <a:t>Электролизерден ағып шығатын натрий амальгамасы арнайы ыдыратқыш-аппаратқа келіп түседі, мұнда амальгаманың таза сумен жанасуы орын алады. Сумен жанасқанда натрий амальгамасы өздігінен ыдырай бастайды. Натрий амальгамадан ион түрінде босап шығады да, ерітіндіге өтеді. Ал сутегі атмосферага бөлінеді. Амальгаманың су қатысында ыдырауын электрохимиялық процесс түрінде анодтық реакция үшін келесідей көрсетуге болады:</a:t>
            </a:r>
          </a:p>
          <a:p>
            <a:pPr algn="just"/>
            <a:endParaRPr lang="kk-KZ" sz="2400" dirty="0" smtClean="0"/>
          </a:p>
          <a:p>
            <a:pPr algn="just"/>
            <a:r>
              <a:rPr lang="kk-KZ" sz="2400" dirty="0" smtClean="0"/>
              <a:t>Және катодтық реакция үшін:</a:t>
            </a:r>
          </a:p>
          <a:p>
            <a:pPr algn="just"/>
            <a:endParaRPr lang="ru-RU" sz="2400"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849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820168"/>
            <a:ext cx="4608512" cy="55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5661248"/>
            <a:ext cx="417646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62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7504" y="404664"/>
            <a:ext cx="5328592" cy="1008112"/>
          </a:xfrm>
        </p:spPr>
        <p:txBody>
          <a:bodyPr/>
          <a:lstStyle/>
          <a:p>
            <a:r>
              <a:rPr lang="kk-KZ" dirty="0" smtClean="0"/>
              <a:t>Хлор мен күйдіргіш натрдың қолданылуы</a:t>
            </a:r>
            <a:endParaRPr lang="en-US" sz="1600" dirty="0"/>
          </a:p>
        </p:txBody>
      </p:sp>
      <p:sp>
        <p:nvSpPr>
          <p:cNvPr id="25" name="Нижний колонтитул 4"/>
          <p:cNvSpPr>
            <a:spLocks noGrp="1"/>
          </p:cNvSpPr>
          <p:nvPr>
            <p:ph type="ftr" sz="quarter" idx="11"/>
          </p:nvPr>
        </p:nvSpPr>
        <p:spPr/>
        <p:txBody>
          <a:bodyPr/>
          <a:lstStyle/>
          <a:p>
            <a:r>
              <a:rPr lang="en-US"/>
              <a:t>www.themegallery.com</a:t>
            </a:r>
          </a:p>
        </p:txBody>
      </p:sp>
      <p:grpSp>
        <p:nvGrpSpPr>
          <p:cNvPr id="45077" name="Group 21"/>
          <p:cNvGrpSpPr>
            <a:grpSpLocks/>
          </p:cNvGrpSpPr>
          <p:nvPr/>
        </p:nvGrpSpPr>
        <p:grpSpPr bwMode="auto">
          <a:xfrm>
            <a:off x="251519" y="1828800"/>
            <a:ext cx="8654355" cy="4735220"/>
            <a:chOff x="624" y="1159"/>
            <a:chExt cx="4416" cy="2816"/>
          </a:xfrm>
        </p:grpSpPr>
        <p:sp>
          <p:nvSpPr>
            <p:cNvPr id="45059" name="AutoShape 3"/>
            <p:cNvSpPr>
              <a:spLocks noChangeArrowheads="1"/>
            </p:cNvSpPr>
            <p:nvPr/>
          </p:nvSpPr>
          <p:spPr bwMode="gray">
            <a:xfrm>
              <a:off x="2304" y="2640"/>
              <a:ext cx="1056"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60" name="AutoShape 4"/>
            <p:cNvSpPr>
              <a:spLocks noChangeArrowheads="1"/>
            </p:cNvSpPr>
            <p:nvPr/>
          </p:nvSpPr>
          <p:spPr bwMode="gray">
            <a:xfrm>
              <a:off x="2304" y="2304"/>
              <a:ext cx="1056"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61" name="AutoShape 5"/>
            <p:cNvSpPr>
              <a:spLocks noChangeArrowheads="1"/>
            </p:cNvSpPr>
            <p:nvPr/>
          </p:nvSpPr>
          <p:spPr bwMode="gray">
            <a:xfrm>
              <a:off x="2304" y="1968"/>
              <a:ext cx="1056"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63" name="Text Box 7"/>
            <p:cNvSpPr txBox="1">
              <a:spLocks noChangeArrowheads="1"/>
            </p:cNvSpPr>
            <p:nvPr/>
          </p:nvSpPr>
          <p:spPr bwMode="gray">
            <a:xfrm>
              <a:off x="2430" y="2449"/>
              <a:ext cx="825"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kk-KZ" dirty="0" smtClean="0">
                  <a:solidFill>
                    <a:schemeClr val="bg1"/>
                  </a:solidFill>
                </a:rPr>
                <a:t>Қолданылуы </a:t>
              </a:r>
              <a:endParaRPr lang="en-US" dirty="0">
                <a:solidFill>
                  <a:schemeClr val="bg1"/>
                </a:solidFill>
              </a:endParaRPr>
            </a:p>
          </p:txBody>
        </p:sp>
        <p:sp>
          <p:nvSpPr>
            <p:cNvPr id="45065" name="AutoShape 9"/>
            <p:cNvSpPr>
              <a:spLocks noChangeArrowheads="1"/>
            </p:cNvSpPr>
            <p:nvPr/>
          </p:nvSpPr>
          <p:spPr bwMode="gray">
            <a:xfrm>
              <a:off x="1872" y="1824"/>
              <a:ext cx="336" cy="1296"/>
            </a:xfrm>
            <a:prstGeom prst="leftArrow">
              <a:avLst>
                <a:gd name="adj1" fmla="val 65583"/>
                <a:gd name="adj2" fmla="val 65181"/>
              </a:avLst>
            </a:prstGeom>
            <a:gradFill rotWithShape="1">
              <a:gsLst>
                <a:gs pos="0">
                  <a:schemeClr val="bg2"/>
                </a:gs>
                <a:gs pos="100000">
                  <a:schemeClr val="bg2">
                    <a:gamma/>
                    <a:shade val="46275"/>
                    <a:invGamma/>
                    <a:alpha val="12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66" name="AutoShape 10"/>
            <p:cNvSpPr>
              <a:spLocks noChangeArrowheads="1"/>
            </p:cNvSpPr>
            <p:nvPr/>
          </p:nvSpPr>
          <p:spPr bwMode="auto">
            <a:xfrm>
              <a:off x="624" y="1488"/>
              <a:ext cx="1248" cy="2464"/>
            </a:xfrm>
            <a:prstGeom prst="roundRect">
              <a:avLst>
                <a:gd name="adj" fmla="val 16667"/>
              </a:avLst>
            </a:prstGeom>
            <a:noFill/>
            <a:ln w="38100">
              <a:solidFill>
                <a:schemeClr val="tx2"/>
              </a:solidFill>
              <a:round/>
              <a:headEnd/>
              <a:tailEnd/>
            </a:ln>
            <a:effectLst/>
            <a:extLst>
              <a:ext uri="{909E8E84-426E-40DD-AFC4-6F175D3DCCD1}">
                <a14:hiddenFill xmlns:a14="http://schemas.microsoft.com/office/drawing/2010/main">
                  <a:gradFill rotWithShape="1">
                    <a:gsLst>
                      <a:gs pos="0">
                        <a:schemeClr val="tx2"/>
                      </a:gs>
                      <a:gs pos="100000">
                        <a:schemeClr val="tx2">
                          <a:gamma/>
                          <a:tint val="48627"/>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atin typeface="Verdana" pitchFamily="34" charset="0"/>
              </a:endParaRPr>
            </a:p>
          </p:txBody>
        </p:sp>
        <p:sp>
          <p:nvSpPr>
            <p:cNvPr id="45067" name="Text Box 11"/>
            <p:cNvSpPr txBox="1">
              <a:spLocks noChangeArrowheads="1"/>
            </p:cNvSpPr>
            <p:nvPr/>
          </p:nvSpPr>
          <p:spPr bwMode="auto">
            <a:xfrm>
              <a:off x="624" y="1576"/>
              <a:ext cx="1248" cy="2334"/>
            </a:xfrm>
            <a:prstGeom prst="rect">
              <a:avLst/>
            </a:prstGeom>
            <a:noFill/>
            <a:ln>
              <a:noFill/>
            </a:ln>
            <a:effectLst/>
            <a:extLst>
              <a:ext uri="{909E8E84-426E-40DD-AFC4-6F175D3DCCD1}">
                <a14:hiddenFill xmlns:a14="http://schemas.microsoft.com/office/drawing/2010/main">
                  <a:gradFill rotWithShape="1">
                    <a:gsLst>
                      <a:gs pos="0">
                        <a:schemeClr val="tx2"/>
                      </a:gs>
                      <a:gs pos="100000">
                        <a:schemeClr val="tx2">
                          <a:gamma/>
                          <a:tint val="48627"/>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kk-KZ" b="1" dirty="0" smtClean="0">
                  <a:solidFill>
                    <a:srgbClr val="001D3A"/>
                  </a:solidFill>
                  <a:latin typeface="Verdana" pitchFamily="34" charset="0"/>
                </a:rPr>
                <a:t>Хлорды қолдану аумағы</a:t>
              </a:r>
              <a:endParaRPr lang="en-US" b="1" dirty="0">
                <a:solidFill>
                  <a:srgbClr val="001D3A"/>
                </a:solidFill>
                <a:latin typeface="Verdana" pitchFamily="34" charset="0"/>
              </a:endParaRPr>
            </a:p>
            <a:p>
              <a:pPr algn="ctr" eaLnBrk="0" hangingPunct="0"/>
              <a:endParaRPr lang="en-US" dirty="0">
                <a:solidFill>
                  <a:srgbClr val="001D3A"/>
                </a:solidFill>
                <a:latin typeface="Verdana" pitchFamily="34" charset="0"/>
              </a:endParaRPr>
            </a:p>
            <a:p>
              <a:pPr algn="ctr" eaLnBrk="0" hangingPunct="0">
                <a:buSzPct val="60000"/>
                <a:buFontTx/>
                <a:buChar char="•"/>
              </a:pPr>
              <a:r>
                <a:rPr lang="kk-KZ" sz="1500" dirty="0" smtClean="0">
                  <a:solidFill>
                    <a:srgbClr val="001D3A"/>
                  </a:solidFill>
                  <a:latin typeface="Verdana" pitchFamily="34" charset="0"/>
                </a:rPr>
                <a:t>Тұз қышқылын алуда</a:t>
              </a:r>
              <a:endParaRPr lang="en-US" sz="1500" dirty="0">
                <a:solidFill>
                  <a:srgbClr val="001D3A"/>
                </a:solidFill>
                <a:latin typeface="Verdana" pitchFamily="34" charset="0"/>
              </a:endParaRPr>
            </a:p>
            <a:p>
              <a:pPr algn="ctr" eaLnBrk="0" hangingPunct="0">
                <a:buSzPct val="60000"/>
                <a:buFontTx/>
                <a:buChar char="•"/>
              </a:pPr>
              <a:r>
                <a:rPr lang="kk-KZ" sz="1500" dirty="0" smtClean="0">
                  <a:solidFill>
                    <a:srgbClr val="001D3A"/>
                  </a:solidFill>
                  <a:latin typeface="Verdana" pitchFamily="34" charset="0"/>
                </a:rPr>
                <a:t>Хлорорганикалық қосылыстар алуда</a:t>
              </a:r>
              <a:endParaRPr lang="en-US" sz="1500" dirty="0">
                <a:solidFill>
                  <a:srgbClr val="001D3A"/>
                </a:solidFill>
                <a:latin typeface="Verdana" pitchFamily="34" charset="0"/>
              </a:endParaRPr>
            </a:p>
            <a:p>
              <a:pPr algn="ctr" eaLnBrk="0" hangingPunct="0">
                <a:buSzPct val="60000"/>
                <a:buFontTx/>
                <a:buChar char="•"/>
              </a:pPr>
              <a:r>
                <a:rPr lang="kk-KZ" sz="1500" dirty="0" smtClean="0">
                  <a:solidFill>
                    <a:srgbClr val="001D3A"/>
                  </a:solidFill>
                  <a:latin typeface="Verdana" pitchFamily="34" charset="0"/>
                </a:rPr>
                <a:t>Ауыл шаруаш-да пестицидтер ретінде</a:t>
              </a:r>
              <a:endParaRPr lang="en-US" sz="1500" dirty="0">
                <a:solidFill>
                  <a:srgbClr val="001D3A"/>
                </a:solidFill>
                <a:latin typeface="Verdana" pitchFamily="34" charset="0"/>
              </a:endParaRPr>
            </a:p>
            <a:p>
              <a:pPr algn="ctr" eaLnBrk="0" hangingPunct="0">
                <a:buSzPct val="60000"/>
                <a:buFontTx/>
                <a:buChar char="•"/>
              </a:pPr>
              <a:r>
                <a:rPr lang="kk-KZ" sz="1500" dirty="0" smtClean="0">
                  <a:solidFill>
                    <a:srgbClr val="001D3A"/>
                  </a:solidFill>
                  <a:latin typeface="Verdana" pitchFamily="34" charset="0"/>
                </a:rPr>
                <a:t>Хлоры бар жартылай өнімдерден глицерин, кремнийорг-қ қосылыстар, БАЗ алынады</a:t>
              </a:r>
            </a:p>
            <a:p>
              <a:pPr algn="ctr" eaLnBrk="0" hangingPunct="0">
                <a:buSzPct val="60000"/>
                <a:buFontTx/>
                <a:buChar char="•"/>
              </a:pPr>
              <a:r>
                <a:rPr lang="kk-KZ" sz="1500" dirty="0" smtClean="0">
                  <a:solidFill>
                    <a:srgbClr val="001D3A"/>
                  </a:solidFill>
                  <a:latin typeface="Verdana" pitchFamily="34" charset="0"/>
                </a:rPr>
                <a:t>Кейбір кендерді хлорлау кезінде қолданылады</a:t>
              </a:r>
              <a:endParaRPr lang="en-US" sz="1500" dirty="0">
                <a:solidFill>
                  <a:srgbClr val="001D3A"/>
                </a:solidFill>
                <a:latin typeface="Verdana" pitchFamily="34" charset="0"/>
              </a:endParaRPr>
            </a:p>
          </p:txBody>
        </p:sp>
        <p:sp>
          <p:nvSpPr>
            <p:cNvPr id="45068" name="AutoShape 12"/>
            <p:cNvSpPr>
              <a:spLocks noChangeArrowheads="1"/>
            </p:cNvSpPr>
            <p:nvPr/>
          </p:nvSpPr>
          <p:spPr bwMode="auto">
            <a:xfrm>
              <a:off x="3743" y="1488"/>
              <a:ext cx="1297" cy="2464"/>
            </a:xfrm>
            <a:prstGeom prst="roundRect">
              <a:avLst>
                <a:gd name="adj" fmla="val 16667"/>
              </a:avLst>
            </a:prstGeom>
            <a:noFill/>
            <a:ln w="38100">
              <a:solidFill>
                <a:schemeClr val="tx2"/>
              </a:solidFill>
              <a:round/>
              <a:headEnd/>
              <a:tailEnd/>
            </a:ln>
            <a:effectLst/>
            <a:extLst>
              <a:ext uri="{909E8E84-426E-40DD-AFC4-6F175D3DCCD1}">
                <a14:hiddenFill xmlns:a14="http://schemas.microsoft.com/office/drawing/2010/main">
                  <a:gradFill rotWithShape="1">
                    <a:gsLst>
                      <a:gs pos="0">
                        <a:schemeClr val="tx2"/>
                      </a:gs>
                      <a:gs pos="100000">
                        <a:schemeClr val="tx2">
                          <a:gamma/>
                          <a:tint val="48627"/>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atin typeface="Verdana" pitchFamily="34" charset="0"/>
              </a:endParaRPr>
            </a:p>
          </p:txBody>
        </p:sp>
        <p:sp>
          <p:nvSpPr>
            <p:cNvPr id="45069" name="Text Box 13"/>
            <p:cNvSpPr txBox="1">
              <a:spLocks noChangeArrowheads="1"/>
            </p:cNvSpPr>
            <p:nvPr/>
          </p:nvSpPr>
          <p:spPr bwMode="auto">
            <a:xfrm>
              <a:off x="3792" y="1632"/>
              <a:ext cx="1200" cy="2343"/>
            </a:xfrm>
            <a:prstGeom prst="rect">
              <a:avLst/>
            </a:prstGeom>
            <a:noFill/>
            <a:ln>
              <a:noFill/>
            </a:ln>
            <a:effectLst/>
            <a:extLst>
              <a:ext uri="{909E8E84-426E-40DD-AFC4-6F175D3DCCD1}">
                <a14:hiddenFill xmlns:a14="http://schemas.microsoft.com/office/drawing/2010/main">
                  <a:gradFill rotWithShape="1">
                    <a:gsLst>
                      <a:gs pos="0">
                        <a:schemeClr val="tx2"/>
                      </a:gs>
                      <a:gs pos="100000">
                        <a:schemeClr val="tx2">
                          <a:gamma/>
                          <a:tint val="48627"/>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kk-KZ" b="1" dirty="0" smtClean="0">
                  <a:solidFill>
                    <a:srgbClr val="001D3A"/>
                  </a:solidFill>
                  <a:latin typeface="Verdana" pitchFamily="34" charset="0"/>
                </a:rPr>
                <a:t>Күйдіргіш натрды қолдану</a:t>
              </a:r>
              <a:endParaRPr lang="en-US" b="1" dirty="0">
                <a:solidFill>
                  <a:srgbClr val="001D3A"/>
                </a:solidFill>
                <a:latin typeface="Verdana" pitchFamily="34" charset="0"/>
              </a:endParaRPr>
            </a:p>
            <a:p>
              <a:pPr algn="ctr" eaLnBrk="0" hangingPunct="0"/>
              <a:endParaRPr lang="en-US" dirty="0">
                <a:solidFill>
                  <a:srgbClr val="001D3A"/>
                </a:solidFill>
                <a:latin typeface="Verdana" pitchFamily="34" charset="0"/>
              </a:endParaRPr>
            </a:p>
            <a:p>
              <a:pPr algn="ctr" eaLnBrk="0" hangingPunct="0">
                <a:buSzPct val="60000"/>
                <a:buFontTx/>
                <a:buChar char="•"/>
              </a:pPr>
              <a:r>
                <a:rPr lang="kk-KZ" sz="1400" dirty="0" smtClean="0">
                  <a:solidFill>
                    <a:srgbClr val="001D3A"/>
                  </a:solidFill>
                  <a:latin typeface="Verdana" pitchFamily="34" charset="0"/>
                </a:rPr>
                <a:t>Жасанды жібек алуда</a:t>
              </a:r>
              <a:endParaRPr lang="en-US" sz="1400" dirty="0">
                <a:solidFill>
                  <a:srgbClr val="001D3A"/>
                </a:solidFill>
                <a:latin typeface="Verdana" pitchFamily="34" charset="0"/>
              </a:endParaRPr>
            </a:p>
            <a:p>
              <a:pPr algn="ctr" eaLnBrk="0" hangingPunct="0">
                <a:buSzPct val="60000"/>
                <a:buFontTx/>
                <a:buChar char="•"/>
              </a:pPr>
              <a:r>
                <a:rPr lang="kk-KZ" sz="1400" dirty="0" smtClean="0">
                  <a:solidFill>
                    <a:srgbClr val="001D3A"/>
                  </a:solidFill>
                  <a:latin typeface="Verdana" pitchFamily="34" charset="0"/>
                </a:rPr>
                <a:t>Сабын жасайтын өнеркәсіптер</a:t>
              </a:r>
              <a:endParaRPr lang="en-US" sz="1400" dirty="0">
                <a:solidFill>
                  <a:srgbClr val="001D3A"/>
                </a:solidFill>
                <a:latin typeface="Verdana" pitchFamily="34" charset="0"/>
              </a:endParaRPr>
            </a:p>
            <a:p>
              <a:pPr algn="ctr" eaLnBrk="0" hangingPunct="0">
                <a:buSzPct val="60000"/>
                <a:buFontTx/>
                <a:buChar char="•"/>
              </a:pPr>
              <a:r>
                <a:rPr lang="kk-KZ" sz="1400" dirty="0" smtClean="0">
                  <a:solidFill>
                    <a:srgbClr val="001D3A"/>
                  </a:solidFill>
                  <a:latin typeface="Verdana" pitchFamily="34" charset="0"/>
                </a:rPr>
                <a:t>Қағаз, картон, жасанды талшықтар өндірісі</a:t>
              </a:r>
              <a:endParaRPr lang="en-US" sz="1400" dirty="0">
                <a:solidFill>
                  <a:srgbClr val="001D3A"/>
                </a:solidFill>
                <a:latin typeface="Verdana" pitchFamily="34" charset="0"/>
              </a:endParaRPr>
            </a:p>
            <a:p>
              <a:pPr algn="ctr" eaLnBrk="0" hangingPunct="0">
                <a:buSzPct val="60000"/>
                <a:buFontTx/>
                <a:buChar char="•"/>
              </a:pPr>
              <a:r>
                <a:rPr lang="kk-KZ" sz="1400" dirty="0" smtClean="0">
                  <a:solidFill>
                    <a:srgbClr val="001D3A"/>
                  </a:solidFill>
                  <a:latin typeface="Verdana" pitchFamily="34" charset="0"/>
                </a:rPr>
                <a:t>Биодизельді отын дайындауда</a:t>
              </a:r>
              <a:endParaRPr lang="en-US" sz="1400" dirty="0">
                <a:solidFill>
                  <a:srgbClr val="001D3A"/>
                </a:solidFill>
                <a:latin typeface="Verdana" pitchFamily="34" charset="0"/>
              </a:endParaRPr>
            </a:p>
            <a:p>
              <a:pPr algn="ctr" eaLnBrk="0" hangingPunct="0">
                <a:buSzPct val="60000"/>
                <a:buFontTx/>
                <a:buChar char="•"/>
              </a:pPr>
              <a:r>
                <a:rPr lang="kk-KZ" sz="1400" dirty="0" smtClean="0">
                  <a:solidFill>
                    <a:srgbClr val="001D3A"/>
                  </a:solidFill>
                  <a:latin typeface="Verdana" pitchFamily="34" charset="0"/>
                </a:rPr>
                <a:t>Құбырларды тазалауда</a:t>
              </a:r>
            </a:p>
            <a:p>
              <a:pPr algn="ctr" eaLnBrk="0" hangingPunct="0">
                <a:buSzPct val="60000"/>
                <a:buFontTx/>
                <a:buChar char="•"/>
              </a:pPr>
              <a:r>
                <a:rPr lang="kk-KZ" sz="1400" dirty="0" smtClean="0">
                  <a:solidFill>
                    <a:srgbClr val="001D3A"/>
                  </a:solidFill>
                  <a:latin typeface="Verdana" pitchFamily="34" charset="0"/>
                </a:rPr>
                <a:t>Шоколад, какао, сусындар дайындауда тағамдық қоспа ретінде</a:t>
              </a:r>
              <a:endParaRPr lang="en-US" sz="1400" dirty="0">
                <a:solidFill>
                  <a:srgbClr val="001D3A"/>
                </a:solidFill>
                <a:latin typeface="Verdana" pitchFamily="34" charset="0"/>
              </a:endParaRPr>
            </a:p>
          </p:txBody>
        </p:sp>
        <p:sp>
          <p:nvSpPr>
            <p:cNvPr id="45070" name="AutoShape 14"/>
            <p:cNvSpPr>
              <a:spLocks noChangeArrowheads="1"/>
            </p:cNvSpPr>
            <p:nvPr/>
          </p:nvSpPr>
          <p:spPr bwMode="gray">
            <a:xfrm>
              <a:off x="3458" y="1824"/>
              <a:ext cx="334" cy="1296"/>
            </a:xfrm>
            <a:prstGeom prst="rightArrow">
              <a:avLst>
                <a:gd name="adj1" fmla="val 67750"/>
                <a:gd name="adj2" fmla="val 66167"/>
              </a:avLst>
            </a:prstGeom>
            <a:gradFill rotWithShape="1">
              <a:gsLst>
                <a:gs pos="0">
                  <a:schemeClr val="bg2">
                    <a:gamma/>
                    <a:shade val="46275"/>
                    <a:invGamma/>
                    <a:alpha val="12000"/>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71" name="AutoShape 15"/>
            <p:cNvSpPr>
              <a:spLocks noChangeArrowheads="1"/>
            </p:cNvSpPr>
            <p:nvPr/>
          </p:nvSpPr>
          <p:spPr bwMode="gray">
            <a:xfrm>
              <a:off x="1995" y="1159"/>
              <a:ext cx="1728" cy="336"/>
            </a:xfrm>
            <a:prstGeom prst="can">
              <a:avLst>
                <a:gd name="adj" fmla="val 27866"/>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72" name="AutoShape 16"/>
            <p:cNvSpPr>
              <a:spLocks noChangeArrowheads="1"/>
            </p:cNvSpPr>
            <p:nvPr/>
          </p:nvSpPr>
          <p:spPr bwMode="gray">
            <a:xfrm>
              <a:off x="2283" y="1584"/>
              <a:ext cx="1104" cy="336"/>
            </a:xfrm>
            <a:prstGeom prst="upArrow">
              <a:avLst>
                <a:gd name="adj1" fmla="val 68380"/>
                <a:gd name="adj2" fmla="val 70833"/>
              </a:avLst>
            </a:prstGeom>
            <a:gradFill rotWithShape="1">
              <a:gsLst>
                <a:gs pos="0">
                  <a:schemeClr val="bg2"/>
                </a:gs>
                <a:gs pos="100000">
                  <a:schemeClr val="bg2">
                    <a:gamma/>
                    <a:tint val="63529"/>
                    <a:invGamma/>
                    <a:alpha val="12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74" name="AutoShape 18"/>
            <p:cNvSpPr>
              <a:spLocks noChangeArrowheads="1"/>
            </p:cNvSpPr>
            <p:nvPr/>
          </p:nvSpPr>
          <p:spPr bwMode="gray">
            <a:xfrm>
              <a:off x="2015" y="3456"/>
              <a:ext cx="1728" cy="384"/>
            </a:xfrm>
            <a:prstGeom prst="can">
              <a:avLst>
                <a:gd name="adj" fmla="val 32032"/>
              </a:avLst>
            </a:prstGeom>
            <a:gradFill rotWithShape="1">
              <a:gsLst>
                <a:gs pos="0">
                  <a:srgbClr val="44BD41">
                    <a:gamma/>
                    <a:shade val="46275"/>
                    <a:invGamma/>
                  </a:srgbClr>
                </a:gs>
                <a:gs pos="50000">
                  <a:srgbClr val="44BD41"/>
                </a:gs>
                <a:gs pos="100000">
                  <a:srgbClr val="44BD41">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5076" name="AutoShape 20"/>
            <p:cNvSpPr>
              <a:spLocks noChangeArrowheads="1"/>
            </p:cNvSpPr>
            <p:nvPr/>
          </p:nvSpPr>
          <p:spPr bwMode="gray">
            <a:xfrm>
              <a:off x="2269" y="3072"/>
              <a:ext cx="1106" cy="331"/>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45078" name="Text Box 22"/>
          <p:cNvSpPr txBox="1">
            <a:spLocks noChangeArrowheads="1"/>
          </p:cNvSpPr>
          <p:nvPr/>
        </p:nvSpPr>
        <p:spPr bwMode="auto">
          <a:xfrm>
            <a:off x="5607050" y="609600"/>
            <a:ext cx="3298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accent2"/>
                </a:solidFill>
              </a:rPr>
              <a:t>Click to edit text styles</a:t>
            </a:r>
          </a:p>
        </p:txBody>
      </p:sp>
      <p:sp>
        <p:nvSpPr>
          <p:cNvPr id="45079" name="Text Box 23"/>
          <p:cNvSpPr txBox="1">
            <a:spLocks noChangeArrowheads="1"/>
          </p:cNvSpPr>
          <p:nvPr/>
        </p:nvSpPr>
        <p:spPr bwMode="auto">
          <a:xfrm>
            <a:off x="5638800" y="1011238"/>
            <a:ext cx="307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Edit your company slogan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4000" dirty="0" smtClean="0"/>
              <a:t>Дәрістің мақсаты:</a:t>
            </a:r>
            <a:endParaRPr lang="ru-RU" sz="4000" dirty="0"/>
          </a:p>
        </p:txBody>
      </p:sp>
      <p:sp>
        <p:nvSpPr>
          <p:cNvPr id="3" name="Объект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buNone/>
            </a:pPr>
            <a:r>
              <a:rPr lang="kk-KZ" dirty="0" smtClean="0"/>
              <a:t>►Аталған тақырып бойынша алынған білімдерді жалпыландыру және жүйелендіру. </a:t>
            </a:r>
          </a:p>
          <a:p>
            <a:pPr algn="just">
              <a:buNone/>
            </a:pPr>
            <a:r>
              <a:rPr lang="kk-KZ" dirty="0" smtClean="0"/>
              <a:t>►Хлор мен күйдіргіш сілтінің өнеркәсіптік өндірісінде электролиз процесін қолдану жайлы толыққанды мәлімет алу.  </a:t>
            </a:r>
          </a:p>
          <a:p>
            <a:pPr algn="just">
              <a:buNone/>
            </a:pPr>
            <a:r>
              <a:rPr lang="kk-KZ" dirty="0" smtClean="0"/>
              <a:t>►Теориялық мәліметтерді практика жүзінде қолдана білу. </a:t>
            </a:r>
            <a:endParaRPr lang="ru-RU" dirty="0" smtClean="0"/>
          </a:p>
          <a:p>
            <a:pPr algn="just">
              <a:buNone/>
            </a:pPr>
            <a:endParaRPr lang="ru-RU" dirty="0"/>
          </a:p>
          <a:p>
            <a:pPr>
              <a:buNone/>
            </a:pPr>
            <a:endParaRPr lang="ru-RU" dirty="0" smtClean="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spTree>
    <p:extLst>
      <p:ext uri="{BB962C8B-B14F-4D97-AF65-F5344CB8AC3E}">
        <p14:creationId xmlns:p14="http://schemas.microsoft.com/office/powerpoint/2010/main" val="196762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990600" y="2286000"/>
            <a:ext cx="5029200" cy="762000"/>
          </a:xfrm>
          <a:prstGeom prst="rect">
            <a:avLst/>
          </a:prstGeom>
        </p:spPr>
        <p:txBody>
          <a:bodyPr wrap="none" fromWordArt="1">
            <a:prstTxWarp prst="textDeflate">
              <a:avLst>
                <a:gd name="adj" fmla="val 0"/>
              </a:avLst>
            </a:prstTxWarp>
          </a:bodyPr>
          <a:lstStyle/>
          <a:p>
            <a:pPr algn="ctr"/>
            <a:r>
              <a:rPr lang="kk-KZ" sz="5400" b="1" kern="10" dirty="0" smtClean="0">
                <a:ln w="19050">
                  <a:solidFill>
                    <a:schemeClr val="bg1"/>
                  </a:solidFill>
                  <a:round/>
                  <a:headEnd/>
                  <a:tailEnd/>
                </a:ln>
                <a:gradFill rotWithShape="1">
                  <a:gsLst>
                    <a:gs pos="0">
                      <a:schemeClr val="tx2"/>
                    </a:gs>
                    <a:gs pos="100000">
                      <a:schemeClr val="hlink"/>
                    </a:gs>
                  </a:gsLst>
                  <a:lin ang="5400000" scaled="1"/>
                </a:gradFill>
                <a:effectLst>
                  <a:outerShdw dist="35921" dir="2700000" algn="ctr" rotWithShape="0">
                    <a:schemeClr val="bg2">
                      <a:alpha val="50000"/>
                    </a:schemeClr>
                  </a:outerShdw>
                </a:effectLst>
                <a:latin typeface="Verdana"/>
                <a:ea typeface="Verdana"/>
                <a:cs typeface="Verdana"/>
              </a:rPr>
              <a:t>Назарларыңызға рахмет</a:t>
            </a:r>
            <a:r>
              <a:rPr lang="en-US" sz="5400" b="1" kern="10" dirty="0" smtClean="0">
                <a:ln w="19050">
                  <a:solidFill>
                    <a:schemeClr val="bg1"/>
                  </a:solidFill>
                  <a:round/>
                  <a:headEnd/>
                  <a:tailEnd/>
                </a:ln>
                <a:gradFill rotWithShape="1">
                  <a:gsLst>
                    <a:gs pos="0">
                      <a:schemeClr val="tx2"/>
                    </a:gs>
                    <a:gs pos="100000">
                      <a:schemeClr val="hlink"/>
                    </a:gs>
                  </a:gsLst>
                  <a:lin ang="5400000" scaled="1"/>
                </a:gradFill>
                <a:effectLst>
                  <a:outerShdw dist="35921" dir="2700000" algn="ctr" rotWithShape="0">
                    <a:schemeClr val="bg2">
                      <a:alpha val="50000"/>
                    </a:schemeClr>
                  </a:outerShdw>
                </a:effectLst>
                <a:latin typeface="Verdana"/>
                <a:ea typeface="Verdana"/>
                <a:cs typeface="Verdana"/>
              </a:rPr>
              <a:t> </a:t>
            </a:r>
            <a:r>
              <a:rPr lang="en-US" sz="5400" b="1" kern="10" dirty="0">
                <a:ln w="19050">
                  <a:solidFill>
                    <a:schemeClr val="bg1"/>
                  </a:solidFill>
                  <a:round/>
                  <a:headEnd/>
                  <a:tailEnd/>
                </a:ln>
                <a:gradFill rotWithShape="1">
                  <a:gsLst>
                    <a:gs pos="0">
                      <a:schemeClr val="tx2"/>
                    </a:gs>
                    <a:gs pos="100000">
                      <a:schemeClr val="hlink"/>
                    </a:gs>
                  </a:gsLst>
                  <a:lin ang="5400000" scaled="1"/>
                </a:gradFill>
                <a:effectLst>
                  <a:outerShdw dist="35921" dir="2700000" algn="ctr" rotWithShape="0">
                    <a:schemeClr val="bg2">
                      <a:alpha val="50000"/>
                    </a:schemeClr>
                  </a:outerShdw>
                </a:effectLst>
                <a:latin typeface="Verdana"/>
                <a:ea typeface="Verdana"/>
                <a:cs typeface="Verdana"/>
              </a:rPr>
              <a:t>!</a:t>
            </a:r>
            <a:endParaRPr lang="ru-RU" sz="5400" b="1" kern="10" dirty="0">
              <a:ln w="19050">
                <a:solidFill>
                  <a:schemeClr val="bg1"/>
                </a:solidFill>
                <a:round/>
                <a:headEnd/>
                <a:tailEnd/>
              </a:ln>
              <a:gradFill rotWithShape="1">
                <a:gsLst>
                  <a:gs pos="0">
                    <a:schemeClr val="tx2"/>
                  </a:gs>
                  <a:gs pos="100000">
                    <a:schemeClr val="hlink"/>
                  </a:gs>
                </a:gsLst>
                <a:lin ang="5400000" scaled="1"/>
              </a:gradFill>
              <a:effectLst>
                <a:outerShdw dist="35921" dir="2700000" algn="ctr" rotWithShape="0">
                  <a:schemeClr val="bg2">
                    <a:alpha val="50000"/>
                  </a:schemeClr>
                </a:outerShdw>
              </a:effectLst>
              <a:latin typeface="Verdana"/>
              <a:ea typeface="Verdana"/>
              <a:cs typeface="Verdana"/>
            </a:endParaRPr>
          </a:p>
        </p:txBody>
      </p:sp>
      <p:sp>
        <p:nvSpPr>
          <p:cNvPr id="59396" name="Rectangle 4"/>
          <p:cNvSpPr>
            <a:spLocks noChangeArrowheads="1"/>
          </p:cNvSpPr>
          <p:nvPr/>
        </p:nvSpPr>
        <p:spPr bwMode="white">
          <a:xfrm>
            <a:off x="3886200" y="4953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chemeClr val="tx2"/>
              </a:buClr>
              <a:buFont typeface="Wingdings" pitchFamily="2" charset="2"/>
              <a:buNone/>
            </a:pPr>
            <a:r>
              <a:rPr lang="en-US" sz="1600" b="1">
                <a:solidFill>
                  <a:schemeClr val="bg1"/>
                </a:solidFill>
              </a:rPr>
              <a:t>www.themegallery.com</a:t>
            </a:r>
          </a:p>
        </p:txBody>
      </p:sp>
      <p:sp>
        <p:nvSpPr>
          <p:cNvPr id="59398" name="Rectangle 6"/>
          <p:cNvSpPr>
            <a:spLocks noChangeArrowheads="1"/>
          </p:cNvSpPr>
          <p:nvPr/>
        </p:nvSpPr>
        <p:spPr bwMode="auto">
          <a:xfrm>
            <a:off x="8677275" y="3581400"/>
            <a:ext cx="762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4000" dirty="0" smtClean="0"/>
              <a:t>Дәрістің жоспары:</a:t>
            </a:r>
            <a:endParaRPr lang="ru-RU" sz="4000" dirty="0"/>
          </a:p>
        </p:txBody>
      </p:sp>
      <p:sp>
        <p:nvSpPr>
          <p:cNvPr id="3" name="Объект 2"/>
          <p:cNvSpPr>
            <a:spLocks noGrp="1"/>
          </p:cNvSpPr>
          <p:nvPr>
            <p:ph idx="1"/>
          </p:nvPr>
        </p:nvSpPr>
        <p:spPr>
          <a:xfrm>
            <a:off x="251520" y="1484784"/>
            <a:ext cx="8640960" cy="5256584"/>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kk-KZ" sz="2400" dirty="0" smtClean="0"/>
              <a:t>►</a:t>
            </a:r>
            <a:r>
              <a:rPr lang="kk-KZ" sz="2400" dirty="0" smtClean="0">
                <a:solidFill>
                  <a:schemeClr val="accent5">
                    <a:lumMod val="10000"/>
                  </a:schemeClr>
                </a:solidFill>
              </a:rPr>
              <a:t>1. Хлордың және күйдіргіш сілтінің физико-химиялық қасиеттері.</a:t>
            </a:r>
          </a:p>
          <a:p>
            <a:pPr marL="0" indent="0">
              <a:buNone/>
            </a:pPr>
            <a:endParaRPr lang="kk-KZ" sz="2400" dirty="0" smtClean="0">
              <a:solidFill>
                <a:schemeClr val="accent5">
                  <a:lumMod val="10000"/>
                </a:schemeClr>
              </a:solidFill>
            </a:endParaRPr>
          </a:p>
          <a:p>
            <a:pPr marL="0" indent="0">
              <a:buNone/>
            </a:pPr>
            <a:r>
              <a:rPr lang="kk-KZ" sz="2400" dirty="0" smtClean="0">
                <a:solidFill>
                  <a:schemeClr val="accent5">
                    <a:lumMod val="10000"/>
                  </a:schemeClr>
                </a:solidFill>
              </a:rPr>
              <a:t>►2. Хлор мен күйдіргіш сілтіні алуда қолданылатын шикізаттардың сипаттамасы.</a:t>
            </a:r>
          </a:p>
          <a:p>
            <a:pPr marL="0" indent="0">
              <a:buNone/>
            </a:pPr>
            <a:endParaRPr lang="kk-KZ" sz="2400" dirty="0" smtClean="0">
              <a:solidFill>
                <a:schemeClr val="accent5">
                  <a:lumMod val="10000"/>
                </a:schemeClr>
              </a:solidFill>
            </a:endParaRPr>
          </a:p>
          <a:p>
            <a:pPr marL="0" indent="0">
              <a:buNone/>
            </a:pPr>
            <a:r>
              <a:rPr lang="kk-KZ" sz="2400" dirty="0" smtClean="0">
                <a:solidFill>
                  <a:schemeClr val="accent5">
                    <a:lumMod val="10000"/>
                  </a:schemeClr>
                </a:solidFill>
              </a:rPr>
              <a:t>►3. Хлор мен күйдіргіш сілтіні электролиз жолымен алудың әдістері:</a:t>
            </a:r>
          </a:p>
          <a:p>
            <a:pPr marL="0" indent="0">
              <a:buNone/>
            </a:pPr>
            <a:r>
              <a:rPr lang="kk-KZ" sz="2400" dirty="0" smtClean="0">
                <a:solidFill>
                  <a:schemeClr val="accent5">
                    <a:lumMod val="10000"/>
                  </a:schemeClr>
                </a:solidFill>
              </a:rPr>
              <a:t>А</a:t>
            </a:r>
            <a:r>
              <a:rPr lang="en-US" sz="2400" dirty="0" smtClean="0">
                <a:solidFill>
                  <a:schemeClr val="accent5">
                    <a:lumMod val="10000"/>
                  </a:schemeClr>
                </a:solidFill>
              </a:rPr>
              <a:t>)</a:t>
            </a:r>
            <a:r>
              <a:rPr lang="kk-KZ" sz="2400" dirty="0" smtClean="0">
                <a:solidFill>
                  <a:schemeClr val="accent5">
                    <a:lumMod val="10000"/>
                  </a:schemeClr>
                </a:solidFill>
              </a:rPr>
              <a:t> қатты катод қолдану арқылы алу</a:t>
            </a:r>
            <a:endParaRPr lang="kk-KZ" sz="2400" dirty="0">
              <a:solidFill>
                <a:schemeClr val="accent5">
                  <a:lumMod val="10000"/>
                </a:schemeClr>
              </a:solidFill>
            </a:endParaRPr>
          </a:p>
          <a:p>
            <a:pPr marL="0" indent="0">
              <a:buNone/>
            </a:pPr>
            <a:r>
              <a:rPr lang="ru-RU" sz="2400" dirty="0" smtClean="0">
                <a:solidFill>
                  <a:schemeClr val="accent5">
                    <a:lumMod val="10000"/>
                  </a:schemeClr>
                </a:solidFill>
              </a:rPr>
              <a:t>Б) </a:t>
            </a:r>
            <a:r>
              <a:rPr lang="ru-RU" sz="2400" dirty="0" err="1" smtClean="0">
                <a:solidFill>
                  <a:schemeClr val="accent5">
                    <a:lumMod val="10000"/>
                  </a:schemeClr>
                </a:solidFill>
              </a:rPr>
              <a:t>сынаптық</a:t>
            </a:r>
            <a:r>
              <a:rPr lang="ru-RU" sz="2400" dirty="0" smtClean="0">
                <a:solidFill>
                  <a:schemeClr val="accent5">
                    <a:lumMod val="10000"/>
                  </a:schemeClr>
                </a:solidFill>
              </a:rPr>
              <a:t> </a:t>
            </a:r>
            <a:r>
              <a:rPr lang="en-US" sz="2400" dirty="0" smtClean="0">
                <a:solidFill>
                  <a:schemeClr val="accent5">
                    <a:lumMod val="10000"/>
                  </a:schemeClr>
                </a:solidFill>
              </a:rPr>
              <a:t>(</a:t>
            </a:r>
            <a:r>
              <a:rPr lang="kk-KZ" sz="2400" dirty="0" smtClean="0">
                <a:solidFill>
                  <a:schemeClr val="accent5">
                    <a:lumMod val="10000"/>
                  </a:schemeClr>
                </a:solidFill>
              </a:rPr>
              <a:t>сұйық</a:t>
            </a:r>
            <a:r>
              <a:rPr lang="en-US" sz="2400" dirty="0" smtClean="0">
                <a:solidFill>
                  <a:schemeClr val="accent5">
                    <a:lumMod val="10000"/>
                  </a:schemeClr>
                </a:solidFill>
              </a:rPr>
              <a:t>)</a:t>
            </a:r>
            <a:r>
              <a:rPr lang="kk-KZ" sz="2400" dirty="0" smtClean="0">
                <a:solidFill>
                  <a:schemeClr val="accent5">
                    <a:lumMod val="10000"/>
                  </a:schemeClr>
                </a:solidFill>
              </a:rPr>
              <a:t> катод қолдану арқылы алу</a:t>
            </a:r>
          </a:p>
          <a:p>
            <a:pPr marL="0" indent="0">
              <a:buNone/>
            </a:pPr>
            <a:endParaRPr lang="kk-KZ" sz="2400" dirty="0" smtClean="0">
              <a:solidFill>
                <a:schemeClr val="accent5">
                  <a:lumMod val="10000"/>
                </a:schemeClr>
              </a:solidFill>
            </a:endParaRPr>
          </a:p>
          <a:p>
            <a:pPr marL="0" indent="0">
              <a:buNone/>
            </a:pPr>
            <a:r>
              <a:rPr lang="kk-KZ" sz="2400" dirty="0" smtClean="0">
                <a:solidFill>
                  <a:schemeClr val="accent5">
                    <a:lumMod val="10000"/>
                  </a:schemeClr>
                </a:solidFill>
              </a:rPr>
              <a:t>►4. Алынған өнімдерді қолдану аясы</a:t>
            </a:r>
            <a:r>
              <a:rPr lang="kk-KZ" sz="2500" dirty="0" smtClean="0">
                <a:solidFill>
                  <a:schemeClr val="accent5">
                    <a:lumMod val="10000"/>
                  </a:schemeClr>
                </a:solidFill>
              </a:rPr>
              <a:t>.</a:t>
            </a:r>
          </a:p>
          <a:p>
            <a:pPr marL="0" indent="0">
              <a:buNone/>
            </a:pPr>
            <a:endParaRPr lang="kk-KZ" b="1" dirty="0" smtClean="0"/>
          </a:p>
          <a:p>
            <a:pPr marL="0" indent="0">
              <a:buNone/>
            </a:pPr>
            <a:endParaRPr lang="ru-RU" dirty="0"/>
          </a:p>
        </p:txBody>
      </p:sp>
      <p:sp>
        <p:nvSpPr>
          <p:cNvPr id="4" name="Нижний колонтитул 3"/>
          <p:cNvSpPr>
            <a:spLocks noGrp="1"/>
          </p:cNvSpPr>
          <p:nvPr>
            <p:ph type="ftr" sz="quarter" idx="11"/>
          </p:nvPr>
        </p:nvSpPr>
        <p:spPr/>
        <p:txBody>
          <a:bodyPr/>
          <a:lstStyle/>
          <a:p>
            <a:r>
              <a:rPr lang="en-US" dirty="0" smtClean="0"/>
              <a:t>www.themegallery.com</a:t>
            </a:r>
            <a:endParaRPr lang="en-US" dirty="0"/>
          </a:p>
        </p:txBody>
      </p:sp>
    </p:spTree>
    <p:extLst>
      <p:ext uri="{BB962C8B-B14F-4D97-AF65-F5344CB8AC3E}">
        <p14:creationId xmlns:p14="http://schemas.microsoft.com/office/powerpoint/2010/main" val="116205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5940152" cy="1080120"/>
          </a:xfrm>
        </p:spPr>
        <p:txBody>
          <a:bodyPr/>
          <a:lstStyle/>
          <a:p>
            <a:r>
              <a:rPr lang="kk-KZ" sz="2600" dirty="0" smtClean="0">
                <a:solidFill>
                  <a:schemeClr val="accent5">
                    <a:lumMod val="10000"/>
                  </a:schemeClr>
                </a:solidFill>
              </a:rPr>
              <a:t/>
            </a:r>
            <a:br>
              <a:rPr lang="kk-KZ" sz="2600" dirty="0" smtClean="0">
                <a:solidFill>
                  <a:schemeClr val="accent5">
                    <a:lumMod val="10000"/>
                  </a:schemeClr>
                </a:solidFill>
              </a:rPr>
            </a:br>
            <a:r>
              <a:rPr lang="kk-KZ" sz="2600" dirty="0" smtClean="0">
                <a:solidFill>
                  <a:schemeClr val="accent5">
                    <a:lumMod val="10000"/>
                  </a:schemeClr>
                </a:solidFill>
              </a:rPr>
              <a:t>Хлордың және күйдіргіш сілтінің физико-химиялық қасиеттері.</a:t>
            </a:r>
            <a:br>
              <a:rPr lang="kk-KZ" sz="2600" dirty="0" smtClean="0">
                <a:solidFill>
                  <a:schemeClr val="accent5">
                    <a:lumMod val="10000"/>
                  </a:schemeClr>
                </a:solidFill>
              </a:rPr>
            </a:br>
            <a:endParaRPr lang="ru-RU" sz="2600" dirty="0"/>
          </a:p>
        </p:txBody>
      </p:sp>
      <p:sp>
        <p:nvSpPr>
          <p:cNvPr id="3" name="Текст 2"/>
          <p:cNvSpPr>
            <a:spLocks noGrp="1"/>
          </p:cNvSpPr>
          <p:nvPr>
            <p:ph type="body" idx="1"/>
          </p:nvPr>
        </p:nvSpPr>
        <p:spPr/>
        <p:txBody>
          <a:bodyPr/>
          <a:lstStyle/>
          <a:p>
            <a:r>
              <a:rPr lang="kk-KZ" dirty="0" smtClean="0"/>
              <a:t>Хлордың физикалық қасиеттері</a:t>
            </a:r>
            <a:endParaRPr lang="ru-RU" dirty="0"/>
          </a:p>
        </p:txBody>
      </p:sp>
      <p:sp>
        <p:nvSpPr>
          <p:cNvPr id="4" name="Объект 3"/>
          <p:cNvSpPr>
            <a:spLocks noGrp="1"/>
          </p:cNvSpPr>
          <p:nvPr>
            <p:ph sz="half" idx="2"/>
          </p:nvPr>
        </p:nvSpPr>
        <p:spPr>
          <a:xfrm>
            <a:off x="457200" y="2174874"/>
            <a:ext cx="4040188" cy="4350469"/>
          </a:xfrm>
        </p:spPr>
        <p:txBody>
          <a:bodyPr/>
          <a:lstStyle/>
          <a:p>
            <a:pPr algn="just"/>
            <a:r>
              <a:rPr lang="kk-KZ" sz="2000" dirty="0">
                <a:solidFill>
                  <a:srgbClr val="000000"/>
                </a:solidFill>
              </a:rPr>
              <a:t>Хлор – периодтық жүйенің </a:t>
            </a:r>
            <a:r>
              <a:rPr lang="en-US" sz="2000" dirty="0">
                <a:solidFill>
                  <a:srgbClr val="000000"/>
                </a:solidFill>
              </a:rPr>
              <a:t>VII </a:t>
            </a:r>
            <a:r>
              <a:rPr lang="kk-KZ" sz="2000" dirty="0">
                <a:solidFill>
                  <a:srgbClr val="000000"/>
                </a:solidFill>
              </a:rPr>
              <a:t>тобынындағы </a:t>
            </a:r>
            <a:r>
              <a:rPr lang="kk-KZ" sz="2000" dirty="0" smtClean="0">
                <a:solidFill>
                  <a:srgbClr val="000000"/>
                </a:solidFill>
              </a:rPr>
              <a:t>элемент</a:t>
            </a:r>
          </a:p>
          <a:p>
            <a:pPr algn="just"/>
            <a:r>
              <a:rPr lang="kk-KZ" sz="2000" dirty="0">
                <a:solidFill>
                  <a:srgbClr val="000000"/>
                </a:solidFill>
              </a:rPr>
              <a:t>Оның молекулалық массасы-70,91, ал атомдық массасы -</a:t>
            </a:r>
            <a:r>
              <a:rPr lang="kk-KZ" sz="2000" dirty="0" smtClean="0">
                <a:solidFill>
                  <a:srgbClr val="000000"/>
                </a:solidFill>
              </a:rPr>
              <a:t>35,46</a:t>
            </a:r>
          </a:p>
          <a:p>
            <a:pPr algn="just"/>
            <a:r>
              <a:rPr lang="kk-KZ" sz="2000" dirty="0">
                <a:solidFill>
                  <a:srgbClr val="000000"/>
                </a:solidFill>
              </a:rPr>
              <a:t>Атм.қысымда хлор- өткір иісті </a:t>
            </a:r>
            <a:r>
              <a:rPr lang="kk-KZ" sz="2000" dirty="0" smtClean="0">
                <a:solidFill>
                  <a:srgbClr val="000000"/>
                </a:solidFill>
              </a:rPr>
              <a:t>газ</a:t>
            </a:r>
            <a:endParaRPr lang="en-US" sz="2000" dirty="0">
              <a:solidFill>
                <a:srgbClr val="000000"/>
              </a:solidFill>
            </a:endParaRPr>
          </a:p>
          <a:p>
            <a:pPr algn="just"/>
            <a:r>
              <a:rPr lang="kk-KZ" sz="2000" dirty="0">
                <a:solidFill>
                  <a:srgbClr val="000000"/>
                </a:solidFill>
              </a:rPr>
              <a:t>Аса улы және иісі тұншықтырады</a:t>
            </a:r>
            <a:endParaRPr lang="en-US" sz="2000" dirty="0">
              <a:solidFill>
                <a:srgbClr val="000000"/>
              </a:solidFill>
            </a:endParaRPr>
          </a:p>
          <a:p>
            <a:pPr algn="just"/>
            <a:r>
              <a:rPr lang="kk-KZ" sz="2000" dirty="0" smtClean="0">
                <a:solidFill>
                  <a:srgbClr val="000000"/>
                </a:solidFill>
              </a:rPr>
              <a:t>Санитарлық нормаларға сәйкес хлордың ауадағы құрамы – 0,001 мг/л аспауы тиіс.</a:t>
            </a:r>
            <a:endParaRPr lang="en-US" sz="2000" dirty="0">
              <a:solidFill>
                <a:srgbClr val="000000"/>
              </a:solidFill>
            </a:endParaRPr>
          </a:p>
          <a:p>
            <a:endParaRPr lang="en-US" sz="2000" dirty="0">
              <a:solidFill>
                <a:srgbClr val="000000"/>
              </a:solidFill>
            </a:endParaRPr>
          </a:p>
          <a:p>
            <a:endParaRPr lang="ru-RU" sz="2000" dirty="0"/>
          </a:p>
        </p:txBody>
      </p:sp>
      <p:sp>
        <p:nvSpPr>
          <p:cNvPr id="5" name="Текст 4"/>
          <p:cNvSpPr>
            <a:spLocks noGrp="1"/>
          </p:cNvSpPr>
          <p:nvPr>
            <p:ph type="body" sz="quarter" idx="3"/>
          </p:nvPr>
        </p:nvSpPr>
        <p:spPr>
          <a:xfrm>
            <a:off x="4645025" y="1535112"/>
            <a:ext cx="4041775" cy="3118023"/>
          </a:xfrm>
        </p:spPr>
        <p:txBody>
          <a:bodyPr/>
          <a:lstStyle/>
          <a:p>
            <a:endParaRPr lang="ru-RU" dirty="0"/>
          </a:p>
        </p:txBody>
      </p:sp>
      <p:sp>
        <p:nvSpPr>
          <p:cNvPr id="7" name="Нижний колонтитул 6"/>
          <p:cNvSpPr>
            <a:spLocks noGrp="1"/>
          </p:cNvSpPr>
          <p:nvPr>
            <p:ph type="ftr" sz="quarter" idx="11"/>
          </p:nvPr>
        </p:nvSpPr>
        <p:spPr/>
        <p:txBody>
          <a:bodyPr/>
          <a:lstStyle/>
          <a:p>
            <a:r>
              <a:rPr lang="en-US" dirty="0" smtClean="0"/>
              <a:t>www.themegallery.com</a:t>
            </a:r>
            <a:endParaRPr lang="en-US" dirty="0"/>
          </a:p>
        </p:txBody>
      </p:sp>
      <p:graphicFrame>
        <p:nvGraphicFramePr>
          <p:cNvPr id="10" name="Объект 9"/>
          <p:cNvGraphicFramePr>
            <a:graphicFrameLocks noGrp="1"/>
          </p:cNvGraphicFramePr>
          <p:nvPr>
            <p:ph sz="quarter" idx="4"/>
            <p:extLst>
              <p:ext uri="{D42A27DB-BD31-4B8C-83A1-F6EECF244321}">
                <p14:modId xmlns:p14="http://schemas.microsoft.com/office/powerpoint/2010/main" val="16486663"/>
              </p:ext>
            </p:extLst>
          </p:nvPr>
        </p:nvGraphicFramePr>
        <p:xfrm>
          <a:off x="7003157" y="4684695"/>
          <a:ext cx="1927845" cy="1696634"/>
        </p:xfrm>
        <a:graphic>
          <a:graphicData uri="http://schemas.openxmlformats.org/drawingml/2006/table">
            <a:tbl>
              <a:tblPr firstRow="1" firstCol="1" bandRow="1">
                <a:tableStyleId>{BC89EF96-8CEA-46FF-86C4-4CE0E7609802}</a:tableStyleId>
              </a:tblPr>
              <a:tblGrid>
                <a:gridCol w="1927845"/>
              </a:tblGrid>
              <a:tr h="1176002">
                <a:tc>
                  <a:txBody>
                    <a:bodyPr/>
                    <a:lstStyle/>
                    <a:p>
                      <a:pPr algn="ctr" fontAlgn="ctr">
                        <a:lnSpc>
                          <a:spcPct val="115000"/>
                        </a:lnSpc>
                        <a:spcAft>
                          <a:spcPts val="1000"/>
                        </a:spcAft>
                      </a:pPr>
                      <a:r>
                        <a:rPr lang="ru-RU" sz="2800" dirty="0" err="1">
                          <a:effectLst/>
                        </a:rPr>
                        <a:t>Cl</a:t>
                      </a:r>
                      <a:endParaRPr lang="ru-RU" sz="2800" dirty="0">
                        <a:effectLst/>
                      </a:endParaRPr>
                    </a:p>
                    <a:p>
                      <a:pPr algn="ctr" fontAlgn="ctr">
                        <a:lnSpc>
                          <a:spcPct val="115000"/>
                        </a:lnSpc>
                        <a:spcAft>
                          <a:spcPts val="1000"/>
                        </a:spcAft>
                      </a:pPr>
                      <a:r>
                        <a:rPr lang="ru-RU" sz="2800" dirty="0">
                          <a:effectLst/>
                        </a:rPr>
                        <a:t>35,452</a:t>
                      </a:r>
                      <a:endParaRPr lang="ru-RU" sz="2800" dirty="0">
                        <a:effectLst/>
                        <a:latin typeface="Calibri"/>
                        <a:ea typeface="Calibri"/>
                        <a:cs typeface="Times New Roman"/>
                      </a:endParaRPr>
                    </a:p>
                  </a:txBody>
                  <a:tcPr marL="0" marR="0" marT="0" marB="0" anchor="ctr"/>
                </a:tc>
              </a:tr>
              <a:tr h="520632">
                <a:tc>
                  <a:txBody>
                    <a:bodyPr/>
                    <a:lstStyle/>
                    <a:p>
                      <a:pPr>
                        <a:lnSpc>
                          <a:spcPct val="115000"/>
                        </a:lnSpc>
                        <a:spcAft>
                          <a:spcPts val="1000"/>
                        </a:spcAft>
                      </a:pPr>
                      <a:r>
                        <a:rPr lang="ru-RU" sz="2800" dirty="0">
                          <a:effectLst/>
                        </a:rPr>
                        <a:t>3s</a:t>
                      </a:r>
                      <a:r>
                        <a:rPr lang="ru-RU" sz="2800" baseline="30000" dirty="0">
                          <a:effectLst/>
                        </a:rPr>
                        <a:t>2</a:t>
                      </a:r>
                      <a:r>
                        <a:rPr lang="ru-RU" sz="2800" dirty="0">
                          <a:effectLst/>
                        </a:rPr>
                        <a:t>3p</a:t>
                      </a:r>
                      <a:r>
                        <a:rPr lang="ru-RU" sz="2800" baseline="30000" dirty="0">
                          <a:effectLst/>
                        </a:rPr>
                        <a:t>5</a:t>
                      </a:r>
                      <a:endParaRPr lang="ru-RU" sz="2800" dirty="0">
                        <a:effectLst/>
                        <a:latin typeface="Calibri"/>
                        <a:ea typeface="Calibri"/>
                        <a:cs typeface="Times New Roman"/>
                      </a:endParaRPr>
                    </a:p>
                  </a:txBody>
                  <a:tcPr marL="0" marR="0" marT="0" marB="0" anchor="b"/>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458404292"/>
              </p:ext>
            </p:extLst>
          </p:nvPr>
        </p:nvGraphicFramePr>
        <p:xfrm>
          <a:off x="4644008" y="1484788"/>
          <a:ext cx="4320480" cy="3168346"/>
        </p:xfrm>
        <a:graphic>
          <a:graphicData uri="http://schemas.openxmlformats.org/drawingml/2006/table">
            <a:tbl>
              <a:tblPr firstRow="1" firstCol="1" bandRow="1">
                <a:tableStyleId>{5C22544A-7EE6-4342-B048-85BDC9FD1C3A}</a:tableStyleId>
              </a:tblPr>
              <a:tblGrid>
                <a:gridCol w="2160240"/>
                <a:gridCol w="2160240"/>
              </a:tblGrid>
              <a:tr h="394452">
                <a:tc>
                  <a:txBody>
                    <a:bodyPr/>
                    <a:lstStyle/>
                    <a:p>
                      <a:pPr algn="ctr">
                        <a:lnSpc>
                          <a:spcPct val="115000"/>
                        </a:lnSpc>
                        <a:spcBef>
                          <a:spcPts val="1200"/>
                        </a:spcBef>
                        <a:spcAft>
                          <a:spcPts val="1200"/>
                        </a:spcAft>
                      </a:pPr>
                      <a:r>
                        <a:rPr lang="kk-KZ" sz="1000" b="1" dirty="0" smtClean="0">
                          <a:effectLst/>
                          <a:latin typeface="+mn-lt"/>
                          <a:ea typeface="+mn-ea"/>
                          <a:cs typeface="+mn-cs"/>
                        </a:rPr>
                        <a:t>Қасиеттері</a:t>
                      </a:r>
                      <a:r>
                        <a:rPr lang="kk-KZ" sz="1000" b="1" baseline="0" dirty="0" smtClean="0">
                          <a:effectLst/>
                          <a:latin typeface="+mn-lt"/>
                          <a:ea typeface="+mn-ea"/>
                          <a:cs typeface="+mn-cs"/>
                        </a:rPr>
                        <a:t> </a:t>
                      </a:r>
                      <a:endParaRPr lang="ru-RU" sz="1100" b="1"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ru-RU" sz="1000" b="1" dirty="0" err="1" smtClean="0">
                          <a:solidFill>
                            <a:schemeClr val="accent5">
                              <a:lumMod val="10000"/>
                            </a:schemeClr>
                          </a:solidFill>
                          <a:effectLst/>
                        </a:rPr>
                        <a:t>Мәндері</a:t>
                      </a:r>
                      <a:r>
                        <a:rPr lang="ru-RU" sz="1000" b="1" dirty="0" smtClean="0">
                          <a:solidFill>
                            <a:schemeClr val="accent5">
                              <a:lumMod val="10000"/>
                            </a:schemeClr>
                          </a:solidFill>
                          <a:effectLst/>
                        </a:rPr>
                        <a:t> </a:t>
                      </a:r>
                      <a:r>
                        <a:rPr lang="ru-RU" sz="1000" b="1" u="none" strike="noStrike" baseline="30000" dirty="0" smtClean="0">
                          <a:solidFill>
                            <a:schemeClr val="accent5">
                              <a:lumMod val="10000"/>
                            </a:schemeClr>
                          </a:solidFill>
                          <a:effectLst/>
                          <a:hlinkClick r:id="rId3"/>
                        </a:rPr>
                        <a:t>]</a:t>
                      </a:r>
                      <a:endParaRPr lang="ru-RU" sz="1100" b="1" dirty="0">
                        <a:solidFill>
                          <a:schemeClr val="accent5">
                            <a:lumMod val="10000"/>
                          </a:schemeClr>
                        </a:solidFill>
                        <a:effectLst/>
                        <a:latin typeface="Calibri"/>
                        <a:ea typeface="Calibri"/>
                        <a:cs typeface="Times New Roman"/>
                      </a:endParaRPr>
                    </a:p>
                  </a:txBody>
                  <a:tcPr marL="30480" marR="30480" marT="30480" marB="30480" anchor="ctr"/>
                </a:tc>
              </a:tr>
              <a:tr h="394452">
                <a:tc>
                  <a:txBody>
                    <a:bodyPr/>
                    <a:lstStyle/>
                    <a:p>
                      <a:pPr algn="ctr">
                        <a:lnSpc>
                          <a:spcPct val="115000"/>
                        </a:lnSpc>
                        <a:spcBef>
                          <a:spcPts val="1200"/>
                        </a:spcBef>
                        <a:spcAft>
                          <a:spcPts val="1200"/>
                        </a:spcAft>
                      </a:pPr>
                      <a:r>
                        <a:rPr lang="ru-RU" sz="1000" b="1" dirty="0" err="1" smtClean="0">
                          <a:effectLst/>
                        </a:rPr>
                        <a:t>Түсі</a:t>
                      </a:r>
                      <a:r>
                        <a:rPr lang="ru-RU" sz="1000" b="1" dirty="0" smtClean="0">
                          <a:effectLst/>
                        </a:rPr>
                        <a:t> </a:t>
                      </a:r>
                      <a:r>
                        <a:rPr lang="en-US" sz="1000" b="1" dirty="0" smtClean="0">
                          <a:effectLst/>
                        </a:rPr>
                        <a:t>(</a:t>
                      </a:r>
                      <a:r>
                        <a:rPr lang="ru-RU" sz="1000" b="1" dirty="0" smtClean="0">
                          <a:effectLst/>
                        </a:rPr>
                        <a:t>газ</a:t>
                      </a:r>
                      <a:r>
                        <a:rPr lang="ru-RU" sz="1000" b="1" baseline="0" dirty="0" smtClean="0">
                          <a:effectLst/>
                        </a:rPr>
                        <a:t> </a:t>
                      </a:r>
                      <a:r>
                        <a:rPr lang="en-US" sz="1000" b="1" dirty="0" smtClean="0">
                          <a:effectLst/>
                        </a:rPr>
                        <a:t>)</a:t>
                      </a:r>
                      <a:endParaRPr lang="ru-RU" sz="1100" b="1"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kk-KZ" sz="1000" b="1" dirty="0" smtClean="0">
                          <a:solidFill>
                            <a:srgbClr val="000000"/>
                          </a:solidFill>
                        </a:rPr>
                        <a:t>сарғыш-жасыл</a:t>
                      </a:r>
                      <a:endParaRPr lang="ru-RU" sz="1100" b="1" dirty="0">
                        <a:effectLst/>
                        <a:latin typeface="Calibri"/>
                        <a:ea typeface="Calibri"/>
                        <a:cs typeface="Times New Roman"/>
                      </a:endParaRPr>
                    </a:p>
                  </a:txBody>
                  <a:tcPr marL="30480" marR="30480" marT="30480" marB="30480" anchor="ctr"/>
                </a:tc>
              </a:tr>
              <a:tr h="394452">
                <a:tc>
                  <a:txBody>
                    <a:bodyPr/>
                    <a:lstStyle/>
                    <a:p>
                      <a:pPr algn="ctr">
                        <a:lnSpc>
                          <a:spcPct val="115000"/>
                        </a:lnSpc>
                        <a:spcBef>
                          <a:spcPts val="1200"/>
                        </a:spcBef>
                        <a:spcAft>
                          <a:spcPts val="1200"/>
                        </a:spcAft>
                      </a:pPr>
                      <a:r>
                        <a:rPr lang="ru-RU" sz="1000" b="1" dirty="0" err="1" smtClean="0">
                          <a:effectLst/>
                        </a:rPr>
                        <a:t>Балқу</a:t>
                      </a:r>
                      <a:r>
                        <a:rPr lang="ru-RU" sz="1000" b="1" dirty="0" smtClean="0">
                          <a:effectLst/>
                        </a:rPr>
                        <a:t> </a:t>
                      </a:r>
                      <a:r>
                        <a:rPr lang="ru-RU" sz="1000" b="1" dirty="0" err="1" smtClean="0">
                          <a:effectLst/>
                        </a:rPr>
                        <a:t>температурасы</a:t>
                      </a:r>
                      <a:endParaRPr lang="ru-RU" sz="1100" b="1"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ru-RU" sz="1000" b="1">
                          <a:effectLst/>
                        </a:rPr>
                        <a:t>−34 °C</a:t>
                      </a:r>
                      <a:endParaRPr lang="ru-RU" sz="1100" b="1">
                        <a:effectLst/>
                        <a:latin typeface="Calibri"/>
                        <a:ea typeface="Calibri"/>
                        <a:cs typeface="Times New Roman"/>
                      </a:endParaRPr>
                    </a:p>
                  </a:txBody>
                  <a:tcPr marL="30480" marR="30480" marT="30480" marB="30480" anchor="ctr"/>
                </a:tc>
              </a:tr>
              <a:tr h="394452">
                <a:tc>
                  <a:txBody>
                    <a:bodyPr/>
                    <a:lstStyle/>
                    <a:p>
                      <a:pPr algn="ctr">
                        <a:lnSpc>
                          <a:spcPct val="115000"/>
                        </a:lnSpc>
                        <a:spcBef>
                          <a:spcPts val="1200"/>
                        </a:spcBef>
                        <a:spcAft>
                          <a:spcPts val="1200"/>
                        </a:spcAft>
                      </a:pPr>
                      <a:r>
                        <a:rPr lang="ru-RU" sz="1000" b="1" dirty="0" err="1" smtClean="0">
                          <a:effectLst/>
                        </a:rPr>
                        <a:t>Қайнау</a:t>
                      </a:r>
                      <a:r>
                        <a:rPr lang="ru-RU" sz="1000" b="1" dirty="0" smtClean="0">
                          <a:effectLst/>
                        </a:rPr>
                        <a:t> </a:t>
                      </a:r>
                      <a:r>
                        <a:rPr lang="ru-RU" sz="1000" b="1" dirty="0" err="1" smtClean="0">
                          <a:effectLst/>
                        </a:rPr>
                        <a:t>температурасы</a:t>
                      </a:r>
                      <a:endParaRPr lang="ru-RU" sz="1100" b="1"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ru-RU" sz="1000" b="1">
                          <a:effectLst/>
                        </a:rPr>
                        <a:t>−100 °C</a:t>
                      </a:r>
                      <a:endParaRPr lang="ru-RU" sz="1100" b="1">
                        <a:effectLst/>
                        <a:latin typeface="Calibri"/>
                        <a:ea typeface="Calibri"/>
                        <a:cs typeface="Times New Roman"/>
                      </a:endParaRPr>
                    </a:p>
                  </a:txBody>
                  <a:tcPr marL="30480" marR="30480" marT="30480" marB="30480" anchor="ctr"/>
                </a:tc>
              </a:tr>
              <a:tr h="687112">
                <a:tc>
                  <a:txBody>
                    <a:bodyPr/>
                    <a:lstStyle/>
                    <a:p>
                      <a:pPr algn="ctr">
                        <a:lnSpc>
                          <a:spcPct val="115000"/>
                        </a:lnSpc>
                        <a:spcBef>
                          <a:spcPts val="1200"/>
                        </a:spcBef>
                        <a:spcAft>
                          <a:spcPts val="1200"/>
                        </a:spcAft>
                      </a:pPr>
                      <a:r>
                        <a:rPr lang="ru-RU" sz="1000" b="1" dirty="0" err="1" smtClean="0">
                          <a:effectLst/>
                        </a:rPr>
                        <a:t>Ыдырау</a:t>
                      </a:r>
                      <a:r>
                        <a:rPr lang="ru-RU" sz="1000" b="1" dirty="0" smtClean="0">
                          <a:effectLst/>
                        </a:rPr>
                        <a:t> </a:t>
                      </a:r>
                      <a:r>
                        <a:rPr lang="ru-RU" sz="1000" b="1" dirty="0" err="1" smtClean="0">
                          <a:effectLst/>
                        </a:rPr>
                        <a:t>температурасы</a:t>
                      </a:r>
                      <a:r>
                        <a:rPr lang="ru-RU" sz="1000" b="1" baseline="0" dirty="0" smtClean="0">
                          <a:effectLst/>
                        </a:rPr>
                        <a:t> </a:t>
                      </a:r>
                      <a:r>
                        <a:rPr lang="ru-RU" sz="1000" b="1" dirty="0" smtClean="0">
                          <a:effectLst/>
                        </a:rPr>
                        <a:t>(</a:t>
                      </a:r>
                      <a:r>
                        <a:rPr lang="ru-RU" sz="1000" b="1" dirty="0" err="1" smtClean="0">
                          <a:effectLst/>
                        </a:rPr>
                        <a:t>атомдарға</a:t>
                      </a:r>
                      <a:r>
                        <a:rPr lang="ru-RU" sz="1000" b="1" dirty="0" smtClean="0">
                          <a:effectLst/>
                        </a:rPr>
                        <a:t> </a:t>
                      </a:r>
                      <a:r>
                        <a:rPr lang="ru-RU" sz="1000" b="1" dirty="0" err="1" smtClean="0">
                          <a:effectLst/>
                        </a:rPr>
                        <a:t>диссоциациясы</a:t>
                      </a:r>
                      <a:r>
                        <a:rPr lang="ru-RU" sz="1000" b="1" dirty="0" smtClean="0">
                          <a:effectLst/>
                        </a:rPr>
                        <a:t>)</a:t>
                      </a:r>
                      <a:endParaRPr lang="ru-RU" sz="1100" b="1"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ru-RU" sz="1000" b="1" dirty="0">
                          <a:effectLst/>
                        </a:rPr>
                        <a:t>~1400 °C</a:t>
                      </a:r>
                      <a:endParaRPr lang="ru-RU" sz="1100" b="1" dirty="0">
                        <a:effectLst/>
                        <a:latin typeface="Calibri"/>
                        <a:ea typeface="Calibri"/>
                        <a:cs typeface="Times New Roman"/>
                      </a:endParaRPr>
                    </a:p>
                  </a:txBody>
                  <a:tcPr marL="30480" marR="30480" marT="30480" marB="30480" anchor="ctr"/>
                </a:tc>
              </a:tr>
              <a:tr h="394452">
                <a:tc>
                  <a:txBody>
                    <a:bodyPr/>
                    <a:lstStyle/>
                    <a:p>
                      <a:pPr algn="ctr">
                        <a:lnSpc>
                          <a:spcPct val="115000"/>
                        </a:lnSpc>
                        <a:spcBef>
                          <a:spcPts val="1200"/>
                        </a:spcBef>
                        <a:spcAft>
                          <a:spcPts val="1200"/>
                        </a:spcAft>
                      </a:pPr>
                      <a:r>
                        <a:rPr lang="ru-RU" sz="1000" b="1" dirty="0" err="1" smtClean="0">
                          <a:effectLst/>
                        </a:rPr>
                        <a:t>Тығыздығы</a:t>
                      </a:r>
                      <a:r>
                        <a:rPr lang="ru-RU" sz="1000" b="1" dirty="0" smtClean="0">
                          <a:effectLst/>
                        </a:rPr>
                        <a:t>  </a:t>
                      </a:r>
                      <a:r>
                        <a:rPr lang="ru-RU" sz="1000" b="1" dirty="0">
                          <a:effectLst/>
                        </a:rPr>
                        <a:t>(газ, </a:t>
                      </a:r>
                      <a:r>
                        <a:rPr lang="ru-RU" sz="1000" b="1" u="none" strike="noStrike" dirty="0" err="1" smtClean="0">
                          <a:effectLst/>
                          <a:hlinkClick r:id="rId4" tooltip="Нормальные условия"/>
                        </a:rPr>
                        <a:t>қ.ж</a:t>
                      </a:r>
                      <a:r>
                        <a:rPr lang="ru-RU" sz="1000" b="1" u="none" strike="noStrike" dirty="0" smtClean="0">
                          <a:effectLst/>
                          <a:hlinkClick r:id="rId4" tooltip="Нормальные условия"/>
                        </a:rPr>
                        <a:t>.</a:t>
                      </a:r>
                      <a:r>
                        <a:rPr lang="ru-RU" sz="1000" b="1" dirty="0" smtClean="0">
                          <a:effectLst/>
                        </a:rPr>
                        <a:t>)</a:t>
                      </a:r>
                      <a:endParaRPr lang="ru-RU" sz="1100" b="1"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ru-RU" sz="1000" b="1" dirty="0">
                          <a:effectLst/>
                        </a:rPr>
                        <a:t>3,214 г/л</a:t>
                      </a:r>
                      <a:endParaRPr lang="ru-RU" sz="1100" b="1" dirty="0">
                        <a:effectLst/>
                        <a:latin typeface="Calibri"/>
                        <a:ea typeface="Calibri"/>
                        <a:cs typeface="Times New Roman"/>
                      </a:endParaRPr>
                    </a:p>
                  </a:txBody>
                  <a:tcPr marL="30480" marR="30480" marT="30480" marB="30480" anchor="ctr"/>
                </a:tc>
              </a:tr>
              <a:tr h="508974">
                <a:tc>
                  <a:txBody>
                    <a:bodyPr/>
                    <a:lstStyle/>
                    <a:p>
                      <a:pPr algn="ctr">
                        <a:lnSpc>
                          <a:spcPct val="115000"/>
                        </a:lnSpc>
                        <a:spcBef>
                          <a:spcPts val="1200"/>
                        </a:spcBef>
                        <a:spcAft>
                          <a:spcPts val="1200"/>
                        </a:spcAft>
                      </a:pPr>
                      <a:r>
                        <a:rPr lang="ru-RU" sz="1000" b="1" dirty="0" err="1" smtClean="0">
                          <a:effectLst/>
                        </a:rPr>
                        <a:t>Жылусыйымдылығы</a:t>
                      </a:r>
                      <a:r>
                        <a:rPr lang="ru-RU" sz="1000" b="1" dirty="0" smtClean="0">
                          <a:effectLst/>
                        </a:rPr>
                        <a:t>  </a:t>
                      </a:r>
                      <a:r>
                        <a:rPr lang="ru-RU" sz="1000" b="1" dirty="0">
                          <a:effectLst/>
                        </a:rPr>
                        <a:t>(298 К, газ)</a:t>
                      </a:r>
                      <a:endParaRPr lang="ru-RU" sz="1100" b="1"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ru-RU" sz="1000" b="1" dirty="0">
                          <a:effectLst/>
                        </a:rPr>
                        <a:t>34,94 (Дж/</a:t>
                      </a:r>
                      <a:r>
                        <a:rPr lang="ru-RU" sz="1000" b="1" dirty="0" err="1">
                          <a:effectLst/>
                        </a:rPr>
                        <a:t>моль·K</a:t>
                      </a:r>
                      <a:r>
                        <a:rPr lang="ru-RU" sz="1000" b="1" dirty="0">
                          <a:effectLst/>
                        </a:rPr>
                        <a:t>)</a:t>
                      </a:r>
                      <a:endParaRPr lang="ru-RU" sz="1100" b="1" dirty="0">
                        <a:effectLst/>
                        <a:latin typeface="Calibri"/>
                        <a:ea typeface="Calibri"/>
                        <a:cs typeface="Times New Roman"/>
                      </a:endParaRPr>
                    </a:p>
                  </a:txBody>
                  <a:tcPr marL="30480" marR="30480" marT="30480" marB="30480" anchor="ctr"/>
                </a:tc>
              </a:tr>
            </a:tbl>
          </a:graphicData>
        </a:graphic>
      </p:graphicFrame>
      <p:pic>
        <p:nvPicPr>
          <p:cNvPr id="74753" name="Picture 1" descr="C:\Users\юзер\Deskto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725144"/>
            <a:ext cx="2359149"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8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122912" cy="1143000"/>
          </a:xfrm>
        </p:spPr>
        <p:txBody>
          <a:bodyPr/>
          <a:lstStyle/>
          <a:p>
            <a:r>
              <a:rPr lang="kk-KZ" dirty="0" smtClean="0"/>
              <a:t>Күйдіргіш натрийдің физикалық қасиеттері</a:t>
            </a:r>
            <a:endParaRPr lang="ru-RU" dirty="0"/>
          </a:p>
        </p:txBody>
      </p:sp>
      <p:sp>
        <p:nvSpPr>
          <p:cNvPr id="3" name="Текст 2"/>
          <p:cNvSpPr>
            <a:spLocks noGrp="1"/>
          </p:cNvSpPr>
          <p:nvPr>
            <p:ph type="body" idx="1"/>
          </p:nvPr>
        </p:nvSpPr>
        <p:spPr>
          <a:xfrm flipV="1">
            <a:off x="457200" y="1484784"/>
            <a:ext cx="4040188" cy="50329"/>
          </a:xfrm>
        </p:spPr>
        <p:txBody>
          <a:bodyPr/>
          <a:lstStyle/>
          <a:p>
            <a:endParaRPr lang="ru-RU" dirty="0"/>
          </a:p>
        </p:txBody>
      </p:sp>
      <p:sp>
        <p:nvSpPr>
          <p:cNvPr id="5" name="Текст 4"/>
          <p:cNvSpPr>
            <a:spLocks noGrp="1"/>
          </p:cNvSpPr>
          <p:nvPr>
            <p:ph type="body" sz="quarter" idx="3"/>
          </p:nvPr>
        </p:nvSpPr>
        <p:spPr>
          <a:xfrm>
            <a:off x="4788023" y="1535112"/>
            <a:ext cx="4208621" cy="2974007"/>
          </a:xfrm>
        </p:spPr>
        <p:txBody>
          <a:bodyPr/>
          <a:lstStyle/>
          <a:p>
            <a:pPr algn="just"/>
            <a:r>
              <a:rPr lang="kk-KZ" sz="2000" dirty="0" smtClean="0"/>
              <a:t>Таза </a:t>
            </a:r>
            <a:r>
              <a:rPr lang="ru-RU" sz="2000" dirty="0" err="1" smtClean="0">
                <a:effectLst/>
              </a:rPr>
              <a:t>NaOH</a:t>
            </a:r>
            <a:r>
              <a:rPr lang="ru-RU" sz="2000" dirty="0" smtClean="0">
                <a:effectLst/>
              </a:rPr>
              <a:t> – </a:t>
            </a:r>
            <a:r>
              <a:rPr lang="ru-RU" sz="2000" dirty="0" err="1" smtClean="0">
                <a:effectLst/>
              </a:rPr>
              <a:t>ақшылдау</a:t>
            </a:r>
            <a:r>
              <a:rPr lang="ru-RU" sz="2000" dirty="0" smtClean="0"/>
              <a:t>, </a:t>
            </a:r>
            <a:r>
              <a:rPr lang="ru-RU" sz="2000" dirty="0" err="1" smtClean="0"/>
              <a:t>түссіз</a:t>
            </a:r>
            <a:r>
              <a:rPr lang="ru-RU" sz="2000" dirty="0" smtClean="0"/>
              <a:t> </a:t>
            </a:r>
            <a:r>
              <a:rPr lang="ru-RU" sz="2000" dirty="0" err="1" smtClean="0"/>
              <a:t>зат</a:t>
            </a:r>
            <a:r>
              <a:rPr lang="ru-RU" sz="2000" dirty="0" smtClean="0"/>
              <a:t>. Суда </a:t>
            </a:r>
            <a:r>
              <a:rPr lang="ru-RU" sz="2000" dirty="0" err="1" smtClean="0"/>
              <a:t>жақсы</a:t>
            </a:r>
            <a:r>
              <a:rPr lang="ru-RU" sz="2000" dirty="0" smtClean="0"/>
              <a:t> </a:t>
            </a:r>
            <a:r>
              <a:rPr lang="ru-RU" sz="2000" dirty="0" err="1" smtClean="0"/>
              <a:t>ериді</a:t>
            </a:r>
            <a:r>
              <a:rPr lang="ru-RU" sz="2000" dirty="0" smtClean="0"/>
              <a:t>. </a:t>
            </a:r>
            <a:r>
              <a:rPr lang="ru-RU" sz="2000" dirty="0" err="1" smtClean="0"/>
              <a:t>Денеге</a:t>
            </a:r>
            <a:r>
              <a:rPr lang="ru-RU" sz="2000" dirty="0" smtClean="0"/>
              <a:t> </a:t>
            </a:r>
            <a:r>
              <a:rPr lang="ru-RU" sz="2000" dirty="0" err="1" smtClean="0"/>
              <a:t>тигенде</a:t>
            </a:r>
            <a:r>
              <a:rPr lang="ru-RU" sz="2000" dirty="0" smtClean="0"/>
              <a:t>, </a:t>
            </a:r>
            <a:r>
              <a:rPr lang="ru-RU" sz="2000" dirty="0" err="1" smtClean="0"/>
              <a:t>теріні</a:t>
            </a:r>
            <a:r>
              <a:rPr lang="ru-RU" sz="2000" dirty="0" smtClean="0"/>
              <a:t> </a:t>
            </a:r>
            <a:r>
              <a:rPr lang="ru-RU" sz="2000" dirty="0" err="1" smtClean="0"/>
              <a:t>күйдіріп</a:t>
            </a:r>
            <a:r>
              <a:rPr lang="ru-RU" sz="2000" dirty="0" smtClean="0"/>
              <a:t> </a:t>
            </a:r>
            <a:r>
              <a:rPr lang="ru-RU" sz="2000" dirty="0" err="1" smtClean="0"/>
              <a:t>жібереді</a:t>
            </a:r>
            <a:r>
              <a:rPr lang="ru-RU" sz="2000" dirty="0" smtClean="0"/>
              <a:t>, ал </a:t>
            </a:r>
            <a:r>
              <a:rPr lang="ru-RU" sz="2000" dirty="0" err="1" smtClean="0"/>
              <a:t>денеге</a:t>
            </a:r>
            <a:r>
              <a:rPr lang="ru-RU" sz="2000" dirty="0" smtClean="0"/>
              <a:t> </a:t>
            </a:r>
            <a:r>
              <a:rPr lang="ru-RU" sz="2000" dirty="0" err="1" smtClean="0"/>
              <a:t>үнемі</a:t>
            </a:r>
            <a:r>
              <a:rPr lang="ru-RU" sz="2000" dirty="0" smtClean="0"/>
              <a:t> </a:t>
            </a:r>
            <a:r>
              <a:rPr lang="ru-RU" sz="2000" dirty="0" err="1" smtClean="0"/>
              <a:t>әсер</a:t>
            </a:r>
            <a:r>
              <a:rPr lang="ru-RU" sz="2000" dirty="0" smtClean="0"/>
              <a:t> </a:t>
            </a:r>
            <a:r>
              <a:rPr lang="ru-RU" sz="2000" dirty="0" err="1" smtClean="0"/>
              <a:t>еткеннен</a:t>
            </a:r>
            <a:r>
              <a:rPr lang="ru-RU" sz="2000" dirty="0" smtClean="0"/>
              <a:t>- жара </a:t>
            </a:r>
            <a:r>
              <a:rPr lang="ru-RU" sz="2000" dirty="0" err="1" smtClean="0"/>
              <a:t>немесе</a:t>
            </a:r>
            <a:r>
              <a:rPr lang="ru-RU" sz="2000" dirty="0" smtClean="0"/>
              <a:t> экзема </a:t>
            </a:r>
            <a:r>
              <a:rPr lang="ru-RU" sz="2000" dirty="0" err="1" smtClean="0"/>
              <a:t>пайда</a:t>
            </a:r>
            <a:r>
              <a:rPr lang="ru-RU" sz="2000" dirty="0" smtClean="0"/>
              <a:t> </a:t>
            </a:r>
            <a:r>
              <a:rPr lang="ru-RU" sz="2000" dirty="0" err="1" smtClean="0"/>
              <a:t>болады</a:t>
            </a:r>
            <a:r>
              <a:rPr lang="ru-RU" sz="2000" dirty="0" smtClean="0"/>
              <a:t>. </a:t>
            </a:r>
            <a:r>
              <a:rPr lang="ru-RU" sz="2000" dirty="0" err="1" smtClean="0"/>
              <a:t>Ауадағы</a:t>
            </a:r>
            <a:r>
              <a:rPr lang="ru-RU" sz="2000" dirty="0" smtClean="0"/>
              <a:t> МШК- 0,5мг/</a:t>
            </a:r>
            <a:r>
              <a:rPr lang="ru-RU" sz="2000" dirty="0"/>
              <a:t>м</a:t>
            </a:r>
            <a:r>
              <a:rPr lang="ru-RU" sz="2000" baseline="30000" dirty="0"/>
              <a:t>3</a:t>
            </a:r>
            <a:r>
              <a:rPr lang="ru-RU" sz="2000" dirty="0" smtClean="0"/>
              <a:t>. </a:t>
            </a:r>
            <a:r>
              <a:rPr lang="ru-RU" sz="2000" dirty="0" err="1"/>
              <a:t>Ә</a:t>
            </a:r>
            <a:r>
              <a:rPr lang="ru-RU" sz="2000" dirty="0" err="1" smtClean="0"/>
              <a:t>лемде</a:t>
            </a:r>
            <a:r>
              <a:rPr lang="ru-RU" sz="2000" dirty="0" smtClean="0"/>
              <a:t> </a:t>
            </a:r>
            <a:r>
              <a:rPr lang="ru-RU" sz="2000" dirty="0" err="1" smtClean="0"/>
              <a:t>жылына</a:t>
            </a:r>
            <a:r>
              <a:rPr lang="ru-RU" sz="2000" dirty="0" smtClean="0"/>
              <a:t> 57 миллион тонна </a:t>
            </a:r>
            <a:r>
              <a:rPr lang="ru-RU" sz="2000" dirty="0" err="1" smtClean="0">
                <a:effectLst/>
              </a:rPr>
              <a:t>күйдіргіш</a:t>
            </a:r>
            <a:r>
              <a:rPr lang="ru-RU" sz="2000" dirty="0" smtClean="0">
                <a:effectLst/>
              </a:rPr>
              <a:t> натр </a:t>
            </a:r>
            <a:r>
              <a:rPr lang="ru-RU" sz="2000" dirty="0" err="1" smtClean="0">
                <a:effectLst/>
              </a:rPr>
              <a:t>өндіріледі</a:t>
            </a:r>
            <a:r>
              <a:rPr lang="ru-RU" sz="2000" dirty="0" smtClean="0">
                <a:effectLst/>
              </a:rPr>
              <a:t>.</a:t>
            </a:r>
            <a:endParaRPr lang="ru-RU" sz="2000" dirty="0"/>
          </a:p>
        </p:txBody>
      </p:sp>
      <p:sp>
        <p:nvSpPr>
          <p:cNvPr id="7" name="Нижний колонтитул 6"/>
          <p:cNvSpPr>
            <a:spLocks noGrp="1"/>
          </p:cNvSpPr>
          <p:nvPr>
            <p:ph type="ftr" sz="quarter" idx="11"/>
          </p:nvPr>
        </p:nvSpPr>
        <p:spPr/>
        <p:txBody>
          <a:bodyPr/>
          <a:lstStyle/>
          <a:p>
            <a:r>
              <a:rPr lang="en-US" smtClean="0"/>
              <a:t>www.themegallery.com</a:t>
            </a:r>
            <a:endParaRPr lang="en-US"/>
          </a:p>
        </p:txBody>
      </p:sp>
      <p:pic>
        <p:nvPicPr>
          <p:cNvPr id="8" name="Объект 7" descr="Гидроксид натрия: химическая формула">
            <a:hlinkClick r:id="rId2" tooltip="&quot;Гидроксид натрия: химическая формула&quo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509120"/>
            <a:ext cx="2232248" cy="1875284"/>
          </a:xfrm>
          <a:prstGeom prst="rect">
            <a:avLst/>
          </a:prstGeom>
          <a:noFill/>
          <a:ln>
            <a:noFill/>
          </a:ln>
        </p:spPr>
      </p:pic>
      <p:pic>
        <p:nvPicPr>
          <p:cNvPr id="9" name="Рисунок 8" descr="Гидроксид натрия: вид молекулы">
            <a:hlinkClick r:id="rId4" tooltip="&quot;Гидроксид натрия: вид молекулы&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4509120"/>
            <a:ext cx="1904365" cy="2016224"/>
          </a:xfrm>
          <a:prstGeom prst="rect">
            <a:avLst/>
          </a:prstGeom>
          <a:noFill/>
          <a:ln>
            <a:noFill/>
          </a:ln>
        </p:spPr>
      </p:pic>
      <p:graphicFrame>
        <p:nvGraphicFramePr>
          <p:cNvPr id="18" name="Объект 17"/>
          <p:cNvGraphicFramePr>
            <a:graphicFrameLocks noGrp="1"/>
          </p:cNvGraphicFramePr>
          <p:nvPr>
            <p:ph sz="half" idx="2"/>
            <p:extLst>
              <p:ext uri="{D42A27DB-BD31-4B8C-83A1-F6EECF244321}">
                <p14:modId xmlns:p14="http://schemas.microsoft.com/office/powerpoint/2010/main" val="601203861"/>
              </p:ext>
            </p:extLst>
          </p:nvPr>
        </p:nvGraphicFramePr>
        <p:xfrm>
          <a:off x="0" y="1428843"/>
          <a:ext cx="4644008" cy="5277342"/>
        </p:xfrm>
        <a:graphic>
          <a:graphicData uri="http://schemas.openxmlformats.org/drawingml/2006/table">
            <a:tbl>
              <a:tblPr firstRow="1" bandRow="1">
                <a:tableStyleId>{5C22544A-7EE6-4342-B048-85BDC9FD1C3A}</a:tableStyleId>
              </a:tblPr>
              <a:tblGrid>
                <a:gridCol w="2322004"/>
                <a:gridCol w="2322004"/>
              </a:tblGrid>
              <a:tr h="395502">
                <a:tc gridSpan="2">
                  <a:txBody>
                    <a:bodyPr/>
                    <a:lstStyle/>
                    <a:p>
                      <a:pPr algn="ctr"/>
                      <a:r>
                        <a:rPr lang="kk-KZ" sz="1600" dirty="0" smtClean="0"/>
                        <a:t>жалпы</a:t>
                      </a:r>
                      <a:endParaRPr lang="ru-RU" sz="1600" dirty="0"/>
                    </a:p>
                  </a:txBody>
                  <a:tcPr/>
                </a:tc>
                <a:tc hMerge="1">
                  <a:txBody>
                    <a:bodyPr/>
                    <a:lstStyle/>
                    <a:p>
                      <a:endParaRPr lang="ru-RU" dirty="0"/>
                    </a:p>
                  </a:txBody>
                  <a:tcPr/>
                </a:tc>
              </a:tr>
              <a:tr h="987986">
                <a:tc>
                  <a:txBody>
                    <a:bodyPr/>
                    <a:lstStyle/>
                    <a:p>
                      <a:r>
                        <a:rPr lang="kk-KZ" sz="1600" b="1" dirty="0" smtClean="0"/>
                        <a:t>Дәстүрлік атауы</a:t>
                      </a:r>
                      <a:endParaRPr lang="ru-RU" sz="1600" b="1" dirty="0"/>
                    </a:p>
                  </a:txBody>
                  <a:tcPr/>
                </a:tc>
                <a:tc>
                  <a:txBody>
                    <a:bodyPr/>
                    <a:lstStyle/>
                    <a:p>
                      <a:r>
                        <a:rPr lang="kk-KZ" sz="1600" b="0" dirty="0" smtClean="0"/>
                        <a:t>Күйдіргіш</a:t>
                      </a:r>
                      <a:r>
                        <a:rPr lang="kk-KZ" sz="1600" b="0" baseline="0" dirty="0" smtClean="0"/>
                        <a:t> натр, каустик, каустикалық сода, күйдіргіш сілті</a:t>
                      </a:r>
                      <a:endParaRPr lang="ru-RU" sz="1600" b="0" dirty="0"/>
                    </a:p>
                  </a:txBody>
                  <a:tcPr/>
                </a:tc>
              </a:tr>
              <a:tr h="536335">
                <a:tc>
                  <a:txBody>
                    <a:bodyPr/>
                    <a:lstStyle/>
                    <a:p>
                      <a:r>
                        <a:rPr lang="kk-KZ" sz="1600" b="1" dirty="0" smtClean="0"/>
                        <a:t>Хим. формуласы</a:t>
                      </a:r>
                      <a:endParaRPr lang="ru-RU"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err="1" smtClean="0">
                          <a:effectLst/>
                        </a:rPr>
                        <a:t>NaOH</a:t>
                      </a:r>
                      <a:endParaRPr lang="ru-RU" sz="2000" dirty="0" smtClean="0">
                        <a:effectLst/>
                        <a:latin typeface="Calibri"/>
                        <a:ea typeface="Calibri"/>
                        <a:cs typeface="Times New Roman"/>
                      </a:endParaRPr>
                    </a:p>
                    <a:p>
                      <a:endParaRPr lang="ru-RU" sz="1600" b="1" dirty="0"/>
                    </a:p>
                  </a:txBody>
                  <a:tcPr/>
                </a:tc>
              </a:tr>
              <a:tr h="310510">
                <a:tc gridSpan="2">
                  <a:txBody>
                    <a:bodyPr/>
                    <a:lstStyle/>
                    <a:p>
                      <a:pPr algn="ctr"/>
                      <a:r>
                        <a:rPr lang="kk-KZ" sz="1600" b="1" dirty="0" smtClean="0"/>
                        <a:t>Физикалық қасиеттері</a:t>
                      </a:r>
                      <a:endParaRPr lang="ru-RU" sz="1600" b="1" dirty="0"/>
                    </a:p>
                  </a:txBody>
                  <a:tcPr/>
                </a:tc>
                <a:tc hMerge="1">
                  <a:txBody>
                    <a:bodyPr/>
                    <a:lstStyle/>
                    <a:p>
                      <a:endParaRPr lang="ru-RU" dirty="0"/>
                    </a:p>
                  </a:txBody>
                  <a:tcPr/>
                </a:tc>
              </a:tr>
              <a:tr h="355852">
                <a:tc>
                  <a:txBody>
                    <a:bodyPr/>
                    <a:lstStyle/>
                    <a:p>
                      <a:r>
                        <a:rPr lang="kk-KZ" sz="1600" b="1" dirty="0" smtClean="0"/>
                        <a:t>Молярл</a:t>
                      </a:r>
                      <a:r>
                        <a:rPr lang="kk-KZ" sz="1600" b="1" baseline="0" dirty="0" smtClean="0"/>
                        <a:t>.</a:t>
                      </a:r>
                      <a:r>
                        <a:rPr lang="kk-KZ" sz="1600" b="1" dirty="0" smtClean="0"/>
                        <a:t>массасы </a:t>
                      </a:r>
                      <a:endParaRPr lang="ru-RU" sz="1600" b="1" dirty="0"/>
                    </a:p>
                  </a:txBody>
                  <a:tcPr/>
                </a:tc>
                <a:tc>
                  <a:txBody>
                    <a:bodyPr/>
                    <a:lstStyle/>
                    <a:p>
                      <a:pPr>
                        <a:lnSpc>
                          <a:spcPct val="115000"/>
                        </a:lnSpc>
                        <a:spcAft>
                          <a:spcPts val="0"/>
                        </a:spcAft>
                      </a:pPr>
                      <a:r>
                        <a:rPr lang="ru-RU" sz="1600" dirty="0">
                          <a:effectLst/>
                        </a:rPr>
                        <a:t>39,997 г/</a:t>
                      </a:r>
                      <a:r>
                        <a:rPr lang="ru-RU" sz="1600" u="sng" dirty="0">
                          <a:effectLst/>
                          <a:hlinkClick r:id="rId6" tooltip="Моль"/>
                        </a:rPr>
                        <a:t>моль</a:t>
                      </a:r>
                      <a:endParaRPr lang="ru-RU" sz="1600" dirty="0">
                        <a:effectLst/>
                        <a:latin typeface="Calibri"/>
                        <a:ea typeface="Calibri"/>
                        <a:cs typeface="Times New Roman"/>
                      </a:endParaRPr>
                    </a:p>
                  </a:txBody>
                  <a:tcPr marL="60960" marR="60960" marT="60960" marB="60960"/>
                </a:tc>
              </a:tr>
              <a:tr h="355852">
                <a:tc>
                  <a:txBody>
                    <a:bodyPr/>
                    <a:lstStyle/>
                    <a:p>
                      <a:r>
                        <a:rPr lang="kk-KZ" sz="1600" b="1" dirty="0" smtClean="0"/>
                        <a:t>Тығыздығы </a:t>
                      </a:r>
                      <a:endParaRPr lang="ru-RU" sz="1600" b="1" dirty="0"/>
                    </a:p>
                  </a:txBody>
                  <a:tcPr/>
                </a:tc>
                <a:tc>
                  <a:txBody>
                    <a:bodyPr/>
                    <a:lstStyle/>
                    <a:p>
                      <a:pPr>
                        <a:lnSpc>
                          <a:spcPct val="115000"/>
                        </a:lnSpc>
                        <a:spcAft>
                          <a:spcPts val="0"/>
                        </a:spcAft>
                      </a:pPr>
                      <a:r>
                        <a:rPr lang="ru-RU" sz="1600" dirty="0">
                          <a:effectLst/>
                        </a:rPr>
                        <a:t>1,59 г/см³</a:t>
                      </a:r>
                      <a:endParaRPr lang="ru-RU" sz="1600" dirty="0">
                        <a:effectLst/>
                        <a:latin typeface="Calibri"/>
                        <a:ea typeface="Calibri"/>
                        <a:cs typeface="Times New Roman"/>
                      </a:endParaRPr>
                    </a:p>
                  </a:txBody>
                  <a:tcPr marL="60960" marR="60960" marT="60960" marB="60960"/>
                </a:tc>
              </a:tr>
              <a:tr h="310510">
                <a:tc gridSpan="2">
                  <a:txBody>
                    <a:bodyPr/>
                    <a:lstStyle/>
                    <a:p>
                      <a:pPr algn="ctr"/>
                      <a:r>
                        <a:rPr lang="kk-KZ" sz="1600" b="1" dirty="0" smtClean="0"/>
                        <a:t>Термиялық қасиеттері</a:t>
                      </a:r>
                      <a:endParaRPr lang="ru-RU" sz="1600" b="1" dirty="0"/>
                    </a:p>
                  </a:txBody>
                  <a:tcPr/>
                </a:tc>
                <a:tc hMerge="1">
                  <a:txBody>
                    <a:bodyPr/>
                    <a:lstStyle/>
                    <a:p>
                      <a:endParaRPr lang="ru-RU" dirty="0"/>
                    </a:p>
                  </a:txBody>
                  <a:tcPr/>
                </a:tc>
              </a:tr>
              <a:tr h="462551">
                <a:tc>
                  <a:txBody>
                    <a:bodyPr/>
                    <a:lstStyle/>
                    <a:p>
                      <a:r>
                        <a:rPr lang="kk-KZ" sz="1600" b="1" dirty="0" smtClean="0"/>
                        <a:t>Балқу темпер-сы</a:t>
                      </a:r>
                      <a:endParaRPr lang="ru-RU" sz="1600" b="1" dirty="0"/>
                    </a:p>
                  </a:txBody>
                  <a:tcPr/>
                </a:tc>
                <a:tc>
                  <a:txBody>
                    <a:bodyPr/>
                    <a:lstStyle/>
                    <a:p>
                      <a:pPr>
                        <a:lnSpc>
                          <a:spcPct val="115000"/>
                        </a:lnSpc>
                        <a:spcAft>
                          <a:spcPts val="0"/>
                        </a:spcAft>
                      </a:pPr>
                      <a:r>
                        <a:rPr lang="ru-RU" sz="1600" dirty="0">
                          <a:effectLst/>
                        </a:rPr>
                        <a:t>323 °C</a:t>
                      </a:r>
                      <a:endParaRPr lang="ru-RU" sz="1600" dirty="0">
                        <a:effectLst/>
                        <a:latin typeface="Calibri"/>
                        <a:ea typeface="Calibri"/>
                        <a:cs typeface="Times New Roman"/>
                      </a:endParaRPr>
                    </a:p>
                  </a:txBody>
                  <a:tcPr marL="60960" marR="60960" marT="60960" marB="60960"/>
                </a:tc>
              </a:tr>
              <a:tr h="462551">
                <a:tc>
                  <a:txBody>
                    <a:bodyPr/>
                    <a:lstStyle/>
                    <a:p>
                      <a:r>
                        <a:rPr lang="kk-KZ" sz="1600" b="1" dirty="0" smtClean="0"/>
                        <a:t>Қайнау</a:t>
                      </a:r>
                      <a:r>
                        <a:rPr lang="kk-KZ" sz="1600" b="1" baseline="0" dirty="0" smtClean="0"/>
                        <a:t> темпер-сы</a:t>
                      </a:r>
                      <a:endParaRPr lang="ru-RU" sz="1600" b="1" dirty="0"/>
                    </a:p>
                  </a:txBody>
                  <a:tcPr/>
                </a:tc>
                <a:tc>
                  <a:txBody>
                    <a:bodyPr/>
                    <a:lstStyle/>
                    <a:p>
                      <a:pPr>
                        <a:lnSpc>
                          <a:spcPct val="115000"/>
                        </a:lnSpc>
                        <a:spcAft>
                          <a:spcPts val="0"/>
                        </a:spcAft>
                      </a:pPr>
                      <a:r>
                        <a:rPr lang="ru-RU" sz="1600" dirty="0">
                          <a:effectLst/>
                        </a:rPr>
                        <a:t>1403 °C</a:t>
                      </a:r>
                      <a:endParaRPr lang="ru-RU" sz="1600" dirty="0">
                        <a:effectLst/>
                        <a:latin typeface="Calibri"/>
                        <a:ea typeface="Calibri"/>
                        <a:cs typeface="Times New Roman"/>
                      </a:endParaRPr>
                    </a:p>
                  </a:txBody>
                  <a:tcPr marL="60960" marR="60960" marT="60960" marB="60960"/>
                </a:tc>
              </a:tr>
              <a:tr h="310510">
                <a:tc gridSpan="2">
                  <a:txBody>
                    <a:bodyPr/>
                    <a:lstStyle/>
                    <a:p>
                      <a:pPr algn="ctr"/>
                      <a:r>
                        <a:rPr lang="kk-KZ" sz="1600" b="1" dirty="0" smtClean="0"/>
                        <a:t>Химиялық қасиеттері</a:t>
                      </a:r>
                      <a:endParaRPr lang="ru-RU" sz="1600" b="1" dirty="0"/>
                    </a:p>
                  </a:txBody>
                  <a:tcPr/>
                </a:tc>
                <a:tc hMerge="1">
                  <a:txBody>
                    <a:bodyPr/>
                    <a:lstStyle/>
                    <a:p>
                      <a:endParaRPr lang="ru-RU"/>
                    </a:p>
                  </a:txBody>
                  <a:tcPr/>
                </a:tc>
              </a:tr>
              <a:tr h="536335">
                <a:tc>
                  <a:txBody>
                    <a:bodyPr/>
                    <a:lstStyle/>
                    <a:p>
                      <a:r>
                        <a:rPr lang="kk-KZ" sz="1600" b="1" dirty="0" smtClean="0"/>
                        <a:t>Суда</a:t>
                      </a:r>
                      <a:r>
                        <a:rPr lang="kk-KZ" sz="1600" b="1" baseline="0" dirty="0" smtClean="0"/>
                        <a:t> ерігіштігі</a:t>
                      </a:r>
                      <a:endParaRPr lang="ru-RU"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effectLst/>
                        </a:rPr>
                        <a:t>108,7 г/100 мл</a:t>
                      </a:r>
                      <a:endParaRPr lang="ru-RU" sz="2000" dirty="0" smtClean="0">
                        <a:effectLst/>
                        <a:latin typeface="Calibri"/>
                        <a:ea typeface="Calibri"/>
                        <a:cs typeface="Times New Roman"/>
                      </a:endParaRPr>
                    </a:p>
                    <a:p>
                      <a:endParaRPr lang="ru-RU" sz="1600" b="1" dirty="0"/>
                    </a:p>
                  </a:txBody>
                  <a:tcPr/>
                </a:tc>
              </a:tr>
            </a:tbl>
          </a:graphicData>
        </a:graphic>
      </p:graphicFrame>
    </p:spTree>
    <p:extLst>
      <p:ext uri="{BB962C8B-B14F-4D97-AF65-F5344CB8AC3E}">
        <p14:creationId xmlns:p14="http://schemas.microsoft.com/office/powerpoint/2010/main" val="380265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kk-KZ" dirty="0" smtClean="0"/>
              <a:t>Шикізаттың сипаттамасы</a:t>
            </a:r>
            <a:endParaRPr lang="en-US" dirty="0"/>
          </a:p>
        </p:txBody>
      </p:sp>
      <p:sp>
        <p:nvSpPr>
          <p:cNvPr id="41987" name="Rectangle 3"/>
          <p:cNvSpPr>
            <a:spLocks noGrp="1" noChangeArrowheads="1"/>
          </p:cNvSpPr>
          <p:nvPr>
            <p:ph idx="1"/>
          </p:nvPr>
        </p:nvSpPr>
        <p:spPr>
          <a:xfrm>
            <a:off x="1" y="1412776"/>
            <a:ext cx="9144000" cy="5445224"/>
          </a:xfrm>
        </p:spPr>
        <p:txBody>
          <a:bodyPr/>
          <a:lstStyle/>
          <a:p>
            <a:pPr marL="0" indent="0" algn="just">
              <a:lnSpc>
                <a:spcPct val="80000"/>
              </a:lnSpc>
              <a:buNone/>
            </a:pPr>
            <a:r>
              <a:rPr lang="kk-KZ" u="sng" dirty="0" smtClean="0">
                <a:solidFill>
                  <a:schemeClr val="accent1">
                    <a:lumMod val="50000"/>
                  </a:schemeClr>
                </a:solidFill>
              </a:rPr>
              <a:t>Шикізат ретінде </a:t>
            </a:r>
            <a:r>
              <a:rPr lang="kk-KZ" dirty="0" smtClean="0">
                <a:solidFill>
                  <a:schemeClr val="accent1">
                    <a:lumMod val="50000"/>
                  </a:schemeClr>
                </a:solidFill>
              </a:rPr>
              <a:t>– </a:t>
            </a:r>
            <a:r>
              <a:rPr lang="kk-KZ" dirty="0" smtClean="0">
                <a:solidFill>
                  <a:srgbClr val="FF0000"/>
                </a:solidFill>
              </a:rPr>
              <a:t>ас тұзының </a:t>
            </a:r>
            <a:r>
              <a:rPr lang="en-US" dirty="0" smtClean="0">
                <a:solidFill>
                  <a:schemeClr val="accent1">
                    <a:lumMod val="50000"/>
                  </a:schemeClr>
                </a:solidFill>
              </a:rPr>
              <a:t>(</a:t>
            </a:r>
            <a:r>
              <a:rPr lang="kk-KZ" dirty="0" smtClean="0">
                <a:solidFill>
                  <a:schemeClr val="accent1">
                    <a:lumMod val="50000"/>
                  </a:schemeClr>
                </a:solidFill>
              </a:rPr>
              <a:t>немесе қайнатыңқыра тұз, натрий хлориді</a:t>
            </a:r>
            <a:r>
              <a:rPr lang="en-US" dirty="0" smtClean="0">
                <a:solidFill>
                  <a:schemeClr val="accent1">
                    <a:lumMod val="50000"/>
                  </a:schemeClr>
                </a:solidFill>
              </a:rPr>
              <a:t>)</a:t>
            </a:r>
            <a:r>
              <a:rPr lang="kk-KZ" dirty="0" smtClean="0">
                <a:solidFill>
                  <a:schemeClr val="accent1">
                    <a:lumMod val="50000"/>
                  </a:schemeClr>
                </a:solidFill>
              </a:rPr>
              <a:t> ерітіндісі қолданылады.</a:t>
            </a:r>
          </a:p>
          <a:p>
            <a:pPr marL="0" indent="0" algn="just">
              <a:lnSpc>
                <a:spcPct val="80000"/>
              </a:lnSpc>
              <a:buNone/>
            </a:pPr>
            <a:r>
              <a:rPr lang="kk-KZ" dirty="0" smtClean="0">
                <a:solidFill>
                  <a:schemeClr val="accent1">
                    <a:lumMod val="50000"/>
                  </a:schemeClr>
                </a:solidFill>
              </a:rPr>
              <a:t>Мұндай тұздың 3 түрлі қазба орындарынан алуға болады: </a:t>
            </a:r>
          </a:p>
          <a:p>
            <a:pPr>
              <a:lnSpc>
                <a:spcPct val="80000"/>
              </a:lnSpc>
            </a:pPr>
            <a:r>
              <a:rPr lang="kk-KZ" dirty="0" smtClean="0">
                <a:solidFill>
                  <a:schemeClr val="accent1">
                    <a:lumMod val="50000"/>
                  </a:schemeClr>
                </a:solidFill>
              </a:rPr>
              <a:t>қазбалы тұз </a:t>
            </a:r>
            <a:r>
              <a:rPr lang="en-US" dirty="0" smtClean="0">
                <a:solidFill>
                  <a:schemeClr val="accent1">
                    <a:lumMod val="50000"/>
                  </a:schemeClr>
                </a:solidFill>
              </a:rPr>
              <a:t> (99% </a:t>
            </a:r>
            <a:r>
              <a:rPr lang="kk-KZ" dirty="0" smtClean="0">
                <a:solidFill>
                  <a:schemeClr val="accent1">
                    <a:lumMod val="50000"/>
                  </a:schemeClr>
                </a:solidFill>
              </a:rPr>
              <a:t>жуық қоры бар</a:t>
            </a:r>
            <a:r>
              <a:rPr lang="en-US" dirty="0" smtClean="0">
                <a:solidFill>
                  <a:schemeClr val="accent1">
                    <a:lumMod val="50000"/>
                  </a:schemeClr>
                </a:solidFill>
              </a:rPr>
              <a:t>)</a:t>
            </a:r>
            <a:r>
              <a:rPr lang="kk-KZ" dirty="0">
                <a:solidFill>
                  <a:schemeClr val="accent1">
                    <a:lumMod val="50000"/>
                  </a:schemeClr>
                </a:solidFill>
              </a:rPr>
              <a:t>;</a:t>
            </a:r>
            <a:endParaRPr lang="kk-KZ" dirty="0" smtClean="0">
              <a:solidFill>
                <a:schemeClr val="accent1">
                  <a:lumMod val="50000"/>
                </a:schemeClr>
              </a:solidFill>
            </a:endParaRPr>
          </a:p>
          <a:p>
            <a:pPr>
              <a:lnSpc>
                <a:spcPct val="80000"/>
              </a:lnSpc>
            </a:pPr>
            <a:r>
              <a:rPr lang="kk-KZ" dirty="0" smtClean="0">
                <a:solidFill>
                  <a:schemeClr val="accent1">
                    <a:lumMod val="50000"/>
                  </a:schemeClr>
                </a:solidFill>
              </a:rPr>
              <a:t>өздігінен тұнатын түпкі жинақтамалары бар тұзды өзендер</a:t>
            </a:r>
            <a:r>
              <a:rPr lang="en-US" dirty="0" smtClean="0">
                <a:solidFill>
                  <a:schemeClr val="accent1">
                    <a:lumMod val="50000"/>
                  </a:schemeClr>
                </a:solidFill>
              </a:rPr>
              <a:t>(0,77%)</a:t>
            </a:r>
            <a:r>
              <a:rPr lang="kk-KZ" dirty="0" smtClean="0">
                <a:solidFill>
                  <a:schemeClr val="accent1">
                    <a:lumMod val="50000"/>
                  </a:schemeClr>
                </a:solidFill>
              </a:rPr>
              <a:t>;</a:t>
            </a:r>
            <a:r>
              <a:rPr lang="en-US" dirty="0" smtClean="0">
                <a:solidFill>
                  <a:schemeClr val="accent1">
                    <a:lumMod val="50000"/>
                  </a:schemeClr>
                </a:solidFill>
              </a:rPr>
              <a:t> </a:t>
            </a:r>
            <a:endParaRPr lang="kk-KZ" dirty="0" smtClean="0">
              <a:solidFill>
                <a:schemeClr val="accent1">
                  <a:lumMod val="50000"/>
                </a:schemeClr>
              </a:solidFill>
            </a:endParaRPr>
          </a:p>
          <a:p>
            <a:pPr>
              <a:lnSpc>
                <a:spcPct val="80000"/>
              </a:lnSpc>
            </a:pPr>
            <a:r>
              <a:rPr lang="kk-KZ" dirty="0" smtClean="0">
                <a:solidFill>
                  <a:schemeClr val="accent1">
                    <a:lumMod val="50000"/>
                  </a:schemeClr>
                </a:solidFill>
              </a:rPr>
              <a:t>қалғаны- жерасты ерітінділер</a:t>
            </a:r>
            <a:r>
              <a:rPr lang="kk-KZ" sz="3200" dirty="0" smtClean="0">
                <a:solidFill>
                  <a:schemeClr val="accent1">
                    <a:lumMod val="50000"/>
                  </a:schemeClr>
                </a:solidFill>
              </a:rPr>
              <a:t>. </a:t>
            </a:r>
            <a:endParaRPr lang="en-US" sz="3200" dirty="0">
              <a:solidFill>
                <a:schemeClr val="accent1">
                  <a:lumMod val="50000"/>
                </a:schemeClr>
              </a:solidFill>
            </a:endParaRPr>
          </a:p>
        </p:txBody>
      </p:sp>
      <p:sp>
        <p:nvSpPr>
          <p:cNvPr id="7" name="Нижний колонтитул 4"/>
          <p:cNvSpPr>
            <a:spLocks noGrp="1"/>
          </p:cNvSpPr>
          <p:nvPr>
            <p:ph type="ftr" sz="quarter" idx="11"/>
          </p:nvPr>
        </p:nvSpPr>
        <p:spPr/>
        <p:txBody>
          <a:bodyPr/>
          <a:lstStyle/>
          <a:p>
            <a:r>
              <a:rPr lang="en-US"/>
              <a:t>www.themegallery.com</a:t>
            </a:r>
          </a:p>
        </p:txBody>
      </p:sp>
      <p:sp>
        <p:nvSpPr>
          <p:cNvPr id="41989" name="Text Box 5"/>
          <p:cNvSpPr txBox="1">
            <a:spLocks noChangeArrowheads="1"/>
          </p:cNvSpPr>
          <p:nvPr/>
        </p:nvSpPr>
        <p:spPr bwMode="auto">
          <a:xfrm>
            <a:off x="5607050" y="609600"/>
            <a:ext cx="3298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accent2"/>
                </a:solidFill>
              </a:rPr>
              <a:t>Click to edit text styles</a:t>
            </a:r>
          </a:p>
        </p:txBody>
      </p:sp>
      <p:sp>
        <p:nvSpPr>
          <p:cNvPr id="41992" name="Text Box 8"/>
          <p:cNvSpPr txBox="1">
            <a:spLocks noChangeArrowheads="1"/>
          </p:cNvSpPr>
          <p:nvPr/>
        </p:nvSpPr>
        <p:spPr bwMode="auto">
          <a:xfrm>
            <a:off x="5638800" y="1011238"/>
            <a:ext cx="307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t>Edit your company slogan</a:t>
            </a:r>
          </a:p>
        </p:txBody>
      </p:sp>
      <p:pic>
        <p:nvPicPr>
          <p:cNvPr id="41994" name="Picture 10" descr="C:\Users\юзер\Desktop\2228549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25144"/>
            <a:ext cx="3168352" cy="2119442"/>
          </a:xfrm>
          <a:prstGeom prst="rect">
            <a:avLst/>
          </a:prstGeom>
          <a:noFill/>
          <a:extLst>
            <a:ext uri="{909E8E84-426E-40DD-AFC4-6F175D3DCCD1}">
              <a14:hiddenFill xmlns:a14="http://schemas.microsoft.com/office/drawing/2010/main">
                <a:solidFill>
                  <a:srgbClr val="FFFFFF"/>
                </a:solidFill>
              </a14:hiddenFill>
            </a:ext>
          </a:extLst>
        </p:spPr>
      </p:pic>
      <p:pic>
        <p:nvPicPr>
          <p:cNvPr id="41995" name="Picture 11" descr="C:\Users\юзер\Desktop\1340962515_13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725143"/>
            <a:ext cx="2808386" cy="2119443"/>
          </a:xfrm>
          <a:prstGeom prst="rect">
            <a:avLst/>
          </a:prstGeom>
          <a:noFill/>
          <a:extLst>
            <a:ext uri="{909E8E84-426E-40DD-AFC4-6F175D3DCCD1}">
              <a14:hiddenFill xmlns:a14="http://schemas.microsoft.com/office/drawing/2010/main">
                <a:solidFill>
                  <a:srgbClr val="FFFFFF"/>
                </a:solidFill>
              </a14:hiddenFill>
            </a:ext>
          </a:extLst>
        </p:spPr>
      </p:pic>
      <p:pic>
        <p:nvPicPr>
          <p:cNvPr id="41996" name="Picture 12" descr="C:\Users\юзер\Desktop\3-ekskursiya-v-solyanyie-shahtyi-soledar-iz-harkov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250" y="4725143"/>
            <a:ext cx="2880245" cy="2119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Қазбалы тұздың орны</a:t>
            </a:r>
            <a:endParaRPr lang="ru-RU" dirty="0"/>
          </a:p>
        </p:txBody>
      </p:sp>
      <p:sp>
        <p:nvSpPr>
          <p:cNvPr id="3" name="Объект 2"/>
          <p:cNvSpPr>
            <a:spLocks noGrp="1"/>
          </p:cNvSpPr>
          <p:nvPr>
            <p:ph idx="1"/>
          </p:nvPr>
        </p:nvSpPr>
        <p:spPr>
          <a:xfrm>
            <a:off x="0" y="1600200"/>
            <a:ext cx="9144000" cy="5257800"/>
          </a:xfrm>
        </p:spPr>
        <p:txBody>
          <a:bodyPr/>
          <a:lstStyle/>
          <a:p>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75778" name="Picture 2" descr="C:\Users\юзер\Desktop\saltbe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2"/>
            <a:ext cx="4464496" cy="2340260"/>
          </a:xfrm>
          <a:prstGeom prst="rect">
            <a:avLst/>
          </a:prstGeom>
          <a:noFill/>
          <a:extLst>
            <a:ext uri="{909E8E84-426E-40DD-AFC4-6F175D3DCCD1}">
              <a14:hiddenFill xmlns:a14="http://schemas.microsoft.com/office/drawing/2010/main">
                <a:solidFill>
                  <a:srgbClr val="FFFFFF"/>
                </a:solidFill>
              </a14:hiddenFill>
            </a:ext>
          </a:extLst>
        </p:spPr>
      </p:pic>
      <p:pic>
        <p:nvPicPr>
          <p:cNvPr id="75779" name="Picture 3" descr="C:\Users\юзер\Desktop\222854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56792"/>
            <a:ext cx="4392488" cy="2340260"/>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descr="C:\Users\юзер\Desktop\2228549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897052"/>
            <a:ext cx="8856984" cy="284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4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5400600" cy="936104"/>
          </a:xfrm>
        </p:spPr>
        <p:txBody>
          <a:bodyPr/>
          <a:lstStyle/>
          <a:p>
            <a:r>
              <a:rPr lang="kk-KZ" dirty="0" smtClean="0"/>
              <a:t>Өздігінен тұнатын тұздық өзендер</a:t>
            </a:r>
            <a:endParaRPr lang="ru-RU" dirty="0"/>
          </a:p>
        </p:txBody>
      </p:sp>
      <p:sp>
        <p:nvSpPr>
          <p:cNvPr id="3" name="Объект 2"/>
          <p:cNvSpPr>
            <a:spLocks noGrp="1"/>
          </p:cNvSpPr>
          <p:nvPr>
            <p:ph idx="1"/>
          </p:nvPr>
        </p:nvSpPr>
        <p:spPr>
          <a:xfrm>
            <a:off x="0" y="1600200"/>
            <a:ext cx="9144000" cy="5257800"/>
          </a:xfrm>
        </p:spPr>
        <p:txBody>
          <a:bodyPr/>
          <a:lstStyle/>
          <a:p>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76802" name="Picture 2" descr="C:\Users\юзер\Desktop\2228547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796" y="1628800"/>
            <a:ext cx="4500692" cy="2547938"/>
          </a:xfrm>
          <a:prstGeom prst="rect">
            <a:avLst/>
          </a:prstGeom>
          <a:noFill/>
          <a:extLst>
            <a:ext uri="{909E8E84-426E-40DD-AFC4-6F175D3DCCD1}">
              <a14:hiddenFill xmlns:a14="http://schemas.microsoft.com/office/drawing/2010/main">
                <a:solidFill>
                  <a:srgbClr val="FFFFFF"/>
                </a:solidFill>
              </a14:hiddenFill>
            </a:ext>
          </a:extLst>
        </p:spPr>
      </p:pic>
      <p:pic>
        <p:nvPicPr>
          <p:cNvPr id="76803" name="Picture 3" descr="C:\Users\юзер\Desktop\2228546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02" y="4176738"/>
            <a:ext cx="4150894" cy="2492622"/>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C:\Users\юзер\Desktop\1340962515_13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02" y="1628800"/>
            <a:ext cx="4150894" cy="2547938"/>
          </a:xfrm>
          <a:prstGeom prst="rect">
            <a:avLst/>
          </a:prstGeom>
          <a:noFill/>
          <a:extLst>
            <a:ext uri="{909E8E84-426E-40DD-AFC4-6F175D3DCCD1}">
              <a14:hiddenFill xmlns:a14="http://schemas.microsoft.com/office/drawing/2010/main">
                <a:solidFill>
                  <a:srgbClr val="FFFFFF"/>
                </a:solidFill>
              </a14:hiddenFill>
            </a:ext>
          </a:extLst>
        </p:spPr>
      </p:pic>
      <p:pic>
        <p:nvPicPr>
          <p:cNvPr id="76805" name="Picture 5" descr="C:\Users\юзер\Desktop\652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3796" y="3355238"/>
            <a:ext cx="216408" cy="147523"/>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C:\Users\юзер\Desktop\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3796" y="4176738"/>
            <a:ext cx="4500692" cy="249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43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5436096" cy="936104"/>
          </a:xfrm>
        </p:spPr>
        <p:txBody>
          <a:bodyPr/>
          <a:lstStyle/>
          <a:p>
            <a:r>
              <a:rPr lang="kk-KZ" dirty="0" smtClean="0"/>
              <a:t>Жерасты ерітінділердің </a:t>
            </a:r>
            <a:r>
              <a:rPr lang="en-US" dirty="0" smtClean="0"/>
              <a:t>(</a:t>
            </a:r>
            <a:r>
              <a:rPr lang="kk-KZ" dirty="0" smtClean="0"/>
              <a:t>рассол</a:t>
            </a:r>
            <a:r>
              <a:rPr lang="en-US" dirty="0" smtClean="0"/>
              <a:t>)</a:t>
            </a:r>
            <a:r>
              <a:rPr lang="kk-KZ" dirty="0" smtClean="0"/>
              <a:t> тұздық орны</a:t>
            </a:r>
            <a:endParaRPr lang="ru-RU" dirty="0"/>
          </a:p>
        </p:txBody>
      </p:sp>
      <p:sp>
        <p:nvSpPr>
          <p:cNvPr id="3" name="Объект 2"/>
          <p:cNvSpPr>
            <a:spLocks noGrp="1"/>
          </p:cNvSpPr>
          <p:nvPr>
            <p:ph idx="1"/>
          </p:nvPr>
        </p:nvSpPr>
        <p:spPr>
          <a:xfrm>
            <a:off x="0" y="1412776"/>
            <a:ext cx="9144000" cy="5445224"/>
          </a:xfrm>
        </p:spPr>
        <p:txBody>
          <a:bodyPr/>
          <a:lstStyle/>
          <a:p>
            <a:endParaRPr lang="ru-RU" dirty="0"/>
          </a:p>
        </p:txBody>
      </p:sp>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77826" name="Picture 2" descr="C:\Users\юзер\Deskto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64481"/>
            <a:ext cx="4608512" cy="2920925"/>
          </a:xfrm>
          <a:prstGeom prst="rect">
            <a:avLst/>
          </a:prstGeom>
          <a:noFill/>
          <a:extLst>
            <a:ext uri="{909E8E84-426E-40DD-AFC4-6F175D3DCCD1}">
              <a14:hiddenFill xmlns:a14="http://schemas.microsoft.com/office/drawing/2010/main">
                <a:solidFill>
                  <a:srgbClr val="FFFFFF"/>
                </a:solidFill>
              </a14:hiddenFill>
            </a:ext>
          </a:extLst>
        </p:spPr>
      </p:pic>
      <p:pic>
        <p:nvPicPr>
          <p:cNvPr id="77827" name="Picture 3" descr="C:\Users\юзер\Desktop\solyanie_ko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64481"/>
            <a:ext cx="4320480" cy="2920925"/>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C:\Users\юзер\Desktop\3-ekskursiya-v-solyanyie-shahtyi-soledar-iz-harkov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385406"/>
            <a:ext cx="8928992" cy="235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50274"/>
      </p:ext>
    </p:extLst>
  </p:cSld>
  <p:clrMapOvr>
    <a:masterClrMapping/>
  </p:clrMapOvr>
</p:sld>
</file>

<file path=ppt/theme/theme1.xml><?xml version="1.0" encoding="utf-8"?>
<a:theme xmlns:a="http://schemas.openxmlformats.org/drawingml/2006/main" name="cdb2004211gl">
  <a:themeElements>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fontScheme name="1922tgp_connection_light">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22tgp_connection_light 1">
        <a:dk1>
          <a:srgbClr val="000000"/>
        </a:dk1>
        <a:lt1>
          <a:srgbClr val="FFFFFF"/>
        </a:lt1>
        <a:dk2>
          <a:srgbClr val="165E86"/>
        </a:dk2>
        <a:lt2>
          <a:srgbClr val="969696"/>
        </a:lt2>
        <a:accent1>
          <a:srgbClr val="2AA08A"/>
        </a:accent1>
        <a:accent2>
          <a:srgbClr val="AA67DD"/>
        </a:accent2>
        <a:accent3>
          <a:srgbClr val="FFFFFF"/>
        </a:accent3>
        <a:accent4>
          <a:srgbClr val="000000"/>
        </a:accent4>
        <a:accent5>
          <a:srgbClr val="ACCDC4"/>
        </a:accent5>
        <a:accent6>
          <a:srgbClr val="9A5DC8"/>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clrMap bg1="lt1" tx1="dk1" bg2="lt2" tx2="dk2" accent1="accent1" accent2="accent2" accent3="accent3" accent4="accent4" accent5="accent5" accent6="accent6" hlink="hlink" folHlink="folHlink"/>
    </a:extraClrScheme>
    <a:extraClrScheme>
      <a:clrScheme name="1922tgp_connection_light 3">
        <a:dk1>
          <a:srgbClr val="000000"/>
        </a:dk1>
        <a:lt1>
          <a:srgbClr val="FFFFFF"/>
        </a:lt1>
        <a:dk2>
          <a:srgbClr val="000066"/>
        </a:dk2>
        <a:lt2>
          <a:srgbClr val="969696"/>
        </a:lt2>
        <a:accent1>
          <a:srgbClr val="117AC1"/>
        </a:accent1>
        <a:accent2>
          <a:srgbClr val="3E9887"/>
        </a:accent2>
        <a:accent3>
          <a:srgbClr val="FFFFFF"/>
        </a:accent3>
        <a:accent4>
          <a:srgbClr val="000000"/>
        </a:accent4>
        <a:accent5>
          <a:srgbClr val="AABEDD"/>
        </a:accent5>
        <a:accent6>
          <a:srgbClr val="37897A"/>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TotalTime>
  <Words>821</Words>
  <Application>Microsoft Office PowerPoint</Application>
  <PresentationFormat>Экран (4:3)</PresentationFormat>
  <Paragraphs>195</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Times New Roman</vt:lpstr>
      <vt:lpstr>Verdana</vt:lpstr>
      <vt:lpstr>Wingdings</vt:lpstr>
      <vt:lpstr>cdb2004211gl</vt:lpstr>
      <vt:lpstr>Хлордың, күйдіргіш сілтінің электролиздік өндірісі </vt:lpstr>
      <vt:lpstr>Дәрістің мақсаты:</vt:lpstr>
      <vt:lpstr>Дәрістің жоспары:</vt:lpstr>
      <vt:lpstr> Хлордың және күйдіргіш сілтінің физико-химиялық қасиеттері. </vt:lpstr>
      <vt:lpstr>Күйдіргіш натрийдің физикалық қасиеттері</vt:lpstr>
      <vt:lpstr>Шикізаттың сипаттамасы</vt:lpstr>
      <vt:lpstr>Қазбалы тұздың орны</vt:lpstr>
      <vt:lpstr>Өздігінен тұнатын тұздық өзендер</vt:lpstr>
      <vt:lpstr>Жерасты ерітінділердің (рассол) тұздық орны</vt:lpstr>
      <vt:lpstr>Шикізаттың құрамы:</vt:lpstr>
      <vt:lpstr> Хлор мен күйдіргіш сілтіні алу жолдары </vt:lpstr>
      <vt:lpstr>Қатты катод қолдана отырып хлор мен күйдіргіш сілтіні алудың принципиалды сызбасы</vt:lpstr>
      <vt:lpstr>Қатты катод қолданған кездегі электролиздің сипаттамасы</vt:lpstr>
      <vt:lpstr>Қатты катод қолданған кездегі өтетін электрохимиялық процестер</vt:lpstr>
      <vt:lpstr>Презентация PowerPoint</vt:lpstr>
      <vt:lpstr>Сынаптық катодты қолдану арқылы хлор мен сілті алу</vt:lpstr>
      <vt:lpstr>Сынаптық катод кезіндегі электролиздің параметрлері</vt:lpstr>
      <vt:lpstr>Амальгаманы ыдырата отырып сілті алу</vt:lpstr>
      <vt:lpstr>Хлор мен күйдіргіш натрдың қолданылуы</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Хлордың, күйдіргіш сілтінің электролиздік өндірісі</dc:title>
  <dc:creator>юзер</dc:creator>
  <cp:lastModifiedBy>Кудреева Лейла</cp:lastModifiedBy>
  <cp:revision>46</cp:revision>
  <dcterms:created xsi:type="dcterms:W3CDTF">2012-10-30T15:17:23Z</dcterms:created>
  <dcterms:modified xsi:type="dcterms:W3CDTF">2022-10-01T07:03:51Z</dcterms:modified>
</cp:coreProperties>
</file>