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0"/>
  </p:notesMasterIdLst>
  <p:sldIdLst>
    <p:sldId id="256" r:id="rId3"/>
    <p:sldId id="258" r:id="rId4"/>
    <p:sldId id="328" r:id="rId5"/>
    <p:sldId id="259" r:id="rId6"/>
    <p:sldId id="299" r:id="rId7"/>
    <p:sldId id="329" r:id="rId8"/>
    <p:sldId id="260" r:id="rId9"/>
    <p:sldId id="261" r:id="rId10"/>
    <p:sldId id="335" r:id="rId11"/>
    <p:sldId id="262" r:id="rId12"/>
    <p:sldId id="263" r:id="rId13"/>
    <p:sldId id="300" r:id="rId14"/>
    <p:sldId id="264" r:id="rId15"/>
    <p:sldId id="265" r:id="rId16"/>
    <p:sldId id="266" r:id="rId17"/>
    <p:sldId id="267" r:id="rId18"/>
    <p:sldId id="268" r:id="rId19"/>
    <p:sldId id="334" r:id="rId20"/>
    <p:sldId id="332" r:id="rId21"/>
    <p:sldId id="292" r:id="rId22"/>
    <p:sldId id="308" r:id="rId23"/>
    <p:sldId id="293" r:id="rId24"/>
    <p:sldId id="294" r:id="rId25"/>
    <p:sldId id="295" r:id="rId26"/>
    <p:sldId id="309" r:id="rId27"/>
    <p:sldId id="297" r:id="rId28"/>
    <p:sldId id="331" r:id="rId29"/>
  </p:sldIdLst>
  <p:sldSz cx="9144000" cy="6858000" type="screen4x3"/>
  <p:notesSz cx="6858000" cy="9144000"/>
  <p:custDataLst>
    <p:tags r:id="rId3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58"/>
            <p14:sldId id="328"/>
            <p14:sldId id="259"/>
            <p14:sldId id="299"/>
            <p14:sldId id="329"/>
            <p14:sldId id="260"/>
            <p14:sldId id="261"/>
            <p14:sldId id="335"/>
            <p14:sldId id="262"/>
            <p14:sldId id="263"/>
            <p14:sldId id="300"/>
            <p14:sldId id="264"/>
            <p14:sldId id="265"/>
            <p14:sldId id="266"/>
            <p14:sldId id="267"/>
            <p14:sldId id="268"/>
            <p14:sldId id="334"/>
            <p14:sldId id="332"/>
            <p14:sldId id="292"/>
            <p14:sldId id="308"/>
            <p14:sldId id="293"/>
            <p14:sldId id="294"/>
            <p14:sldId id="295"/>
            <p14:sldId id="309"/>
            <p14:sldId id="297"/>
            <p14:sldId id="331"/>
          </p14:sldIdLst>
        </p14:section>
        <p14:section name="Untitled Section" id="{0F1CB131-A6BD-43D0-B8D4-1F27CEF7A0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3" autoAdjust="0"/>
    <p:restoredTop sz="99309" autoAdjust="0"/>
  </p:normalViewPr>
  <p:slideViewPr>
    <p:cSldViewPr>
      <p:cViewPr>
        <p:scale>
          <a:sx n="81" d="100"/>
          <a:sy n="81" d="100"/>
        </p:scale>
        <p:origin x="-118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F4F46-6A40-412D-8EAF-1EE412BFB3AA}" type="doc">
      <dgm:prSet loTypeId="urn:microsoft.com/office/officeart/2005/8/layout/target1" loCatId="relationship" qsTypeId="urn:microsoft.com/office/officeart/2005/8/quickstyle/simple1" qsCatId="simple" csTypeId="urn:microsoft.com/office/officeart/2005/8/colors/colorful1" csCatId="colorful" phldr="1"/>
      <dgm:spPr/>
    </dgm:pt>
    <dgm:pt modelId="{D7CFDD75-97E1-499E-854E-DA90BD2E2EC7}">
      <dgm:prSet phldrT="[Text]" custT="1"/>
      <dgm:spPr/>
      <dgm:t>
        <a:bodyPr/>
        <a:lstStyle/>
        <a:p>
          <a:r>
            <a:rPr lang="en-GB" sz="2000" dirty="0" smtClean="0"/>
            <a:t>techniques</a:t>
          </a:r>
          <a:endParaRPr lang="en-GB" sz="2000" dirty="0"/>
        </a:p>
      </dgm:t>
    </dgm:pt>
    <dgm:pt modelId="{923F016C-0283-49FC-930C-DC37695AE0F8}" type="parTrans" cxnId="{B87D01CA-3442-4E7E-B665-971E98043DC4}">
      <dgm:prSet/>
      <dgm:spPr/>
      <dgm:t>
        <a:bodyPr/>
        <a:lstStyle/>
        <a:p>
          <a:endParaRPr lang="en-GB" sz="2000"/>
        </a:p>
      </dgm:t>
    </dgm:pt>
    <dgm:pt modelId="{D0A092FB-00CE-4AF4-8A31-426F87037BAD}" type="sibTrans" cxnId="{B87D01CA-3442-4E7E-B665-971E98043DC4}">
      <dgm:prSet/>
      <dgm:spPr/>
      <dgm:t>
        <a:bodyPr/>
        <a:lstStyle/>
        <a:p>
          <a:endParaRPr lang="en-GB" sz="2000"/>
        </a:p>
      </dgm:t>
    </dgm:pt>
    <dgm:pt modelId="{06D0CDC9-37EF-4BEE-8CF1-9CEDD707AF4E}">
      <dgm:prSet phldrT="[Text]" custT="1"/>
      <dgm:spPr/>
      <dgm:t>
        <a:bodyPr/>
        <a:lstStyle/>
        <a:p>
          <a:r>
            <a:rPr lang="en-GB" sz="2000" dirty="0" smtClean="0"/>
            <a:t>method</a:t>
          </a:r>
          <a:endParaRPr lang="en-GB" sz="2000" dirty="0"/>
        </a:p>
      </dgm:t>
      <dgm:extLst>
        <a:ext uri="{E40237B7-FDA0-4F09-8148-C483321AD2D9}">
          <dgm14:cNvPr xmlns:dgm14="http://schemas.microsoft.com/office/drawing/2010/diagram" id="0" name="" descr="techniques&#10;method&#10;approach&#10;"/>
        </a:ext>
      </dgm:extLst>
    </dgm:pt>
    <dgm:pt modelId="{D8F342CE-D543-4F42-9896-36CDD888908D}" type="parTrans" cxnId="{BE4FA393-0E58-49D0-A5A4-0C216C1E999D}">
      <dgm:prSet/>
      <dgm:spPr/>
      <dgm:t>
        <a:bodyPr/>
        <a:lstStyle/>
        <a:p>
          <a:endParaRPr lang="en-GB" sz="2000"/>
        </a:p>
      </dgm:t>
    </dgm:pt>
    <dgm:pt modelId="{345A477E-4C12-48E6-9CA0-8207877E5CB7}" type="sibTrans" cxnId="{BE4FA393-0E58-49D0-A5A4-0C216C1E999D}">
      <dgm:prSet/>
      <dgm:spPr/>
      <dgm:t>
        <a:bodyPr/>
        <a:lstStyle/>
        <a:p>
          <a:endParaRPr lang="en-GB" sz="2000"/>
        </a:p>
      </dgm:t>
    </dgm:pt>
    <dgm:pt modelId="{644E6C4C-6336-4B2B-A388-C44187E0B855}">
      <dgm:prSet phldrT="[Text]" custT="1"/>
      <dgm:spPr/>
      <dgm:t>
        <a:bodyPr/>
        <a:lstStyle/>
        <a:p>
          <a:r>
            <a:rPr lang="en-GB" sz="2000" dirty="0" smtClean="0"/>
            <a:t>approach</a:t>
          </a:r>
          <a:endParaRPr lang="en-GB" sz="2000" dirty="0"/>
        </a:p>
      </dgm:t>
      <dgm:extLst>
        <a:ext uri="{E40237B7-FDA0-4F09-8148-C483321AD2D9}">
          <dgm14:cNvPr xmlns:dgm14="http://schemas.microsoft.com/office/drawing/2010/diagram" id="0" name="" descr="techniques&#10;method&#10;approach&#10;"/>
        </a:ext>
      </dgm:extLst>
    </dgm:pt>
    <dgm:pt modelId="{86C777B3-F009-4EBB-8D90-7F34EEEBDE6E}" type="parTrans" cxnId="{1B3A6843-7B73-4223-91B2-C6988649CDFC}">
      <dgm:prSet/>
      <dgm:spPr/>
      <dgm:t>
        <a:bodyPr/>
        <a:lstStyle/>
        <a:p>
          <a:endParaRPr lang="en-GB" sz="2000"/>
        </a:p>
      </dgm:t>
    </dgm:pt>
    <dgm:pt modelId="{68CFFC28-DD00-4315-B20C-798BC62F095D}" type="sibTrans" cxnId="{1B3A6843-7B73-4223-91B2-C6988649CDFC}">
      <dgm:prSet/>
      <dgm:spPr/>
      <dgm:t>
        <a:bodyPr/>
        <a:lstStyle/>
        <a:p>
          <a:endParaRPr lang="en-GB" sz="2000"/>
        </a:p>
      </dgm:t>
    </dgm:pt>
    <dgm:pt modelId="{7B015176-A9F6-4663-AAD8-878806E99854}" type="pres">
      <dgm:prSet presAssocID="{D3EF4F46-6A40-412D-8EAF-1EE412BFB3AA}" presName="composite" presStyleCnt="0">
        <dgm:presLayoutVars>
          <dgm:chMax val="5"/>
          <dgm:dir/>
          <dgm:resizeHandles val="exact"/>
        </dgm:presLayoutVars>
      </dgm:prSet>
      <dgm:spPr/>
    </dgm:pt>
    <dgm:pt modelId="{EC7B55CA-7FEB-4A72-9834-05DE7CE767C8}" type="pres">
      <dgm:prSet presAssocID="{D7CFDD75-97E1-499E-854E-DA90BD2E2EC7}" presName="circle1" presStyleLbl="lnNode1" presStyleIdx="0" presStyleCnt="3"/>
      <dgm:spPr/>
    </dgm:pt>
    <dgm:pt modelId="{7304F8C6-96B2-4D78-A70B-3C2B254B107A}" type="pres">
      <dgm:prSet presAssocID="{D7CFDD75-97E1-499E-854E-DA90BD2E2EC7}" presName="text1" presStyleLbl="revTx" presStyleIdx="0" presStyleCnt="3" custScaleX="115667">
        <dgm:presLayoutVars>
          <dgm:bulletEnabled val="1"/>
        </dgm:presLayoutVars>
      </dgm:prSet>
      <dgm:spPr/>
      <dgm:t>
        <a:bodyPr/>
        <a:lstStyle/>
        <a:p>
          <a:endParaRPr lang="en-GB"/>
        </a:p>
      </dgm:t>
    </dgm:pt>
    <dgm:pt modelId="{1100A0CC-EF95-46F8-BF64-DDA1180037DF}" type="pres">
      <dgm:prSet presAssocID="{D7CFDD75-97E1-499E-854E-DA90BD2E2EC7}" presName="line1" presStyleLbl="callout" presStyleIdx="0" presStyleCnt="6"/>
      <dgm:spPr>
        <a:ln>
          <a:solidFill>
            <a:schemeClr val="tx1"/>
          </a:solidFill>
        </a:ln>
      </dgm:spPr>
    </dgm:pt>
    <dgm:pt modelId="{A3403B87-45AB-4263-ACB0-3296BA95866C}" type="pres">
      <dgm:prSet presAssocID="{D7CFDD75-97E1-499E-854E-DA90BD2E2EC7}" presName="d1" presStyleLbl="callout" presStyleIdx="1" presStyleCnt="6"/>
      <dgm:spPr>
        <a:ln>
          <a:solidFill>
            <a:schemeClr val="tx1"/>
          </a:solidFill>
        </a:ln>
      </dgm:spPr>
    </dgm:pt>
    <dgm:pt modelId="{B0EE28B0-02B8-466B-B90C-9CF941E2765A}" type="pres">
      <dgm:prSet presAssocID="{06D0CDC9-37EF-4BEE-8CF1-9CEDD707AF4E}" presName="circle2" presStyleLbl="lnNode1" presStyleIdx="1" presStyleCnt="3"/>
      <dgm:spPr/>
    </dgm:pt>
    <dgm:pt modelId="{337FA9DD-A5EA-4482-8BB5-8FE195733CD9}" type="pres">
      <dgm:prSet presAssocID="{06D0CDC9-37EF-4BEE-8CF1-9CEDD707AF4E}" presName="text2" presStyleLbl="revTx" presStyleIdx="1" presStyleCnt="3" custLinFactNeighborX="-9860">
        <dgm:presLayoutVars>
          <dgm:bulletEnabled val="1"/>
        </dgm:presLayoutVars>
      </dgm:prSet>
      <dgm:spPr/>
      <dgm:t>
        <a:bodyPr/>
        <a:lstStyle/>
        <a:p>
          <a:endParaRPr lang="en-GB"/>
        </a:p>
      </dgm:t>
    </dgm:pt>
    <dgm:pt modelId="{96E8DEBF-2B1F-44C1-A44A-BC753FA1544E}" type="pres">
      <dgm:prSet presAssocID="{06D0CDC9-37EF-4BEE-8CF1-9CEDD707AF4E}" presName="line2" presStyleLbl="callout" presStyleIdx="2" presStyleCnt="6"/>
      <dgm:spPr>
        <a:ln>
          <a:solidFill>
            <a:schemeClr val="tx1"/>
          </a:solidFill>
        </a:ln>
      </dgm:spPr>
    </dgm:pt>
    <dgm:pt modelId="{1DFE2A3E-F128-4108-A578-45DE1750AC4D}" type="pres">
      <dgm:prSet presAssocID="{06D0CDC9-37EF-4BEE-8CF1-9CEDD707AF4E}" presName="d2" presStyleLbl="callout" presStyleIdx="3" presStyleCnt="6"/>
      <dgm:spPr>
        <a:ln>
          <a:solidFill>
            <a:schemeClr val="tx1"/>
          </a:solidFill>
        </a:ln>
      </dgm:spPr>
    </dgm:pt>
    <dgm:pt modelId="{7888885F-F338-4655-AC02-D6A22D1C0C6A}" type="pres">
      <dgm:prSet presAssocID="{644E6C4C-6336-4B2B-A388-C44187E0B855}" presName="circle3" presStyleLbl="lnNode1" presStyleIdx="2" presStyleCnt="3"/>
      <dgm:spPr/>
    </dgm:pt>
    <dgm:pt modelId="{FF97609E-7F5C-44AB-8397-92776F01851D}" type="pres">
      <dgm:prSet presAssocID="{644E6C4C-6336-4B2B-A388-C44187E0B855}" presName="text3" presStyleLbl="revTx" presStyleIdx="2" presStyleCnt="3" custLinFactNeighborX="-9860">
        <dgm:presLayoutVars>
          <dgm:bulletEnabled val="1"/>
        </dgm:presLayoutVars>
      </dgm:prSet>
      <dgm:spPr/>
      <dgm:t>
        <a:bodyPr/>
        <a:lstStyle/>
        <a:p>
          <a:endParaRPr lang="en-GB"/>
        </a:p>
      </dgm:t>
    </dgm:pt>
    <dgm:pt modelId="{F8F7B4F8-61EC-4C76-9DCB-59ADB102A43F}" type="pres">
      <dgm:prSet presAssocID="{644E6C4C-6336-4B2B-A388-C44187E0B855}" presName="line3" presStyleLbl="callout" presStyleIdx="4" presStyleCnt="6"/>
      <dgm:spPr>
        <a:ln>
          <a:solidFill>
            <a:schemeClr val="tx1"/>
          </a:solidFill>
        </a:ln>
      </dgm:spPr>
    </dgm:pt>
    <dgm:pt modelId="{91C5D85D-C276-4FD0-AFF7-74BFD7AC0782}" type="pres">
      <dgm:prSet presAssocID="{644E6C4C-6336-4B2B-A388-C44187E0B855}" presName="d3" presStyleLbl="callout" presStyleIdx="5" presStyleCnt="6"/>
      <dgm:spPr>
        <a:ln>
          <a:solidFill>
            <a:schemeClr val="tx1"/>
          </a:solidFill>
        </a:ln>
      </dgm:spPr>
    </dgm:pt>
  </dgm:ptLst>
  <dgm:cxnLst>
    <dgm:cxn modelId="{1B3A6843-7B73-4223-91B2-C6988649CDFC}" srcId="{D3EF4F46-6A40-412D-8EAF-1EE412BFB3AA}" destId="{644E6C4C-6336-4B2B-A388-C44187E0B855}" srcOrd="2" destOrd="0" parTransId="{86C777B3-F009-4EBB-8D90-7F34EEEBDE6E}" sibTransId="{68CFFC28-DD00-4315-B20C-798BC62F095D}"/>
    <dgm:cxn modelId="{BE4FA393-0E58-49D0-A5A4-0C216C1E999D}" srcId="{D3EF4F46-6A40-412D-8EAF-1EE412BFB3AA}" destId="{06D0CDC9-37EF-4BEE-8CF1-9CEDD707AF4E}" srcOrd="1" destOrd="0" parTransId="{D8F342CE-D543-4F42-9896-36CDD888908D}" sibTransId="{345A477E-4C12-48E6-9CA0-8207877E5CB7}"/>
    <dgm:cxn modelId="{1FDC6D71-A0DB-4267-B4EB-3CD4C4077F7B}" type="presOf" srcId="{644E6C4C-6336-4B2B-A388-C44187E0B855}" destId="{FF97609E-7F5C-44AB-8397-92776F01851D}" srcOrd="0" destOrd="0" presId="urn:microsoft.com/office/officeart/2005/8/layout/target1"/>
    <dgm:cxn modelId="{55A82933-4026-4E4E-8923-B6105B544B6D}" type="presOf" srcId="{D7CFDD75-97E1-499E-854E-DA90BD2E2EC7}" destId="{7304F8C6-96B2-4D78-A70B-3C2B254B107A}" srcOrd="0" destOrd="0" presId="urn:microsoft.com/office/officeart/2005/8/layout/target1"/>
    <dgm:cxn modelId="{2E03B811-6E2E-4742-87F4-E0940F443B0B}" type="presOf" srcId="{06D0CDC9-37EF-4BEE-8CF1-9CEDD707AF4E}" destId="{337FA9DD-A5EA-4482-8BB5-8FE195733CD9}" srcOrd="0" destOrd="0" presId="urn:microsoft.com/office/officeart/2005/8/layout/target1"/>
    <dgm:cxn modelId="{B87D01CA-3442-4E7E-B665-971E98043DC4}" srcId="{D3EF4F46-6A40-412D-8EAF-1EE412BFB3AA}" destId="{D7CFDD75-97E1-499E-854E-DA90BD2E2EC7}" srcOrd="0" destOrd="0" parTransId="{923F016C-0283-49FC-930C-DC37695AE0F8}" sibTransId="{D0A092FB-00CE-4AF4-8A31-426F87037BAD}"/>
    <dgm:cxn modelId="{1ABA7D20-AAC8-48CD-B816-F49DF21C89BE}" type="presOf" srcId="{D3EF4F46-6A40-412D-8EAF-1EE412BFB3AA}" destId="{7B015176-A9F6-4663-AAD8-878806E99854}" srcOrd="0" destOrd="0" presId="urn:microsoft.com/office/officeart/2005/8/layout/target1"/>
    <dgm:cxn modelId="{6A134F60-5765-420C-9553-ABA721B1F7B5}" type="presParOf" srcId="{7B015176-A9F6-4663-AAD8-878806E99854}" destId="{EC7B55CA-7FEB-4A72-9834-05DE7CE767C8}" srcOrd="0" destOrd="0" presId="urn:microsoft.com/office/officeart/2005/8/layout/target1"/>
    <dgm:cxn modelId="{D8813BA0-45AA-42B0-A039-D91677233B5C}" type="presParOf" srcId="{7B015176-A9F6-4663-AAD8-878806E99854}" destId="{7304F8C6-96B2-4D78-A70B-3C2B254B107A}" srcOrd="1" destOrd="0" presId="urn:microsoft.com/office/officeart/2005/8/layout/target1"/>
    <dgm:cxn modelId="{41547608-B538-4E2D-9713-F1F33CFCDEA9}" type="presParOf" srcId="{7B015176-A9F6-4663-AAD8-878806E99854}" destId="{1100A0CC-EF95-46F8-BF64-DDA1180037DF}" srcOrd="2" destOrd="0" presId="urn:microsoft.com/office/officeart/2005/8/layout/target1"/>
    <dgm:cxn modelId="{BE3B7229-8951-40F7-8F4B-36CD1C48D28B}" type="presParOf" srcId="{7B015176-A9F6-4663-AAD8-878806E99854}" destId="{A3403B87-45AB-4263-ACB0-3296BA95866C}" srcOrd="3" destOrd="0" presId="urn:microsoft.com/office/officeart/2005/8/layout/target1"/>
    <dgm:cxn modelId="{3E22D7C5-6709-4F27-849D-041D1DE19C6E}" type="presParOf" srcId="{7B015176-A9F6-4663-AAD8-878806E99854}" destId="{B0EE28B0-02B8-466B-B90C-9CF941E2765A}" srcOrd="4" destOrd="0" presId="urn:microsoft.com/office/officeart/2005/8/layout/target1"/>
    <dgm:cxn modelId="{D2D6FA3E-41FC-4C29-8A51-D78736FC3D46}" type="presParOf" srcId="{7B015176-A9F6-4663-AAD8-878806E99854}" destId="{337FA9DD-A5EA-4482-8BB5-8FE195733CD9}" srcOrd="5" destOrd="0" presId="urn:microsoft.com/office/officeart/2005/8/layout/target1"/>
    <dgm:cxn modelId="{CF721309-AAEC-4455-8A70-C478938F64AE}" type="presParOf" srcId="{7B015176-A9F6-4663-AAD8-878806E99854}" destId="{96E8DEBF-2B1F-44C1-A44A-BC753FA1544E}" srcOrd="6" destOrd="0" presId="urn:microsoft.com/office/officeart/2005/8/layout/target1"/>
    <dgm:cxn modelId="{C2D9EDFF-F58F-4DAB-9A4B-A6F50BBBCDC3}" type="presParOf" srcId="{7B015176-A9F6-4663-AAD8-878806E99854}" destId="{1DFE2A3E-F128-4108-A578-45DE1750AC4D}" srcOrd="7" destOrd="0" presId="urn:microsoft.com/office/officeart/2005/8/layout/target1"/>
    <dgm:cxn modelId="{148A7008-7027-4A85-BD67-0427F0BFDB88}" type="presParOf" srcId="{7B015176-A9F6-4663-AAD8-878806E99854}" destId="{7888885F-F338-4655-AC02-D6A22D1C0C6A}" srcOrd="8" destOrd="0" presId="urn:microsoft.com/office/officeart/2005/8/layout/target1"/>
    <dgm:cxn modelId="{5C8C442E-C240-4281-A1D9-A68E3E2A3431}" type="presParOf" srcId="{7B015176-A9F6-4663-AAD8-878806E99854}" destId="{FF97609E-7F5C-44AB-8397-92776F01851D}" srcOrd="9" destOrd="0" presId="urn:microsoft.com/office/officeart/2005/8/layout/target1"/>
    <dgm:cxn modelId="{2266F1B2-0C88-49AD-9829-175FAD610246}" type="presParOf" srcId="{7B015176-A9F6-4663-AAD8-878806E99854}" destId="{F8F7B4F8-61EC-4C76-9DCB-59ADB102A43F}" srcOrd="10" destOrd="0" presId="urn:microsoft.com/office/officeart/2005/8/layout/target1"/>
    <dgm:cxn modelId="{415D0F23-56F7-4338-AD8D-C6C15F4073AB}" type="presParOf" srcId="{7B015176-A9F6-4663-AAD8-878806E99854}" destId="{91C5D85D-C276-4FD0-AFF7-74BFD7AC0782}"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8885F-F338-4655-AC02-D6A22D1C0C6A}">
      <dsp:nvSpPr>
        <dsp:cNvPr id="0" name=""/>
        <dsp:cNvSpPr/>
      </dsp:nvSpPr>
      <dsp:spPr>
        <a:xfrm>
          <a:off x="-47454" y="1455261"/>
          <a:ext cx="2423160" cy="242316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EE28B0-02B8-466B-B90C-9CF941E2765A}">
      <dsp:nvSpPr>
        <dsp:cNvPr id="0" name=""/>
        <dsp:cNvSpPr/>
      </dsp:nvSpPr>
      <dsp:spPr>
        <a:xfrm>
          <a:off x="437177" y="1939893"/>
          <a:ext cx="1453896" cy="145389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7B55CA-7FEB-4A72-9834-05DE7CE767C8}">
      <dsp:nvSpPr>
        <dsp:cNvPr id="0" name=""/>
        <dsp:cNvSpPr/>
      </dsp:nvSpPr>
      <dsp:spPr>
        <a:xfrm>
          <a:off x="921809" y="2424525"/>
          <a:ext cx="484632" cy="4846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04F8C6-96B2-4D78-A70B-3C2B254B107A}">
      <dsp:nvSpPr>
        <dsp:cNvPr id="0" name=""/>
        <dsp:cNvSpPr/>
      </dsp:nvSpPr>
      <dsp:spPr>
        <a:xfrm>
          <a:off x="2684656" y="647541"/>
          <a:ext cx="1401398"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techniques</a:t>
          </a:r>
          <a:endParaRPr lang="en-GB" sz="2000" kern="1200" dirty="0"/>
        </a:p>
      </dsp:txBody>
      <dsp:txXfrm>
        <a:off x="2684656" y="647541"/>
        <a:ext cx="1401398" cy="706755"/>
      </dsp:txXfrm>
    </dsp:sp>
    <dsp:sp modelId="{1100A0CC-EF95-46F8-BF64-DDA1180037DF}">
      <dsp:nvSpPr>
        <dsp:cNvPr id="0" name=""/>
        <dsp:cNvSpPr/>
      </dsp:nvSpPr>
      <dsp:spPr>
        <a:xfrm>
          <a:off x="2476670" y="1000919"/>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A3403B87-45AB-4263-ACB0-3296BA95866C}">
      <dsp:nvSpPr>
        <dsp:cNvPr id="0" name=""/>
        <dsp:cNvSpPr/>
      </dsp:nvSpPr>
      <dsp:spPr>
        <a:xfrm rot="5400000">
          <a:off x="987032" y="1178415"/>
          <a:ext cx="1665518" cy="1311333"/>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7FA9DD-A5EA-4482-8BB5-8FE195733CD9}">
      <dsp:nvSpPr>
        <dsp:cNvPr id="0" name=""/>
        <dsp:cNvSpPr/>
      </dsp:nvSpPr>
      <dsp:spPr>
        <a:xfrm>
          <a:off x="2660103" y="1354296"/>
          <a:ext cx="1211580"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method</a:t>
          </a:r>
          <a:endParaRPr lang="en-GB" sz="2000" kern="1200" dirty="0"/>
        </a:p>
      </dsp:txBody>
      <dsp:txXfrm>
        <a:off x="2660103" y="1354296"/>
        <a:ext cx="1211580" cy="706755"/>
      </dsp:txXfrm>
    </dsp:sp>
    <dsp:sp modelId="{96E8DEBF-2B1F-44C1-A44A-BC753FA1544E}">
      <dsp:nvSpPr>
        <dsp:cNvPr id="0" name=""/>
        <dsp:cNvSpPr/>
      </dsp:nvSpPr>
      <dsp:spPr>
        <a:xfrm>
          <a:off x="2476670" y="1707674"/>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1DFE2A3E-F128-4108-A578-45DE1750AC4D}">
      <dsp:nvSpPr>
        <dsp:cNvPr id="0" name=""/>
        <dsp:cNvSpPr/>
      </dsp:nvSpPr>
      <dsp:spPr>
        <a:xfrm rot="5400000">
          <a:off x="1344529" y="1874145"/>
          <a:ext cx="1297844" cy="964013"/>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FF97609E-7F5C-44AB-8397-92776F01851D}">
      <dsp:nvSpPr>
        <dsp:cNvPr id="0" name=""/>
        <dsp:cNvSpPr/>
      </dsp:nvSpPr>
      <dsp:spPr>
        <a:xfrm>
          <a:off x="2660103" y="2061051"/>
          <a:ext cx="1211580"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approach</a:t>
          </a:r>
          <a:endParaRPr lang="en-GB" sz="2000" kern="1200" dirty="0"/>
        </a:p>
      </dsp:txBody>
      <dsp:txXfrm>
        <a:off x="2660103" y="2061051"/>
        <a:ext cx="1211580" cy="706755"/>
      </dsp:txXfrm>
    </dsp:sp>
    <dsp:sp modelId="{F8F7B4F8-61EC-4C76-9DCB-59ADB102A43F}">
      <dsp:nvSpPr>
        <dsp:cNvPr id="0" name=""/>
        <dsp:cNvSpPr/>
      </dsp:nvSpPr>
      <dsp:spPr>
        <a:xfrm>
          <a:off x="2476670" y="2414429"/>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1C5D85D-C276-4FD0-AFF7-74BFD7AC0782}">
      <dsp:nvSpPr>
        <dsp:cNvPr id="0" name=""/>
        <dsp:cNvSpPr/>
      </dsp:nvSpPr>
      <dsp:spPr>
        <a:xfrm rot="5400000">
          <a:off x="1702470" y="2569309"/>
          <a:ext cx="927262" cy="616694"/>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12/9/2022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2027052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4.xml"/><Relationship Id="rId1" Type="http://schemas.openxmlformats.org/officeDocument/2006/relationships/tags" Target="../tags/tag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en-NZ" sz="4000" b="1" dirty="0">
                <a:solidFill>
                  <a:srgbClr val="002060"/>
                </a:solidFill>
                <a:latin typeface="Times New Roman" panose="02020603050405020304" pitchFamily="18" charset="0"/>
                <a:cs typeface="Times New Roman" panose="02020603050405020304" pitchFamily="18" charset="0"/>
              </a:rPr>
              <a:t>M</a:t>
            </a:r>
            <a:r>
              <a:rPr lang="en-US" sz="4000" b="1" dirty="0" err="1">
                <a:solidFill>
                  <a:srgbClr val="002060"/>
                </a:solidFill>
                <a:latin typeface="Times New Roman" panose="02020603050405020304" pitchFamily="18" charset="0"/>
                <a:cs typeface="Times New Roman" panose="02020603050405020304" pitchFamily="18" charset="0"/>
              </a:rPr>
              <a:t>odern</a:t>
            </a:r>
            <a:r>
              <a:rPr lang="en-US" sz="4000" b="1" dirty="0">
                <a:solidFill>
                  <a:srgbClr val="002060"/>
                </a:solidFill>
                <a:latin typeface="Times New Roman" panose="02020603050405020304" pitchFamily="18" charset="0"/>
                <a:cs typeface="Times New Roman" panose="02020603050405020304" pitchFamily="18" charset="0"/>
              </a:rPr>
              <a:t> M</a:t>
            </a:r>
            <a:r>
              <a:rPr lang="en-NZ" sz="4000" b="1" dirty="0" err="1">
                <a:solidFill>
                  <a:srgbClr val="002060"/>
                </a:solidFill>
                <a:latin typeface="Times New Roman" panose="02020603050405020304" pitchFamily="18" charset="0"/>
                <a:cs typeface="Times New Roman" panose="02020603050405020304" pitchFamily="18" charset="0"/>
              </a:rPr>
              <a:t>ethodology</a:t>
            </a:r>
            <a:r>
              <a:rPr lang="en-NZ" sz="4000" b="1" dirty="0">
                <a:solidFill>
                  <a:srgbClr val="002060"/>
                </a:solidFill>
                <a:latin typeface="Times New Roman" panose="02020603050405020304" pitchFamily="18" charset="0"/>
                <a:cs typeface="Times New Roman" panose="02020603050405020304" pitchFamily="18" charset="0"/>
              </a:rPr>
              <a:t> of Foreign Language </a:t>
            </a:r>
            <a:r>
              <a:rPr lang="en-NZ" sz="4000" b="1" dirty="0" smtClean="0">
                <a:solidFill>
                  <a:srgbClr val="002060"/>
                </a:solidFill>
                <a:latin typeface="Times New Roman" panose="02020603050405020304" pitchFamily="18" charset="0"/>
                <a:cs typeface="Times New Roman" panose="02020603050405020304" pitchFamily="18" charset="0"/>
              </a:rPr>
              <a:t>Education</a:t>
            </a:r>
            <a:r>
              <a:rPr lang="ru-RU" dirty="0">
                <a:solidFill>
                  <a:srgbClr val="002060"/>
                </a:solidFill>
              </a:rPr>
              <a:t/>
            </a:r>
            <a:br>
              <a:rPr lang="ru-RU" dirty="0">
                <a:solidFill>
                  <a:srgbClr val="002060"/>
                </a:solidFill>
              </a:rPr>
            </a:br>
            <a:r>
              <a:rPr lang="en-US" b="1" dirty="0"/>
              <a:t> </a:t>
            </a:r>
            <a:r>
              <a:rPr lang="ru-RU" dirty="0"/>
              <a:t/>
            </a:r>
            <a:br>
              <a:rPr lang="ru-RU" dirty="0"/>
            </a:br>
            <a:endParaRPr lang="ru-RU" dirty="0"/>
          </a:p>
        </p:txBody>
      </p:sp>
      <p:sp>
        <p:nvSpPr>
          <p:cNvPr id="3" name="Υπότιτλος 2"/>
          <p:cNvSpPr>
            <a:spLocks noGrp="1"/>
          </p:cNvSpPr>
          <p:nvPr>
            <p:ph type="subTitle" idx="1"/>
          </p:nvPr>
        </p:nvSpPr>
        <p:spPr>
          <a:xfrm>
            <a:off x="683568" y="3384823"/>
            <a:ext cx="7776864" cy="1752600"/>
          </a:xfrm>
        </p:spPr>
        <p:txBody>
          <a:bodyPr>
            <a:noAutofit/>
          </a:bodyPr>
          <a:lstStyle/>
          <a:p>
            <a:r>
              <a:rPr lang="en-US" sz="2800" dirty="0" smtClean="0">
                <a:solidFill>
                  <a:srgbClr val="002060"/>
                </a:solidFill>
                <a:latin typeface="+mj-lt"/>
                <a:ea typeface="+mj-ea"/>
                <a:cs typeface="+mj-cs"/>
              </a:rPr>
              <a:t>Lecture</a:t>
            </a:r>
            <a:r>
              <a:rPr lang="en-GB" sz="2800" dirty="0" smtClean="0">
                <a:solidFill>
                  <a:srgbClr val="002060"/>
                </a:solidFill>
                <a:latin typeface="+mj-lt"/>
                <a:ea typeface="+mj-ea"/>
                <a:cs typeface="+mj-cs"/>
              </a:rPr>
              <a:t> </a:t>
            </a:r>
            <a:r>
              <a:rPr lang="ru-RU" sz="2800" dirty="0" smtClean="0">
                <a:solidFill>
                  <a:srgbClr val="002060"/>
                </a:solidFill>
                <a:latin typeface="+mj-lt"/>
                <a:ea typeface="+mj-ea"/>
                <a:cs typeface="+mj-cs"/>
              </a:rPr>
              <a:t>1</a:t>
            </a:r>
            <a:r>
              <a:rPr lang="en-GB" sz="2800" dirty="0" smtClean="0">
                <a:solidFill>
                  <a:srgbClr val="002060"/>
                </a:solidFill>
                <a:latin typeface="+mj-lt"/>
                <a:ea typeface="+mj-ea"/>
                <a:cs typeface="+mj-cs"/>
              </a:rPr>
              <a:t>:</a:t>
            </a:r>
            <a:r>
              <a:rPr lang="en-GB" sz="2800" dirty="0" smtClean="0">
                <a:solidFill>
                  <a:srgbClr val="5075BC"/>
                </a:solidFill>
                <a:latin typeface="+mj-lt"/>
                <a:ea typeface="+mj-ea"/>
                <a:cs typeface="+mj-cs"/>
              </a:rPr>
              <a:t> </a:t>
            </a:r>
            <a:r>
              <a:rPr lang="en-GB" sz="2800" dirty="0" smtClean="0"/>
              <a:t>Approaches and Methods </a:t>
            </a:r>
            <a:r>
              <a:rPr lang="en-GB" sz="2800" dirty="0" smtClean="0"/>
              <a:t>in</a:t>
            </a:r>
            <a:r>
              <a:rPr lang="en-GB" sz="2800" dirty="0" smtClean="0"/>
              <a:t> </a:t>
            </a:r>
            <a:r>
              <a:rPr lang="en-GB" sz="2800" dirty="0" smtClean="0"/>
              <a:t>Foreign Language Teaching</a:t>
            </a:r>
            <a:br>
              <a:rPr lang="en-GB" sz="2800" dirty="0" smtClean="0"/>
            </a:br>
            <a:endParaRPr lang="en-GB" sz="2800" dirty="0" smtClean="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altLang="el-GR" dirty="0" smtClean="0"/>
              <a:t>Theory of language – focus of teaching (1/2)</a:t>
            </a:r>
          </a:p>
        </p:txBody>
      </p:sp>
      <p:sp>
        <p:nvSpPr>
          <p:cNvPr id="3" name="Content Placeholder 2"/>
          <p:cNvSpPr>
            <a:spLocks noGrp="1"/>
          </p:cNvSpPr>
          <p:nvPr>
            <p:ph idx="1"/>
          </p:nvPr>
        </p:nvSpPr>
        <p:spPr/>
        <p:txBody>
          <a:bodyPr>
            <a:noAutofit/>
          </a:bodyPr>
          <a:lstStyle/>
          <a:p>
            <a:pPr marL="0" lvl="1" indent="0" eaLnBrk="1" hangingPunct="1">
              <a:buFont typeface="Wingdings" panose="05000000000000000000" pitchFamily="2" charset="2"/>
              <a:buNone/>
            </a:pPr>
            <a:r>
              <a:rPr lang="en-GB" altLang="el-GR" sz="3000" dirty="0" smtClean="0"/>
              <a:t>If language is seen as a system of </a:t>
            </a:r>
            <a:r>
              <a:rPr lang="en-GB" altLang="el-GR" sz="3000" b="1" dirty="0" smtClean="0"/>
              <a:t>structurally</a:t>
            </a:r>
            <a:r>
              <a:rPr lang="en-GB" altLang="el-GR" sz="3000" dirty="0" smtClean="0"/>
              <a:t> related elements for the </a:t>
            </a:r>
            <a:r>
              <a:rPr lang="en-GB" altLang="el-GR" sz="3000" b="1" dirty="0" smtClean="0"/>
              <a:t>coding</a:t>
            </a:r>
            <a:r>
              <a:rPr lang="en-GB" altLang="el-GR" sz="3000" dirty="0" smtClean="0"/>
              <a:t> of meaning:</a:t>
            </a:r>
          </a:p>
          <a:p>
            <a:pPr marL="457200" lvl="2" indent="-457200"/>
            <a:r>
              <a:rPr lang="en-GB" altLang="el-GR" sz="3000" dirty="0" smtClean="0"/>
              <a:t>What dimension of language is prioritized?</a:t>
            </a:r>
          </a:p>
          <a:p>
            <a:pPr marL="914400" lvl="3" indent="-457200"/>
            <a:r>
              <a:rPr lang="en-GB" altLang="el-GR" sz="2900" dirty="0" smtClean="0"/>
              <a:t>Grammatical dimension.</a:t>
            </a:r>
          </a:p>
          <a:p>
            <a:pPr marL="457200" lvl="2" indent="-457200"/>
            <a:r>
              <a:rPr lang="en-GB" altLang="el-GR" sz="3000" dirty="0" smtClean="0"/>
              <a:t>What needs to be taught?</a:t>
            </a:r>
          </a:p>
          <a:p>
            <a:pPr marL="914400" lvl="3" indent="-457200"/>
            <a:r>
              <a:rPr lang="en-GB" altLang="el-GR" sz="2800" dirty="0" smtClean="0"/>
              <a:t>Phonological units.</a:t>
            </a:r>
          </a:p>
          <a:p>
            <a:pPr marL="914400" lvl="3" indent="-457200"/>
            <a:r>
              <a:rPr lang="en-GB" altLang="el-GR" sz="2800" dirty="0" smtClean="0"/>
              <a:t>Grammatical units and operations.</a:t>
            </a:r>
          </a:p>
          <a:p>
            <a:pPr marL="914400" lvl="3" indent="-457200"/>
            <a:r>
              <a:rPr lang="en-GB" altLang="el-GR" sz="2800" dirty="0" smtClean="0"/>
              <a:t>Lexical items.</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3369285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GB" altLang="el-GR" dirty="0" smtClean="0"/>
              <a:t>Theory of language – focus of teaching (2/2)</a:t>
            </a:r>
          </a:p>
        </p:txBody>
      </p:sp>
      <p:sp>
        <p:nvSpPr>
          <p:cNvPr id="3" name="Content Placeholder 2"/>
          <p:cNvSpPr>
            <a:spLocks noGrp="1"/>
          </p:cNvSpPr>
          <p:nvPr>
            <p:ph idx="1"/>
          </p:nvPr>
        </p:nvSpPr>
        <p:spPr/>
        <p:txBody>
          <a:bodyPr/>
          <a:lstStyle/>
          <a:p>
            <a:pPr marL="0" indent="0" eaLnBrk="1" hangingPunct="1">
              <a:buNone/>
            </a:pPr>
            <a:r>
              <a:rPr lang="en-GB" altLang="el-GR" sz="3000" dirty="0" smtClean="0"/>
              <a:t>If language is viewed as a vehicle for the expression of </a:t>
            </a:r>
            <a:r>
              <a:rPr lang="en-GB" altLang="el-GR" sz="3000" b="1" dirty="0" smtClean="0"/>
              <a:t>functional meaning</a:t>
            </a:r>
            <a:r>
              <a:rPr lang="en-GB" altLang="el-GR" sz="3000" dirty="0" smtClean="0"/>
              <a:t>:</a:t>
            </a:r>
          </a:p>
          <a:p>
            <a:pPr marL="457200" lvl="2" indent="-457200"/>
            <a:r>
              <a:rPr lang="en-GB" altLang="el-GR" sz="3000" dirty="0" smtClean="0"/>
              <a:t>What dimension of language is prioritized?</a:t>
            </a:r>
          </a:p>
          <a:p>
            <a:pPr marL="914400" lvl="3" indent="-457200"/>
            <a:r>
              <a:rPr lang="en-GB" altLang="el-GR" sz="2800" dirty="0" smtClean="0"/>
              <a:t>semantic and communicative dimension of language.</a:t>
            </a:r>
          </a:p>
          <a:p>
            <a:pPr marL="457200" lvl="2" indent="-457200"/>
            <a:r>
              <a:rPr lang="en-GB" altLang="el-GR" sz="3000" dirty="0" smtClean="0"/>
              <a:t>What needs to be taught? </a:t>
            </a:r>
          </a:p>
          <a:p>
            <a:pPr marL="914400" lvl="3" indent="-457200"/>
            <a:r>
              <a:rPr lang="en-GB" altLang="el-GR" sz="2800" dirty="0" smtClean="0"/>
              <a:t>functions, notions of language.</a:t>
            </a:r>
            <a:endParaRPr lang="en-GB" altLang="el-GR" sz="2800" dirty="0"/>
          </a:p>
        </p:txBody>
      </p:sp>
    </p:spTree>
    <p:custDataLst>
      <p:tags r:id="rId1"/>
    </p:custDataLst>
    <p:extLst>
      <p:ext uri="{BB962C8B-B14F-4D97-AF65-F5344CB8AC3E}">
        <p14:creationId xmlns:p14="http://schemas.microsoft.com/office/powerpoint/2010/main" val="1622010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n-GB" sz="4400" dirty="0" smtClean="0"/>
              <a:t>Components of a method </a:t>
            </a:r>
            <a:endParaRPr lang="en-GB" dirty="0"/>
          </a:p>
        </p:txBody>
      </p:sp>
    </p:spTree>
    <p:custDataLst>
      <p:tags r:id="rId1"/>
    </p:custDataLst>
    <p:extLst>
      <p:ext uri="{BB962C8B-B14F-4D97-AF65-F5344CB8AC3E}">
        <p14:creationId xmlns:p14="http://schemas.microsoft.com/office/powerpoint/2010/main" val="3613625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l-GR" dirty="0" smtClean="0"/>
              <a:t>Syllabus</a:t>
            </a:r>
          </a:p>
        </p:txBody>
      </p:sp>
      <p:sp>
        <p:nvSpPr>
          <p:cNvPr id="3" name="Content Placeholder 2"/>
          <p:cNvSpPr>
            <a:spLocks noGrp="1"/>
          </p:cNvSpPr>
          <p:nvPr>
            <p:ph idx="1"/>
          </p:nvPr>
        </p:nvSpPr>
        <p:spPr/>
        <p:txBody>
          <a:bodyPr>
            <a:normAutofit/>
          </a:bodyPr>
          <a:lstStyle/>
          <a:p>
            <a:pPr eaLnBrk="1" hangingPunct="1"/>
            <a:r>
              <a:rPr lang="en-GB" altLang="el-GR" sz="2800" dirty="0" smtClean="0"/>
              <a:t>Syllabus is the level at which theory is put into practice and at which choices are made about the content to be taught, the skills to be developed, the order of the content etc. </a:t>
            </a:r>
          </a:p>
          <a:p>
            <a:pPr eaLnBrk="1" hangingPunct="1"/>
            <a:r>
              <a:rPr lang="en-GB" altLang="el-GR" sz="2800" dirty="0" smtClean="0"/>
              <a:t>The theory of language adopted will affect the organisation and selection of language content.</a:t>
            </a:r>
          </a:p>
          <a:p>
            <a:pPr eaLnBrk="1" hangingPunct="1"/>
            <a:r>
              <a:rPr lang="en-GB" altLang="el-GR" sz="2800" dirty="0" smtClean="0"/>
              <a:t>Different methods have different types of syllabi associated with them i.e. different ways of selecting and organising content.</a:t>
            </a:r>
          </a:p>
        </p:txBody>
      </p:sp>
    </p:spTree>
    <p:custDataLst>
      <p:tags r:id="rId1"/>
    </p:custDataLst>
    <p:extLst>
      <p:ext uri="{BB962C8B-B14F-4D97-AF65-F5344CB8AC3E}">
        <p14:creationId xmlns:p14="http://schemas.microsoft.com/office/powerpoint/2010/main" val="2708971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GB" altLang="el-GR" dirty="0" smtClean="0"/>
              <a:t>Teaching/Learning Practices (1/2)</a:t>
            </a:r>
            <a:endParaRPr lang="en-GB" altLang="el-GR" dirty="0"/>
          </a:p>
        </p:txBody>
      </p:sp>
      <p:sp>
        <p:nvSpPr>
          <p:cNvPr id="3" name="Content Placeholder 2"/>
          <p:cNvSpPr>
            <a:spLocks noGrp="1"/>
          </p:cNvSpPr>
          <p:nvPr>
            <p:ph idx="1"/>
          </p:nvPr>
        </p:nvSpPr>
        <p:spPr/>
        <p:txBody>
          <a:bodyPr>
            <a:noAutofit/>
          </a:bodyPr>
          <a:lstStyle/>
          <a:p>
            <a:pPr marL="457200" indent="-457200" eaLnBrk="1" hangingPunct="1">
              <a:defRPr/>
            </a:pPr>
            <a:r>
              <a:rPr lang="en-GB" sz="2600" b="1" dirty="0" smtClean="0"/>
              <a:t>Types of learning tasks and activities </a:t>
            </a:r>
            <a:r>
              <a:rPr lang="en-GB" sz="2600" dirty="0" smtClean="0"/>
              <a:t>to be used in the classroom.</a:t>
            </a:r>
          </a:p>
          <a:p>
            <a:pPr marL="457200" indent="-457200" eaLnBrk="1" hangingPunct="1">
              <a:defRPr/>
            </a:pPr>
            <a:r>
              <a:rPr lang="en-GB" sz="2600" b="1" dirty="0" smtClean="0"/>
              <a:t>Roles of learners in the classroom</a:t>
            </a:r>
            <a:r>
              <a:rPr lang="en-GB" sz="2600" dirty="0" smtClean="0"/>
              <a:t>: the degree of control that learners have over their learning, roles that learners will assume in the classroom, learning groupings recommended.</a:t>
            </a:r>
          </a:p>
          <a:p>
            <a:pPr marL="457200" indent="-457200">
              <a:defRPr/>
            </a:pPr>
            <a:r>
              <a:rPr lang="en-GB" sz="2600" b="1" dirty="0" smtClean="0"/>
              <a:t>Roles of teachers</a:t>
            </a:r>
            <a:r>
              <a:rPr lang="en-GB" sz="2600" dirty="0" smtClean="0"/>
              <a:t>: functions that the teacher is to fulfil in the classroom, the degree to which the teacher influences the learning process and the kind of interaction between  the teacher and the learners.</a:t>
            </a:r>
            <a:endParaRPr lang="en-GB" sz="2600" b="1" dirty="0" smtClean="0"/>
          </a:p>
          <a:p>
            <a:pPr marL="457200" indent="-457200" eaLnBrk="1" hangingPunct="1">
              <a:defRPr/>
            </a:pPr>
            <a:endParaRPr lang="en-GB" sz="2600" dirty="0" smtClean="0"/>
          </a:p>
          <a:p>
            <a:pPr eaLnBrk="1" hangingPunct="1">
              <a:defRPr/>
            </a:pPr>
            <a:endParaRPr lang="en-GB" sz="2600" dirty="0" smtClean="0"/>
          </a:p>
        </p:txBody>
      </p:sp>
    </p:spTree>
    <p:custDataLst>
      <p:tags r:id="rId1"/>
    </p:custDataLst>
    <p:extLst>
      <p:ext uri="{BB962C8B-B14F-4D97-AF65-F5344CB8AC3E}">
        <p14:creationId xmlns:p14="http://schemas.microsoft.com/office/powerpoint/2010/main" val="295031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r>
              <a:rPr lang="en-GB" altLang="el-GR" dirty="0" smtClean="0"/>
              <a:t>Teaching/Learning Practices (2/2)</a:t>
            </a:r>
          </a:p>
        </p:txBody>
      </p:sp>
      <p:sp>
        <p:nvSpPr>
          <p:cNvPr id="3" name="Content Placeholder 2"/>
          <p:cNvSpPr>
            <a:spLocks noGrp="1"/>
          </p:cNvSpPr>
          <p:nvPr>
            <p:ph idx="1"/>
          </p:nvPr>
        </p:nvSpPr>
        <p:spPr/>
        <p:txBody>
          <a:bodyPr>
            <a:noAutofit/>
          </a:bodyPr>
          <a:lstStyle/>
          <a:p>
            <a:pPr marL="514350" indent="-514350" eaLnBrk="1" hangingPunct="1">
              <a:defRPr/>
            </a:pPr>
            <a:r>
              <a:rPr lang="en-GB" sz="2800" b="1" dirty="0" smtClean="0"/>
              <a:t>Role of materials: </a:t>
            </a:r>
            <a:r>
              <a:rPr lang="en-GB" sz="2800" dirty="0" smtClean="0"/>
              <a:t>the function of materials in the learning process and the forms they take. In some methods, materials are designed to replace the teacher so that learning can take place independently. In others, materials are teacher proof so that even poorly trained teachers with imperfect control of the language can use them.</a:t>
            </a:r>
          </a:p>
          <a:p>
            <a:pPr eaLnBrk="1" hangingPunct="1">
              <a:defRPr/>
            </a:pPr>
            <a:endParaRPr lang="en-GB" sz="2800" dirty="0" smtClean="0"/>
          </a:p>
        </p:txBody>
      </p:sp>
    </p:spTree>
    <p:custDataLst>
      <p:tags r:id="rId1"/>
    </p:custDataLst>
    <p:extLst>
      <p:ext uri="{BB962C8B-B14F-4D97-AF65-F5344CB8AC3E}">
        <p14:creationId xmlns:p14="http://schemas.microsoft.com/office/powerpoint/2010/main" val="2772652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l-GR" dirty="0" smtClean="0"/>
              <a:t>Assessment</a:t>
            </a:r>
          </a:p>
        </p:txBody>
      </p:sp>
      <p:sp>
        <p:nvSpPr>
          <p:cNvPr id="3" name="Content Placeholder 2"/>
          <p:cNvSpPr>
            <a:spLocks noGrp="1"/>
          </p:cNvSpPr>
          <p:nvPr>
            <p:ph idx="1"/>
          </p:nvPr>
        </p:nvSpPr>
        <p:spPr/>
        <p:txBody>
          <a:bodyPr/>
          <a:lstStyle/>
          <a:p>
            <a:pPr eaLnBrk="1" hangingPunct="1"/>
            <a:r>
              <a:rPr lang="en-GB" altLang="el-GR" dirty="0" smtClean="0"/>
              <a:t>How students’ language knowledge is to be assessed.</a:t>
            </a:r>
          </a:p>
          <a:p>
            <a:pPr eaLnBrk="1" hangingPunct="1"/>
            <a:r>
              <a:rPr lang="en-GB" altLang="el-GR" dirty="0" smtClean="0"/>
              <a:t>Error correction policy.</a:t>
            </a:r>
          </a:p>
          <a:p>
            <a:pPr eaLnBrk="1" hangingPunct="1"/>
            <a:endParaRPr lang="en-GB" altLang="el-GR" dirty="0" smtClean="0"/>
          </a:p>
        </p:txBody>
      </p:sp>
    </p:spTree>
    <p:custDataLst>
      <p:tags r:id="rId1"/>
    </p:custDataLst>
    <p:extLst>
      <p:ext uri="{BB962C8B-B14F-4D97-AF65-F5344CB8AC3E}">
        <p14:creationId xmlns:p14="http://schemas.microsoft.com/office/powerpoint/2010/main" val="150675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altLang="el-GR" dirty="0" smtClean="0"/>
              <a:t>How do all of these relate?</a:t>
            </a:r>
            <a:endParaRPr lang="en-GB" altLang="el-GR" dirty="0"/>
          </a:p>
        </p:txBody>
      </p:sp>
      <p:sp>
        <p:nvSpPr>
          <p:cNvPr id="14339" name="Rectangle 3"/>
          <p:cNvSpPr>
            <a:spLocks noGrp="1" noChangeArrowheads="1"/>
          </p:cNvSpPr>
          <p:nvPr>
            <p:ph sz="half" idx="1"/>
          </p:nvPr>
        </p:nvSpPr>
        <p:spPr/>
        <p:txBody>
          <a:bodyPr>
            <a:normAutofit lnSpcReduction="10000"/>
          </a:bodyPr>
          <a:lstStyle/>
          <a:p>
            <a:pPr marL="0" indent="0" eaLnBrk="1" hangingPunct="1">
              <a:buNone/>
            </a:pPr>
            <a:r>
              <a:rPr lang="en-GB" altLang="el-GR" dirty="0" smtClean="0"/>
              <a:t>Different theories about the nature of language and how languages are learned (the approach) imply different ways of teaching language (the  method) and different methods make use of different kinds of classroom activities (the techniques).</a:t>
            </a:r>
          </a:p>
          <a:p>
            <a:pPr eaLnBrk="1" hangingPunct="1"/>
            <a:endParaRPr lang="el-GR" altLang="el-GR" dirty="0" smtClean="0"/>
          </a:p>
        </p:txBody>
      </p:sp>
      <p:graphicFrame>
        <p:nvGraphicFramePr>
          <p:cNvPr id="7" name="Content Placeholder 6" descr="techniques&#10;method&#10;approach"/>
          <p:cNvGraphicFramePr>
            <a:graphicFrameLocks noGrp="1"/>
          </p:cNvGraphicFramePr>
          <p:nvPr>
            <p:ph sz="half" idx="2"/>
            <p:extLst>
              <p:ext uri="{D42A27DB-BD31-4B8C-83A1-F6EECF244321}">
                <p14:modId xmlns:p14="http://schemas.microsoft.com/office/powerpoint/2010/main" val="3953011609"/>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154477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sz="2700" dirty="0"/>
              <a:t>Figure 1: Foreign language didactics in the 20th century</a:t>
            </a:r>
            <a:r>
              <a:rPr lang="ru-RU" i="1" dirty="0"/>
              <a:t/>
            </a:r>
            <a:br>
              <a:rPr lang="ru-RU" i="1" dirty="0"/>
            </a:br>
            <a:endParaRPr lang="ru-RU" dirty="0"/>
          </a:p>
        </p:txBody>
      </p:sp>
      <p:pic>
        <p:nvPicPr>
          <p:cNvPr id="4" name="Εικόνα 2" descr="Foreign language didactics in the 20th century: Approcahes and Methods."/>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44859" y="1577176"/>
            <a:ext cx="7466982" cy="4486285"/>
          </a:xfrm>
          <a:prstGeom prst="rect">
            <a:avLst/>
          </a:prstGeom>
        </p:spPr>
      </p:pic>
    </p:spTree>
    <p:extLst>
      <p:ext uri="{BB962C8B-B14F-4D97-AF65-F5344CB8AC3E}">
        <p14:creationId xmlns:p14="http://schemas.microsoft.com/office/powerpoint/2010/main" val="1403557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p:txBody>
          <a:bodyPr/>
          <a:lstStyle/>
          <a:p>
            <a:r>
              <a:rPr lang="en-GB" sz="1800" dirty="0"/>
              <a:t>Figure 2: The relationship between approach – method.</a:t>
            </a:r>
            <a:endParaRPr lang="ru-RU" sz="1800" i="1" dirty="0"/>
          </a:p>
          <a:p>
            <a:endParaRPr lang="ru-RU" dirty="0"/>
          </a:p>
        </p:txBody>
      </p:sp>
      <p:pic>
        <p:nvPicPr>
          <p:cNvPr id="7" name="Εικόνα 3" descr="Behind each method there is an approach."/>
          <p:cNvPicPr/>
          <p:nvPr/>
        </p:nvPicPr>
        <p:blipFill>
          <a:blip r:embed="rId2" cstate="print">
            <a:extLst>
              <a:ext uri="{28A0092B-C50C-407E-A947-70E740481C1C}">
                <a14:useLocalDpi xmlns:a14="http://schemas.microsoft.com/office/drawing/2010/main" val="0"/>
              </a:ext>
            </a:extLst>
          </a:blip>
          <a:stretch>
            <a:fillRect/>
          </a:stretch>
        </p:blipFill>
        <p:spPr>
          <a:xfrm>
            <a:off x="1979712" y="764704"/>
            <a:ext cx="4896544" cy="3024336"/>
          </a:xfrm>
          <a:prstGeom prst="rect">
            <a:avLst/>
          </a:prstGeom>
        </p:spPr>
      </p:pic>
    </p:spTree>
    <p:extLst>
      <p:ext uri="{BB962C8B-B14F-4D97-AF65-F5344CB8AC3E}">
        <p14:creationId xmlns:p14="http://schemas.microsoft.com/office/powerpoint/2010/main" val="1191238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l-GR" dirty="0" smtClean="0">
                <a:solidFill>
                  <a:srgbClr val="002060"/>
                </a:solidFill>
              </a:rPr>
              <a:t>Main issues </a:t>
            </a:r>
          </a:p>
        </p:txBody>
      </p:sp>
      <p:sp>
        <p:nvSpPr>
          <p:cNvPr id="3" name="Content Placeholder 2"/>
          <p:cNvSpPr>
            <a:spLocks noGrp="1"/>
          </p:cNvSpPr>
          <p:nvPr>
            <p:ph idx="1"/>
          </p:nvPr>
        </p:nvSpPr>
        <p:spPr/>
        <p:txBody>
          <a:bodyPr>
            <a:normAutofit lnSpcReduction="10000"/>
          </a:bodyPr>
          <a:lstStyle/>
          <a:p>
            <a:pPr eaLnBrk="1" hangingPunct="1"/>
            <a:r>
              <a:rPr lang="en-GB" altLang="el-GR" dirty="0" smtClean="0"/>
              <a:t>What is a method?</a:t>
            </a:r>
          </a:p>
          <a:p>
            <a:pPr eaLnBrk="1" hangingPunct="1"/>
            <a:r>
              <a:rPr lang="en-GB" altLang="el-GR" dirty="0" smtClean="0"/>
              <a:t>What are the components of a method?</a:t>
            </a:r>
          </a:p>
          <a:p>
            <a:pPr eaLnBrk="1" hangingPunct="1"/>
            <a:r>
              <a:rPr lang="en-GB" altLang="el-GR" dirty="0" smtClean="0"/>
              <a:t>What is an approach?</a:t>
            </a:r>
          </a:p>
          <a:p>
            <a:pPr eaLnBrk="1" hangingPunct="1"/>
            <a:r>
              <a:rPr lang="en-GB" altLang="el-GR" dirty="0" smtClean="0"/>
              <a:t>Overview of most well known methods in language teaching.</a:t>
            </a:r>
          </a:p>
          <a:p>
            <a:pPr eaLnBrk="1" hangingPunct="1"/>
            <a:r>
              <a:rPr lang="en-GB" altLang="el-GR" dirty="0" smtClean="0"/>
              <a:t>Do methods help teachers?</a:t>
            </a:r>
          </a:p>
          <a:p>
            <a:pPr eaLnBrk="1" hangingPunct="1"/>
            <a:r>
              <a:rPr lang="en-GB" altLang="el-GR" dirty="0" smtClean="0"/>
              <a:t>Problems with methods.</a:t>
            </a:r>
          </a:p>
          <a:p>
            <a:pPr eaLnBrk="1" hangingPunct="1"/>
            <a:r>
              <a:rPr lang="en-GB" altLang="el-GR" dirty="0" smtClean="0"/>
              <a:t>Is there a super method?</a:t>
            </a:r>
          </a:p>
          <a:p>
            <a:pPr eaLnBrk="1" hangingPunct="1"/>
            <a:endParaRPr lang="en-GB" altLang="el-GR" dirty="0" smtClean="0"/>
          </a:p>
        </p:txBody>
      </p:sp>
    </p:spTree>
    <p:custDataLst>
      <p:tags r:id="rId1"/>
    </p:custDataLst>
    <p:extLst>
      <p:ext uri="{BB962C8B-B14F-4D97-AF65-F5344CB8AC3E}">
        <p14:creationId xmlns:p14="http://schemas.microsoft.com/office/powerpoint/2010/main" val="4028806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(1/4)</a:t>
            </a:r>
          </a:p>
        </p:txBody>
      </p:sp>
      <p:sp>
        <p:nvSpPr>
          <p:cNvPr id="3" name="Content Placeholder 2"/>
          <p:cNvSpPr>
            <a:spLocks noGrp="1"/>
          </p:cNvSpPr>
          <p:nvPr>
            <p:ph idx="1"/>
          </p:nvPr>
        </p:nvSpPr>
        <p:spPr/>
        <p:txBody>
          <a:bodyPr>
            <a:noAutofit/>
          </a:bodyPr>
          <a:lstStyle/>
          <a:p>
            <a:pPr eaLnBrk="1" hangingPunct="1"/>
            <a:r>
              <a:rPr lang="en-GB" altLang="el-GR" sz="2800" dirty="0" smtClean="0"/>
              <a:t>No general agreement on what method is: Any principled choice of techniques can be termed “method”.</a:t>
            </a:r>
          </a:p>
          <a:p>
            <a:pPr eaLnBrk="1" hangingPunct="1"/>
            <a:r>
              <a:rPr lang="en-GB" altLang="el-GR" sz="2800" dirty="0" smtClean="0"/>
              <a:t>Some methods not based on clear language and language learning theory.</a:t>
            </a:r>
          </a:p>
          <a:p>
            <a:pPr eaLnBrk="1" hangingPunct="1"/>
            <a:r>
              <a:rPr lang="en-GB" altLang="el-GR" sz="2800" dirty="0" smtClean="0"/>
              <a:t>Methods are open to wide interpretation by materials developers and teachers.</a:t>
            </a:r>
          </a:p>
        </p:txBody>
      </p:sp>
    </p:spTree>
    <p:custDataLst>
      <p:tags r:id="rId1"/>
    </p:custDataLst>
    <p:extLst>
      <p:ext uri="{BB962C8B-B14F-4D97-AF65-F5344CB8AC3E}">
        <p14:creationId xmlns:p14="http://schemas.microsoft.com/office/powerpoint/2010/main" val="3371017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(2/4)</a:t>
            </a:r>
          </a:p>
        </p:txBody>
      </p:sp>
      <p:sp>
        <p:nvSpPr>
          <p:cNvPr id="3" name="Content Placeholder 2"/>
          <p:cNvSpPr>
            <a:spLocks noGrp="1"/>
          </p:cNvSpPr>
          <p:nvPr>
            <p:ph idx="1"/>
          </p:nvPr>
        </p:nvSpPr>
        <p:spPr/>
        <p:txBody>
          <a:bodyPr>
            <a:noAutofit/>
          </a:bodyPr>
          <a:lstStyle/>
          <a:p>
            <a:pPr eaLnBrk="1" hangingPunct="1"/>
            <a:r>
              <a:rPr lang="en-GB" altLang="el-GR" sz="2800" dirty="0" smtClean="0"/>
              <a:t>Methods that present themselves as “state of the art” have in essence been around for thousands of years. Total corpus of ideas available to language teachers has not basically changed in 2000 years. In essence methods represent different configurations of the same basic options.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383208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GB" altLang="el-GR" dirty="0" smtClean="0"/>
              <a:t>Problems associated with methods  (3/4)</a:t>
            </a:r>
          </a:p>
        </p:txBody>
      </p:sp>
      <p:sp>
        <p:nvSpPr>
          <p:cNvPr id="3" name="Content Placeholder 2"/>
          <p:cNvSpPr>
            <a:spLocks noGrp="1"/>
          </p:cNvSpPr>
          <p:nvPr>
            <p:ph idx="1"/>
          </p:nvPr>
        </p:nvSpPr>
        <p:spPr/>
        <p:txBody>
          <a:bodyPr>
            <a:normAutofit/>
          </a:bodyPr>
          <a:lstStyle/>
          <a:p>
            <a:pPr eaLnBrk="1" hangingPunct="1"/>
            <a:r>
              <a:rPr lang="en-GB" altLang="el-GR" sz="2800" dirty="0" smtClean="0"/>
              <a:t>The rise and fall of methods is mainly due to the influence of profit seekers, promoters and forces of the intellectual marketplace. Methods become influential when they gain the seal of approval by university departments.</a:t>
            </a:r>
          </a:p>
          <a:p>
            <a:r>
              <a:rPr lang="en-GB" altLang="el-GR" sz="2800" dirty="0" smtClean="0"/>
              <a:t>Language teaching is a massive industry where much is done in the name of profit and glory.</a:t>
            </a:r>
          </a:p>
          <a:p>
            <a:pPr marL="0" indent="0" eaLnBrk="1" hangingPunct="1">
              <a:buNone/>
            </a:pPr>
            <a:endParaRPr lang="en-GB" altLang="el-GR" sz="2800" dirty="0" smtClean="0"/>
          </a:p>
        </p:txBody>
      </p:sp>
    </p:spTree>
    <p:custDataLst>
      <p:tags r:id="rId1"/>
    </p:custDataLst>
    <p:extLst>
      <p:ext uri="{BB962C8B-B14F-4D97-AF65-F5344CB8AC3E}">
        <p14:creationId xmlns:p14="http://schemas.microsoft.com/office/powerpoint/2010/main" val="990942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GB" altLang="el-GR" dirty="0" smtClean="0"/>
              <a:t>Problems associated with methods  (4/4)</a:t>
            </a:r>
          </a:p>
        </p:txBody>
      </p:sp>
      <p:sp>
        <p:nvSpPr>
          <p:cNvPr id="3" name="Content Placeholder 2"/>
          <p:cNvSpPr>
            <a:spLocks noGrp="1"/>
          </p:cNvSpPr>
          <p:nvPr>
            <p:ph idx="1"/>
          </p:nvPr>
        </p:nvSpPr>
        <p:spPr/>
        <p:txBody>
          <a:bodyPr>
            <a:normAutofit/>
          </a:bodyPr>
          <a:lstStyle/>
          <a:p>
            <a:pPr eaLnBrk="1" hangingPunct="1"/>
            <a:r>
              <a:rPr lang="en-GB" altLang="el-GR" sz="2800" dirty="0" smtClean="0"/>
              <a:t>Most methods have been developed in western developed countries (US and UK). Fallacy that anything imported by US and UK is by nature effective and advanced.</a:t>
            </a:r>
          </a:p>
          <a:p>
            <a:pPr eaLnBrk="1" hangingPunct="1"/>
            <a:r>
              <a:rPr lang="en-GB" altLang="el-GR" sz="2800" dirty="0" smtClean="0"/>
              <a:t>Methods developed in a specific educational, social and cultural context cannot be exported wholesale and used in countries with different philosophies, values and beliefs.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41243208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(1/2)</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Larsen-Freeman (2000) and Mellow (2000) both have used the term principled eclecticism to describe a desirable, coherent, pluralistic approach to language teaching. </a:t>
            </a:r>
          </a:p>
          <a:p>
            <a:pPr eaLnBrk="1" hangingPunct="1"/>
            <a:r>
              <a:rPr lang="en-GB" altLang="el-GR" sz="2800" dirty="0" smtClean="0"/>
              <a:t>Eclecticism involves the use of a variety of language learning activities, each of which may have very different characteristics and may be motivated by different underlying assumptions. </a:t>
            </a:r>
          </a:p>
        </p:txBody>
      </p:sp>
    </p:spTree>
    <p:custDataLst>
      <p:tags r:id="rId1"/>
    </p:custDataLst>
    <p:extLst>
      <p:ext uri="{BB962C8B-B14F-4D97-AF65-F5344CB8AC3E}">
        <p14:creationId xmlns:p14="http://schemas.microsoft.com/office/powerpoint/2010/main" val="38564887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(2/2) </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The use eclecticism is due to the fact that there are strengths as well as weaknesses of single theory based methods. Reliance upon a single theory of teaching has been criticized because the use of a limited number of techniques can become mechanic.</a:t>
            </a:r>
          </a:p>
          <a:p>
            <a:r>
              <a:rPr lang="en-GB" altLang="el-GR" sz="2800" dirty="0" smtClean="0"/>
              <a:t>The teacher decides what methodology or approach to use depending on the aims of the lesson and the learners in the group. Almost all modern course books have a mixture of approaches and methodologies.</a:t>
            </a:r>
            <a:endParaRPr lang="en-GB" altLang="el-GR" sz="2800" dirty="0"/>
          </a:p>
        </p:txBody>
      </p:sp>
    </p:spTree>
    <p:custDataLst>
      <p:tags r:id="rId1"/>
    </p:custDataLst>
    <p:extLst>
      <p:ext uri="{BB962C8B-B14F-4D97-AF65-F5344CB8AC3E}">
        <p14:creationId xmlns:p14="http://schemas.microsoft.com/office/powerpoint/2010/main" val="36112263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altLang="el-GR" dirty="0" smtClean="0"/>
              <a:t>Advantages of an eclectic approach</a:t>
            </a:r>
          </a:p>
        </p:txBody>
      </p:sp>
      <p:sp>
        <p:nvSpPr>
          <p:cNvPr id="3" name="Content Placeholder 2"/>
          <p:cNvSpPr>
            <a:spLocks noGrp="1"/>
          </p:cNvSpPr>
          <p:nvPr>
            <p:ph idx="1"/>
          </p:nvPr>
        </p:nvSpPr>
        <p:spPr>
          <a:xfrm>
            <a:off x="457200" y="1556792"/>
            <a:ext cx="8229600" cy="4525963"/>
          </a:xfrm>
        </p:spPr>
        <p:txBody>
          <a:bodyPr>
            <a:noAutofit/>
          </a:bodyPr>
          <a:lstStyle/>
          <a:p>
            <a:pPr eaLnBrk="1" hangingPunct="1">
              <a:spcBef>
                <a:spcPts val="1000"/>
              </a:spcBef>
            </a:pPr>
            <a:r>
              <a:rPr lang="en-GB" altLang="el-GR" sz="2600" b="1" dirty="0" smtClean="0"/>
              <a:t>Safety</a:t>
            </a:r>
            <a:r>
              <a:rPr lang="en-GB" altLang="el-GR" sz="2600" dirty="0" smtClean="0"/>
              <a:t>: The use of a variety of ideas and procedures from different existing approaches and methods will increase the chances of learning taking place.</a:t>
            </a:r>
          </a:p>
          <a:p>
            <a:pPr eaLnBrk="1" hangingPunct="1">
              <a:spcBef>
                <a:spcPts val="1000"/>
              </a:spcBef>
            </a:pPr>
            <a:r>
              <a:rPr lang="en-GB" altLang="el-GR" sz="2600" b="1" dirty="0" smtClean="0"/>
              <a:t>Interest</a:t>
            </a:r>
            <a:r>
              <a:rPr lang="en-GB" altLang="el-GR" sz="2600" dirty="0" smtClean="0"/>
              <a:t>: Teachers need to use different techniques to hold the learners' attention. </a:t>
            </a:r>
          </a:p>
          <a:p>
            <a:pPr eaLnBrk="1" hangingPunct="1">
              <a:spcBef>
                <a:spcPts val="1000"/>
              </a:spcBef>
            </a:pPr>
            <a:r>
              <a:rPr lang="en-GB" altLang="el-GR" sz="2600" b="1" dirty="0" smtClean="0"/>
              <a:t>Diversity</a:t>
            </a:r>
            <a:r>
              <a:rPr lang="en-GB" altLang="el-GR" sz="2600" dirty="0" smtClean="0"/>
              <a:t>: Different learning/teaching contexts require different methodologies.</a:t>
            </a:r>
          </a:p>
          <a:p>
            <a:pPr eaLnBrk="1" hangingPunct="1">
              <a:spcBef>
                <a:spcPts val="1000"/>
              </a:spcBef>
            </a:pPr>
            <a:r>
              <a:rPr lang="en-GB" altLang="el-GR" sz="2600" b="1" dirty="0" smtClean="0"/>
              <a:t>Flexibility</a:t>
            </a:r>
            <a:r>
              <a:rPr lang="en-GB" altLang="el-GR" sz="2600" dirty="0" smtClean="0"/>
              <a:t>: Awareness of a range of available techniques will help teachers exploit materials better and manage unexpected situations. Informed teaching is bound to be eclectic.</a:t>
            </a:r>
          </a:p>
        </p:txBody>
      </p:sp>
    </p:spTree>
    <p:custDataLst>
      <p:tags r:id="rId1"/>
    </p:custDataLst>
    <p:extLst>
      <p:ext uri="{BB962C8B-B14F-4D97-AF65-F5344CB8AC3E}">
        <p14:creationId xmlns:p14="http://schemas.microsoft.com/office/powerpoint/2010/main" val="25059265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457200" indent="-457200">
              <a:buNone/>
            </a:pPr>
            <a:r>
              <a:rPr lang="en-GB" sz="2400" dirty="0" smtClean="0"/>
              <a:t>Larsen-Freeman, D. (2000). </a:t>
            </a:r>
            <a:r>
              <a:rPr lang="en-GB" sz="2400" i="1" dirty="0" smtClean="0"/>
              <a:t>Techniques and Principles in Language Teaching</a:t>
            </a:r>
            <a:r>
              <a:rPr lang="en-GB" sz="2400" dirty="0" smtClean="0"/>
              <a:t>. Oxford University Press.</a:t>
            </a:r>
          </a:p>
          <a:p>
            <a:pPr marL="457200" indent="-457200">
              <a:buNone/>
            </a:pPr>
            <a:r>
              <a:rPr lang="en-GB" sz="2400" dirty="0" smtClean="0"/>
              <a:t>Mellow, J. D. (2000). Western influences on indigenous language teaching. In J. </a:t>
            </a:r>
            <a:r>
              <a:rPr lang="en-GB" sz="2400" dirty="0" err="1" smtClean="0"/>
              <a:t>Reyhner</a:t>
            </a:r>
            <a:r>
              <a:rPr lang="en-GB" sz="2400" dirty="0" smtClean="0"/>
              <a:t>, J. Martin, L. Lockard, &amp; W. </a:t>
            </a:r>
            <a:r>
              <a:rPr lang="en-GB" sz="2400" dirty="0" err="1" smtClean="0"/>
              <a:t>Sakiestewa</a:t>
            </a:r>
            <a:r>
              <a:rPr lang="en-GB" sz="2400" dirty="0" smtClean="0"/>
              <a:t> Gilbert (Eds.), </a:t>
            </a:r>
            <a:r>
              <a:rPr lang="en-GB" sz="2400" i="1" dirty="0" smtClean="0"/>
              <a:t>Learn in beauty: Indigenous education for a new century </a:t>
            </a:r>
            <a:r>
              <a:rPr lang="en-GB" sz="2400" dirty="0" smtClean="0"/>
              <a:t>(pp. 102-113). Flagstaff, AZ: Northern Arizona University.</a:t>
            </a:r>
          </a:p>
          <a:p>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722313" y="2852937"/>
            <a:ext cx="7772400" cy="1368152"/>
          </a:xfrm>
        </p:spPr>
        <p:txBody>
          <a:bodyPr/>
          <a:lstStyle/>
          <a:p>
            <a:r>
              <a:rPr lang="en-GB" b="1" dirty="0" smtClean="0">
                <a:solidFill>
                  <a:srgbClr val="002060"/>
                </a:solidFill>
              </a:rPr>
              <a:t>What is a method?</a:t>
            </a:r>
            <a:endParaRPr lang="en-GB" b="1" dirty="0">
              <a:solidFill>
                <a:srgbClr val="002060"/>
              </a:solidFill>
            </a:endParaRPr>
          </a:p>
        </p:txBody>
      </p:sp>
    </p:spTree>
    <p:custDataLst>
      <p:tags r:id="rId1"/>
    </p:custDataLst>
    <p:extLst>
      <p:ext uri="{BB962C8B-B14F-4D97-AF65-F5344CB8AC3E}">
        <p14:creationId xmlns:p14="http://schemas.microsoft.com/office/powerpoint/2010/main" val="3171550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eaLnBrk="1" hangingPunct="1"/>
            <a:r>
              <a:rPr lang="en-GB" altLang="el-GR" dirty="0" smtClean="0">
                <a:solidFill>
                  <a:srgbClr val="002060"/>
                </a:solidFill>
              </a:rPr>
              <a:t>What is a method?  </a:t>
            </a:r>
            <a:endParaRPr lang="en-GB" altLang="el-GR" dirty="0" smtClean="0"/>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All methods include prescriptions for the teacher and the learners.</a:t>
            </a:r>
          </a:p>
          <a:p>
            <a:pPr eaLnBrk="1" hangingPunct="1">
              <a:spcBef>
                <a:spcPts val="600"/>
              </a:spcBef>
            </a:pPr>
            <a:r>
              <a:rPr lang="en-GB" altLang="el-GR" sz="3000" dirty="0" smtClean="0"/>
              <a:t>All methods are a pre-packaged set of specifications of how the teacher should teach and how the learner should learn derived from a particular theory of language and a theory of language learning.</a:t>
            </a:r>
          </a:p>
        </p:txBody>
      </p:sp>
    </p:spTree>
    <p:custDataLst>
      <p:tags r:id="rId1"/>
    </p:custDataLst>
    <p:extLst>
      <p:ext uri="{BB962C8B-B14F-4D97-AF65-F5344CB8AC3E}">
        <p14:creationId xmlns:p14="http://schemas.microsoft.com/office/powerpoint/2010/main" val="2219620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GB" altLang="el-GR" dirty="0" smtClean="0"/>
              <a:t>What is a method? (2</a:t>
            </a:r>
            <a:r>
              <a:rPr lang="el-GR" altLang="el-GR" dirty="0" smtClean="0"/>
              <a:t>/</a:t>
            </a:r>
            <a:r>
              <a:rPr lang="en-GB" altLang="el-GR" dirty="0" smtClean="0"/>
              <a:t>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For the teacher, methods prescribe what materials and activities should be used, how they should be used and what the role of the teacher should be.</a:t>
            </a:r>
          </a:p>
          <a:p>
            <a:pPr eaLnBrk="1" hangingPunct="1">
              <a:spcBef>
                <a:spcPts val="600"/>
              </a:spcBef>
            </a:pPr>
            <a:r>
              <a:rPr lang="en-GB" altLang="el-GR" sz="3000" dirty="0" smtClean="0"/>
              <a:t>For learners, methods prescribe what approach to learning the learner should take and what roles the learner should adopt in the classroom.</a:t>
            </a:r>
          </a:p>
        </p:txBody>
      </p:sp>
    </p:spTree>
    <p:custDataLst>
      <p:tags r:id="rId1"/>
    </p:custDataLst>
    <p:extLst>
      <p:ext uri="{BB962C8B-B14F-4D97-AF65-F5344CB8AC3E}">
        <p14:creationId xmlns:p14="http://schemas.microsoft.com/office/powerpoint/2010/main" val="122729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an approach?</a:t>
            </a:r>
            <a:endParaRPr lang="en-GB" dirty="0"/>
          </a:p>
        </p:txBody>
      </p:sp>
    </p:spTree>
    <p:custDataLst>
      <p:tags r:id="rId1"/>
    </p:custDataLst>
    <p:extLst>
      <p:ext uri="{BB962C8B-B14F-4D97-AF65-F5344CB8AC3E}">
        <p14:creationId xmlns:p14="http://schemas.microsoft.com/office/powerpoint/2010/main" val="2578474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l-GR" dirty="0" smtClean="0"/>
              <a:t>What is an approach? (1/1)</a:t>
            </a:r>
          </a:p>
        </p:txBody>
      </p:sp>
      <p:sp>
        <p:nvSpPr>
          <p:cNvPr id="3" name="Content Placeholder 2"/>
          <p:cNvSpPr>
            <a:spLocks noGrp="1"/>
          </p:cNvSpPr>
          <p:nvPr>
            <p:ph idx="1"/>
          </p:nvPr>
        </p:nvSpPr>
        <p:spPr/>
        <p:txBody>
          <a:bodyPr>
            <a:normAutofit/>
          </a:bodyPr>
          <a:lstStyle/>
          <a:p>
            <a:pPr eaLnBrk="1" hangingPunct="1"/>
            <a:r>
              <a:rPr lang="en-GB" altLang="el-GR" sz="3000" dirty="0" smtClean="0"/>
              <a:t>Underlying each method is a theory on the nature of language and a theory on the nature of language learning both of which comprise the approach</a:t>
            </a:r>
            <a:r>
              <a:rPr lang="en-GB" altLang="el-GR" sz="3000" i="1" dirty="0" smtClean="0"/>
              <a:t>.</a:t>
            </a:r>
          </a:p>
          <a:p>
            <a:pPr eaLnBrk="1" hangingPunct="1"/>
            <a:r>
              <a:rPr lang="en-GB" altLang="el-GR" sz="3000" dirty="0" smtClean="0"/>
              <a:t>These theories are derived from the areas of linguistics, sociolinguistics, psycholinguistics and are the source of principles and practices of language teaching.</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1644919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GB" altLang="el-GR" dirty="0" smtClean="0"/>
              <a:t>What is an approach influenced by?</a:t>
            </a:r>
          </a:p>
        </p:txBody>
      </p:sp>
      <p:sp>
        <p:nvSpPr>
          <p:cNvPr id="3" name="Content Placeholder 2"/>
          <p:cNvSpPr>
            <a:spLocks noGrp="1"/>
          </p:cNvSpPr>
          <p:nvPr>
            <p:ph idx="1"/>
          </p:nvPr>
        </p:nvSpPr>
        <p:spPr/>
        <p:txBody>
          <a:bodyPr>
            <a:noAutofit/>
          </a:bodyPr>
          <a:lstStyle/>
          <a:p>
            <a:pPr marL="342900" lvl="1" indent="-342900">
              <a:spcBef>
                <a:spcPts val="1000"/>
              </a:spcBef>
              <a:buFont typeface="Arial" panose="020B0604020202020204" pitchFamily="34" charset="0"/>
              <a:buChar char="•"/>
            </a:pPr>
            <a:r>
              <a:rPr lang="en-GB" altLang="el-GR" b="1" dirty="0" smtClean="0"/>
              <a:t>Theory of language</a:t>
            </a:r>
            <a:r>
              <a:rPr lang="en-GB" altLang="el-GR" i="1" dirty="0" smtClean="0"/>
              <a:t>:  </a:t>
            </a:r>
            <a:r>
              <a:rPr lang="en-GB" altLang="el-GR" dirty="0" smtClean="0"/>
              <a:t>How is language viewed? </a:t>
            </a:r>
          </a:p>
          <a:p>
            <a:pPr marL="742950" lvl="2" indent="-342900">
              <a:spcBef>
                <a:spcPts val="1000"/>
              </a:spcBef>
              <a:buFont typeface="Calibri" panose="020F0502020204030204" pitchFamily="34" charset="0"/>
              <a:buChar char="‒"/>
            </a:pPr>
            <a:r>
              <a:rPr lang="en-GB" altLang="el-GR" dirty="0" smtClean="0"/>
              <a:t>Structural View of Language.</a:t>
            </a:r>
          </a:p>
          <a:p>
            <a:pPr marL="742950" lvl="2" indent="-342900">
              <a:spcBef>
                <a:spcPts val="1000"/>
              </a:spcBef>
              <a:buFont typeface="Calibri" panose="020F0502020204030204" pitchFamily="34" charset="0"/>
              <a:buChar char="‒"/>
            </a:pPr>
            <a:r>
              <a:rPr lang="en-GB" altLang="el-GR" dirty="0" smtClean="0"/>
              <a:t>Functional View of Language.</a:t>
            </a:r>
          </a:p>
          <a:p>
            <a:pPr>
              <a:spcBef>
                <a:spcPts val="1000"/>
              </a:spcBef>
            </a:pPr>
            <a:r>
              <a:rPr lang="en-GB" altLang="el-GR" sz="2800" b="1" dirty="0" smtClean="0"/>
              <a:t>Theory of language learning</a:t>
            </a:r>
            <a:r>
              <a:rPr lang="en-GB" altLang="el-GR" sz="2800" dirty="0" smtClean="0"/>
              <a:t>: How do learners learn the language?</a:t>
            </a:r>
          </a:p>
          <a:p>
            <a:pPr marL="800100" lvl="3" indent="-342900">
              <a:spcBef>
                <a:spcPts val="1000"/>
              </a:spcBef>
            </a:pPr>
            <a:r>
              <a:rPr lang="en-GB" altLang="el-GR" sz="2400" dirty="0" smtClean="0"/>
              <a:t>What are the psychological and cognitive processes involved (habit formation, induction, inferencing, generalization)?</a:t>
            </a:r>
          </a:p>
          <a:p>
            <a:pPr marL="800100" lvl="3" indent="-342900">
              <a:spcBef>
                <a:spcPts val="1000"/>
              </a:spcBef>
            </a:pPr>
            <a:r>
              <a:rPr lang="en-GB" altLang="el-GR" sz="2400" dirty="0" smtClean="0"/>
              <a:t>What are the conditions that need to be met for these learning processes to be activated?</a:t>
            </a:r>
          </a:p>
          <a:p>
            <a:pPr marL="0" indent="0" eaLnBrk="1" hangingPunct="1">
              <a:spcBef>
                <a:spcPts val="1000"/>
              </a:spcBef>
              <a:buNone/>
            </a:pPr>
            <a:endParaRPr lang="en-GB" altLang="el-GR" sz="3000" i="1" dirty="0" smtClean="0"/>
          </a:p>
          <a:p>
            <a:pPr marL="0" indent="0" eaLnBrk="1" hangingPunct="1">
              <a:spcBef>
                <a:spcPts val="1000"/>
              </a:spcBef>
              <a:buNone/>
            </a:pPr>
            <a:endParaRPr lang="en-GB" altLang="el-GR" sz="3000" dirty="0" smtClean="0"/>
          </a:p>
        </p:txBody>
      </p:sp>
    </p:spTree>
    <p:custDataLst>
      <p:tags r:id="rId1"/>
    </p:custDataLst>
    <p:extLst>
      <p:ext uri="{BB962C8B-B14F-4D97-AF65-F5344CB8AC3E}">
        <p14:creationId xmlns:p14="http://schemas.microsoft.com/office/powerpoint/2010/main" val="1908612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sz="2700" dirty="0"/>
              <a:t>Figure 1: Foreign language didactics in the 20th century</a:t>
            </a:r>
            <a:r>
              <a:rPr lang="ru-RU" i="1" dirty="0"/>
              <a:t/>
            </a:r>
            <a:br>
              <a:rPr lang="ru-RU" i="1" dirty="0"/>
            </a:br>
            <a:endParaRPr lang="ru-RU" dirty="0"/>
          </a:p>
        </p:txBody>
      </p:sp>
      <p:pic>
        <p:nvPicPr>
          <p:cNvPr id="4" name="Εικόνα 2" descr="Foreign language didactics in the 20th century: Approcahes and Methods."/>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44859" y="1577176"/>
            <a:ext cx="7466982" cy="4486285"/>
          </a:xfrm>
          <a:prstGeom prst="rect">
            <a:avLst/>
          </a:prstGeom>
        </p:spPr>
      </p:pic>
    </p:spTree>
    <p:extLst>
      <p:ext uri="{BB962C8B-B14F-4D97-AF65-F5344CB8AC3E}">
        <p14:creationId xmlns:p14="http://schemas.microsoft.com/office/powerpoint/2010/main" val="25813209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0"/>
  <p:tag name="ARTICULATE_PROJECT_OPEN" val="0"/>
  <p:tag name="ZHAW.ACCESSIBILITYADDIN.CHECKTIMEDATE" val="9/29/2015 11:17:02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1E64841-06EC-444C-BC09-75C358F6C28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3069</TotalTime>
  <Words>1227</Words>
  <Application>Microsoft Office PowerPoint</Application>
  <PresentationFormat>Экран (4:3)</PresentationFormat>
  <Paragraphs>92</Paragraphs>
  <Slides>27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Θέμα του Office</vt:lpstr>
      <vt:lpstr>Modern Methodology of Foreign Language Education   </vt:lpstr>
      <vt:lpstr>Main issues </vt:lpstr>
      <vt:lpstr>What is a method?</vt:lpstr>
      <vt:lpstr>What is a method?  </vt:lpstr>
      <vt:lpstr>What is a method? (2/2)</vt:lpstr>
      <vt:lpstr>What is an approach?</vt:lpstr>
      <vt:lpstr>What is an approach? (1/1)</vt:lpstr>
      <vt:lpstr>What is an approach influenced by?</vt:lpstr>
      <vt:lpstr>Figure 1: Foreign language didactics in the 20th century </vt:lpstr>
      <vt:lpstr>Theory of language – focus of teaching (1/2)</vt:lpstr>
      <vt:lpstr>Theory of language – focus of teaching (2/2)</vt:lpstr>
      <vt:lpstr>Components of a method </vt:lpstr>
      <vt:lpstr>Syllabus</vt:lpstr>
      <vt:lpstr>Teaching/Learning Practices (1/2)</vt:lpstr>
      <vt:lpstr>Teaching/Learning Practices (2/2)</vt:lpstr>
      <vt:lpstr>Assessment</vt:lpstr>
      <vt:lpstr>How do all of these relate?</vt:lpstr>
      <vt:lpstr>Figure 1: Foreign language didactics in the 20th century </vt:lpstr>
      <vt:lpstr>Презентация PowerPoint</vt:lpstr>
      <vt:lpstr>Problems associated with methods  (1/4)</vt:lpstr>
      <vt:lpstr>Problems associated with methods  (2/4)</vt:lpstr>
      <vt:lpstr>Problems associated with methods  (3/4)</vt:lpstr>
      <vt:lpstr>Problems associated with methods  (4/4)</vt:lpstr>
      <vt:lpstr>Eclectic Approach in Teaching English (1/2)</vt:lpstr>
      <vt:lpstr>Eclectic Approach in Teaching English (2/2) </vt:lpstr>
      <vt:lpstr>Advantages of an eclectic approach</vt:lpstr>
      <vt:lpstr>References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Methods for Foreign Language Teaching</dc:title>
  <dc:subject>Applied Linguistics to Foreign Language Teaching and Learning</dc:subject>
  <dc:creator>Evdokia Karavas</dc:creator>
  <cp:keywords>grammar translation method, audiolingual method, superlearning methods, communicative approach, eclectic method</cp:keywords>
  <dc:description>Focuses on well known approaches and methods used in the teaching of English as a foreign language. Begins with a discussion of the main principles and features of “approach” and “method” and how they relate. It also provides an overview of the main principles of well known and widely used methods and closes with a discussion of the drawbacks of methods and the rationale of an eclectic approach.</dc:description>
  <cp:lastModifiedBy>User</cp:lastModifiedBy>
  <cp:revision>257</cp:revision>
  <dcterms:created xsi:type="dcterms:W3CDTF">2012-09-06T09:03:05Z</dcterms:created>
  <dcterms:modified xsi:type="dcterms:W3CDTF">2022-09-12T05:30:29Z</dcterms:modified>
  <cp:category>Foreign Language Teaching and Learning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9DDFE4BF-236F-44A4-8730-76E184241B3E</vt:lpwstr>
  </property>
  <property fmtid="{D5CDD505-2E9C-101B-9397-08002B2CF9AE}" pid="3" name="ArticulatePath">
    <vt:lpwstr>Unit2</vt:lpwstr>
  </property>
</Properties>
</file>