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109" d="100"/>
          <a:sy n="109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435" y="188641"/>
            <a:ext cx="5528878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052737"/>
            <a:ext cx="2016225" cy="1296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1434" y="2564905"/>
            <a:ext cx="5672893" cy="14401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43608" y="4675495"/>
            <a:ext cx="81003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12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Прогнозирование денежного потока инвестиционного проекта.</a:t>
            </a:r>
            <a:endParaRPr lang="ru-RU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563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</a:t>
            </a:r>
            <a:r>
              <a:rPr lang="ru-RU" dirty="0" smtClean="0"/>
              <a:t>чет </a:t>
            </a:r>
            <a:r>
              <a:rPr lang="ru-RU" dirty="0"/>
              <a:t>релевантных денежных потоков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учет </a:t>
            </a:r>
            <a:r>
              <a:rPr lang="ru-RU" dirty="0"/>
              <a:t>всех наиболее существенных последствий проекта, то есть при определении эффективности инвестиционного проекта должны рассматриваться все изменения, происходящие на предприятии в результате его реализации.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068960"/>
            <a:ext cx="3266273" cy="332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734402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От </a:t>
            </a:r>
            <a:r>
              <a:rPr lang="ru-RU" dirty="0"/>
              <a:t>того, насколько точно рассчитан экономический эффект инвестиционного проекта, во многом зависит будущий успех компании, а оценка ожидаемого денежного потока является одной из главных задач в этом процессе. Если денежный поток рассчитать неправильно, то любой метод оценки инвестиционного проекта даст неверный результат, из-за чего эффективный проект может быть отвергнут как убыточный, а экономически невыгодный принят за сверхприбыльный. Именно поэтому </a:t>
            </a:r>
            <a:r>
              <a:rPr lang="ru-RU" u="sng" dirty="0"/>
              <a:t>важно грамотно оценить денежный поток инвестиционного проекта </a:t>
            </a:r>
            <a:r>
              <a:rPr lang="ru-RU" dirty="0"/>
              <a:t>компании.</a:t>
            </a:r>
          </a:p>
        </p:txBody>
      </p:sp>
    </p:spTree>
    <p:extLst>
      <p:ext uri="{BB962C8B-B14F-4D97-AF65-F5344CB8AC3E}">
        <p14:creationId xmlns:p14="http://schemas.microsoft.com/office/powerpoint/2010/main" val="2454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такое денежный </a:t>
            </a:r>
            <a:r>
              <a:rPr lang="ru-RU" dirty="0"/>
              <a:t>поток </a:t>
            </a:r>
            <a:r>
              <a:rPr lang="ru-RU" dirty="0" smtClean="0"/>
              <a:t>инвестиционного проекта</a:t>
            </a:r>
            <a:r>
              <a:rPr lang="ru-RU" dirty="0"/>
              <a:t>? </a:t>
            </a:r>
            <a:endParaRPr lang="ru-RU" dirty="0" smtClean="0"/>
          </a:p>
          <a:p>
            <a:r>
              <a:rPr lang="ru-RU" dirty="0" smtClean="0"/>
              <a:t>Из каких видов </a:t>
            </a:r>
            <a:r>
              <a:rPr lang="ru-RU" dirty="0"/>
              <a:t>деятельности состоит денежный поток инвестиционного проекта ? </a:t>
            </a:r>
          </a:p>
          <a:p>
            <a:r>
              <a:rPr lang="ru-RU" dirty="0" smtClean="0"/>
              <a:t>Что такое прогнозные цены</a:t>
            </a:r>
            <a:r>
              <a:rPr lang="ru-RU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3626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1043608" y="332657"/>
            <a:ext cx="7128792" cy="6001643"/>
          </a:xfrm>
          <a:prstGeom prst="rect">
            <a:avLst/>
          </a:prstGeom>
          <a:solidFill>
            <a:srgbClr val="70AD47">
              <a:lumMod val="40000"/>
              <a:lumOff val="60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План лекции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этапы оценки денежного потока. 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Классификация инвестиционных проектов. 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Методы оценки эффективности инвестиционного проекта.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Цель лекции: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ознакомить студентов с м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етодами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оценки эффективности инвестиционного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проекта.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Результаты: </a:t>
            </a:r>
          </a:p>
          <a:p>
            <a:pPr lvl="0" algn="just"/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профессиональных </a:t>
            </a:r>
            <a:r>
              <a:rPr lang="ru-RU" sz="2400" kern="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компетенций по методологии </a:t>
            </a:r>
            <a:r>
              <a:rPr lang="ru-RU" sz="24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оценки эффективности инвестиционного проекта.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6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Денежный поток </a:t>
            </a:r>
            <a:r>
              <a:rPr lang="ru-RU" dirty="0" smtClean="0"/>
              <a:t>инвестиционного </a:t>
            </a:r>
            <a:r>
              <a:rPr lang="ru-RU" dirty="0"/>
              <a:t>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Денежный поток включает:</a:t>
            </a:r>
          </a:p>
          <a:p>
            <a:r>
              <a:rPr lang="ru-RU" dirty="0"/>
              <a:t>- чистую прибыль после уплаты налогов;</a:t>
            </a:r>
          </a:p>
          <a:p>
            <a:r>
              <a:rPr lang="ru-RU" dirty="0"/>
              <a:t>- амортизационные отчисления, прирост (уменьшение) оборотного капитала;</a:t>
            </a:r>
          </a:p>
          <a:p>
            <a:r>
              <a:rPr lang="ru-RU" dirty="0"/>
              <a:t>- прирост (уменьшение) инвестиций;</a:t>
            </a:r>
          </a:p>
          <a:p>
            <a:r>
              <a:rPr lang="ru-RU" dirty="0"/>
              <a:t>- прирост (уменьшение) долгосрочной задолженности.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21088"/>
            <a:ext cx="295275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1" y="4221088"/>
            <a:ext cx="20478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501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Инвестиционная деятельность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4941168"/>
            <a:ext cx="8229600" cy="4937760"/>
          </a:xfrm>
        </p:spPr>
        <p:txBody>
          <a:bodyPr/>
          <a:lstStyle/>
          <a:p>
            <a:r>
              <a:rPr lang="ru-RU" dirty="0"/>
              <a:t>Приток денежных средств по финансовой деятельности может обеспечиваться за счет внешних источников финансирования по отношению к </a:t>
            </a:r>
            <a:r>
              <a:rPr lang="ru-RU" dirty="0" smtClean="0"/>
              <a:t>проекту.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40768"/>
            <a:ext cx="5460057" cy="3557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42373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Надежность прогноза денежных средств зависит от: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- точности расчета сумм капитальных затрат в течение всего срока реализации затрат на создание оборотного капитала по инвестиционной деятельности;</a:t>
            </a:r>
          </a:p>
          <a:p>
            <a:r>
              <a:rPr lang="ru-RU" dirty="0"/>
              <a:t>- </a:t>
            </a:r>
            <a:r>
              <a:rPr lang="ru-RU" dirty="0" smtClean="0"/>
              <a:t>точности </a:t>
            </a:r>
            <a:r>
              <a:rPr lang="ru-RU" dirty="0"/>
              <a:t>прогноза продаж, по данным которого он построен, и расчета необходимых затрат на производство и реализацию продукции (по операционной деятельности);</a:t>
            </a:r>
          </a:p>
          <a:p>
            <a:r>
              <a:rPr lang="ru-RU" dirty="0"/>
              <a:t>- </a:t>
            </a:r>
            <a:r>
              <a:rPr lang="ru-RU" dirty="0" smtClean="0"/>
              <a:t>расчета </a:t>
            </a:r>
            <a:r>
              <a:rPr lang="ru-RU" dirty="0"/>
              <a:t>суммы денежных средств, необходимых для реализации инвестиционного проекта на каждом шаге его осуществления (по финансовой деятельности).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77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Базисная цена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Под базисной ценой понимается цена на конкретный продукт (работу, услугу), сложившаяся в народном хозяйстве на определенный момент времени, заложенная в инвестиционный проект без учета инфляции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140968"/>
            <a:ext cx="4803626" cy="3055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40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Прогнозные цены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Прогнозная цена определяется путем умножения базисной цены на индекс возможного изменения цен в конце расчетного периода.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24944"/>
            <a:ext cx="5774953" cy="3258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845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этапы </a:t>
            </a:r>
            <a:r>
              <a:rPr lang="ru-RU" dirty="0"/>
              <a:t>оценки денежного потока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1. Выбор модели денежного потока.</a:t>
            </a:r>
          </a:p>
          <a:p>
            <a:r>
              <a:rPr lang="ru-RU" dirty="0"/>
              <a:t>2. Определение длительности прогнозного периода действия проекта.</a:t>
            </a:r>
          </a:p>
          <a:p>
            <a:r>
              <a:rPr lang="ru-RU" dirty="0"/>
              <a:t>3. Анализ и прогноз инвестиций.</a:t>
            </a:r>
          </a:p>
          <a:p>
            <a:r>
              <a:rPr lang="ru-RU" dirty="0"/>
              <a:t>4. Анализ и прогноз доходов от действия проекта.</a:t>
            </a:r>
          </a:p>
          <a:p>
            <a:r>
              <a:rPr lang="ru-RU" dirty="0"/>
              <a:t>5. Анализ и прогноз расходов.</a:t>
            </a:r>
          </a:p>
          <a:p>
            <a:r>
              <a:rPr lang="ru-RU" dirty="0"/>
              <a:t>6. Расчет величины денежного потока для каждого года прогнозного периода.</a:t>
            </a:r>
          </a:p>
          <a:p>
            <a:r>
              <a:rPr lang="ru-RU" dirty="0"/>
              <a:t>7. Определение ставки дисконта.</a:t>
            </a:r>
          </a:p>
          <a:p>
            <a:r>
              <a:rPr lang="ru-RU" dirty="0"/>
              <a:t>8. Расчет величины остаточной стоимости активов, созданных в ходе осуществления инвестиционного проекта.</a:t>
            </a:r>
          </a:p>
          <a:p>
            <a:r>
              <a:rPr lang="ru-RU" dirty="0"/>
              <a:t>9. Расчет текущих стоимостей будущих денежных потоков и остаточной стоимости активов, созданных в ходе осуществления инвестиционного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64031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Оценка эффективности инвестиционного проекта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основывается на будущих денежных потоках. Поэтому важной задачей является выработка прогноза денежного потока на какой-то будущий временной период, начиная с текущего года.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96952"/>
            <a:ext cx="3456383" cy="3456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262496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</TotalTime>
  <Words>494</Words>
  <Application>Microsoft Office PowerPoint</Application>
  <PresentationFormat>Экран (4:3)</PresentationFormat>
  <Paragraphs>47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Презентация PowerPoint</vt:lpstr>
      <vt:lpstr>Презентация PowerPoint</vt:lpstr>
      <vt:lpstr>Денежный поток инвестиционного проекта </vt:lpstr>
      <vt:lpstr>Инвестиционная деятельность </vt:lpstr>
      <vt:lpstr>Надежность прогноза денежных средств зависит от:</vt:lpstr>
      <vt:lpstr>Базисная цена</vt:lpstr>
      <vt:lpstr>Прогнозные цены </vt:lpstr>
      <vt:lpstr>Основные этапы оценки денежного потока </vt:lpstr>
      <vt:lpstr>Оценка эффективности инвестиционного проекта </vt:lpstr>
      <vt:lpstr>Учет релевантных денежных потоков</vt:lpstr>
      <vt:lpstr>Вывод</vt:lpstr>
      <vt:lpstr>Вопросы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Прогнозирование денежных потоков предприятия по инвестиционной деятельности</dc:title>
  <dc:creator>Айрана Ооржак</dc:creator>
  <cp:lastModifiedBy>Image&amp;Matros ®</cp:lastModifiedBy>
  <cp:revision>7</cp:revision>
  <dcterms:created xsi:type="dcterms:W3CDTF">2016-05-11T20:04:00Z</dcterms:created>
  <dcterms:modified xsi:type="dcterms:W3CDTF">2021-02-08T01:51:05Z</dcterms:modified>
</cp:coreProperties>
</file>