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 id="2147483655" r:id="rId2"/>
  </p:sldMasterIdLst>
  <p:notesMasterIdLst>
    <p:notesMasterId r:id="rId25"/>
  </p:notesMasterIdLst>
  <p:sldIdLst>
    <p:sldId id="308" r:id="rId3"/>
    <p:sldId id="283" r:id="rId4"/>
    <p:sldId id="258" r:id="rId5"/>
    <p:sldId id="260" r:id="rId6"/>
    <p:sldId id="276" r:id="rId7"/>
    <p:sldId id="285" r:id="rId8"/>
    <p:sldId id="264" r:id="rId9"/>
    <p:sldId id="289" r:id="rId10"/>
    <p:sldId id="263" r:id="rId11"/>
    <p:sldId id="284" r:id="rId12"/>
    <p:sldId id="293" r:id="rId13"/>
    <p:sldId id="294" r:id="rId14"/>
    <p:sldId id="290" r:id="rId15"/>
    <p:sldId id="291" r:id="rId16"/>
    <p:sldId id="292" r:id="rId17"/>
    <p:sldId id="295" r:id="rId18"/>
    <p:sldId id="302" r:id="rId19"/>
    <p:sldId id="303" r:id="rId20"/>
    <p:sldId id="304" r:id="rId21"/>
    <p:sldId id="305" r:id="rId22"/>
    <p:sldId id="306"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B517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71" autoAdjust="0"/>
    <p:restoredTop sz="88078" autoAdjust="0"/>
  </p:normalViewPr>
  <p:slideViewPr>
    <p:cSldViewPr snapToGrid="0" snapToObjects="1" showGuides="1">
      <p:cViewPr varScale="1">
        <p:scale>
          <a:sx n="102" d="100"/>
          <a:sy n="102" d="100"/>
        </p:scale>
        <p:origin x="1152"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B10804-E4B6-4B11-963C-D3B864A0E5D4}" type="doc">
      <dgm:prSet loTypeId="urn:microsoft.com/office/officeart/2005/8/layout/matrix1" loCatId="matrix" qsTypeId="urn:microsoft.com/office/officeart/2005/8/quickstyle/simple3" qsCatId="simple" csTypeId="urn:microsoft.com/office/officeart/2005/8/colors/accent1_2" csCatId="accent1" phldr="1"/>
      <dgm:spPr/>
      <dgm:t>
        <a:bodyPr/>
        <a:lstStyle/>
        <a:p>
          <a:endParaRPr lang="ru-RU"/>
        </a:p>
      </dgm:t>
    </dgm:pt>
    <dgm:pt modelId="{ED81E782-D346-46DE-9B30-981C4D1A1941}">
      <dgm:prSet phldrT="[Текст]" custT="1"/>
      <dgm:spPr/>
      <dgm:t>
        <a:bodyPr/>
        <a:lstStyle/>
        <a:p>
          <a:r>
            <a:rPr lang="ru-RU" sz="3200" b="1" dirty="0"/>
            <a:t>Функции собственного капитала</a:t>
          </a:r>
        </a:p>
      </dgm:t>
    </dgm:pt>
    <dgm:pt modelId="{F2ECE24E-8F15-4117-9AF8-A3B577167D5B}" type="parTrans" cxnId="{597472CA-52B3-4F70-BEC0-3F72C0C58CD2}">
      <dgm:prSet/>
      <dgm:spPr/>
      <dgm:t>
        <a:bodyPr/>
        <a:lstStyle/>
        <a:p>
          <a:endParaRPr lang="ru-RU">
            <a:solidFill>
              <a:schemeClr val="bg1"/>
            </a:solidFill>
          </a:endParaRPr>
        </a:p>
      </dgm:t>
    </dgm:pt>
    <dgm:pt modelId="{53DDD6E1-F405-4CC6-AFAD-9057833677D9}" type="sibTrans" cxnId="{597472CA-52B3-4F70-BEC0-3F72C0C58CD2}">
      <dgm:prSet/>
      <dgm:spPr/>
      <dgm:t>
        <a:bodyPr/>
        <a:lstStyle/>
        <a:p>
          <a:endParaRPr lang="ru-RU">
            <a:solidFill>
              <a:schemeClr val="bg1"/>
            </a:solidFill>
          </a:endParaRPr>
        </a:p>
      </dgm:t>
    </dgm:pt>
    <dgm:pt modelId="{3087B2C3-B055-4C18-833B-8423A2982FCC}">
      <dgm:prSet phldrT="[Текст]"/>
      <dgm:spPr/>
      <dgm:t>
        <a:bodyPr/>
        <a:lstStyle/>
        <a:p>
          <a:pPr algn="ctr"/>
          <a:r>
            <a:rPr lang="ru-RU" b="1" dirty="0"/>
            <a:t>Оперативная - </a:t>
          </a:r>
          <a:r>
            <a:rPr lang="ru-RU" dirty="0" smtClean="0"/>
            <a:t>поддерживает непрерывность деятельности </a:t>
          </a:r>
          <a:r>
            <a:rPr lang="ru-RU" dirty="0"/>
            <a:t>предприятия</a:t>
          </a:r>
        </a:p>
      </dgm:t>
    </dgm:pt>
    <dgm:pt modelId="{BD477073-7FA7-4EF1-B3F8-DB74B80003E2}" type="parTrans" cxnId="{9B8348FE-6A8C-4871-9D4A-28EEE534F088}">
      <dgm:prSet/>
      <dgm:spPr/>
      <dgm:t>
        <a:bodyPr/>
        <a:lstStyle/>
        <a:p>
          <a:endParaRPr lang="ru-RU">
            <a:solidFill>
              <a:schemeClr val="bg1"/>
            </a:solidFill>
          </a:endParaRPr>
        </a:p>
      </dgm:t>
    </dgm:pt>
    <dgm:pt modelId="{8110131A-8CE5-44CF-AB95-CCE0B1166F4B}" type="sibTrans" cxnId="{9B8348FE-6A8C-4871-9D4A-28EEE534F088}">
      <dgm:prSet/>
      <dgm:spPr/>
      <dgm:t>
        <a:bodyPr/>
        <a:lstStyle/>
        <a:p>
          <a:endParaRPr lang="ru-RU">
            <a:solidFill>
              <a:schemeClr val="bg1"/>
            </a:solidFill>
          </a:endParaRPr>
        </a:p>
      </dgm:t>
    </dgm:pt>
    <dgm:pt modelId="{CF8BD04E-F593-478F-B1B8-B9CE1662DCF9}">
      <dgm:prSet phldrT="[Текст]"/>
      <dgm:spPr/>
      <dgm:t>
        <a:bodyPr/>
        <a:lstStyle/>
        <a:p>
          <a:r>
            <a:rPr lang="ru-RU" b="1" dirty="0"/>
            <a:t>Защитная</a:t>
          </a:r>
          <a:r>
            <a:rPr lang="ru-RU" dirty="0"/>
            <a:t> - гарантирует кредиторам возврат их денег и возмещает убытки предприятия </a:t>
          </a:r>
        </a:p>
      </dgm:t>
    </dgm:pt>
    <dgm:pt modelId="{0D4D9BCD-0558-47D7-913F-5E8D7A8B0CD6}" type="parTrans" cxnId="{F1A262F9-8749-4CF9-ADF3-1B1EDA76E2CA}">
      <dgm:prSet/>
      <dgm:spPr/>
      <dgm:t>
        <a:bodyPr/>
        <a:lstStyle/>
        <a:p>
          <a:endParaRPr lang="ru-RU">
            <a:solidFill>
              <a:schemeClr val="bg1"/>
            </a:solidFill>
          </a:endParaRPr>
        </a:p>
      </dgm:t>
    </dgm:pt>
    <dgm:pt modelId="{E4E0F294-0A90-4927-A970-4F53FF5931B5}" type="sibTrans" cxnId="{F1A262F9-8749-4CF9-ADF3-1B1EDA76E2CA}">
      <dgm:prSet/>
      <dgm:spPr/>
      <dgm:t>
        <a:bodyPr/>
        <a:lstStyle/>
        <a:p>
          <a:endParaRPr lang="ru-RU">
            <a:solidFill>
              <a:schemeClr val="bg1"/>
            </a:solidFill>
          </a:endParaRPr>
        </a:p>
      </dgm:t>
    </dgm:pt>
    <dgm:pt modelId="{5FBF4873-C604-4FBF-889B-9F1BBA3C7C41}">
      <dgm:prSet phldrT="[Текст]"/>
      <dgm:spPr/>
      <dgm:t>
        <a:bodyPr/>
        <a:lstStyle/>
        <a:p>
          <a:r>
            <a:rPr lang="ru-RU" b="1" dirty="0">
              <a:solidFill>
                <a:sysClr val="windowText" lastClr="000000"/>
              </a:solidFill>
            </a:rPr>
            <a:t>Распределительная - </a:t>
          </a:r>
          <a:r>
            <a:rPr lang="ru-RU" dirty="0">
              <a:solidFill>
                <a:sysClr val="windowText" lastClr="000000"/>
              </a:solidFill>
            </a:rPr>
            <a:t>распределяется полученная прибыль предприятия</a:t>
          </a:r>
        </a:p>
      </dgm:t>
    </dgm:pt>
    <dgm:pt modelId="{A11D2CAD-806E-47CD-933F-E5FCB8F740CF}" type="parTrans" cxnId="{5743E4C8-AA00-4523-8B6F-1E8F28E49A99}">
      <dgm:prSet/>
      <dgm:spPr/>
      <dgm:t>
        <a:bodyPr/>
        <a:lstStyle/>
        <a:p>
          <a:endParaRPr lang="ru-RU">
            <a:solidFill>
              <a:schemeClr val="bg1"/>
            </a:solidFill>
          </a:endParaRPr>
        </a:p>
      </dgm:t>
    </dgm:pt>
    <dgm:pt modelId="{75430EE4-5E61-4205-99AE-5D63957B9AF5}" type="sibTrans" cxnId="{5743E4C8-AA00-4523-8B6F-1E8F28E49A99}">
      <dgm:prSet/>
      <dgm:spPr/>
      <dgm:t>
        <a:bodyPr/>
        <a:lstStyle/>
        <a:p>
          <a:endParaRPr lang="ru-RU">
            <a:solidFill>
              <a:schemeClr val="bg1"/>
            </a:solidFill>
          </a:endParaRPr>
        </a:p>
      </dgm:t>
    </dgm:pt>
    <dgm:pt modelId="{A7EF0C93-EC88-42DA-81FC-A5E4C7C7E5B9}">
      <dgm:prSet phldrT="[Текст]"/>
      <dgm:spPr/>
      <dgm:t>
        <a:bodyPr/>
        <a:lstStyle/>
        <a:p>
          <a:r>
            <a:rPr lang="ru-RU" b="1" dirty="0">
              <a:solidFill>
                <a:sysClr val="windowText" lastClr="000000"/>
              </a:solidFill>
            </a:rPr>
            <a:t>Регулирующая</a:t>
          </a:r>
          <a:r>
            <a:rPr lang="ru-RU" dirty="0">
              <a:solidFill>
                <a:sysClr val="windowText" lastClr="000000"/>
              </a:solidFill>
            </a:rPr>
            <a:t> - определяются возможные привлечения заемных источников</a:t>
          </a:r>
        </a:p>
      </dgm:t>
    </dgm:pt>
    <dgm:pt modelId="{78584608-1E6D-4FAA-8BE1-120C98A16AF4}" type="parTrans" cxnId="{CE8DA0EC-534C-498E-80EC-B864F740E401}">
      <dgm:prSet/>
      <dgm:spPr/>
      <dgm:t>
        <a:bodyPr/>
        <a:lstStyle/>
        <a:p>
          <a:endParaRPr lang="ru-RU">
            <a:solidFill>
              <a:schemeClr val="bg1"/>
            </a:solidFill>
          </a:endParaRPr>
        </a:p>
      </dgm:t>
    </dgm:pt>
    <dgm:pt modelId="{1BBA3394-EA90-49F3-AB07-7E6B56755EBD}" type="sibTrans" cxnId="{CE8DA0EC-534C-498E-80EC-B864F740E401}">
      <dgm:prSet/>
      <dgm:spPr/>
      <dgm:t>
        <a:bodyPr/>
        <a:lstStyle/>
        <a:p>
          <a:endParaRPr lang="ru-RU">
            <a:solidFill>
              <a:schemeClr val="bg1"/>
            </a:solidFill>
          </a:endParaRPr>
        </a:p>
      </dgm:t>
    </dgm:pt>
    <dgm:pt modelId="{02C7700F-071C-4059-B581-8F439F33D3BD}" type="pres">
      <dgm:prSet presAssocID="{ECB10804-E4B6-4B11-963C-D3B864A0E5D4}" presName="diagram" presStyleCnt="0">
        <dgm:presLayoutVars>
          <dgm:chMax val="1"/>
          <dgm:dir/>
          <dgm:animLvl val="ctr"/>
          <dgm:resizeHandles val="exact"/>
        </dgm:presLayoutVars>
      </dgm:prSet>
      <dgm:spPr/>
      <dgm:t>
        <a:bodyPr/>
        <a:lstStyle/>
        <a:p>
          <a:endParaRPr lang="ru-RU"/>
        </a:p>
      </dgm:t>
    </dgm:pt>
    <dgm:pt modelId="{34CE13B6-83A5-4169-AE2E-F443CA0B51FA}" type="pres">
      <dgm:prSet presAssocID="{ECB10804-E4B6-4B11-963C-D3B864A0E5D4}" presName="matrix" presStyleCnt="0"/>
      <dgm:spPr/>
    </dgm:pt>
    <dgm:pt modelId="{C0DA7D09-BD6E-444E-98D6-94714946DE90}" type="pres">
      <dgm:prSet presAssocID="{ECB10804-E4B6-4B11-963C-D3B864A0E5D4}" presName="tile1" presStyleLbl="node1" presStyleIdx="0" presStyleCnt="4"/>
      <dgm:spPr/>
      <dgm:t>
        <a:bodyPr/>
        <a:lstStyle/>
        <a:p>
          <a:endParaRPr lang="ru-RU"/>
        </a:p>
      </dgm:t>
    </dgm:pt>
    <dgm:pt modelId="{A97C2ABA-98F7-4526-BAAC-A38881B055CF}" type="pres">
      <dgm:prSet presAssocID="{ECB10804-E4B6-4B11-963C-D3B864A0E5D4}" presName="tile1text" presStyleLbl="node1" presStyleIdx="0" presStyleCnt="4">
        <dgm:presLayoutVars>
          <dgm:chMax val="0"/>
          <dgm:chPref val="0"/>
          <dgm:bulletEnabled val="1"/>
        </dgm:presLayoutVars>
      </dgm:prSet>
      <dgm:spPr/>
      <dgm:t>
        <a:bodyPr/>
        <a:lstStyle/>
        <a:p>
          <a:endParaRPr lang="ru-RU"/>
        </a:p>
      </dgm:t>
    </dgm:pt>
    <dgm:pt modelId="{9446FBC6-2749-4C92-9EC9-132A8BADAD1F}" type="pres">
      <dgm:prSet presAssocID="{ECB10804-E4B6-4B11-963C-D3B864A0E5D4}" presName="tile2" presStyleLbl="node1" presStyleIdx="1" presStyleCnt="4" custLinFactNeighborX="351"/>
      <dgm:spPr/>
      <dgm:t>
        <a:bodyPr/>
        <a:lstStyle/>
        <a:p>
          <a:endParaRPr lang="ru-RU"/>
        </a:p>
      </dgm:t>
    </dgm:pt>
    <dgm:pt modelId="{BBC8352A-217D-4EDA-87DB-D961B8053675}" type="pres">
      <dgm:prSet presAssocID="{ECB10804-E4B6-4B11-963C-D3B864A0E5D4}" presName="tile2text" presStyleLbl="node1" presStyleIdx="1" presStyleCnt="4">
        <dgm:presLayoutVars>
          <dgm:chMax val="0"/>
          <dgm:chPref val="0"/>
          <dgm:bulletEnabled val="1"/>
        </dgm:presLayoutVars>
      </dgm:prSet>
      <dgm:spPr/>
      <dgm:t>
        <a:bodyPr/>
        <a:lstStyle/>
        <a:p>
          <a:endParaRPr lang="ru-RU"/>
        </a:p>
      </dgm:t>
    </dgm:pt>
    <dgm:pt modelId="{9A73B7DC-900C-44A3-BBF0-2A5CBD98050E}" type="pres">
      <dgm:prSet presAssocID="{ECB10804-E4B6-4B11-963C-D3B864A0E5D4}" presName="tile3" presStyleLbl="node1" presStyleIdx="2" presStyleCnt="4"/>
      <dgm:spPr/>
      <dgm:t>
        <a:bodyPr/>
        <a:lstStyle/>
        <a:p>
          <a:endParaRPr lang="ru-RU"/>
        </a:p>
      </dgm:t>
    </dgm:pt>
    <dgm:pt modelId="{17E13CED-FC7A-4282-B2DF-0AEEFB6031F9}" type="pres">
      <dgm:prSet presAssocID="{ECB10804-E4B6-4B11-963C-D3B864A0E5D4}" presName="tile3text" presStyleLbl="node1" presStyleIdx="2" presStyleCnt="4">
        <dgm:presLayoutVars>
          <dgm:chMax val="0"/>
          <dgm:chPref val="0"/>
          <dgm:bulletEnabled val="1"/>
        </dgm:presLayoutVars>
      </dgm:prSet>
      <dgm:spPr/>
      <dgm:t>
        <a:bodyPr/>
        <a:lstStyle/>
        <a:p>
          <a:endParaRPr lang="ru-RU"/>
        </a:p>
      </dgm:t>
    </dgm:pt>
    <dgm:pt modelId="{CA0C763B-8C24-42F0-8A63-F87BC6C47636}" type="pres">
      <dgm:prSet presAssocID="{ECB10804-E4B6-4B11-963C-D3B864A0E5D4}" presName="tile4" presStyleLbl="node1" presStyleIdx="3" presStyleCnt="4"/>
      <dgm:spPr/>
      <dgm:t>
        <a:bodyPr/>
        <a:lstStyle/>
        <a:p>
          <a:endParaRPr lang="ru-RU"/>
        </a:p>
      </dgm:t>
    </dgm:pt>
    <dgm:pt modelId="{B9AD7859-B4A4-4CD5-BD29-224B33552DC8}" type="pres">
      <dgm:prSet presAssocID="{ECB10804-E4B6-4B11-963C-D3B864A0E5D4}" presName="tile4text" presStyleLbl="node1" presStyleIdx="3" presStyleCnt="4">
        <dgm:presLayoutVars>
          <dgm:chMax val="0"/>
          <dgm:chPref val="0"/>
          <dgm:bulletEnabled val="1"/>
        </dgm:presLayoutVars>
      </dgm:prSet>
      <dgm:spPr/>
      <dgm:t>
        <a:bodyPr/>
        <a:lstStyle/>
        <a:p>
          <a:endParaRPr lang="ru-RU"/>
        </a:p>
      </dgm:t>
    </dgm:pt>
    <dgm:pt modelId="{E7E8208F-164D-40A4-AB84-EA4F59A69B03}" type="pres">
      <dgm:prSet presAssocID="{ECB10804-E4B6-4B11-963C-D3B864A0E5D4}" presName="centerTile" presStyleLbl="fgShp" presStyleIdx="0" presStyleCnt="1" custScaleX="148148">
        <dgm:presLayoutVars>
          <dgm:chMax val="0"/>
          <dgm:chPref val="0"/>
        </dgm:presLayoutVars>
      </dgm:prSet>
      <dgm:spPr/>
      <dgm:t>
        <a:bodyPr/>
        <a:lstStyle/>
        <a:p>
          <a:endParaRPr lang="ru-RU"/>
        </a:p>
      </dgm:t>
    </dgm:pt>
  </dgm:ptLst>
  <dgm:cxnLst>
    <dgm:cxn modelId="{61B8A2EF-85D0-4E53-B495-EE96E8B2E960}" type="presOf" srcId="{5FBF4873-C604-4FBF-889B-9F1BBA3C7C41}" destId="{17E13CED-FC7A-4282-B2DF-0AEEFB6031F9}" srcOrd="1" destOrd="0" presId="urn:microsoft.com/office/officeart/2005/8/layout/matrix1"/>
    <dgm:cxn modelId="{5743E4C8-AA00-4523-8B6F-1E8F28E49A99}" srcId="{ED81E782-D346-46DE-9B30-981C4D1A1941}" destId="{5FBF4873-C604-4FBF-889B-9F1BBA3C7C41}" srcOrd="2" destOrd="0" parTransId="{A11D2CAD-806E-47CD-933F-E5FCB8F740CF}" sibTransId="{75430EE4-5E61-4205-99AE-5D63957B9AF5}"/>
    <dgm:cxn modelId="{245B163D-B1DC-4885-A9C6-51F6434D9DF1}" type="presOf" srcId="{CF8BD04E-F593-478F-B1B8-B9CE1662DCF9}" destId="{BBC8352A-217D-4EDA-87DB-D961B8053675}" srcOrd="1" destOrd="0" presId="urn:microsoft.com/office/officeart/2005/8/layout/matrix1"/>
    <dgm:cxn modelId="{C94DC013-39CE-4918-A6E1-81FE16FAC08D}" type="presOf" srcId="{3087B2C3-B055-4C18-833B-8423A2982FCC}" destId="{A97C2ABA-98F7-4526-BAAC-A38881B055CF}" srcOrd="1" destOrd="0" presId="urn:microsoft.com/office/officeart/2005/8/layout/matrix1"/>
    <dgm:cxn modelId="{5F62BBF0-6B90-4CC5-9A81-30EF881032AB}" type="presOf" srcId="{A7EF0C93-EC88-42DA-81FC-A5E4C7C7E5B9}" destId="{CA0C763B-8C24-42F0-8A63-F87BC6C47636}" srcOrd="0" destOrd="0" presId="urn:microsoft.com/office/officeart/2005/8/layout/matrix1"/>
    <dgm:cxn modelId="{10DBAC2C-4864-4DF3-8CA5-94C8E30A920A}" type="presOf" srcId="{ED81E782-D346-46DE-9B30-981C4D1A1941}" destId="{E7E8208F-164D-40A4-AB84-EA4F59A69B03}" srcOrd="0" destOrd="0" presId="urn:microsoft.com/office/officeart/2005/8/layout/matrix1"/>
    <dgm:cxn modelId="{F1A262F9-8749-4CF9-ADF3-1B1EDA76E2CA}" srcId="{ED81E782-D346-46DE-9B30-981C4D1A1941}" destId="{CF8BD04E-F593-478F-B1B8-B9CE1662DCF9}" srcOrd="1" destOrd="0" parTransId="{0D4D9BCD-0558-47D7-913F-5E8D7A8B0CD6}" sibTransId="{E4E0F294-0A90-4927-A970-4F53FF5931B5}"/>
    <dgm:cxn modelId="{19A5DD5C-19D3-4EB1-9D73-DE9CAD4ADE84}" type="presOf" srcId="{ECB10804-E4B6-4B11-963C-D3B864A0E5D4}" destId="{02C7700F-071C-4059-B581-8F439F33D3BD}" srcOrd="0" destOrd="0" presId="urn:microsoft.com/office/officeart/2005/8/layout/matrix1"/>
    <dgm:cxn modelId="{293864CA-65D5-401C-B236-9996DCED8940}" type="presOf" srcId="{3087B2C3-B055-4C18-833B-8423A2982FCC}" destId="{C0DA7D09-BD6E-444E-98D6-94714946DE90}" srcOrd="0" destOrd="0" presId="urn:microsoft.com/office/officeart/2005/8/layout/matrix1"/>
    <dgm:cxn modelId="{597472CA-52B3-4F70-BEC0-3F72C0C58CD2}" srcId="{ECB10804-E4B6-4B11-963C-D3B864A0E5D4}" destId="{ED81E782-D346-46DE-9B30-981C4D1A1941}" srcOrd="0" destOrd="0" parTransId="{F2ECE24E-8F15-4117-9AF8-A3B577167D5B}" sibTransId="{53DDD6E1-F405-4CC6-AFAD-9057833677D9}"/>
    <dgm:cxn modelId="{CBEAB433-AEB9-4056-A1BA-89030ECA02AB}" type="presOf" srcId="{5FBF4873-C604-4FBF-889B-9F1BBA3C7C41}" destId="{9A73B7DC-900C-44A3-BBF0-2A5CBD98050E}" srcOrd="0" destOrd="0" presId="urn:microsoft.com/office/officeart/2005/8/layout/matrix1"/>
    <dgm:cxn modelId="{CE8DA0EC-534C-498E-80EC-B864F740E401}" srcId="{ED81E782-D346-46DE-9B30-981C4D1A1941}" destId="{A7EF0C93-EC88-42DA-81FC-A5E4C7C7E5B9}" srcOrd="3" destOrd="0" parTransId="{78584608-1E6D-4FAA-8BE1-120C98A16AF4}" sibTransId="{1BBA3394-EA90-49F3-AB07-7E6B56755EBD}"/>
    <dgm:cxn modelId="{5373D6F0-719C-4CC8-8958-0BA78DC00C21}" type="presOf" srcId="{CF8BD04E-F593-478F-B1B8-B9CE1662DCF9}" destId="{9446FBC6-2749-4C92-9EC9-132A8BADAD1F}" srcOrd="0" destOrd="0" presId="urn:microsoft.com/office/officeart/2005/8/layout/matrix1"/>
    <dgm:cxn modelId="{42936E9C-1634-422A-827D-4465E37E8FE5}" type="presOf" srcId="{A7EF0C93-EC88-42DA-81FC-A5E4C7C7E5B9}" destId="{B9AD7859-B4A4-4CD5-BD29-224B33552DC8}" srcOrd="1" destOrd="0" presId="urn:microsoft.com/office/officeart/2005/8/layout/matrix1"/>
    <dgm:cxn modelId="{9B8348FE-6A8C-4871-9D4A-28EEE534F088}" srcId="{ED81E782-D346-46DE-9B30-981C4D1A1941}" destId="{3087B2C3-B055-4C18-833B-8423A2982FCC}" srcOrd="0" destOrd="0" parTransId="{BD477073-7FA7-4EF1-B3F8-DB74B80003E2}" sibTransId="{8110131A-8CE5-44CF-AB95-CCE0B1166F4B}"/>
    <dgm:cxn modelId="{B77A514B-5375-4D4D-A07D-39CA322C36F4}" type="presParOf" srcId="{02C7700F-071C-4059-B581-8F439F33D3BD}" destId="{34CE13B6-83A5-4169-AE2E-F443CA0B51FA}" srcOrd="0" destOrd="0" presId="urn:microsoft.com/office/officeart/2005/8/layout/matrix1"/>
    <dgm:cxn modelId="{4688045A-EE21-423D-A00C-B5F7EC771AD6}" type="presParOf" srcId="{34CE13B6-83A5-4169-AE2E-F443CA0B51FA}" destId="{C0DA7D09-BD6E-444E-98D6-94714946DE90}" srcOrd="0" destOrd="0" presId="urn:microsoft.com/office/officeart/2005/8/layout/matrix1"/>
    <dgm:cxn modelId="{BE5B2DD7-145E-4714-AA6B-7A1CD133EFB5}" type="presParOf" srcId="{34CE13B6-83A5-4169-AE2E-F443CA0B51FA}" destId="{A97C2ABA-98F7-4526-BAAC-A38881B055CF}" srcOrd="1" destOrd="0" presId="urn:microsoft.com/office/officeart/2005/8/layout/matrix1"/>
    <dgm:cxn modelId="{CACD5886-CD57-4A34-B448-B94292748E86}" type="presParOf" srcId="{34CE13B6-83A5-4169-AE2E-F443CA0B51FA}" destId="{9446FBC6-2749-4C92-9EC9-132A8BADAD1F}" srcOrd="2" destOrd="0" presId="urn:microsoft.com/office/officeart/2005/8/layout/matrix1"/>
    <dgm:cxn modelId="{7FC84650-B001-4529-A5AE-9996C7B5907F}" type="presParOf" srcId="{34CE13B6-83A5-4169-AE2E-F443CA0B51FA}" destId="{BBC8352A-217D-4EDA-87DB-D961B8053675}" srcOrd="3" destOrd="0" presId="urn:microsoft.com/office/officeart/2005/8/layout/matrix1"/>
    <dgm:cxn modelId="{A5D2C05F-91A2-4C1A-AA8A-C2B2CF4CAD20}" type="presParOf" srcId="{34CE13B6-83A5-4169-AE2E-F443CA0B51FA}" destId="{9A73B7DC-900C-44A3-BBF0-2A5CBD98050E}" srcOrd="4" destOrd="0" presId="urn:microsoft.com/office/officeart/2005/8/layout/matrix1"/>
    <dgm:cxn modelId="{8786521D-4909-4D0C-B0DD-017D512E8F28}" type="presParOf" srcId="{34CE13B6-83A5-4169-AE2E-F443CA0B51FA}" destId="{17E13CED-FC7A-4282-B2DF-0AEEFB6031F9}" srcOrd="5" destOrd="0" presId="urn:microsoft.com/office/officeart/2005/8/layout/matrix1"/>
    <dgm:cxn modelId="{240F73F0-E1FF-4217-AF63-D38155E64E45}" type="presParOf" srcId="{34CE13B6-83A5-4169-AE2E-F443CA0B51FA}" destId="{CA0C763B-8C24-42F0-8A63-F87BC6C47636}" srcOrd="6" destOrd="0" presId="urn:microsoft.com/office/officeart/2005/8/layout/matrix1"/>
    <dgm:cxn modelId="{27F8AEC9-05AC-41FE-85E3-BE0E2C3391F4}" type="presParOf" srcId="{34CE13B6-83A5-4169-AE2E-F443CA0B51FA}" destId="{B9AD7859-B4A4-4CD5-BD29-224B33552DC8}" srcOrd="7" destOrd="0" presId="urn:microsoft.com/office/officeart/2005/8/layout/matrix1"/>
    <dgm:cxn modelId="{74DE3940-73CB-45A7-96D4-F27BEA82168E}" type="presParOf" srcId="{02C7700F-071C-4059-B581-8F439F33D3BD}" destId="{E7E8208F-164D-40A4-AB84-EA4F59A69B03}"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DA7D09-BD6E-444E-98D6-94714946DE90}">
      <dsp:nvSpPr>
        <dsp:cNvPr id="0" name=""/>
        <dsp:cNvSpPr/>
      </dsp:nvSpPr>
      <dsp:spPr>
        <a:xfrm rot="16200000">
          <a:off x="1094445" y="-1094445"/>
          <a:ext cx="3240360" cy="542925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ru-RU" sz="3300" b="1" kern="1200" dirty="0"/>
            <a:t>Оперативная - </a:t>
          </a:r>
          <a:r>
            <a:rPr lang="ru-RU" sz="3300" kern="1200" dirty="0" smtClean="0"/>
            <a:t>поддерживает непрерывность деятельности </a:t>
          </a:r>
          <a:r>
            <a:rPr lang="ru-RU" sz="3300" kern="1200" dirty="0"/>
            <a:t>предприятия</a:t>
          </a:r>
        </a:p>
      </dsp:txBody>
      <dsp:txXfrm rot="5400000">
        <a:off x="-1" y="1"/>
        <a:ext cx="5429250" cy="2430270"/>
      </dsp:txXfrm>
    </dsp:sp>
    <dsp:sp modelId="{9446FBC6-2749-4C92-9EC9-132A8BADAD1F}">
      <dsp:nvSpPr>
        <dsp:cNvPr id="0" name=""/>
        <dsp:cNvSpPr/>
      </dsp:nvSpPr>
      <dsp:spPr>
        <a:xfrm>
          <a:off x="5429250" y="0"/>
          <a:ext cx="5429250" cy="324036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ru-RU" sz="3300" b="1" kern="1200" dirty="0"/>
            <a:t>Защитная</a:t>
          </a:r>
          <a:r>
            <a:rPr lang="ru-RU" sz="3300" kern="1200" dirty="0"/>
            <a:t> - гарантирует кредиторам возврат их денег и возмещает убытки предприятия </a:t>
          </a:r>
        </a:p>
      </dsp:txBody>
      <dsp:txXfrm>
        <a:off x="5429250" y="0"/>
        <a:ext cx="5429250" cy="2430270"/>
      </dsp:txXfrm>
    </dsp:sp>
    <dsp:sp modelId="{9A73B7DC-900C-44A3-BBF0-2A5CBD98050E}">
      <dsp:nvSpPr>
        <dsp:cNvPr id="0" name=""/>
        <dsp:cNvSpPr/>
      </dsp:nvSpPr>
      <dsp:spPr>
        <a:xfrm rot="10800000">
          <a:off x="0" y="3240360"/>
          <a:ext cx="5429250" cy="324036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ru-RU" sz="3300" b="1" kern="1200" dirty="0">
              <a:solidFill>
                <a:sysClr val="windowText" lastClr="000000"/>
              </a:solidFill>
            </a:rPr>
            <a:t>Распределительная - </a:t>
          </a:r>
          <a:r>
            <a:rPr lang="ru-RU" sz="3300" kern="1200" dirty="0">
              <a:solidFill>
                <a:sysClr val="windowText" lastClr="000000"/>
              </a:solidFill>
            </a:rPr>
            <a:t>распределяется полученная прибыль предприятия</a:t>
          </a:r>
        </a:p>
      </dsp:txBody>
      <dsp:txXfrm rot="10800000">
        <a:off x="0" y="4050450"/>
        <a:ext cx="5429250" cy="2430270"/>
      </dsp:txXfrm>
    </dsp:sp>
    <dsp:sp modelId="{CA0C763B-8C24-42F0-8A63-F87BC6C47636}">
      <dsp:nvSpPr>
        <dsp:cNvPr id="0" name=""/>
        <dsp:cNvSpPr/>
      </dsp:nvSpPr>
      <dsp:spPr>
        <a:xfrm rot="5400000">
          <a:off x="6523695" y="2145915"/>
          <a:ext cx="3240360" cy="542925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ru-RU" sz="3300" b="1" kern="1200" dirty="0">
              <a:solidFill>
                <a:sysClr val="windowText" lastClr="000000"/>
              </a:solidFill>
            </a:rPr>
            <a:t>Регулирующая</a:t>
          </a:r>
          <a:r>
            <a:rPr lang="ru-RU" sz="3300" kern="1200" dirty="0">
              <a:solidFill>
                <a:sysClr val="windowText" lastClr="000000"/>
              </a:solidFill>
            </a:rPr>
            <a:t> - определяются возможные привлечения заемных источников</a:t>
          </a:r>
        </a:p>
      </dsp:txBody>
      <dsp:txXfrm rot="-5400000">
        <a:off x="5429250" y="4050450"/>
        <a:ext cx="5429250" cy="2430270"/>
      </dsp:txXfrm>
    </dsp:sp>
    <dsp:sp modelId="{E7E8208F-164D-40A4-AB84-EA4F59A69B03}">
      <dsp:nvSpPr>
        <dsp:cNvPr id="0" name=""/>
        <dsp:cNvSpPr/>
      </dsp:nvSpPr>
      <dsp:spPr>
        <a:xfrm>
          <a:off x="3016252" y="2430270"/>
          <a:ext cx="4825995" cy="1620180"/>
        </a:xfrm>
        <a:prstGeom prst="roundRect">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b="1" kern="1200" dirty="0"/>
            <a:t>Функции собственного капитала</a:t>
          </a:r>
        </a:p>
      </dsp:txBody>
      <dsp:txXfrm>
        <a:off x="3095343" y="2509361"/>
        <a:ext cx="4667813" cy="1461998"/>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9B32A9-C133-4401-8A29-CF384D1154D0}" type="datetimeFigureOut">
              <a:rPr lang="ru-RU" smtClean="0"/>
              <a:t>08.02.2021</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A7DD11-AA4F-4A65-8635-39B456FDD30B}" type="slidenum">
              <a:rPr lang="ru-RU" smtClean="0"/>
              <a:t>‹#›</a:t>
            </a:fld>
            <a:endParaRPr lang="ru-RU"/>
          </a:p>
        </p:txBody>
      </p:sp>
    </p:spTree>
    <p:extLst>
      <p:ext uri="{BB962C8B-B14F-4D97-AF65-F5344CB8AC3E}">
        <p14:creationId xmlns:p14="http://schemas.microsoft.com/office/powerpoint/2010/main" val="845170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eaLnBrk="1" hangingPunct="1">
              <a:buFontTx/>
              <a:buNone/>
            </a:pPr>
            <a:endParaRPr lang="ru-RU" sz="1200" dirty="0" smtClean="0">
              <a:latin typeface="Times New Roman" pitchFamily="18" charset="0"/>
            </a:endParaRPr>
          </a:p>
        </p:txBody>
      </p:sp>
      <p:sp>
        <p:nvSpPr>
          <p:cNvPr id="4" name="Номер слайда 3"/>
          <p:cNvSpPr>
            <a:spLocks noGrp="1"/>
          </p:cNvSpPr>
          <p:nvPr>
            <p:ph type="sldNum" sz="quarter" idx="10"/>
          </p:nvPr>
        </p:nvSpPr>
        <p:spPr/>
        <p:txBody>
          <a:bodyPr/>
          <a:lstStyle/>
          <a:p>
            <a:fld id="{3C113FF1-1BBF-408E-890E-67FAD5648191}" type="slidenum">
              <a:rPr lang="ru-RU" smtClean="0"/>
              <a:pPr/>
              <a:t>5</a:t>
            </a:fld>
            <a:endParaRPr lang="ru-RU"/>
          </a:p>
        </p:txBody>
      </p:sp>
    </p:spTree>
    <p:extLst>
      <p:ext uri="{BB962C8B-B14F-4D97-AF65-F5344CB8AC3E}">
        <p14:creationId xmlns:p14="http://schemas.microsoft.com/office/powerpoint/2010/main" val="3302120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l"/>
            <a:endParaRPr lang="ru-RU" dirty="0" smtClean="0"/>
          </a:p>
        </p:txBody>
      </p:sp>
      <p:sp>
        <p:nvSpPr>
          <p:cNvPr id="4" name="Номер слайда 3"/>
          <p:cNvSpPr>
            <a:spLocks noGrp="1"/>
          </p:cNvSpPr>
          <p:nvPr>
            <p:ph type="sldNum" sz="quarter" idx="10"/>
          </p:nvPr>
        </p:nvSpPr>
        <p:spPr/>
        <p:txBody>
          <a:bodyPr/>
          <a:lstStyle/>
          <a:p>
            <a:fld id="{A4A7DD11-AA4F-4A65-8635-39B456FDD30B}" type="slidenum">
              <a:rPr lang="ru-RU" smtClean="0"/>
              <a:t>8</a:t>
            </a:fld>
            <a:endParaRPr lang="ru-RU"/>
          </a:p>
        </p:txBody>
      </p:sp>
    </p:spTree>
    <p:extLst>
      <p:ext uri="{BB962C8B-B14F-4D97-AF65-F5344CB8AC3E}">
        <p14:creationId xmlns:p14="http://schemas.microsoft.com/office/powerpoint/2010/main" val="4126140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dirty="0" smtClean="0"/>
              <a:t>На практике используют 3 подхода к финансированию различных групп активов за счет пассивов баланса корпораций</a:t>
            </a:r>
            <a:endParaRPr lang="ru-RU" dirty="0" smtClean="0"/>
          </a:p>
        </p:txBody>
      </p:sp>
      <p:sp>
        <p:nvSpPr>
          <p:cNvPr id="4" name="Номер слайда 3"/>
          <p:cNvSpPr>
            <a:spLocks noGrp="1"/>
          </p:cNvSpPr>
          <p:nvPr>
            <p:ph type="sldNum" sz="quarter" idx="10"/>
          </p:nvPr>
        </p:nvSpPr>
        <p:spPr/>
        <p:txBody>
          <a:bodyPr/>
          <a:lstStyle/>
          <a:p>
            <a:fld id="{3C113FF1-1BBF-408E-890E-67FAD5648191}" type="slidenum">
              <a:rPr lang="ru-RU" smtClean="0"/>
              <a:pPr/>
              <a:t>18</a:t>
            </a:fld>
            <a:endParaRPr lang="ru-RU"/>
          </a:p>
        </p:txBody>
      </p:sp>
    </p:spTree>
    <p:extLst>
      <p:ext uri="{BB962C8B-B14F-4D97-AF65-F5344CB8AC3E}">
        <p14:creationId xmlns:p14="http://schemas.microsoft.com/office/powerpoint/2010/main" val="1645254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p:txBody>
      </p:sp>
      <p:sp>
        <p:nvSpPr>
          <p:cNvPr id="4" name="Номер слайда 3"/>
          <p:cNvSpPr>
            <a:spLocks noGrp="1"/>
          </p:cNvSpPr>
          <p:nvPr>
            <p:ph type="sldNum" sz="quarter" idx="10"/>
          </p:nvPr>
        </p:nvSpPr>
        <p:spPr/>
        <p:txBody>
          <a:bodyPr/>
          <a:lstStyle/>
          <a:p>
            <a:fld id="{3C113FF1-1BBF-408E-890E-67FAD5648191}" type="slidenum">
              <a:rPr lang="ru-RU" smtClean="0"/>
              <a:pPr/>
              <a:t>19</a:t>
            </a:fld>
            <a:endParaRPr lang="ru-RU"/>
          </a:p>
        </p:txBody>
      </p:sp>
    </p:spTree>
    <p:extLst>
      <p:ext uri="{BB962C8B-B14F-4D97-AF65-F5344CB8AC3E}">
        <p14:creationId xmlns:p14="http://schemas.microsoft.com/office/powerpoint/2010/main" val="1645254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p:txBody>
      </p:sp>
      <p:sp>
        <p:nvSpPr>
          <p:cNvPr id="4" name="Номер слайда 3"/>
          <p:cNvSpPr>
            <a:spLocks noGrp="1"/>
          </p:cNvSpPr>
          <p:nvPr>
            <p:ph type="sldNum" sz="quarter" idx="10"/>
          </p:nvPr>
        </p:nvSpPr>
        <p:spPr/>
        <p:txBody>
          <a:bodyPr/>
          <a:lstStyle/>
          <a:p>
            <a:fld id="{3C113FF1-1BBF-408E-890E-67FAD5648191}" type="slidenum">
              <a:rPr lang="ru-RU" smtClean="0"/>
              <a:pPr/>
              <a:t>20</a:t>
            </a:fld>
            <a:endParaRPr lang="ru-RU"/>
          </a:p>
        </p:txBody>
      </p:sp>
    </p:spTree>
    <p:extLst>
      <p:ext uri="{BB962C8B-B14F-4D97-AF65-F5344CB8AC3E}">
        <p14:creationId xmlns:p14="http://schemas.microsoft.com/office/powerpoint/2010/main" val="1645254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p:txBody>
      </p:sp>
      <p:sp>
        <p:nvSpPr>
          <p:cNvPr id="4" name="Номер слайда 3"/>
          <p:cNvSpPr>
            <a:spLocks noGrp="1"/>
          </p:cNvSpPr>
          <p:nvPr>
            <p:ph type="sldNum" sz="quarter" idx="10"/>
          </p:nvPr>
        </p:nvSpPr>
        <p:spPr/>
        <p:txBody>
          <a:bodyPr/>
          <a:lstStyle/>
          <a:p>
            <a:fld id="{3C113FF1-1BBF-408E-890E-67FAD5648191}" type="slidenum">
              <a:rPr lang="ru-RU" smtClean="0"/>
              <a:pPr/>
              <a:t>21</a:t>
            </a:fld>
            <a:endParaRPr lang="ru-RU"/>
          </a:p>
        </p:txBody>
      </p:sp>
    </p:spTree>
    <p:extLst>
      <p:ext uri="{BB962C8B-B14F-4D97-AF65-F5344CB8AC3E}">
        <p14:creationId xmlns:p14="http://schemas.microsoft.com/office/powerpoint/2010/main" val="1645254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97862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6FE4748-5C64-426E-AC61-81A9235C7A88}" type="datetimeFigureOut">
              <a:rPr lang="ru-RU" smtClean="0"/>
              <a:pPr/>
              <a:t>08.02.2021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6FE4748-5C64-426E-AC61-81A9235C7A88}" type="datetimeFigureOut">
              <a:rPr lang="ru-RU" smtClean="0"/>
              <a:pPr/>
              <a:t>08.02.2021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6FE4748-5C64-426E-AC61-81A9235C7A88}" type="datetimeFigureOut">
              <a:rPr lang="ru-RU" smtClean="0"/>
              <a:pPr/>
              <a:t>08.02.2021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FE4748-5C64-426E-AC61-81A9235C7A88}" type="datetimeFigureOut">
              <a:rPr lang="ru-RU" smtClean="0"/>
              <a:pPr/>
              <a:t>08.02.2021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FE4748-5C64-426E-AC61-81A9235C7A88}" type="datetimeFigureOut">
              <a:rPr lang="ru-RU" smtClean="0"/>
              <a:pPr/>
              <a:t>08.02.2021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97862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idx="1"/>
          </p:nvPr>
        </p:nvSpPr>
        <p:spPr>
          <a:xfrm>
            <a:off x="609600" y="1600201"/>
            <a:ext cx="109728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609600" y="6356351"/>
            <a:ext cx="2844800" cy="365125"/>
          </a:xfrm>
          <a:prstGeom prst="rect">
            <a:avLst/>
          </a:prstGeom>
        </p:spPr>
        <p:txBody>
          <a:bodyPr/>
          <a:lstStyle/>
          <a:p>
            <a:fld id="{26FE4748-5C64-426E-AC61-81A9235C7A88}" type="datetimeFigureOut">
              <a:rPr lang="ru-RU" smtClean="0"/>
              <a:pPr/>
              <a:t>08.02.2021</a:t>
            </a:fld>
            <a:endParaRPr lang="ru-RU"/>
          </a:p>
        </p:txBody>
      </p:sp>
      <p:sp>
        <p:nvSpPr>
          <p:cNvPr id="5" name="Нижний колонтитул 4"/>
          <p:cNvSpPr>
            <a:spLocks noGrp="1"/>
          </p:cNvSpPr>
          <p:nvPr>
            <p:ph type="ftr" sz="quarter" idx="11"/>
          </p:nvPr>
        </p:nvSpPr>
        <p:spPr>
          <a:xfrm>
            <a:off x="4165600" y="6356351"/>
            <a:ext cx="38608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8737600" y="6356351"/>
            <a:ext cx="2844800" cy="365125"/>
          </a:xfrm>
          <a:prstGeom prst="rect">
            <a:avLst/>
          </a:prstGeom>
        </p:spPr>
        <p:txBody>
          <a:bodyPr/>
          <a:lstStyle/>
          <a:p>
            <a:fld id="{180AE45D-F419-4798-AD8D-076FBDCC1553}" type="slidenum">
              <a:rPr lang="ru-RU" smtClean="0"/>
              <a:pPr/>
              <a:t>‹#›</a:t>
            </a:fld>
            <a:endParaRPr lang="ru-RU"/>
          </a:p>
        </p:txBody>
      </p:sp>
    </p:spTree>
    <p:extLst>
      <p:ext uri="{BB962C8B-B14F-4D97-AF65-F5344CB8AC3E}">
        <p14:creationId xmlns:p14="http://schemas.microsoft.com/office/powerpoint/2010/main" val="2274730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609600" y="6356351"/>
            <a:ext cx="2844800" cy="365125"/>
          </a:xfrm>
          <a:prstGeom prst="rect">
            <a:avLst/>
          </a:prstGeom>
        </p:spPr>
        <p:txBody>
          <a:bodyPr/>
          <a:lstStyle/>
          <a:p>
            <a:fld id="{16F0BCD6-E170-4CDB-8325-FC6987EB75CA}" type="datetimeFigureOut">
              <a:rPr lang="ru-RU" smtClean="0"/>
              <a:t>08.02.2021</a:t>
            </a:fld>
            <a:endParaRPr lang="ru-RU"/>
          </a:p>
        </p:txBody>
      </p:sp>
      <p:sp>
        <p:nvSpPr>
          <p:cNvPr id="3" name="Нижний колонтитул 2"/>
          <p:cNvSpPr>
            <a:spLocks noGrp="1"/>
          </p:cNvSpPr>
          <p:nvPr>
            <p:ph type="ftr" sz="quarter" idx="11"/>
          </p:nvPr>
        </p:nvSpPr>
        <p:spPr>
          <a:xfrm>
            <a:off x="4165600" y="6356351"/>
            <a:ext cx="3860800" cy="365125"/>
          </a:xfrm>
          <a:prstGeom prst="rect">
            <a:avLst/>
          </a:prstGeom>
        </p:spPr>
        <p:txBody>
          <a:bodyPr/>
          <a:lstStyle/>
          <a:p>
            <a:endParaRPr lang="ru-RU"/>
          </a:p>
        </p:txBody>
      </p:sp>
      <p:sp>
        <p:nvSpPr>
          <p:cNvPr id="4" name="Номер слайда 3"/>
          <p:cNvSpPr>
            <a:spLocks noGrp="1"/>
          </p:cNvSpPr>
          <p:nvPr>
            <p:ph type="sldNum" sz="quarter" idx="12"/>
          </p:nvPr>
        </p:nvSpPr>
        <p:spPr>
          <a:xfrm>
            <a:off x="8737600" y="6356351"/>
            <a:ext cx="2844800" cy="365125"/>
          </a:xfrm>
          <a:prstGeom prst="rect">
            <a:avLst/>
          </a:prstGeom>
        </p:spPr>
        <p:txBody>
          <a:bodyPr/>
          <a:lstStyle/>
          <a:p>
            <a:fld id="{51651881-0C7C-4913-A894-A251E8D983B6}" type="slidenum">
              <a:rPr lang="ru-RU" smtClean="0"/>
              <a:t>‹#›</a:t>
            </a:fld>
            <a:endParaRPr lang="ru-RU"/>
          </a:p>
        </p:txBody>
      </p:sp>
    </p:spTree>
    <p:extLst>
      <p:ext uri="{BB962C8B-B14F-4D97-AF65-F5344CB8AC3E}">
        <p14:creationId xmlns:p14="http://schemas.microsoft.com/office/powerpoint/2010/main" val="860716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6FE4748-5C64-426E-AC61-81A9235C7A88}" type="datetimeFigureOut">
              <a:rPr lang="ru-RU" smtClean="0"/>
              <a:pPr/>
              <a:t>08.02.2021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FE4748-5C64-426E-AC61-81A9235C7A88}"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6FE4748-5C64-426E-AC61-81A9235C7A88}" type="datetimeFigureOut">
              <a:rPr lang="ru-RU" smtClean="0"/>
              <a:pPr/>
              <a:t>08.02.2021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6FE4748-5C64-426E-AC61-81A9235C7A88}" type="datetimeFigureOut">
              <a:rPr lang="ru-RU" smtClean="0"/>
              <a:pPr/>
              <a:t>08.02.2021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6FE4748-5C64-426E-AC61-81A9235C7A88}" type="datetimeFigureOut">
              <a:rPr lang="ru-RU" smtClean="0"/>
              <a:pPr/>
              <a:t>08.02.2021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6FE4748-5C64-426E-AC61-81A9235C7A88}" type="datetimeFigureOut">
              <a:rPr lang="ru-RU" smtClean="0"/>
              <a:pPr/>
              <a:t>08.02.2021</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2871245"/>
      </p:ext>
    </p:extLst>
  </p:cSld>
  <p:clrMap bg1="lt1" tx1="dk1" bg2="lt2" tx2="dk2" accent1="accent1" accent2="accent2" accent3="accent3" accent4="accent4" accent5="accent5" accent6="accent6" hlink="hlink" folHlink="folHlink"/>
  <p:sldLayoutIdLst>
    <p:sldLayoutId id="2147483651" r:id="rId1"/>
    <p:sldLayoutId id="2147483654" r:id="rId2"/>
    <p:sldLayoutId id="2147483668" r:id="rId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FE4748-5C64-426E-AC61-81A9235C7A88}" type="datetimeFigureOut">
              <a:rPr lang="ru-RU" smtClean="0"/>
              <a:pPr/>
              <a:t>08.02.2021</a:t>
            </a:fld>
            <a:endParaRPr lang="ru-RU" dirty="0"/>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AE45D-F419-4798-AD8D-076FBDCC1553}"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15.xml"/><Relationship Id="rId1" Type="http://schemas.openxmlformats.org/officeDocument/2006/relationships/themeOverride" Target="../theme/themeOverride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1434" y="188641"/>
            <a:ext cx="8256919"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5974" y="1052737"/>
            <a:ext cx="3917951" cy="1800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Рисунок 5"/>
          <p:cNvPicPr>
            <a:picLocks noChangeAspect="1"/>
          </p:cNvPicPr>
          <p:nvPr/>
        </p:nvPicPr>
        <p:blipFill>
          <a:blip r:embed="rId4"/>
          <a:stretch>
            <a:fillRect/>
          </a:stretch>
        </p:blipFill>
        <p:spPr>
          <a:xfrm>
            <a:off x="651800" y="2852936"/>
            <a:ext cx="10888400" cy="1469205"/>
          </a:xfrm>
          <a:prstGeom prst="rect">
            <a:avLst/>
          </a:prstGeom>
        </p:spPr>
      </p:pic>
      <p:sp>
        <p:nvSpPr>
          <p:cNvPr id="7" name="Прямоугольник 6"/>
          <p:cNvSpPr/>
          <p:nvPr/>
        </p:nvSpPr>
        <p:spPr>
          <a:xfrm>
            <a:off x="1782619" y="4675495"/>
            <a:ext cx="7361382" cy="461665"/>
          </a:xfrm>
          <a:prstGeom prst="rect">
            <a:avLst/>
          </a:prstGeom>
        </p:spPr>
        <p:txBody>
          <a:bodyPr wrap="square">
            <a:spAutoFit/>
          </a:bodyPr>
          <a:lstStyle/>
          <a:p>
            <a:pPr lvl="0" fontAlgn="base">
              <a:spcBef>
                <a:spcPct val="0"/>
              </a:spcBef>
              <a:spcAft>
                <a:spcPct val="0"/>
              </a:spcAft>
            </a:pPr>
            <a:r>
              <a:rPr lang="ru-RU" sz="2400" dirty="0">
                <a:solidFill>
                  <a:prstClr val="black"/>
                </a:solidFill>
                <a:latin typeface="Arial" pitchFamily="34" charset="0"/>
                <a:cs typeface="Arial" pitchFamily="34" charset="0"/>
              </a:rPr>
              <a:t>Тема </a:t>
            </a:r>
            <a:r>
              <a:rPr lang="ru-RU" sz="2400" dirty="0" smtClean="0">
                <a:solidFill>
                  <a:prstClr val="black"/>
                </a:solidFill>
                <a:latin typeface="Arial" pitchFamily="34" charset="0"/>
                <a:cs typeface="Arial" pitchFamily="34" charset="0"/>
              </a:rPr>
              <a:t>9</a:t>
            </a:r>
            <a:r>
              <a:rPr lang="ru-RU" sz="2400" dirty="0">
                <a:solidFill>
                  <a:prstClr val="black"/>
                </a:solidFill>
                <a:latin typeface="Arial" pitchFamily="34" charset="0"/>
                <a:cs typeface="Arial" pitchFamily="34" charset="0"/>
              </a:rPr>
              <a:t>. Стоимость и структура </a:t>
            </a:r>
            <a:r>
              <a:rPr lang="ru-RU" sz="2400" dirty="0" smtClean="0">
                <a:solidFill>
                  <a:prstClr val="black"/>
                </a:solidFill>
                <a:latin typeface="Arial" pitchFamily="34" charset="0"/>
                <a:cs typeface="Arial" pitchFamily="34" charset="0"/>
              </a:rPr>
              <a:t>капитала.</a:t>
            </a:r>
            <a:endParaRPr lang="ru-RU" sz="2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690043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bwMode="auto">
          <a:xfrm>
            <a:off x="804333" y="114300"/>
            <a:ext cx="11387667" cy="1143000"/>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ru-RU" sz="4000" b="1" dirty="0">
                <a:latin typeface="Times New Roman" pitchFamily="18" charset="0"/>
                <a:cs typeface="Times New Roman" pitchFamily="18" charset="0"/>
              </a:rPr>
              <a:t>Средневзвешенная </a:t>
            </a:r>
            <a:br>
              <a:rPr lang="ru-RU" sz="4000" b="1" dirty="0">
                <a:latin typeface="Times New Roman" pitchFamily="18" charset="0"/>
                <a:cs typeface="Times New Roman" pitchFamily="18" charset="0"/>
              </a:rPr>
            </a:br>
            <a:r>
              <a:rPr lang="ru-RU" sz="4000" b="1" dirty="0">
                <a:latin typeface="Times New Roman" pitchFamily="18" charset="0"/>
                <a:cs typeface="Times New Roman" pitchFamily="18" charset="0"/>
              </a:rPr>
              <a:t>стоимость капитала:</a:t>
            </a:r>
            <a:r>
              <a:rPr lang="en-US" sz="4000" b="1" dirty="0">
                <a:latin typeface="Times New Roman" pitchFamily="18" charset="0"/>
                <a:cs typeface="Times New Roman" pitchFamily="18" charset="0"/>
              </a:rPr>
              <a:t> WACC</a:t>
            </a:r>
            <a:r>
              <a:rPr lang="ru-RU" sz="4000" b="1" dirty="0">
                <a:latin typeface="Times New Roman" pitchFamily="18" charset="0"/>
                <a:cs typeface="Times New Roman" pitchFamily="18" charset="0"/>
              </a:rPr>
              <a:t> </a:t>
            </a:r>
          </a:p>
        </p:txBody>
      </p:sp>
      <p:sp>
        <p:nvSpPr>
          <p:cNvPr id="242691" name="Rectangle 3"/>
          <p:cNvSpPr>
            <a:spLocks noGrp="1" noChangeArrowheads="1"/>
          </p:cNvSpPr>
          <p:nvPr>
            <p:ph type="body" idx="1"/>
          </p:nvPr>
        </p:nvSpPr>
        <p:spPr bwMode="auto">
          <a:xfrm>
            <a:off x="747183" y="1450976"/>
            <a:ext cx="10972800" cy="2530474"/>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533400" indent="-533400">
              <a:buFont typeface="Arial" charset="0"/>
              <a:buAutoNum type="arabicPeriod"/>
            </a:pPr>
            <a:r>
              <a:rPr lang="ru-RU" sz="2400" dirty="0">
                <a:latin typeface="Times New Roman" pitchFamily="18" charset="0"/>
                <a:cs typeface="Times New Roman" pitchFamily="18" charset="0"/>
              </a:rPr>
              <a:t>позволяет определить сумму, которую нужно уплатить владельцам финансовых ресурсов;</a:t>
            </a:r>
          </a:p>
          <a:p>
            <a:pPr marL="533400" indent="-533400">
              <a:buFont typeface="Arial" charset="0"/>
              <a:buAutoNum type="arabicPeriod"/>
            </a:pPr>
            <a:r>
              <a:rPr lang="ru-RU" sz="2400" dirty="0" smtClean="0">
                <a:latin typeface="Times New Roman" pitchFamily="18" charset="0"/>
                <a:cs typeface="Times New Roman" pitchFamily="18" charset="0"/>
              </a:rPr>
              <a:t>позволяет </a:t>
            </a:r>
            <a:r>
              <a:rPr lang="ru-RU" sz="2400" dirty="0">
                <a:latin typeface="Times New Roman" pitchFamily="18" charset="0"/>
                <a:cs typeface="Times New Roman" pitchFamily="18" charset="0"/>
              </a:rPr>
              <a:t>определить норму рентабельности инвестированного капитала, которую должно обеспечивать предприятие;</a:t>
            </a:r>
          </a:p>
          <a:p>
            <a:pPr marL="533400" indent="-533400">
              <a:buFont typeface="Arial" charset="0"/>
              <a:buAutoNum type="arabicPeriod"/>
            </a:pPr>
            <a:r>
              <a:rPr lang="ru-RU" sz="2400" dirty="0" smtClean="0">
                <a:latin typeface="Times New Roman" pitchFamily="18" charset="0"/>
                <a:cs typeface="Times New Roman" pitchFamily="18" charset="0"/>
              </a:rPr>
              <a:t>может </a:t>
            </a:r>
            <a:r>
              <a:rPr lang="ru-RU" sz="2400" dirty="0">
                <a:latin typeface="Times New Roman" pitchFamily="18" charset="0"/>
                <a:cs typeface="Times New Roman" pitchFamily="18" charset="0"/>
              </a:rPr>
              <a:t>использоваться при анализе инвестиционных проектов;</a:t>
            </a:r>
          </a:p>
          <a:p>
            <a:pPr marL="533400" indent="-533400">
              <a:buFont typeface="Arial" charset="0"/>
              <a:buAutoNum type="arabicPeriod"/>
            </a:pPr>
            <a:r>
              <a:rPr lang="ru-RU" sz="2400" dirty="0" smtClean="0">
                <a:latin typeface="Times New Roman" pitchFamily="18" charset="0"/>
                <a:cs typeface="Times New Roman" pitchFamily="18" charset="0"/>
              </a:rPr>
              <a:t>может </a:t>
            </a:r>
            <a:r>
              <a:rPr lang="ru-RU" sz="2400" dirty="0">
                <a:latin typeface="Times New Roman" pitchFamily="18" charset="0"/>
                <a:cs typeface="Times New Roman" pitchFamily="18" charset="0"/>
              </a:rPr>
              <a:t>использоваться для определения цены </a:t>
            </a:r>
            <a:r>
              <a:rPr lang="ru-RU" sz="2400" dirty="0" smtClean="0">
                <a:latin typeface="Times New Roman" pitchFamily="18" charset="0"/>
                <a:cs typeface="Times New Roman" pitchFamily="18" charset="0"/>
              </a:rPr>
              <a:t>предприятия в целом</a:t>
            </a:r>
          </a:p>
          <a:p>
            <a:pPr marL="533400" indent="-533400">
              <a:buFontTx/>
              <a:buNone/>
            </a:pPr>
            <a:endParaRPr lang="ru-RU" sz="2400" dirty="0">
              <a:latin typeface="Times New Roman" pitchFamily="18" charset="0"/>
              <a:cs typeface="Times New Roman" pitchFamily="18" charset="0"/>
            </a:endParaRPr>
          </a:p>
          <a:p>
            <a:pPr marL="533400" indent="-533400">
              <a:buFontTx/>
              <a:buNone/>
            </a:pPr>
            <a:r>
              <a:rPr lang="ru-RU" sz="1400"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p:txBody>
      </p:sp>
      <p:sp>
        <p:nvSpPr>
          <p:cNvPr id="242692" name="AutoShape 4"/>
          <p:cNvSpPr>
            <a:spLocks noChangeArrowheads="1"/>
          </p:cNvSpPr>
          <p:nvPr/>
        </p:nvSpPr>
        <p:spPr bwMode="auto">
          <a:xfrm>
            <a:off x="107950" y="628650"/>
            <a:ext cx="609600" cy="3581400"/>
          </a:xfrm>
          <a:prstGeom prst="curvedRightArrow">
            <a:avLst>
              <a:gd name="adj1" fmla="val 156667"/>
              <a:gd name="adj2" fmla="val 313333"/>
              <a:gd name="adj3" fmla="val 14583"/>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mc:AlternateContent xmlns:mc="http://schemas.openxmlformats.org/markup-compatibility/2006" xmlns:a14="http://schemas.microsoft.com/office/drawing/2010/main">
        <mc:Choice Requires="a14">
          <p:sp>
            <p:nvSpPr>
              <p:cNvPr id="5" name="Заголовок 1"/>
              <p:cNvSpPr txBox="1">
                <a:spLocks/>
              </p:cNvSpPr>
              <p:nvPr/>
            </p:nvSpPr>
            <p:spPr>
              <a:xfrm>
                <a:off x="143339" y="4000500"/>
                <a:ext cx="12048661" cy="2857500"/>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14:m>
                  <m:oMathPara xmlns:m="http://schemas.openxmlformats.org/officeDocument/2006/math">
                    <m:oMathParaPr>
                      <m:jc m:val="centerGroup"/>
                    </m:oMathParaPr>
                    <m:oMath xmlns:m="http://schemas.openxmlformats.org/officeDocument/2006/math">
                      <m:r>
                        <a:rPr lang="ru-RU" sz="5100" i="1">
                          <a:latin typeface="Cambria Math"/>
                        </a:rPr>
                        <m:t>ССК(</m:t>
                      </m:r>
                      <m:r>
                        <a:rPr lang="ru-RU" sz="5100" i="1">
                          <a:latin typeface="Cambria Math"/>
                        </a:rPr>
                        <m:t>𝑊𝐴𝐶𝐶</m:t>
                      </m:r>
                      <m:r>
                        <a:rPr lang="ru-RU" sz="5100" i="1">
                          <a:latin typeface="Cambria Math"/>
                        </a:rPr>
                        <m:t>) = </m:t>
                      </m:r>
                      <m:nary>
                        <m:naryPr>
                          <m:chr m:val="∑"/>
                          <m:limLoc m:val="undOvr"/>
                          <m:ctrlPr>
                            <a:rPr lang="ru-RU" sz="5100" i="1">
                              <a:latin typeface="Cambria Math" panose="02040503050406030204" pitchFamily="18" charset="0"/>
                            </a:rPr>
                          </m:ctrlPr>
                        </m:naryPr>
                        <m:sub/>
                        <m:sup>
                          <m:r>
                            <a:rPr lang="ru-RU" sz="5100" i="1">
                              <a:latin typeface="Cambria Math"/>
                            </a:rPr>
                            <m:t>𝑛</m:t>
                          </m:r>
                        </m:sup>
                        <m:e>
                          <m:r>
                            <a:rPr lang="ru-RU" sz="5100" i="1">
                              <a:latin typeface="Cambria Math"/>
                            </a:rPr>
                            <m:t>Ц</m:t>
                          </m:r>
                          <m:r>
                            <a:rPr lang="ru-RU" sz="5100" i="1">
                              <a:latin typeface="Cambria Math"/>
                            </a:rPr>
                            <m:t>𝑖</m:t>
                          </m:r>
                          <m:r>
                            <a:rPr lang="ru-RU" sz="5100" i="1">
                              <a:latin typeface="Cambria Math"/>
                            </a:rPr>
                            <m:t> ∗ У</m:t>
                          </m:r>
                          <m:r>
                            <a:rPr lang="ru-RU" sz="5100" i="1">
                              <a:latin typeface="Cambria Math"/>
                            </a:rPr>
                            <m:t>𝑖</m:t>
                          </m:r>
                        </m:e>
                      </m:nary>
                    </m:oMath>
                  </m:oMathPara>
                </a14:m>
                <a:endParaRPr lang="ru-RU" sz="5100" dirty="0"/>
              </a:p>
              <a:p>
                <a:pPr algn="l"/>
                <a:r>
                  <a:rPr lang="ru-RU" sz="2000" dirty="0" smtClean="0"/>
                  <a:t> </a:t>
                </a:r>
                <a:endParaRPr lang="ru-RU" sz="2000" dirty="0"/>
              </a:p>
              <a:p>
                <a:pPr algn="l"/>
                <a:r>
                  <a:rPr lang="ru-RU" sz="5100" dirty="0" err="1" smtClean="0"/>
                  <a:t>Цi</a:t>
                </a:r>
                <a:r>
                  <a:rPr lang="ru-RU" sz="5100" dirty="0" smtClean="0"/>
                  <a:t> – </a:t>
                </a:r>
                <a:r>
                  <a:rPr lang="ru-RU" sz="5100" b="1" dirty="0" smtClean="0"/>
                  <a:t>цена</a:t>
                </a:r>
                <a:r>
                  <a:rPr lang="ru-RU" sz="5100" dirty="0" smtClean="0"/>
                  <a:t> </a:t>
                </a:r>
                <a:r>
                  <a:rPr lang="ru-RU" sz="5100" dirty="0"/>
                  <a:t>определенного </a:t>
                </a:r>
                <a:r>
                  <a:rPr lang="ru-RU" sz="5100" b="1" dirty="0" smtClean="0"/>
                  <a:t>источника</a:t>
                </a:r>
                <a:r>
                  <a:rPr lang="ru-RU" sz="5100" dirty="0" smtClean="0"/>
                  <a:t>,</a:t>
                </a:r>
                <a:endParaRPr lang="ru-RU" sz="5100" dirty="0"/>
              </a:p>
              <a:p>
                <a:pPr algn="l"/>
                <a:r>
                  <a:rPr lang="ru-RU" sz="5100" dirty="0" err="1"/>
                  <a:t>Уi</a:t>
                </a:r>
                <a:r>
                  <a:rPr lang="ru-RU" sz="5100" dirty="0"/>
                  <a:t> </a:t>
                </a:r>
                <a:r>
                  <a:rPr lang="ru-RU" sz="5100" dirty="0" smtClean="0"/>
                  <a:t>– </a:t>
                </a:r>
                <a:r>
                  <a:rPr lang="ru-RU" sz="5100" b="1" dirty="0" smtClean="0"/>
                  <a:t>удельный </a:t>
                </a:r>
                <a:r>
                  <a:rPr lang="ru-RU" sz="5100" b="1" dirty="0"/>
                  <a:t>вес </a:t>
                </a:r>
                <a:r>
                  <a:rPr lang="ru-RU" sz="5100" dirty="0"/>
                  <a:t>определенного </a:t>
                </a:r>
                <a:r>
                  <a:rPr lang="ru-RU" sz="5100" b="1" dirty="0"/>
                  <a:t>источника</a:t>
                </a:r>
                <a:r>
                  <a:rPr lang="ru-RU" sz="5100" dirty="0"/>
                  <a:t> в их общем объеме (в долях, единицах</a:t>
                </a:r>
                <a:r>
                  <a:rPr lang="ru-RU" sz="5100" dirty="0" smtClean="0"/>
                  <a:t>),</a:t>
                </a:r>
                <a:endParaRPr lang="ru-RU" sz="5100" dirty="0"/>
              </a:p>
              <a:p>
                <a:pPr algn="l"/>
                <a:r>
                  <a:rPr lang="ru-RU" sz="5100" dirty="0"/>
                  <a:t>n </a:t>
                </a:r>
                <a:r>
                  <a:rPr lang="ru-RU" sz="5100" dirty="0" smtClean="0"/>
                  <a:t>– количество источников</a:t>
                </a:r>
                <a:r>
                  <a:rPr lang="ru-RU" sz="5100" dirty="0"/>
                  <a:t>.</a:t>
                </a:r>
                <a:endParaRPr lang="ru-RU" sz="5100" dirty="0" smtClean="0"/>
              </a:p>
            </p:txBody>
          </p:sp>
        </mc:Choice>
        <mc:Fallback xmlns="">
          <p:sp>
            <p:nvSpPr>
              <p:cNvPr id="5" name="Заголовок 1"/>
              <p:cNvSpPr txBox="1">
                <a:spLocks noRot="1" noChangeAspect="1" noMove="1" noResize="1" noEditPoints="1" noAdjustHandles="1" noChangeArrowheads="1" noChangeShapeType="1" noTextEdit="1"/>
              </p:cNvSpPr>
              <p:nvPr/>
            </p:nvSpPr>
            <p:spPr>
              <a:xfrm>
                <a:off x="143339" y="4000500"/>
                <a:ext cx="12048661" cy="2857500"/>
              </a:xfrm>
              <a:prstGeom prst="rect">
                <a:avLst/>
              </a:prstGeom>
              <a:blipFill rotWithShape="1">
                <a:blip r:embed="rId2"/>
                <a:stretch>
                  <a:fillRect l="-1063" b="-4691"/>
                </a:stretch>
              </a:blipFill>
            </p:spPr>
            <p:txBody>
              <a:bodyPr/>
              <a:lstStyle/>
              <a:p>
                <a:r>
                  <a:rPr lang="ru-RU">
                    <a:noFill/>
                  </a:rPr>
                  <a:t> </a:t>
                </a:r>
              </a:p>
            </p:txBody>
          </p:sp>
        </mc:Fallback>
      </mc:AlternateContent>
    </p:spTree>
    <p:extLst>
      <p:ext uri="{BB962C8B-B14F-4D97-AF65-F5344CB8AC3E}">
        <p14:creationId xmlns:p14="http://schemas.microsoft.com/office/powerpoint/2010/main" val="1011579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26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42692"/>
                                        </p:tgtEl>
                                        <p:attrNameLst>
                                          <p:attrName>style.visibility</p:attrName>
                                        </p:attrNameLst>
                                      </p:cBhvr>
                                      <p:to>
                                        <p:strVal val="visible"/>
                                      </p:to>
                                    </p:set>
                                    <p:animEffect transition="in" filter="fade">
                                      <p:cBhvr>
                                        <p:cTn id="11" dur="1000"/>
                                        <p:tgtEl>
                                          <p:spTgt spid="242692"/>
                                        </p:tgtEl>
                                      </p:cBhvr>
                                    </p:animEffect>
                                    <p:anim calcmode="lin" valueType="num">
                                      <p:cBhvr>
                                        <p:cTn id="12" dur="1000" fill="hold"/>
                                        <p:tgtEl>
                                          <p:spTgt spid="242692"/>
                                        </p:tgtEl>
                                        <p:attrNameLst>
                                          <p:attrName>ppt_x</p:attrName>
                                        </p:attrNameLst>
                                      </p:cBhvr>
                                      <p:tavLst>
                                        <p:tav tm="0">
                                          <p:val>
                                            <p:strVal val="#ppt_x"/>
                                          </p:val>
                                        </p:tav>
                                        <p:tav tm="100000">
                                          <p:val>
                                            <p:strVal val="#ppt_x"/>
                                          </p:val>
                                        </p:tav>
                                      </p:tavLst>
                                    </p:anim>
                                    <p:anim calcmode="lin" valueType="num">
                                      <p:cBhvr>
                                        <p:cTn id="13" dur="1000" fill="hold"/>
                                        <p:tgtEl>
                                          <p:spTgt spid="24269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42691">
                                            <p:bg/>
                                          </p:spTgt>
                                        </p:tgtEl>
                                        <p:attrNameLst>
                                          <p:attrName>style.visibility</p:attrName>
                                        </p:attrNameLst>
                                      </p:cBhvr>
                                      <p:to>
                                        <p:strVal val="visible"/>
                                      </p:to>
                                    </p:set>
                                    <p:animEffect transition="in" filter="fade">
                                      <p:cBhvr>
                                        <p:cTn id="16" dur="1000"/>
                                        <p:tgtEl>
                                          <p:spTgt spid="242691">
                                            <p:bg/>
                                          </p:spTgt>
                                        </p:tgtEl>
                                      </p:cBhvr>
                                    </p:animEffect>
                                    <p:anim calcmode="lin" valueType="num">
                                      <p:cBhvr>
                                        <p:cTn id="17" dur="1000" fill="hold"/>
                                        <p:tgtEl>
                                          <p:spTgt spid="242691">
                                            <p:bg/>
                                          </p:spTgt>
                                        </p:tgtEl>
                                        <p:attrNameLst>
                                          <p:attrName>ppt_x</p:attrName>
                                        </p:attrNameLst>
                                      </p:cBhvr>
                                      <p:tavLst>
                                        <p:tav tm="0">
                                          <p:val>
                                            <p:strVal val="#ppt_x"/>
                                          </p:val>
                                        </p:tav>
                                        <p:tav tm="100000">
                                          <p:val>
                                            <p:strVal val="#ppt_x"/>
                                          </p:val>
                                        </p:tav>
                                      </p:tavLst>
                                    </p:anim>
                                    <p:anim calcmode="lin" valueType="num">
                                      <p:cBhvr>
                                        <p:cTn id="18" dur="1000" fill="hold"/>
                                        <p:tgtEl>
                                          <p:spTgt spid="242691">
                                            <p:bg/>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242691">
                                            <p:txEl>
                                              <p:pRg st="0" end="0"/>
                                            </p:txEl>
                                          </p:spTgt>
                                        </p:tgtEl>
                                        <p:attrNameLst>
                                          <p:attrName>style.visibility</p:attrName>
                                        </p:attrNameLst>
                                      </p:cBhvr>
                                      <p:to>
                                        <p:strVal val="visible"/>
                                      </p:to>
                                    </p:set>
                                    <p:animEffect transition="in" filter="fade">
                                      <p:cBhvr>
                                        <p:cTn id="23" dur="1000"/>
                                        <p:tgtEl>
                                          <p:spTgt spid="242691">
                                            <p:txEl>
                                              <p:pRg st="0" end="0"/>
                                            </p:txEl>
                                          </p:spTgt>
                                        </p:tgtEl>
                                      </p:cBhvr>
                                    </p:animEffect>
                                    <p:anim calcmode="lin" valueType="num">
                                      <p:cBhvr>
                                        <p:cTn id="24" dur="1000" fill="hold"/>
                                        <p:tgtEl>
                                          <p:spTgt spid="242691">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2426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242691">
                                            <p:txEl>
                                              <p:pRg st="1" end="1"/>
                                            </p:txEl>
                                          </p:spTgt>
                                        </p:tgtEl>
                                        <p:attrNameLst>
                                          <p:attrName>style.visibility</p:attrName>
                                        </p:attrNameLst>
                                      </p:cBhvr>
                                      <p:to>
                                        <p:strVal val="visible"/>
                                      </p:to>
                                    </p:set>
                                    <p:animEffect transition="in" filter="fade">
                                      <p:cBhvr>
                                        <p:cTn id="30" dur="1000"/>
                                        <p:tgtEl>
                                          <p:spTgt spid="242691">
                                            <p:txEl>
                                              <p:pRg st="1" end="1"/>
                                            </p:txEl>
                                          </p:spTgt>
                                        </p:tgtEl>
                                      </p:cBhvr>
                                    </p:animEffect>
                                    <p:anim calcmode="lin" valueType="num">
                                      <p:cBhvr>
                                        <p:cTn id="31" dur="1000" fill="hold"/>
                                        <p:tgtEl>
                                          <p:spTgt spid="242691">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2426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42691">
                                            <p:txEl>
                                              <p:pRg st="2" end="2"/>
                                            </p:txEl>
                                          </p:spTgt>
                                        </p:tgtEl>
                                        <p:attrNameLst>
                                          <p:attrName>style.visibility</p:attrName>
                                        </p:attrNameLst>
                                      </p:cBhvr>
                                      <p:to>
                                        <p:strVal val="visible"/>
                                      </p:to>
                                    </p:set>
                                    <p:animEffect transition="in" filter="fade">
                                      <p:cBhvr>
                                        <p:cTn id="37" dur="1000"/>
                                        <p:tgtEl>
                                          <p:spTgt spid="242691">
                                            <p:txEl>
                                              <p:pRg st="2" end="2"/>
                                            </p:txEl>
                                          </p:spTgt>
                                        </p:tgtEl>
                                      </p:cBhvr>
                                    </p:animEffect>
                                    <p:anim calcmode="lin" valueType="num">
                                      <p:cBhvr>
                                        <p:cTn id="38" dur="1000" fill="hold"/>
                                        <p:tgtEl>
                                          <p:spTgt spid="242691">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2426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242691">
                                            <p:txEl>
                                              <p:pRg st="3" end="3"/>
                                            </p:txEl>
                                          </p:spTgt>
                                        </p:tgtEl>
                                        <p:attrNameLst>
                                          <p:attrName>style.visibility</p:attrName>
                                        </p:attrNameLst>
                                      </p:cBhvr>
                                      <p:to>
                                        <p:strVal val="visible"/>
                                      </p:to>
                                    </p:set>
                                    <p:animEffect transition="in" filter="fade">
                                      <p:cBhvr>
                                        <p:cTn id="44" dur="1000"/>
                                        <p:tgtEl>
                                          <p:spTgt spid="242691">
                                            <p:txEl>
                                              <p:pRg st="3" end="3"/>
                                            </p:txEl>
                                          </p:spTgt>
                                        </p:tgtEl>
                                      </p:cBhvr>
                                    </p:animEffect>
                                    <p:anim calcmode="lin" valueType="num">
                                      <p:cBhvr>
                                        <p:cTn id="45" dur="1000" fill="hold"/>
                                        <p:tgtEl>
                                          <p:spTgt spid="242691">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2426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242691">
                                            <p:txEl>
                                              <p:pRg st="5" end="5"/>
                                            </p:txEl>
                                          </p:spTgt>
                                        </p:tgtEl>
                                        <p:attrNameLst>
                                          <p:attrName>style.visibility</p:attrName>
                                        </p:attrNameLst>
                                      </p:cBhvr>
                                      <p:to>
                                        <p:strVal val="visible"/>
                                      </p:to>
                                    </p:set>
                                    <p:animEffect transition="in" filter="fade">
                                      <p:cBhvr>
                                        <p:cTn id="51" dur="1000"/>
                                        <p:tgtEl>
                                          <p:spTgt spid="242691">
                                            <p:txEl>
                                              <p:pRg st="5" end="5"/>
                                            </p:txEl>
                                          </p:spTgt>
                                        </p:tgtEl>
                                      </p:cBhvr>
                                    </p:animEffect>
                                    <p:anim calcmode="lin" valueType="num">
                                      <p:cBhvr>
                                        <p:cTn id="52" dur="1000" fill="hold"/>
                                        <p:tgtEl>
                                          <p:spTgt spid="242691">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24269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5">
                                            <p:txEl>
                                              <p:pRg st="0" end="0"/>
                                            </p:txEl>
                                          </p:spTgt>
                                        </p:tgtEl>
                                        <p:attrNameLst>
                                          <p:attrName>style.visibility</p:attrName>
                                        </p:attrNameLst>
                                      </p:cBhvr>
                                      <p:to>
                                        <p:strVal val="visible"/>
                                      </p:to>
                                    </p:set>
                                    <p:animEffect transition="in" filter="wipe(down)">
                                      <p:cBhvr>
                                        <p:cTn id="58" dur="500"/>
                                        <p:tgtEl>
                                          <p:spTgt spid="5">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5">
                                            <p:txEl>
                                              <p:pRg st="2" end="2"/>
                                            </p:txEl>
                                          </p:spTgt>
                                        </p:tgtEl>
                                        <p:attrNameLst>
                                          <p:attrName>style.visibility</p:attrName>
                                        </p:attrNameLst>
                                      </p:cBhvr>
                                      <p:to>
                                        <p:strVal val="visible"/>
                                      </p:to>
                                    </p:set>
                                    <p:animEffect transition="in" filter="barn(inVertical)">
                                      <p:cBhvr>
                                        <p:cTn id="63" dur="500"/>
                                        <p:tgtEl>
                                          <p:spTgt spid="5">
                                            <p:txEl>
                                              <p:pRg st="2" end="2"/>
                                            </p:txEl>
                                          </p:spTgt>
                                        </p:tgtEl>
                                      </p:cBhvr>
                                    </p:animEffect>
                                  </p:childTnLst>
                                </p:cTn>
                              </p:par>
                              <p:par>
                                <p:cTn id="64" presetID="16" presetClass="entr" presetSubtype="21" fill="hold" nodeType="withEffect">
                                  <p:stCondLst>
                                    <p:cond delay="0"/>
                                  </p:stCondLst>
                                  <p:childTnLst>
                                    <p:set>
                                      <p:cBhvr>
                                        <p:cTn id="65" dur="1" fill="hold">
                                          <p:stCondLst>
                                            <p:cond delay="0"/>
                                          </p:stCondLst>
                                        </p:cTn>
                                        <p:tgtEl>
                                          <p:spTgt spid="5">
                                            <p:txEl>
                                              <p:pRg st="3" end="3"/>
                                            </p:txEl>
                                          </p:spTgt>
                                        </p:tgtEl>
                                        <p:attrNameLst>
                                          <p:attrName>style.visibility</p:attrName>
                                        </p:attrNameLst>
                                      </p:cBhvr>
                                      <p:to>
                                        <p:strVal val="visible"/>
                                      </p:to>
                                    </p:set>
                                    <p:animEffect transition="in" filter="barn(inVertical)">
                                      <p:cBhvr>
                                        <p:cTn id="66" dur="500"/>
                                        <p:tgtEl>
                                          <p:spTgt spid="5">
                                            <p:txEl>
                                              <p:pRg st="3" end="3"/>
                                            </p:txEl>
                                          </p:spTgt>
                                        </p:tgtEl>
                                      </p:cBhvr>
                                    </p:animEffect>
                                  </p:childTnLst>
                                </p:cTn>
                              </p:par>
                              <p:par>
                                <p:cTn id="67" presetID="16" presetClass="entr" presetSubtype="21" fill="hold" nodeType="withEffect">
                                  <p:stCondLst>
                                    <p:cond delay="0"/>
                                  </p:stCondLst>
                                  <p:childTnLst>
                                    <p:set>
                                      <p:cBhvr>
                                        <p:cTn id="68" dur="1" fill="hold">
                                          <p:stCondLst>
                                            <p:cond delay="0"/>
                                          </p:stCondLst>
                                        </p:cTn>
                                        <p:tgtEl>
                                          <p:spTgt spid="5">
                                            <p:txEl>
                                              <p:pRg st="4" end="4"/>
                                            </p:txEl>
                                          </p:spTgt>
                                        </p:tgtEl>
                                        <p:attrNameLst>
                                          <p:attrName>style.visibility</p:attrName>
                                        </p:attrNameLst>
                                      </p:cBhvr>
                                      <p:to>
                                        <p:strVal val="visible"/>
                                      </p:to>
                                    </p:set>
                                    <p:animEffect transition="in" filter="barn(inVertical)">
                                      <p:cBhvr>
                                        <p:cTn id="69"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0" grpId="0" animBg="1"/>
      <p:bldP spid="242691" grpId="0" build="p" animBg="1"/>
      <p:bldP spid="24269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Заголовок 1"/>
              <p:cNvSpPr txBox="1">
                <a:spLocks/>
              </p:cNvSpPr>
              <p:nvPr/>
            </p:nvSpPr>
            <p:spPr>
              <a:xfrm>
                <a:off x="143339" y="0"/>
                <a:ext cx="12048661" cy="6957392"/>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5100" dirty="0"/>
                  <a:t>Рассчитывают ССК как средневзвешенную величину индивидуальных стоимостей привлечения различных видов и источников финансовых средств:</a:t>
                </a:r>
              </a:p>
              <a:p>
                <a:pPr algn="l"/>
                <a:r>
                  <a:rPr lang="ru-RU" sz="5100" dirty="0"/>
                  <a:t>1.	</a:t>
                </a:r>
                <a:r>
                  <a:rPr lang="ru-RU" sz="5100" dirty="0" smtClean="0"/>
                  <a:t>акционерного </a:t>
                </a:r>
                <a:r>
                  <a:rPr lang="ru-RU" sz="5100" dirty="0"/>
                  <a:t>капитала;</a:t>
                </a:r>
              </a:p>
              <a:p>
                <a:pPr algn="l"/>
                <a:r>
                  <a:rPr lang="ru-RU" sz="5100" dirty="0"/>
                  <a:t>2.	</a:t>
                </a:r>
                <a:r>
                  <a:rPr lang="ru-RU" sz="5100" dirty="0" smtClean="0"/>
                  <a:t>облигационных </a:t>
                </a:r>
                <a:r>
                  <a:rPr lang="ru-RU" sz="5100" dirty="0"/>
                  <a:t>займов;</a:t>
                </a:r>
              </a:p>
              <a:p>
                <a:pPr algn="l"/>
                <a:r>
                  <a:rPr lang="ru-RU" sz="5100" dirty="0"/>
                  <a:t>3.	банковского кредита;</a:t>
                </a:r>
              </a:p>
              <a:p>
                <a:pPr algn="l"/>
                <a:r>
                  <a:rPr lang="ru-RU" sz="5100" dirty="0"/>
                  <a:t>4.	</a:t>
                </a:r>
                <a:r>
                  <a:rPr lang="ru-RU" sz="5100" dirty="0" smtClean="0"/>
                  <a:t>кредиторской </a:t>
                </a:r>
                <a:r>
                  <a:rPr lang="ru-RU" sz="5100" dirty="0"/>
                  <a:t>задолженности;</a:t>
                </a:r>
              </a:p>
              <a:p>
                <a:pPr marL="914400" indent="-914400" algn="l">
                  <a:buAutoNum type="arabicPeriod" startAt="5"/>
                </a:pPr>
                <a:r>
                  <a:rPr lang="ru-RU" sz="5100" dirty="0" smtClean="0"/>
                  <a:t>нераспределенной </a:t>
                </a:r>
                <a:r>
                  <a:rPr lang="ru-RU" sz="5100" dirty="0"/>
                  <a:t>прибыли</a:t>
                </a:r>
                <a:r>
                  <a:rPr lang="ru-RU" sz="5100" dirty="0" smtClean="0"/>
                  <a:t>.</a:t>
                </a:r>
              </a:p>
              <a:p>
                <a:pPr algn="l"/>
                <a:r>
                  <a:rPr lang="ru-RU" sz="5100" dirty="0" smtClean="0"/>
                  <a:t>Стандартная </a:t>
                </a:r>
                <a:r>
                  <a:rPr lang="ru-RU" sz="5100" dirty="0"/>
                  <a:t>формула для вычисления </a:t>
                </a:r>
                <a:r>
                  <a:rPr lang="ru-RU" sz="5100" dirty="0" smtClean="0"/>
                  <a:t>ССК </a:t>
                </a:r>
                <a:r>
                  <a:rPr lang="en-US" sz="5100" dirty="0" smtClean="0">
                    <a:solidFill>
                      <a:srgbClr val="FF0000"/>
                    </a:solidFill>
                  </a:rPr>
                  <a:t>(</a:t>
                </a:r>
                <a:r>
                  <a:rPr lang="en-US" sz="5100" dirty="0">
                    <a:solidFill>
                      <a:srgbClr val="FF0000"/>
                    </a:solidFill>
                  </a:rPr>
                  <a:t>WACC</a:t>
                </a:r>
                <a:r>
                  <a:rPr lang="ru-RU" sz="5100" dirty="0">
                    <a:solidFill>
                      <a:srgbClr val="FF0000"/>
                    </a:solidFill>
                  </a:rPr>
                  <a:t> - </a:t>
                </a:r>
                <a:r>
                  <a:rPr lang="en-US" sz="5100" dirty="0">
                    <a:solidFill>
                      <a:srgbClr val="FF0000"/>
                    </a:solidFill>
                  </a:rPr>
                  <a:t>Weighted Average Cost of </a:t>
                </a:r>
                <a:r>
                  <a:rPr lang="en-US" sz="5100" dirty="0" smtClean="0">
                    <a:solidFill>
                      <a:srgbClr val="FF0000"/>
                    </a:solidFill>
                  </a:rPr>
                  <a:t>Capital</a:t>
                </a:r>
                <a:r>
                  <a:rPr lang="ru-RU" sz="5100" dirty="0" smtClean="0">
                    <a:solidFill>
                      <a:srgbClr val="FF0000"/>
                    </a:solidFill>
                  </a:rPr>
                  <a:t>)</a:t>
                </a:r>
                <a:r>
                  <a:rPr lang="ru-RU" sz="5100" dirty="0" smtClean="0"/>
                  <a:t>:</a:t>
                </a:r>
              </a:p>
              <a:p>
                <a:pPr algn="l"/>
                <a:endParaRPr lang="en-US" sz="2200" dirty="0" smtClean="0"/>
              </a:p>
              <a:p>
                <a:pPr/>
                <a14:m>
                  <m:oMathPara xmlns:m="http://schemas.openxmlformats.org/officeDocument/2006/math">
                    <m:oMathParaPr>
                      <m:jc m:val="centerGroup"/>
                    </m:oMathParaPr>
                    <m:oMath xmlns:m="http://schemas.openxmlformats.org/officeDocument/2006/math">
                      <m:r>
                        <a:rPr lang="ru-RU" sz="5100" i="1">
                          <a:latin typeface="Cambria Math"/>
                        </a:rPr>
                        <m:t>ССК(</m:t>
                      </m:r>
                      <m:r>
                        <a:rPr lang="ru-RU" sz="5100" i="1">
                          <a:latin typeface="Cambria Math"/>
                        </a:rPr>
                        <m:t>𝑊𝐴𝐶𝐶</m:t>
                      </m:r>
                      <m:r>
                        <a:rPr lang="ru-RU" sz="5100" i="1">
                          <a:latin typeface="Cambria Math"/>
                        </a:rPr>
                        <m:t>) = </m:t>
                      </m:r>
                      <m:nary>
                        <m:naryPr>
                          <m:chr m:val="∑"/>
                          <m:limLoc m:val="undOvr"/>
                          <m:ctrlPr>
                            <a:rPr lang="ru-RU" sz="5100" i="1">
                              <a:latin typeface="Cambria Math" panose="02040503050406030204" pitchFamily="18" charset="0"/>
                            </a:rPr>
                          </m:ctrlPr>
                        </m:naryPr>
                        <m:sub/>
                        <m:sup>
                          <m:r>
                            <a:rPr lang="ru-RU" sz="5100" i="1">
                              <a:latin typeface="Cambria Math"/>
                            </a:rPr>
                            <m:t>𝑛</m:t>
                          </m:r>
                        </m:sup>
                        <m:e>
                          <m:r>
                            <a:rPr lang="ru-RU" sz="5100" i="1">
                              <a:latin typeface="Cambria Math"/>
                            </a:rPr>
                            <m:t>Ц</m:t>
                          </m:r>
                          <m:r>
                            <a:rPr lang="ru-RU" sz="5100" i="1">
                              <a:latin typeface="Cambria Math"/>
                            </a:rPr>
                            <m:t>𝑖</m:t>
                          </m:r>
                          <m:r>
                            <a:rPr lang="ru-RU" sz="5100" i="1">
                              <a:latin typeface="Cambria Math"/>
                            </a:rPr>
                            <m:t> ∗ У</m:t>
                          </m:r>
                          <m:r>
                            <a:rPr lang="ru-RU" sz="5100" i="1">
                              <a:latin typeface="Cambria Math"/>
                            </a:rPr>
                            <m:t>𝑖</m:t>
                          </m:r>
                        </m:e>
                      </m:nary>
                    </m:oMath>
                  </m:oMathPara>
                </a14:m>
                <a:endParaRPr lang="ru-RU" sz="5100" dirty="0"/>
              </a:p>
              <a:p>
                <a:pPr algn="l"/>
                <a:r>
                  <a:rPr lang="ru-RU" sz="2000" dirty="0" smtClean="0"/>
                  <a:t> </a:t>
                </a:r>
                <a:endParaRPr lang="ru-RU" sz="2000" dirty="0"/>
              </a:p>
              <a:p>
                <a:pPr algn="l"/>
                <a:r>
                  <a:rPr lang="ru-RU" sz="5100" dirty="0" err="1" smtClean="0"/>
                  <a:t>Цi</a:t>
                </a:r>
                <a:r>
                  <a:rPr lang="ru-RU" sz="5100" dirty="0" smtClean="0"/>
                  <a:t> – цена </a:t>
                </a:r>
                <a:r>
                  <a:rPr lang="ru-RU" sz="5100" dirty="0"/>
                  <a:t>определенного </a:t>
                </a:r>
                <a:r>
                  <a:rPr lang="ru-RU" sz="5100" dirty="0" smtClean="0"/>
                  <a:t>источника,</a:t>
                </a:r>
                <a:endParaRPr lang="ru-RU" sz="5100" dirty="0"/>
              </a:p>
              <a:p>
                <a:pPr algn="l"/>
                <a:r>
                  <a:rPr lang="ru-RU" sz="5100" dirty="0" err="1"/>
                  <a:t>Уi</a:t>
                </a:r>
                <a:r>
                  <a:rPr lang="ru-RU" sz="5100" dirty="0"/>
                  <a:t> </a:t>
                </a:r>
                <a:r>
                  <a:rPr lang="ru-RU" sz="5100" dirty="0" smtClean="0"/>
                  <a:t>– удельный </a:t>
                </a:r>
                <a:r>
                  <a:rPr lang="ru-RU" sz="5100" dirty="0"/>
                  <a:t>вес определенного источника в их общем объеме (в долях, единицах</a:t>
                </a:r>
                <a:r>
                  <a:rPr lang="ru-RU" sz="5100" dirty="0" smtClean="0"/>
                  <a:t>),</a:t>
                </a:r>
                <a:endParaRPr lang="ru-RU" sz="5100" dirty="0"/>
              </a:p>
              <a:p>
                <a:pPr algn="l"/>
                <a:r>
                  <a:rPr lang="ru-RU" sz="5100" dirty="0"/>
                  <a:t>n </a:t>
                </a:r>
                <a:r>
                  <a:rPr lang="ru-RU" sz="5100" dirty="0" smtClean="0"/>
                  <a:t>– количество источников</a:t>
                </a:r>
                <a:r>
                  <a:rPr lang="ru-RU" sz="5100" dirty="0"/>
                  <a:t>.</a:t>
                </a:r>
                <a:endParaRPr lang="ru-RU" sz="5100" dirty="0" smtClean="0"/>
              </a:p>
            </p:txBody>
          </p:sp>
        </mc:Choice>
        <mc:Fallback xmlns="">
          <p:sp>
            <p:nvSpPr>
              <p:cNvPr id="2" name="Заголовок 1"/>
              <p:cNvSpPr txBox="1">
                <a:spLocks noRot="1" noChangeAspect="1" noMove="1" noResize="1" noEditPoints="1" noAdjustHandles="1" noChangeArrowheads="1" noChangeShapeType="1" noTextEdit="1"/>
              </p:cNvSpPr>
              <p:nvPr/>
            </p:nvSpPr>
            <p:spPr>
              <a:xfrm>
                <a:off x="107504" y="0"/>
                <a:ext cx="9036496" cy="6957392"/>
              </a:xfrm>
              <a:prstGeom prst="rect">
                <a:avLst/>
              </a:prstGeom>
              <a:blipFill rotWithShape="1">
                <a:blip r:embed="rId2"/>
                <a:stretch>
                  <a:fillRect l="-1417"/>
                </a:stretch>
              </a:blipFill>
            </p:spPr>
            <p:txBody>
              <a:bodyPr/>
              <a:lstStyle/>
              <a:p>
                <a:r>
                  <a:rPr lang="ru-RU">
                    <a:noFill/>
                  </a:rPr>
                  <a:t> </a:t>
                </a:r>
              </a:p>
            </p:txBody>
          </p:sp>
        </mc:Fallback>
      </mc:AlternateContent>
    </p:spTree>
    <p:extLst>
      <p:ext uri="{BB962C8B-B14F-4D97-AF65-F5344CB8AC3E}">
        <p14:creationId xmlns:p14="http://schemas.microsoft.com/office/powerpoint/2010/main" val="4174100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887310705"/>
              </p:ext>
            </p:extLst>
          </p:nvPr>
        </p:nvGraphicFramePr>
        <p:xfrm>
          <a:off x="239349" y="260648"/>
          <a:ext cx="11617288" cy="2865120"/>
        </p:xfrm>
        <a:graphic>
          <a:graphicData uri="http://schemas.openxmlformats.org/drawingml/2006/table">
            <a:tbl>
              <a:tblPr firstRow="1" bandRow="1">
                <a:tableStyleId>{073A0DAA-6AF3-43AB-8588-CEC1D06C72B9}</a:tableStyleId>
              </a:tblPr>
              <a:tblGrid>
                <a:gridCol w="4512501">
                  <a:extLst>
                    <a:ext uri="{9D8B030D-6E8A-4147-A177-3AD203B41FA5}">
                      <a16:colId xmlns:a16="http://schemas.microsoft.com/office/drawing/2014/main" val="20000"/>
                    </a:ext>
                  </a:extLst>
                </a:gridCol>
                <a:gridCol w="3264363">
                  <a:extLst>
                    <a:ext uri="{9D8B030D-6E8A-4147-A177-3AD203B41FA5}">
                      <a16:colId xmlns:a16="http://schemas.microsoft.com/office/drawing/2014/main" val="20001"/>
                    </a:ext>
                  </a:extLst>
                </a:gridCol>
                <a:gridCol w="3840424">
                  <a:extLst>
                    <a:ext uri="{9D8B030D-6E8A-4147-A177-3AD203B41FA5}">
                      <a16:colId xmlns:a16="http://schemas.microsoft.com/office/drawing/2014/main" val="20002"/>
                    </a:ext>
                  </a:extLst>
                </a:gridCol>
              </a:tblGrid>
              <a:tr h="370840">
                <a:tc>
                  <a:txBody>
                    <a:bodyPr/>
                    <a:lstStyle/>
                    <a:p>
                      <a:pPr algn="ctr"/>
                      <a:r>
                        <a:rPr lang="ru-RU" dirty="0" smtClean="0"/>
                        <a:t>Источники средств</a:t>
                      </a:r>
                      <a:endParaRPr lang="ru-RU" dirty="0"/>
                    </a:p>
                  </a:txBody>
                  <a:tcPr marL="121920" marR="121920"/>
                </a:tc>
                <a:tc>
                  <a:txBody>
                    <a:bodyPr/>
                    <a:lstStyle/>
                    <a:p>
                      <a:pPr algn="ctr"/>
                      <a:r>
                        <a:rPr lang="ru-RU" dirty="0" smtClean="0"/>
                        <a:t>Средняя стоимость источника средств,  %</a:t>
                      </a:r>
                    </a:p>
                  </a:txBody>
                  <a:tcPr marL="121920" marR="121920"/>
                </a:tc>
                <a:tc>
                  <a:txBody>
                    <a:bodyPr/>
                    <a:lstStyle/>
                    <a:p>
                      <a:pPr algn="ctr"/>
                      <a:r>
                        <a:rPr lang="ru-RU" dirty="0" smtClean="0"/>
                        <a:t>Доля источника в пассиве баланса,  доля единицы</a:t>
                      </a:r>
                      <a:endParaRPr lang="ru-RU" dirty="0"/>
                    </a:p>
                  </a:txBody>
                  <a:tcPr marL="121920" marR="121920"/>
                </a:tc>
                <a:extLst>
                  <a:ext uri="{0D108BD9-81ED-4DB2-BD59-A6C34878D82A}">
                    <a16:rowId xmlns:a16="http://schemas.microsoft.com/office/drawing/2014/main" val="10000"/>
                  </a:ext>
                </a:extLst>
              </a:tr>
              <a:tr h="370840">
                <a:tc>
                  <a:txBody>
                    <a:bodyPr/>
                    <a:lstStyle/>
                    <a:p>
                      <a:r>
                        <a:rPr lang="ru-RU" sz="1800" b="0" i="0" u="none" strike="noStrike" kern="1200" smtClean="0">
                          <a:solidFill>
                            <a:schemeClr val="dk1"/>
                          </a:solidFill>
                          <a:effectLst/>
                          <a:latin typeface="+mn-lt"/>
                          <a:ea typeface="+mn-ea"/>
                          <a:cs typeface="+mn-cs"/>
                        </a:rPr>
                        <a:t>Обыкновенные акции</a:t>
                      </a:r>
                      <a:endParaRPr lang="ru-RU" dirty="0" smtClean="0"/>
                    </a:p>
                  </a:txBody>
                  <a:tcPr marL="121920" marR="121920"/>
                </a:tc>
                <a:tc>
                  <a:txBody>
                    <a:bodyPr/>
                    <a:lstStyle/>
                    <a:p>
                      <a:pPr algn="ctr"/>
                      <a:r>
                        <a:rPr lang="ru-RU" dirty="0" smtClean="0"/>
                        <a:t>35</a:t>
                      </a:r>
                      <a:endParaRPr lang="ru-RU" dirty="0"/>
                    </a:p>
                  </a:txBody>
                  <a:tcPr marL="121920" marR="1219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t>0,5</a:t>
                      </a:r>
                    </a:p>
                  </a:txBody>
                  <a:tcPr marL="121920" marR="121920"/>
                </a:tc>
                <a:extLst>
                  <a:ext uri="{0D108BD9-81ED-4DB2-BD59-A6C34878D82A}">
                    <a16:rowId xmlns:a16="http://schemas.microsoft.com/office/drawing/2014/main" val="10001"/>
                  </a:ext>
                </a:extLst>
              </a:tr>
              <a:tr h="370840">
                <a:tc>
                  <a:txBody>
                    <a:bodyPr/>
                    <a:lstStyle/>
                    <a:p>
                      <a:r>
                        <a:rPr lang="ru-RU" sz="1800" b="0" i="0" u="none" strike="noStrike" kern="1200" dirty="0" smtClean="0">
                          <a:solidFill>
                            <a:schemeClr val="dk1"/>
                          </a:solidFill>
                          <a:effectLst/>
                          <a:latin typeface="+mn-lt"/>
                          <a:ea typeface="+mn-ea"/>
                          <a:cs typeface="+mn-cs"/>
                        </a:rPr>
                        <a:t>Привилегированные акции</a:t>
                      </a:r>
                      <a:endParaRPr lang="ru-RU" dirty="0"/>
                    </a:p>
                  </a:txBody>
                  <a:tcPr marL="121920" marR="121920"/>
                </a:tc>
                <a:tc>
                  <a:txBody>
                    <a:bodyPr/>
                    <a:lstStyle/>
                    <a:p>
                      <a:pPr algn="ctr"/>
                      <a:r>
                        <a:rPr lang="ru-RU" dirty="0" smtClean="0"/>
                        <a:t>25</a:t>
                      </a:r>
                      <a:endParaRPr lang="ru-RU" dirty="0"/>
                    </a:p>
                  </a:txBody>
                  <a:tcPr marL="121920" marR="121920"/>
                </a:tc>
                <a:tc>
                  <a:txBody>
                    <a:bodyPr/>
                    <a:lstStyle/>
                    <a:p>
                      <a:pPr algn="ctr"/>
                      <a:r>
                        <a:rPr lang="ru-RU" dirty="0" smtClean="0"/>
                        <a:t>0,1</a:t>
                      </a:r>
                      <a:endParaRPr lang="ru-RU" dirty="0"/>
                    </a:p>
                  </a:txBody>
                  <a:tcPr marL="121920" marR="121920"/>
                </a:tc>
                <a:extLst>
                  <a:ext uri="{0D108BD9-81ED-4DB2-BD59-A6C34878D82A}">
                    <a16:rowId xmlns:a16="http://schemas.microsoft.com/office/drawing/2014/main" val="10002"/>
                  </a:ext>
                </a:extLst>
              </a:tr>
              <a:tr h="370840">
                <a:tc>
                  <a:txBody>
                    <a:bodyPr/>
                    <a:lstStyle/>
                    <a:p>
                      <a:r>
                        <a:rPr lang="ru-RU" dirty="0" smtClean="0"/>
                        <a:t>Корпоративные облигации</a:t>
                      </a:r>
                      <a:endParaRPr lang="ru-RU" dirty="0"/>
                    </a:p>
                  </a:txBody>
                  <a:tcPr marL="121920" marR="121920"/>
                </a:tc>
                <a:tc>
                  <a:txBody>
                    <a:bodyPr/>
                    <a:lstStyle/>
                    <a:p>
                      <a:pPr algn="ctr"/>
                      <a:r>
                        <a:rPr lang="ru-RU" dirty="0" smtClean="0"/>
                        <a:t>20</a:t>
                      </a:r>
                      <a:endParaRPr lang="ru-RU" dirty="0"/>
                    </a:p>
                  </a:txBody>
                  <a:tcPr marL="121920" marR="121920"/>
                </a:tc>
                <a:tc>
                  <a:txBody>
                    <a:bodyPr/>
                    <a:lstStyle/>
                    <a:p>
                      <a:pPr algn="ctr"/>
                      <a:r>
                        <a:rPr lang="ru-RU" dirty="0" smtClean="0"/>
                        <a:t>0,05</a:t>
                      </a:r>
                      <a:endParaRPr lang="ru-RU" dirty="0"/>
                    </a:p>
                  </a:txBody>
                  <a:tcPr marL="121920" marR="121920"/>
                </a:tc>
                <a:extLst>
                  <a:ext uri="{0D108BD9-81ED-4DB2-BD59-A6C34878D82A}">
                    <a16:rowId xmlns:a16="http://schemas.microsoft.com/office/drawing/2014/main" val="10003"/>
                  </a:ext>
                </a:extLst>
              </a:tr>
              <a:tr h="370840">
                <a:tc>
                  <a:txBody>
                    <a:bodyPr/>
                    <a:lstStyle/>
                    <a:p>
                      <a:r>
                        <a:rPr lang="ru-RU" sz="1800" b="0" i="0" u="none" strike="noStrike" kern="1200" dirty="0" smtClean="0">
                          <a:solidFill>
                            <a:schemeClr val="dk1"/>
                          </a:solidFill>
                          <a:effectLst/>
                          <a:latin typeface="+mn-lt"/>
                          <a:ea typeface="+mn-ea"/>
                          <a:cs typeface="+mn-cs"/>
                        </a:rPr>
                        <a:t>Кредиторы</a:t>
                      </a:r>
                      <a:endParaRPr lang="ru-RU" dirty="0"/>
                    </a:p>
                  </a:txBody>
                  <a:tcPr marL="121920" marR="121920"/>
                </a:tc>
                <a:tc>
                  <a:txBody>
                    <a:bodyPr/>
                    <a:lstStyle/>
                    <a:p>
                      <a:pPr algn="ctr"/>
                      <a:r>
                        <a:rPr lang="ru-RU" dirty="0" smtClean="0"/>
                        <a:t>15</a:t>
                      </a:r>
                      <a:endParaRPr lang="ru-RU" dirty="0"/>
                    </a:p>
                  </a:txBody>
                  <a:tcPr marL="121920" marR="121920"/>
                </a:tc>
                <a:tc>
                  <a:txBody>
                    <a:bodyPr/>
                    <a:lstStyle/>
                    <a:p>
                      <a:pPr algn="ctr"/>
                      <a:r>
                        <a:rPr lang="ru-RU" dirty="0" smtClean="0"/>
                        <a:t>0,20</a:t>
                      </a:r>
                      <a:endParaRPr lang="ru-RU" dirty="0"/>
                    </a:p>
                  </a:txBody>
                  <a:tcPr marL="121920" marR="121920"/>
                </a:tc>
                <a:extLst>
                  <a:ext uri="{0D108BD9-81ED-4DB2-BD59-A6C34878D82A}">
                    <a16:rowId xmlns:a16="http://schemas.microsoft.com/office/drawing/2014/main" val="10004"/>
                  </a:ext>
                </a:extLst>
              </a:tr>
              <a:tr h="370840">
                <a:tc>
                  <a:txBody>
                    <a:bodyPr/>
                    <a:lstStyle/>
                    <a:p>
                      <a:r>
                        <a:rPr lang="ru-RU" sz="1800" b="0" i="0" u="none" strike="noStrike" kern="1200" dirty="0" smtClean="0">
                          <a:solidFill>
                            <a:schemeClr val="dk1"/>
                          </a:solidFill>
                          <a:effectLst/>
                          <a:latin typeface="+mn-lt"/>
                          <a:ea typeface="+mn-ea"/>
                          <a:cs typeface="+mn-cs"/>
                        </a:rPr>
                        <a:t>Краткосрочные кредиты банков</a:t>
                      </a:r>
                      <a:endParaRPr lang="ru-RU" dirty="0"/>
                    </a:p>
                  </a:txBody>
                  <a:tcPr marL="121920" marR="121920"/>
                </a:tc>
                <a:tc>
                  <a:txBody>
                    <a:bodyPr/>
                    <a:lstStyle/>
                    <a:p>
                      <a:pPr algn="ctr"/>
                      <a:r>
                        <a:rPr lang="ru-RU" dirty="0" smtClean="0"/>
                        <a:t>23</a:t>
                      </a:r>
                      <a:endParaRPr lang="ru-RU" dirty="0"/>
                    </a:p>
                  </a:txBody>
                  <a:tcPr marL="121920" marR="121920"/>
                </a:tc>
                <a:tc>
                  <a:txBody>
                    <a:bodyPr/>
                    <a:lstStyle/>
                    <a:p>
                      <a:pPr algn="ctr"/>
                      <a:r>
                        <a:rPr lang="ru-RU" dirty="0" smtClean="0"/>
                        <a:t>0,15</a:t>
                      </a:r>
                      <a:endParaRPr lang="ru-RU" dirty="0"/>
                    </a:p>
                  </a:txBody>
                  <a:tcPr marL="121920" marR="121920"/>
                </a:tc>
                <a:extLst>
                  <a:ext uri="{0D108BD9-81ED-4DB2-BD59-A6C34878D82A}">
                    <a16:rowId xmlns:a16="http://schemas.microsoft.com/office/drawing/2014/main" val="10005"/>
                  </a:ext>
                </a:extLst>
              </a:tr>
              <a:tr h="370840">
                <a:tc>
                  <a:txBody>
                    <a:bodyPr/>
                    <a:lstStyle/>
                    <a:p>
                      <a:r>
                        <a:rPr lang="ru-RU" sz="1800" b="1" i="0" u="none" strike="noStrike" kern="1200" dirty="0" smtClean="0">
                          <a:solidFill>
                            <a:schemeClr val="dk1"/>
                          </a:solidFill>
                          <a:effectLst/>
                          <a:latin typeface="+mn-lt"/>
                          <a:ea typeface="+mn-ea"/>
                          <a:cs typeface="+mn-cs"/>
                        </a:rPr>
                        <a:t>Итого</a:t>
                      </a:r>
                      <a:endParaRPr lang="ru-RU" b="1" dirty="0"/>
                    </a:p>
                  </a:txBody>
                  <a:tcPr marL="121920" marR="121920"/>
                </a:tc>
                <a:tc>
                  <a:txBody>
                    <a:bodyPr/>
                    <a:lstStyle/>
                    <a:p>
                      <a:pPr algn="ctr"/>
                      <a:r>
                        <a:rPr lang="ru-RU" dirty="0" smtClean="0"/>
                        <a:t>-</a:t>
                      </a:r>
                      <a:endParaRPr lang="ru-RU" dirty="0"/>
                    </a:p>
                  </a:txBody>
                  <a:tcPr marL="121920" marR="121920"/>
                </a:tc>
                <a:tc>
                  <a:txBody>
                    <a:bodyPr/>
                    <a:lstStyle/>
                    <a:p>
                      <a:pPr algn="ctr"/>
                      <a:r>
                        <a:rPr lang="ru-RU" dirty="0" smtClean="0"/>
                        <a:t>1</a:t>
                      </a:r>
                      <a:endParaRPr lang="ru-RU" dirty="0"/>
                    </a:p>
                  </a:txBody>
                  <a:tcPr marL="121920" marR="121920"/>
                </a:tc>
                <a:extLst>
                  <a:ext uri="{0D108BD9-81ED-4DB2-BD59-A6C34878D82A}">
                    <a16:rowId xmlns:a16="http://schemas.microsoft.com/office/drawing/2014/main" val="10006"/>
                  </a:ext>
                </a:extLst>
              </a:tr>
            </a:tbl>
          </a:graphicData>
        </a:graphic>
      </p:graphicFrame>
      <p:sp>
        <p:nvSpPr>
          <p:cNvPr id="5" name="Заголовок 1"/>
          <p:cNvSpPr txBox="1">
            <a:spLocks/>
          </p:cNvSpPr>
          <p:nvPr/>
        </p:nvSpPr>
        <p:spPr>
          <a:xfrm>
            <a:off x="143339" y="3068960"/>
            <a:ext cx="11809312" cy="3789040"/>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dirty="0"/>
              <a:t>ССК=40 • 0,5 + 20 • </a:t>
            </a:r>
            <a:r>
              <a:rPr lang="ru-RU"/>
              <a:t>0</a:t>
            </a:r>
            <a:r>
              <a:rPr lang="ru-RU" smtClean="0"/>
              <a:t>,</a:t>
            </a:r>
            <a:r>
              <a:rPr lang="ru-RU"/>
              <a:t> 1</a:t>
            </a:r>
            <a:r>
              <a:rPr lang="ru-RU" smtClean="0"/>
              <a:t> </a:t>
            </a:r>
            <a:r>
              <a:rPr lang="ru-RU" dirty="0"/>
              <a:t>+ 25 • 0,05 +10 • 0,20 + 23 • 0,15 = 28,7</a:t>
            </a:r>
            <a:r>
              <a:rPr lang="ru-RU" dirty="0" smtClean="0"/>
              <a:t>%</a:t>
            </a:r>
          </a:p>
          <a:p>
            <a:pPr algn="l"/>
            <a:endParaRPr lang="ru-RU" sz="3300" dirty="0" smtClean="0"/>
          </a:p>
          <a:p>
            <a:pPr algn="l"/>
            <a:r>
              <a:rPr lang="ru-RU" dirty="0"/>
              <a:t>С </a:t>
            </a:r>
            <a:r>
              <a:rPr lang="ru-RU" dirty="0" smtClean="0"/>
              <a:t>т. зр. риска </a:t>
            </a:r>
            <a:r>
              <a:rPr lang="ru-RU" dirty="0"/>
              <a:t>ССК определяют как безрисковую часть нормы прибыли на вложенный капитал. </a:t>
            </a:r>
            <a:endParaRPr lang="ru-RU" dirty="0" smtClean="0"/>
          </a:p>
          <a:p>
            <a:pPr algn="l"/>
            <a:r>
              <a:rPr lang="ru-RU" dirty="0" smtClean="0"/>
              <a:t>Концепция </a:t>
            </a:r>
            <a:r>
              <a:rPr lang="ru-RU" dirty="0"/>
              <a:t>ССК является разносторонней и предполагает проведение многочисленных калькуляций. Поэтому в повседневной практике возможно применение экспресс-метода, при котором за ССК принимают ставку банковского процента. Подобный подход логичен, т.к. при выборе варианта инвестиций ожидаемый вариант рентабельности инвестиций должен быть выше среднепроцентной ставки за кредит. Однако он не учитывает дивидендную политику предприятия.</a:t>
            </a:r>
          </a:p>
        </p:txBody>
      </p:sp>
    </p:spTree>
    <p:extLst>
      <p:ext uri="{BB962C8B-B14F-4D97-AF65-F5344CB8AC3E}">
        <p14:creationId xmlns:p14="http://schemas.microsoft.com/office/powerpoint/2010/main" val="1870331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23392" y="188640"/>
            <a:ext cx="10972800" cy="1584176"/>
          </a:xfrm>
        </p:spPr>
        <p:txBody>
          <a:bodyPr>
            <a:normAutofit fontScale="90000"/>
          </a:bodyPr>
          <a:lstStyle/>
          <a:p>
            <a:pPr algn="l"/>
            <a:r>
              <a:rPr lang="ru-RU" dirty="0" smtClean="0">
                <a:latin typeface="Arial" pitchFamily="34" charset="0"/>
                <a:cs typeface="Arial" pitchFamily="34" charset="0"/>
              </a:rPr>
              <a:t/>
            </a:r>
            <a:br>
              <a:rPr lang="ru-RU" dirty="0" smtClean="0">
                <a:latin typeface="Arial" pitchFamily="34" charset="0"/>
                <a:cs typeface="Arial" pitchFamily="34" charset="0"/>
              </a:rPr>
            </a:br>
            <a:r>
              <a:rPr lang="ru-RU" dirty="0">
                <a:latin typeface="Arial" pitchFamily="34" charset="0"/>
                <a:cs typeface="Arial" pitchFamily="34" charset="0"/>
              </a:rPr>
              <a:t>ПОНЯТИЕ И ВИДЫ СТОИМОСТИ </a:t>
            </a:r>
            <a:r>
              <a:rPr lang="ru-RU" dirty="0" smtClean="0">
                <a:latin typeface="Arial" pitchFamily="34" charset="0"/>
                <a:cs typeface="Arial" pitchFamily="34" charset="0"/>
              </a:rPr>
              <a:t>КАПИТАЛА</a:t>
            </a:r>
            <a:br>
              <a:rPr lang="ru-RU" dirty="0" smtClean="0">
                <a:latin typeface="Arial" pitchFamily="34" charset="0"/>
                <a:cs typeface="Arial" pitchFamily="34" charset="0"/>
              </a:rPr>
            </a:br>
            <a:endParaRPr lang="ru-RU" dirty="0">
              <a:latin typeface="Arial" pitchFamily="34" charset="0"/>
              <a:cs typeface="Arial" pitchFamily="34" charset="0"/>
            </a:endParaRPr>
          </a:p>
        </p:txBody>
      </p:sp>
      <p:sp>
        <p:nvSpPr>
          <p:cNvPr id="5" name="Содержимое 4"/>
          <p:cNvSpPr>
            <a:spLocks noGrp="1"/>
          </p:cNvSpPr>
          <p:nvPr>
            <p:ph idx="1"/>
          </p:nvPr>
        </p:nvSpPr>
        <p:spPr>
          <a:xfrm>
            <a:off x="609600" y="1988840"/>
            <a:ext cx="10972800" cy="4680520"/>
          </a:xfrm>
        </p:spPr>
        <p:txBody>
          <a:bodyPr>
            <a:normAutofit/>
          </a:bodyPr>
          <a:lstStyle/>
          <a:p>
            <a:pPr>
              <a:buNone/>
            </a:pPr>
            <a:r>
              <a:rPr lang="ru-RU" sz="2800" b="1" dirty="0" smtClean="0">
                <a:latin typeface="Arial" pitchFamily="34" charset="0"/>
                <a:cs typeface="Arial" pitchFamily="34" charset="0"/>
              </a:rPr>
              <a:t>Целевая стоимость капитала</a:t>
            </a:r>
            <a:r>
              <a:rPr lang="ru-RU" sz="2800" dirty="0" smtClean="0">
                <a:latin typeface="Arial" pitchFamily="34" charset="0"/>
                <a:cs typeface="Arial" pitchFamily="34" charset="0"/>
              </a:rPr>
              <a:t> характеризует такое соотношение между собственным и заемным капиталом, которое </a:t>
            </a:r>
            <a:r>
              <a:rPr lang="ru-RU" sz="2800" u="sng" dirty="0" smtClean="0">
                <a:latin typeface="Arial" pitchFamily="34" charset="0"/>
                <a:cs typeface="Arial" pitchFamily="34" charset="0"/>
              </a:rPr>
              <a:t>отражает некоторую приемлемую степень финансового риска</a:t>
            </a:r>
            <a:r>
              <a:rPr lang="ru-RU" sz="2800" dirty="0" smtClean="0">
                <a:latin typeface="Arial" pitchFamily="34" charset="0"/>
                <a:cs typeface="Arial" pitchFamily="34" charset="0"/>
              </a:rPr>
              <a:t> предприятия (оптимальная структура капитала), а также его способность в случае необходимости привлечь заемный капитал в желаемых объемах и на приемлемых условиях.</a:t>
            </a:r>
          </a:p>
          <a:p>
            <a:pPr marL="0" indent="0">
              <a:buNone/>
            </a:pPr>
            <a:endParaRPr lang="ru-RU" sz="2400" dirty="0" smtClean="0">
              <a:latin typeface="Arial" pitchFamily="34" charset="0"/>
              <a:cs typeface="Arial" pitchFamily="34" charset="0"/>
            </a:endParaRPr>
          </a:p>
          <a:p>
            <a:pPr marL="0" indent="0">
              <a:buNone/>
            </a:pPr>
            <a:endParaRPr lang="ru-RU" sz="2400" dirty="0" smtClean="0">
              <a:latin typeface="Arial" pitchFamily="34" charset="0"/>
              <a:cs typeface="Arial" pitchFamily="34" charset="0"/>
            </a:endParaRPr>
          </a:p>
          <a:p>
            <a:pPr marL="0" indent="0">
              <a:buNone/>
            </a:pPr>
            <a:endParaRPr lang="ru-RU" sz="2400" dirty="0" smtClean="0">
              <a:latin typeface="Arial" pitchFamily="34" charset="0"/>
              <a:cs typeface="Arial" pitchFamily="34" charset="0"/>
            </a:endParaRPr>
          </a:p>
        </p:txBody>
      </p:sp>
      <p:sp>
        <p:nvSpPr>
          <p:cNvPr id="6" name="Line 2"/>
          <p:cNvSpPr>
            <a:spLocks noChangeShapeType="1"/>
          </p:cNvSpPr>
          <p:nvPr/>
        </p:nvSpPr>
        <p:spPr bwMode="auto">
          <a:xfrm>
            <a:off x="527381" y="1844824"/>
            <a:ext cx="11328400" cy="0"/>
          </a:xfrm>
          <a:prstGeom prst="line">
            <a:avLst/>
          </a:prstGeom>
          <a:noFill/>
          <a:ln w="25400">
            <a:solidFill>
              <a:srgbClr val="333399"/>
            </a:solidFill>
            <a:round/>
            <a:headEnd/>
            <a:tailEnd/>
          </a:ln>
          <a:effectLst/>
        </p:spPr>
        <p:txBody>
          <a:bodyPr/>
          <a:lstStyle/>
          <a:p>
            <a:endParaRPr lang="ru-RU">
              <a:latin typeface="Arial" pitchFamily="34" charset="0"/>
              <a:cs typeface="Arial" pitchFamily="34" charset="0"/>
            </a:endParaRPr>
          </a:p>
        </p:txBody>
      </p:sp>
    </p:spTree>
    <p:extLst>
      <p:ext uri="{BB962C8B-B14F-4D97-AF65-F5344CB8AC3E}">
        <p14:creationId xmlns:p14="http://schemas.microsoft.com/office/powerpoint/2010/main" val="505337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408187" y="476672"/>
            <a:ext cx="7008779" cy="6015186"/>
          </a:xfrm>
          <a:prstGeom prst="roundRect">
            <a:avLst/>
          </a:prstGeom>
          <a:solidFill>
            <a:schemeClr val="bg2"/>
          </a:solidFill>
          <a:ln>
            <a:solidFill>
              <a:schemeClr val="bg2"/>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2800" dirty="0">
                <a:solidFill>
                  <a:schemeClr val="tx1"/>
                </a:solidFill>
              </a:rPr>
              <a:t>В 1958 г. Франко Модильяни и Мертон Миллер опубликовали работу, содержавшую одну из самых удивительных теорий современного финансового менеджмента, они пришли к выводу, что </a:t>
            </a:r>
            <a:r>
              <a:rPr lang="ru-RU" sz="2800" b="1" dirty="0">
                <a:solidFill>
                  <a:schemeClr val="tx1"/>
                </a:solidFill>
              </a:rPr>
              <a:t>стоимость любой фирмы определяется исключительно ее будущими доходами </a:t>
            </a:r>
            <a:r>
              <a:rPr lang="ru-RU" sz="2800" dirty="0">
                <a:solidFill>
                  <a:schemeClr val="tx1"/>
                </a:solidFill>
              </a:rPr>
              <a:t>и </a:t>
            </a:r>
            <a:r>
              <a:rPr lang="ru-RU" sz="2800" b="1" dirty="0">
                <a:solidFill>
                  <a:schemeClr val="tx1"/>
                </a:solidFill>
              </a:rPr>
              <a:t>не зависит от структуры ее </a:t>
            </a:r>
            <a:r>
              <a:rPr lang="ru-RU" sz="2800" b="1" dirty="0" smtClean="0">
                <a:solidFill>
                  <a:schemeClr val="tx1"/>
                </a:solidFill>
              </a:rPr>
              <a:t>капитала.</a:t>
            </a:r>
            <a:endParaRPr lang="ru-RU" sz="2800" b="1" dirty="0">
              <a:solidFill>
                <a:schemeClr val="tx1"/>
              </a:solidFill>
            </a:endParaRPr>
          </a:p>
        </p:txBody>
      </p:sp>
      <p:pic>
        <p:nvPicPr>
          <p:cNvPr id="2050" name="Picture 2" descr="18 июля родились.... . Обсуждение на LiveInternet - Российский Сервис Онлайн-Дневнико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28181" y="188640"/>
            <a:ext cx="3316600" cy="280831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Фотографии Мертон Миллер"/>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7712" y="3501008"/>
            <a:ext cx="3327069" cy="299085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Прямая со стрелкой 9"/>
          <p:cNvCxnSpPr/>
          <p:nvPr/>
        </p:nvCxnSpPr>
        <p:spPr>
          <a:xfrm>
            <a:off x="2255573" y="2492896"/>
            <a:ext cx="5184576" cy="2016224"/>
          </a:xfrm>
          <a:prstGeom prst="straightConnector1">
            <a:avLst/>
          </a:prstGeom>
        </p:spPr>
        <p:style>
          <a:lnRef idx="0">
            <a:schemeClr val="accent4"/>
          </a:lnRef>
          <a:fillRef idx="3">
            <a:schemeClr val="accent4"/>
          </a:fillRef>
          <a:effectRef idx="3">
            <a:schemeClr val="accent4"/>
          </a:effectRef>
          <a:fontRef idx="minor">
            <a:schemeClr val="lt1"/>
          </a:fontRef>
        </p:style>
      </p:cxnSp>
    </p:spTree>
    <p:extLst>
      <p:ext uri="{BB962C8B-B14F-4D97-AF65-F5344CB8AC3E}">
        <p14:creationId xmlns:p14="http://schemas.microsoft.com/office/powerpoint/2010/main" val="2042070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9" name="Rectangle 3"/>
          <p:cNvSpPr>
            <a:spLocks noGrp="1" noChangeArrowheads="1"/>
          </p:cNvSpPr>
          <p:nvPr>
            <p:ph type="body" idx="1"/>
          </p:nvPr>
        </p:nvSpPr>
        <p:spPr bwMode="auto">
          <a:xfrm>
            <a:off x="402167" y="1224558"/>
            <a:ext cx="11387667" cy="2318742"/>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Char char="Ø"/>
            </a:pPr>
            <a:r>
              <a:rPr lang="ru-RU" sz="2800" dirty="0" smtClean="0">
                <a:latin typeface="Arial" pitchFamily="34" charset="0"/>
                <a:cs typeface="Arial" pitchFamily="34" charset="0"/>
              </a:rPr>
              <a:t>Цена </a:t>
            </a:r>
            <a:r>
              <a:rPr lang="ru-RU" sz="2800" dirty="0">
                <a:latin typeface="Arial" pitchFamily="34" charset="0"/>
                <a:cs typeface="Arial" pitchFamily="34" charset="0"/>
              </a:rPr>
              <a:t>капитала всегда выравнивается путем передислокации капитала от одних держателей к другим или от одной формы инвестирования к </a:t>
            </a:r>
            <a:r>
              <a:rPr lang="ru-RU" sz="2800" dirty="0" smtClean="0">
                <a:latin typeface="Arial" pitchFamily="34" charset="0"/>
                <a:cs typeface="Arial" pitchFamily="34" charset="0"/>
              </a:rPr>
              <a:t>другой.</a:t>
            </a:r>
            <a:endParaRPr lang="ru-RU" sz="2800" dirty="0">
              <a:latin typeface="Arial" pitchFamily="34" charset="0"/>
              <a:cs typeface="Arial" pitchFamily="34" charset="0"/>
            </a:endParaRPr>
          </a:p>
          <a:p>
            <a:pPr>
              <a:buFont typeface="Wingdings" pitchFamily="2" charset="2"/>
              <a:buChar char="Ø"/>
            </a:pPr>
            <a:r>
              <a:rPr lang="ru-RU" sz="2800" dirty="0" smtClean="0">
                <a:latin typeface="Arial" pitchFamily="34" charset="0"/>
                <a:cs typeface="Arial" pitchFamily="34" charset="0"/>
              </a:rPr>
              <a:t>Цена </a:t>
            </a:r>
            <a:r>
              <a:rPr lang="ru-RU" sz="2800" dirty="0">
                <a:latin typeface="Arial" pitchFamily="34" charset="0"/>
                <a:cs typeface="Arial" pitchFamily="34" charset="0"/>
              </a:rPr>
              <a:t>капитала и фирмы </a:t>
            </a:r>
            <a:r>
              <a:rPr lang="ru-RU" sz="2800" b="1" dirty="0">
                <a:latin typeface="Arial" pitchFamily="34" charset="0"/>
                <a:cs typeface="Arial" pitchFamily="34" charset="0"/>
              </a:rPr>
              <a:t>не зависят от структуры капитала</a:t>
            </a:r>
            <a:r>
              <a:rPr lang="ru-RU" sz="2800" dirty="0">
                <a:latin typeface="Arial" pitchFamily="34" charset="0"/>
                <a:cs typeface="Arial" pitchFamily="34" charset="0"/>
              </a:rPr>
              <a:t> – «принцип пирога»</a:t>
            </a:r>
          </a:p>
        </p:txBody>
      </p:sp>
      <p:sp>
        <p:nvSpPr>
          <p:cNvPr id="5" name="Заголовок 1"/>
          <p:cNvSpPr txBox="1">
            <a:spLocks/>
          </p:cNvSpPr>
          <p:nvPr/>
        </p:nvSpPr>
        <p:spPr>
          <a:xfrm>
            <a:off x="96011" y="188640"/>
            <a:ext cx="11952651" cy="1224136"/>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dirty="0"/>
              <a:t>Положения теории </a:t>
            </a:r>
            <a:br>
              <a:rPr lang="ru-RU" dirty="0"/>
            </a:br>
            <a:r>
              <a:rPr lang="ru-RU" dirty="0"/>
              <a:t>Модильяни-Миллера</a:t>
            </a:r>
          </a:p>
        </p:txBody>
      </p:sp>
      <p:pic>
        <p:nvPicPr>
          <p:cNvPr id="6" name="Picture 10"/>
          <p:cNvPicPr/>
          <p:nvPr/>
        </p:nvPicPr>
        <p:blipFill rotWithShape="1">
          <a:blip r:embed="rId2">
            <a:extLst>
              <a:ext uri="{28A0092B-C50C-407E-A947-70E740481C1C}">
                <a14:useLocalDpi xmlns:a14="http://schemas.microsoft.com/office/drawing/2010/main" val="0"/>
              </a:ext>
            </a:extLst>
          </a:blip>
          <a:srcRect b="7541"/>
          <a:stretch/>
        </p:blipFill>
        <p:spPr bwMode="auto">
          <a:xfrm>
            <a:off x="1674748" y="3600450"/>
            <a:ext cx="9183751" cy="294322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035756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144693" y="72008"/>
            <a:ext cx="12047307" cy="681337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6000" b="1" dirty="0"/>
              <a:t>Определение структуры </a:t>
            </a:r>
            <a:r>
              <a:rPr lang="ru-RU" sz="6000" b="1" dirty="0" smtClean="0"/>
              <a:t>капитала </a:t>
            </a:r>
            <a:r>
              <a:rPr lang="ru-RU" sz="6000" dirty="0" smtClean="0"/>
              <a:t>с </a:t>
            </a:r>
            <a:r>
              <a:rPr lang="ru-RU" sz="6000" dirty="0"/>
              <a:t>точки </a:t>
            </a:r>
            <a:r>
              <a:rPr lang="ru-RU" sz="6000" dirty="0" smtClean="0"/>
              <a:t>зрения: </a:t>
            </a:r>
          </a:p>
          <a:p>
            <a:pPr algn="l"/>
            <a:endParaRPr lang="ru-RU" sz="2800" dirty="0" smtClean="0"/>
          </a:p>
          <a:p>
            <a:pPr marL="914400" indent="-914400" algn="l">
              <a:buFont typeface="+mj-lt"/>
              <a:buAutoNum type="arabicPeriod"/>
            </a:pPr>
            <a:r>
              <a:rPr lang="ru-RU" sz="6600" u="sng" dirty="0" smtClean="0"/>
              <a:t>максимального </a:t>
            </a:r>
            <a:r>
              <a:rPr lang="ru-RU" sz="6600" dirty="0"/>
              <a:t>прироста </a:t>
            </a:r>
            <a:r>
              <a:rPr lang="ru-RU" sz="6600" dirty="0" smtClean="0"/>
              <a:t>РСС (</a:t>
            </a:r>
            <a:r>
              <a:rPr lang="en-US" sz="6600" b="1" dirty="0" smtClean="0">
                <a:solidFill>
                  <a:srgbClr val="FF0000"/>
                </a:solidFill>
              </a:rPr>
              <a:t>ROE</a:t>
            </a:r>
            <a:r>
              <a:rPr lang="ru-RU" sz="6600" dirty="0" smtClean="0"/>
              <a:t>). </a:t>
            </a:r>
          </a:p>
          <a:p>
            <a:pPr marL="914400" indent="-914400" algn="l">
              <a:buFont typeface="+mj-lt"/>
              <a:buAutoNum type="arabicPeriod"/>
            </a:pPr>
            <a:r>
              <a:rPr lang="ru-RU" sz="6000" u="sng" dirty="0" smtClean="0"/>
              <a:t>минимального</a:t>
            </a:r>
            <a:r>
              <a:rPr lang="ru-RU" sz="6000" dirty="0" smtClean="0"/>
              <a:t> значения ССК (</a:t>
            </a:r>
            <a:r>
              <a:rPr lang="en-US" sz="6000" b="1" dirty="0" smtClean="0">
                <a:solidFill>
                  <a:srgbClr val="FF0000"/>
                </a:solidFill>
              </a:rPr>
              <a:t>WACC</a:t>
            </a:r>
            <a:r>
              <a:rPr lang="ru-RU" sz="6000" dirty="0" smtClean="0"/>
              <a:t>). </a:t>
            </a:r>
          </a:p>
        </p:txBody>
      </p:sp>
    </p:spTree>
    <p:extLst>
      <p:ext uri="{BB962C8B-B14F-4D97-AF65-F5344CB8AC3E}">
        <p14:creationId xmlns:p14="http://schemas.microsoft.com/office/powerpoint/2010/main" val="28883486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144693" y="0"/>
            <a:ext cx="12047307" cy="6858000"/>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5100" dirty="0" smtClean="0"/>
              <a:t>Оптимизация </a:t>
            </a:r>
            <a:r>
              <a:rPr lang="ru-RU" sz="5100" dirty="0"/>
              <a:t>структуры капитала, исходя из </a:t>
            </a:r>
            <a:r>
              <a:rPr lang="ru-RU" sz="5100" dirty="0">
                <a:solidFill>
                  <a:srgbClr val="FF0000"/>
                </a:solidFill>
              </a:rPr>
              <a:t>критерия </a:t>
            </a:r>
            <a:r>
              <a:rPr lang="ru-RU" sz="5100" u="sng" dirty="0">
                <a:solidFill>
                  <a:srgbClr val="FF0000"/>
                </a:solidFill>
              </a:rPr>
              <a:t>минимизации финансового риска</a:t>
            </a:r>
            <a:r>
              <a:rPr lang="ru-RU" sz="5100" dirty="0"/>
              <a:t>, связана с выбором более дешевых источников финансирования корпорации. </a:t>
            </a:r>
            <a:endParaRPr lang="ru-RU" sz="5100" dirty="0" smtClean="0"/>
          </a:p>
          <a:p>
            <a:pPr algn="l"/>
            <a:endParaRPr lang="ru-RU" sz="5100" dirty="0" smtClean="0"/>
          </a:p>
          <a:p>
            <a:pPr algn="l"/>
            <a:r>
              <a:rPr lang="ru-RU" sz="5100" dirty="0" smtClean="0"/>
              <a:t>В </a:t>
            </a:r>
            <a:r>
              <a:rPr lang="ru-RU" sz="5100" dirty="0"/>
              <a:t>этих целях активы подразделяются на </a:t>
            </a:r>
            <a:r>
              <a:rPr lang="ru-RU" sz="5100" dirty="0" smtClean="0"/>
              <a:t>3 группы</a:t>
            </a:r>
            <a:r>
              <a:rPr lang="ru-RU" sz="5100" dirty="0"/>
              <a:t>:</a:t>
            </a:r>
          </a:p>
          <a:p>
            <a:pPr marL="914400" indent="-914400" algn="l">
              <a:buFont typeface="+mj-lt"/>
              <a:buAutoNum type="arabicParenR"/>
            </a:pPr>
            <a:r>
              <a:rPr lang="ru-RU" sz="5100" b="1" dirty="0" smtClean="0"/>
              <a:t>внеоборотные</a:t>
            </a:r>
            <a:r>
              <a:rPr lang="ru-RU" sz="5100" dirty="0" smtClean="0"/>
              <a:t> </a:t>
            </a:r>
            <a:r>
              <a:rPr lang="ru-RU" sz="5100" dirty="0"/>
              <a:t>(капитальные активы);</a:t>
            </a:r>
          </a:p>
          <a:p>
            <a:pPr marL="914400" indent="-914400" algn="l">
              <a:buFont typeface="+mj-lt"/>
              <a:buAutoNum type="arabicParenR"/>
            </a:pPr>
            <a:r>
              <a:rPr lang="ru-RU" sz="5100" b="1" dirty="0" smtClean="0"/>
              <a:t>стабильная</a:t>
            </a:r>
            <a:r>
              <a:rPr lang="ru-RU" sz="5100" dirty="0" smtClean="0"/>
              <a:t> </a:t>
            </a:r>
            <a:r>
              <a:rPr lang="ru-RU" sz="5100" dirty="0"/>
              <a:t>часть оборотных активов;</a:t>
            </a:r>
          </a:p>
          <a:p>
            <a:pPr marL="914400" indent="-914400" algn="l">
              <a:buFont typeface="+mj-lt"/>
              <a:buAutoNum type="arabicParenR"/>
            </a:pPr>
            <a:r>
              <a:rPr lang="ru-RU" sz="5100" b="1" dirty="0" smtClean="0"/>
              <a:t>варьирующаяся</a:t>
            </a:r>
            <a:r>
              <a:rPr lang="ru-RU" sz="5100" dirty="0" smtClean="0"/>
              <a:t> </a:t>
            </a:r>
            <a:r>
              <a:rPr lang="ru-RU" sz="5100" dirty="0"/>
              <a:t>часть оборотных активов</a:t>
            </a:r>
            <a:r>
              <a:rPr lang="ru-RU" sz="5100" dirty="0" smtClean="0"/>
              <a:t>.</a:t>
            </a:r>
            <a:endParaRPr lang="ru-RU" sz="5100" dirty="0"/>
          </a:p>
        </p:txBody>
      </p:sp>
    </p:spTree>
    <p:extLst>
      <p:ext uri="{BB962C8B-B14F-4D97-AF65-F5344CB8AC3E}">
        <p14:creationId xmlns:p14="http://schemas.microsoft.com/office/powerpoint/2010/main" val="1146307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12192000" cy="6930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4800" dirty="0" smtClean="0"/>
              <a:t>3 подхода </a:t>
            </a:r>
            <a:r>
              <a:rPr lang="ru-RU" sz="4800" dirty="0"/>
              <a:t>к финансированию различных групп активов за счет пассивов баланса корпораций: </a:t>
            </a:r>
            <a:endParaRPr lang="ru-RU" sz="4800" dirty="0" smtClean="0"/>
          </a:p>
          <a:p>
            <a:pPr algn="l"/>
            <a:endParaRPr lang="ru-RU" sz="2500" dirty="0" smtClean="0"/>
          </a:p>
          <a:p>
            <a:pPr marL="457200" indent="-457200" algn="l">
              <a:buAutoNum type="arabicPeriod"/>
            </a:pPr>
            <a:r>
              <a:rPr lang="ru-RU" sz="4800" b="1" dirty="0" smtClean="0"/>
              <a:t>Консервативный подход </a:t>
            </a:r>
          </a:p>
          <a:p>
            <a:pPr marL="457200" indent="-457200" algn="l">
              <a:buAutoNum type="arabicPeriod"/>
            </a:pPr>
            <a:endParaRPr lang="ru-RU" sz="4800" b="1" dirty="0" smtClean="0"/>
          </a:p>
          <a:p>
            <a:pPr marL="457200" indent="-457200" algn="l">
              <a:buAutoNum type="arabicPeriod"/>
            </a:pPr>
            <a:r>
              <a:rPr lang="ru-RU" sz="4800" b="1" dirty="0" smtClean="0"/>
              <a:t>Умеренный подход</a:t>
            </a:r>
          </a:p>
          <a:p>
            <a:pPr marL="457200" indent="-457200" algn="l">
              <a:buAutoNum type="arabicPeriod"/>
            </a:pPr>
            <a:endParaRPr lang="ru-RU" sz="4800" b="1" dirty="0" smtClean="0"/>
          </a:p>
          <a:p>
            <a:pPr marL="457200" indent="-457200" algn="l">
              <a:buAutoNum type="arabicPeriod"/>
            </a:pPr>
            <a:r>
              <a:rPr lang="ru-RU" sz="4800" b="1" dirty="0" smtClean="0"/>
              <a:t>Агрессивный подход</a:t>
            </a:r>
          </a:p>
        </p:txBody>
      </p:sp>
    </p:spTree>
    <p:extLst>
      <p:ext uri="{BB962C8B-B14F-4D97-AF65-F5344CB8AC3E}">
        <p14:creationId xmlns:p14="http://schemas.microsoft.com/office/powerpoint/2010/main" val="2206406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12192000" cy="6930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dirty="0" smtClean="0"/>
              <a:t>1. При </a:t>
            </a:r>
            <a:r>
              <a:rPr lang="ru-RU" b="1" dirty="0"/>
              <a:t>консервативном подходе </a:t>
            </a:r>
            <a:r>
              <a:rPr lang="ru-RU" dirty="0"/>
              <a:t>примерно 50% варьирующейся части оборотных активов формируется за счет краткосрочных обязательств. </a:t>
            </a:r>
            <a:endParaRPr lang="ru-RU" dirty="0" smtClean="0"/>
          </a:p>
          <a:p>
            <a:pPr algn="l"/>
            <a:endParaRPr lang="ru-RU" dirty="0" smtClean="0"/>
          </a:p>
          <a:p>
            <a:pPr algn="l"/>
            <a:r>
              <a:rPr lang="ru-RU" dirty="0" smtClean="0"/>
              <a:t>Остальные </a:t>
            </a:r>
            <a:r>
              <a:rPr lang="ru-RU" dirty="0"/>
              <a:t>50% варьирующейся части, стабильную сумму оборотных активов и внеоборотных активов покрывают собственным капиталом и долгосрочными обязательствами</a:t>
            </a:r>
            <a:r>
              <a:rPr lang="ru-RU" dirty="0" smtClean="0"/>
              <a:t>.</a:t>
            </a:r>
            <a:endParaRPr lang="ru-RU" dirty="0"/>
          </a:p>
        </p:txBody>
      </p:sp>
    </p:spTree>
    <p:extLst>
      <p:ext uri="{BB962C8B-B14F-4D97-AF65-F5344CB8AC3E}">
        <p14:creationId xmlns:p14="http://schemas.microsoft.com/office/powerpoint/2010/main" val="2913419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7" name="Заголовок 1"/>
          <p:cNvSpPr txBox="1">
            <a:spLocks/>
          </p:cNvSpPr>
          <p:nvPr/>
        </p:nvSpPr>
        <p:spPr>
          <a:xfrm>
            <a:off x="96011" y="57150"/>
            <a:ext cx="12048661" cy="672465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b="1" dirty="0" smtClean="0"/>
              <a:t>План лекции:</a:t>
            </a:r>
          </a:p>
          <a:p>
            <a:pPr algn="l"/>
            <a:endParaRPr lang="ru-RU" sz="1400" dirty="0"/>
          </a:p>
          <a:p>
            <a:pPr marL="742950" indent="-742950" algn="l">
              <a:buFont typeface="+mj-lt"/>
              <a:buAutoNum type="arabicPeriod"/>
            </a:pPr>
            <a:r>
              <a:rPr lang="ru-RU" dirty="0"/>
              <a:t>Состав и структура собственного капитала </a:t>
            </a:r>
            <a:r>
              <a:rPr lang="ru-RU" dirty="0" smtClean="0"/>
              <a:t>корпорации.</a:t>
            </a:r>
            <a:endParaRPr lang="ru-RU" dirty="0"/>
          </a:p>
          <a:p>
            <a:pPr marL="742950" indent="-742950" algn="l">
              <a:buFont typeface="+mj-lt"/>
              <a:buAutoNum type="arabicPeriod"/>
            </a:pPr>
            <a:r>
              <a:rPr lang="ru-RU" dirty="0" smtClean="0"/>
              <a:t>Оценка </a:t>
            </a:r>
            <a:r>
              <a:rPr lang="ru-RU" dirty="0"/>
              <a:t>отдельных элементов структуры собственного капитала.</a:t>
            </a:r>
          </a:p>
          <a:p>
            <a:pPr marL="742950" indent="-742950" algn="l">
              <a:buFont typeface="+mj-lt"/>
              <a:buAutoNum type="arabicPeriod"/>
            </a:pPr>
            <a:r>
              <a:rPr lang="ru-RU" dirty="0" smtClean="0"/>
              <a:t>Критерии </a:t>
            </a:r>
            <a:r>
              <a:rPr lang="ru-RU" dirty="0"/>
              <a:t>измерения эффективности собственного капитала</a:t>
            </a:r>
            <a:r>
              <a:rPr lang="ru-RU" dirty="0" smtClean="0"/>
              <a:t>.</a:t>
            </a:r>
          </a:p>
          <a:p>
            <a:pPr marL="742950" indent="-742950" algn="l">
              <a:buFont typeface="+mj-lt"/>
              <a:buAutoNum type="arabicPeriod"/>
            </a:pPr>
            <a:r>
              <a:rPr lang="ru-RU" dirty="0"/>
              <a:t>Средневзвешенная </a:t>
            </a:r>
            <a:r>
              <a:rPr lang="ru-RU" dirty="0" smtClean="0"/>
              <a:t>стоимость капитала (</a:t>
            </a:r>
            <a:r>
              <a:rPr lang="en-US" dirty="0" smtClean="0"/>
              <a:t>WACC</a:t>
            </a:r>
            <a:r>
              <a:rPr lang="ru-RU" dirty="0" smtClean="0"/>
              <a:t>)</a:t>
            </a:r>
            <a:r>
              <a:rPr lang="en-US" dirty="0" smtClean="0"/>
              <a:t> </a:t>
            </a:r>
            <a:endParaRPr lang="ru-RU" dirty="0"/>
          </a:p>
          <a:p>
            <a:pPr algn="l"/>
            <a:endParaRPr lang="ru-RU" b="1" dirty="0" smtClean="0"/>
          </a:p>
          <a:p>
            <a:pPr algn="l"/>
            <a:r>
              <a:rPr lang="ru-RU" b="1" dirty="0" smtClean="0"/>
              <a:t>Цель </a:t>
            </a:r>
            <a:r>
              <a:rPr lang="ru-RU" b="1" dirty="0"/>
              <a:t>лекции: </a:t>
            </a:r>
          </a:p>
          <a:p>
            <a:pPr algn="l"/>
            <a:r>
              <a:rPr lang="ru-RU" dirty="0" smtClean="0"/>
              <a:t>описание состава и структуры </a:t>
            </a:r>
            <a:r>
              <a:rPr lang="ru-RU" dirty="0"/>
              <a:t>собственного </a:t>
            </a:r>
            <a:r>
              <a:rPr lang="ru-RU" dirty="0" smtClean="0"/>
              <a:t>капитала.</a:t>
            </a:r>
          </a:p>
          <a:p>
            <a:pPr algn="l"/>
            <a:endParaRPr lang="ru-RU" b="1" dirty="0" smtClean="0"/>
          </a:p>
          <a:p>
            <a:pPr algn="l"/>
            <a:r>
              <a:rPr lang="ru-RU" b="1" dirty="0" smtClean="0"/>
              <a:t>Результаты</a:t>
            </a:r>
            <a:r>
              <a:rPr lang="ru-RU" b="1" dirty="0"/>
              <a:t>: </a:t>
            </a:r>
          </a:p>
          <a:p>
            <a:pPr marL="571500" indent="-571500" algn="l">
              <a:buFont typeface="Arial" pitchFamily="34" charset="0"/>
              <a:buChar char="•"/>
            </a:pPr>
            <a:r>
              <a:rPr lang="ru-RU" dirty="0" smtClean="0"/>
              <a:t>умение </a:t>
            </a:r>
            <a:r>
              <a:rPr lang="ru-RU" dirty="0"/>
              <a:t>формирования </a:t>
            </a:r>
            <a:r>
              <a:rPr lang="ru-RU" dirty="0" smtClean="0"/>
              <a:t>и измерения </a:t>
            </a:r>
            <a:r>
              <a:rPr lang="ru-RU" dirty="0"/>
              <a:t>эффективности </a:t>
            </a:r>
            <a:r>
              <a:rPr lang="ru-RU" dirty="0" smtClean="0"/>
              <a:t>использования собственного  </a:t>
            </a:r>
            <a:r>
              <a:rPr lang="ru-RU" dirty="0"/>
              <a:t>собственного капитала корпорации</a:t>
            </a:r>
          </a:p>
        </p:txBody>
      </p:sp>
    </p:spTree>
    <p:extLst>
      <p:ext uri="{BB962C8B-B14F-4D97-AF65-F5344CB8AC3E}">
        <p14:creationId xmlns:p14="http://schemas.microsoft.com/office/powerpoint/2010/main" val="227973636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12192000" cy="6930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dirty="0" smtClean="0"/>
              <a:t>2. При </a:t>
            </a:r>
            <a:r>
              <a:rPr lang="ru-RU" b="1" dirty="0"/>
              <a:t>умеренном подходе </a:t>
            </a:r>
            <a:r>
              <a:rPr lang="ru-RU" dirty="0"/>
              <a:t>100% варьирующейся части оборотных активов формируют за счет краткосрочных обязательств, </a:t>
            </a:r>
            <a:endParaRPr lang="ru-RU" dirty="0" smtClean="0"/>
          </a:p>
          <a:p>
            <a:pPr algn="l"/>
            <a:r>
              <a:rPr lang="ru-RU" dirty="0" smtClean="0"/>
              <a:t>а </a:t>
            </a:r>
            <a:r>
              <a:rPr lang="ru-RU" dirty="0"/>
              <a:t>100% стабильной части за счет собственных средств. </a:t>
            </a:r>
            <a:endParaRPr lang="ru-RU" dirty="0" smtClean="0"/>
          </a:p>
          <a:p>
            <a:pPr algn="l"/>
            <a:r>
              <a:rPr lang="ru-RU" dirty="0" smtClean="0"/>
              <a:t>Внеоборотные </a:t>
            </a:r>
            <a:r>
              <a:rPr lang="ru-RU" dirty="0"/>
              <a:t>активы возмещаются за счет части собственного капитала и долгосрочных обязательств</a:t>
            </a:r>
            <a:r>
              <a:rPr lang="ru-RU" dirty="0" smtClean="0"/>
              <a:t>.</a:t>
            </a:r>
            <a:endParaRPr lang="ru-RU" dirty="0"/>
          </a:p>
        </p:txBody>
      </p:sp>
    </p:spTree>
    <p:extLst>
      <p:ext uri="{BB962C8B-B14F-4D97-AF65-F5344CB8AC3E}">
        <p14:creationId xmlns:p14="http://schemas.microsoft.com/office/powerpoint/2010/main" val="24496955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12192000" cy="6930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4000" dirty="0" smtClean="0"/>
              <a:t>3. При </a:t>
            </a:r>
            <a:r>
              <a:rPr lang="ru-RU" sz="4000" b="1" dirty="0"/>
              <a:t>агрессивном подходе </a:t>
            </a:r>
            <a:r>
              <a:rPr lang="ru-RU" sz="4000" dirty="0"/>
              <a:t>100% варьирующейся и 50% стабильной части оборотных активов покрывают за счет краткосрочных обязательств. </a:t>
            </a:r>
            <a:endParaRPr lang="ru-RU" sz="4000" dirty="0" smtClean="0"/>
          </a:p>
          <a:p>
            <a:pPr algn="l"/>
            <a:endParaRPr lang="ru-RU" sz="4000" dirty="0"/>
          </a:p>
          <a:p>
            <a:pPr algn="l"/>
            <a:r>
              <a:rPr lang="ru-RU" sz="4000" dirty="0" smtClean="0"/>
              <a:t>Остальные </a:t>
            </a:r>
            <a:r>
              <a:rPr lang="ru-RU" sz="4000" dirty="0"/>
              <a:t>50% постоянной части оборотных активов и внеоборотных активов покрываются за счет собственного капитала и долгосрочных обязательств.</a:t>
            </a:r>
          </a:p>
        </p:txBody>
      </p:sp>
    </p:spTree>
    <p:extLst>
      <p:ext uri="{BB962C8B-B14F-4D97-AF65-F5344CB8AC3E}">
        <p14:creationId xmlns:p14="http://schemas.microsoft.com/office/powerpoint/2010/main" val="2364091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2"/>
          <p:cNvSpPr txBox="1">
            <a:spLocks/>
          </p:cNvSpPr>
          <p:nvPr/>
        </p:nvSpPr>
        <p:spPr>
          <a:xfrm>
            <a:off x="488576" y="309279"/>
            <a:ext cx="9179859" cy="739592"/>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ru-RU" sz="5000" dirty="0" smtClean="0">
                <a:latin typeface="Bookman Old Style" charset="0"/>
                <a:ea typeface="Bookman Old Style" charset="0"/>
                <a:cs typeface="Bookman Old Style" charset="0"/>
              </a:rPr>
              <a:t> </a:t>
            </a:r>
            <a:endParaRPr lang="en-US" sz="5000" dirty="0">
              <a:latin typeface="Bookman Old Style" charset="0"/>
              <a:ea typeface="Bookman Old Style" charset="0"/>
              <a:cs typeface="Bookman Old Style" charset="0"/>
            </a:endParaRPr>
          </a:p>
        </p:txBody>
      </p:sp>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6" name="Прямоугольник 5"/>
          <p:cNvSpPr/>
          <p:nvPr/>
        </p:nvSpPr>
        <p:spPr>
          <a:xfrm>
            <a:off x="488576" y="309279"/>
            <a:ext cx="11120718" cy="646331"/>
          </a:xfrm>
          <a:prstGeom prst="rect">
            <a:avLst/>
          </a:prstGeom>
        </p:spPr>
        <p:txBody>
          <a:bodyPr wrap="square">
            <a:spAutoFit/>
          </a:bodyPr>
          <a:lstStyle/>
          <a:p>
            <a:pPr algn="ctr" fontAlgn="auto">
              <a:spcAft>
                <a:spcPts val="0"/>
              </a:spcAft>
              <a:defRPr/>
            </a:pPr>
            <a:r>
              <a:rPr lang="ru-RU" sz="3600" b="1" dirty="0" smtClean="0">
                <a:solidFill>
                  <a:srgbClr val="C00000"/>
                </a:solidFill>
              </a:rPr>
              <a:t> </a:t>
            </a:r>
            <a:endParaRPr lang="ru-RU" sz="3600" cap="all" dirty="0">
              <a:solidFill>
                <a:srgbClr val="C00000"/>
              </a:solidFill>
              <a:effectLst>
                <a:reflection blurRad="12700" stA="48000" endA="300" endPos="55000" dir="5400000" sy="-90000" algn="bl" rotWithShape="0"/>
              </a:effectLst>
            </a:endParaRPr>
          </a:p>
        </p:txBody>
      </p:sp>
      <p:sp>
        <p:nvSpPr>
          <p:cNvPr id="8" name="Заголовок 1"/>
          <p:cNvSpPr txBox="1">
            <a:spLocks/>
          </p:cNvSpPr>
          <p:nvPr/>
        </p:nvSpPr>
        <p:spPr>
          <a:xfrm>
            <a:off x="294963" y="2985795"/>
            <a:ext cx="11442076" cy="1194319"/>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b="1" dirty="0" smtClean="0">
                <a:latin typeface="Times New Roman" pitchFamily="18" charset="0"/>
                <a:cs typeface="Times New Roman" pitchFamily="18" charset="0"/>
              </a:rPr>
              <a:t>Спасибо за внимание!</a:t>
            </a:r>
            <a:endParaRPr lang="ru-RU" dirty="0" smtClean="0">
              <a:latin typeface="Times New Roman" pitchFamily="18" charset="0"/>
              <a:cs typeface="Times New Roman" pitchFamily="18" charset="0"/>
            </a:endParaRPr>
          </a:p>
        </p:txBody>
      </p:sp>
      <p:cxnSp>
        <p:nvCxnSpPr>
          <p:cNvPr id="9" name="Straight Connector 15"/>
          <p:cNvCxnSpPr/>
          <p:nvPr/>
        </p:nvCxnSpPr>
        <p:spPr>
          <a:xfrm>
            <a:off x="452079" y="817528"/>
            <a:ext cx="1102658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84468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10" name="Rectangle 2"/>
          <p:cNvSpPr txBox="1">
            <a:spLocks noChangeArrowheads="1"/>
          </p:cNvSpPr>
          <p:nvPr/>
        </p:nvSpPr>
        <p:spPr bwMode="auto">
          <a:xfrm>
            <a:off x="1657350" y="549275"/>
            <a:ext cx="8229600" cy="8683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smtClean="0">
                <a:latin typeface="Comic Sans MS" pitchFamily="66" charset="0"/>
              </a:rPr>
              <a:t>Преимущества и недостатки собственного капитала</a:t>
            </a:r>
            <a:endParaRPr lang="ru-RU" sz="3200">
              <a:latin typeface="Comic Sans MS" pitchFamily="66" charset="0"/>
            </a:endParaRPr>
          </a:p>
        </p:txBody>
      </p:sp>
      <p:sp>
        <p:nvSpPr>
          <p:cNvPr id="11" name="Rectangle 3"/>
          <p:cNvSpPr txBox="1">
            <a:spLocks noChangeArrowheads="1"/>
          </p:cNvSpPr>
          <p:nvPr/>
        </p:nvSpPr>
        <p:spPr bwMode="auto">
          <a:xfrm>
            <a:off x="1657350" y="1600200"/>
            <a:ext cx="4114800" cy="45259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buFontTx/>
              <a:buNone/>
            </a:pPr>
            <a:r>
              <a:rPr lang="ru-RU" smtClean="0">
                <a:latin typeface="Comic Sans MS" pitchFamily="66" charset="0"/>
              </a:rPr>
              <a:t>ПРЕИМУЩЕСТВА</a:t>
            </a:r>
          </a:p>
          <a:p>
            <a:pPr algn="ctr">
              <a:buFontTx/>
              <a:buNone/>
            </a:pPr>
            <a:endParaRPr lang="ru-RU" smtClean="0">
              <a:latin typeface="Comic Sans MS" pitchFamily="66" charset="0"/>
            </a:endParaRPr>
          </a:p>
          <a:p>
            <a:r>
              <a:rPr lang="ru-RU" sz="2400" smtClean="0">
                <a:latin typeface="Comic Sans MS" pitchFamily="66" charset="0"/>
              </a:rPr>
              <a:t>простота привлечения;</a:t>
            </a:r>
          </a:p>
          <a:p>
            <a:pPr>
              <a:buFontTx/>
              <a:buNone/>
            </a:pPr>
            <a:endParaRPr lang="ru-RU" sz="2400" smtClean="0">
              <a:latin typeface="Comic Sans MS" pitchFamily="66" charset="0"/>
            </a:endParaRPr>
          </a:p>
          <a:p>
            <a:r>
              <a:rPr lang="ru-RU" sz="2400" smtClean="0">
                <a:latin typeface="Comic Sans MS" pitchFamily="66" charset="0"/>
              </a:rPr>
              <a:t>высокая способность генерирования прибыли;</a:t>
            </a:r>
          </a:p>
          <a:p>
            <a:pPr>
              <a:buFontTx/>
              <a:buNone/>
            </a:pPr>
            <a:endParaRPr lang="ru-RU" sz="2400" smtClean="0">
              <a:latin typeface="Comic Sans MS" pitchFamily="66" charset="0"/>
            </a:endParaRPr>
          </a:p>
          <a:p>
            <a:r>
              <a:rPr lang="ru-RU" sz="2400" smtClean="0">
                <a:latin typeface="Comic Sans MS" pitchFamily="66" charset="0"/>
              </a:rPr>
              <a:t>финансовая устойчивость компании</a:t>
            </a:r>
            <a:endParaRPr lang="ru-RU" sz="2400">
              <a:latin typeface="Comic Sans MS" pitchFamily="66" charset="0"/>
            </a:endParaRPr>
          </a:p>
        </p:txBody>
      </p:sp>
      <p:sp>
        <p:nvSpPr>
          <p:cNvPr id="12" name="Rectangle 4"/>
          <p:cNvSpPr txBox="1">
            <a:spLocks noChangeArrowheads="1"/>
          </p:cNvSpPr>
          <p:nvPr/>
        </p:nvSpPr>
        <p:spPr bwMode="auto">
          <a:xfrm>
            <a:off x="5845175" y="1600200"/>
            <a:ext cx="4041775" cy="45259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buFontTx/>
              <a:buNone/>
            </a:pPr>
            <a:r>
              <a:rPr lang="ru-RU" dirty="0" smtClean="0">
                <a:latin typeface="Comic Sans MS" pitchFamily="66" charset="0"/>
              </a:rPr>
              <a:t>НЕДОСТАТКИ</a:t>
            </a:r>
          </a:p>
          <a:p>
            <a:pPr algn="ctr">
              <a:buFontTx/>
              <a:buNone/>
            </a:pPr>
            <a:endParaRPr lang="ru-RU" dirty="0" smtClean="0">
              <a:latin typeface="Comic Sans MS" pitchFamily="66" charset="0"/>
            </a:endParaRPr>
          </a:p>
          <a:p>
            <a:r>
              <a:rPr lang="ru-RU" sz="2400" dirty="0" smtClean="0">
                <a:latin typeface="Comic Sans MS" pitchFamily="66" charset="0"/>
              </a:rPr>
              <a:t>ограниченность объема привлечения;</a:t>
            </a:r>
          </a:p>
          <a:p>
            <a:endParaRPr lang="ru-RU" sz="2400" dirty="0" smtClean="0">
              <a:latin typeface="Comic Sans MS" pitchFamily="66" charset="0"/>
            </a:endParaRPr>
          </a:p>
          <a:p>
            <a:r>
              <a:rPr lang="ru-RU" sz="2400" dirty="0" smtClean="0">
                <a:latin typeface="Comic Sans MS" pitchFamily="66" charset="0"/>
              </a:rPr>
              <a:t>более высокая стоимость;</a:t>
            </a:r>
          </a:p>
          <a:p>
            <a:endParaRPr lang="ru-RU" sz="2400" dirty="0" smtClean="0">
              <a:latin typeface="Comic Sans MS" pitchFamily="66" charset="0"/>
            </a:endParaRPr>
          </a:p>
          <a:p>
            <a:r>
              <a:rPr lang="ru-RU" sz="2400" dirty="0" smtClean="0">
                <a:latin typeface="Comic Sans MS" pitchFamily="66" charset="0"/>
              </a:rPr>
              <a:t>Неиспользуемая возможность эффекта финансового рычага</a:t>
            </a:r>
            <a:endParaRPr lang="ru-RU" sz="2400" dirty="0">
              <a:latin typeface="Comic Sans MS" pitchFamily="66" charset="0"/>
            </a:endParaRPr>
          </a:p>
        </p:txBody>
      </p:sp>
      <p:sp>
        <p:nvSpPr>
          <p:cNvPr id="16" name="AutoShape 5"/>
          <p:cNvSpPr>
            <a:spLocks noChangeArrowheads="1"/>
          </p:cNvSpPr>
          <p:nvPr/>
        </p:nvSpPr>
        <p:spPr bwMode="auto">
          <a:xfrm>
            <a:off x="1352550" y="1676400"/>
            <a:ext cx="381000" cy="2209800"/>
          </a:xfrm>
          <a:prstGeom prst="curvedRightArrow">
            <a:avLst>
              <a:gd name="adj1" fmla="val 116000"/>
              <a:gd name="adj2" fmla="val 232000"/>
              <a:gd name="adj3" fmla="val 33333"/>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7" name="AutoShape 6"/>
          <p:cNvSpPr>
            <a:spLocks noChangeArrowheads="1"/>
          </p:cNvSpPr>
          <p:nvPr/>
        </p:nvSpPr>
        <p:spPr bwMode="auto">
          <a:xfrm flipH="1">
            <a:off x="9734550" y="1676400"/>
            <a:ext cx="381000" cy="2209800"/>
          </a:xfrm>
          <a:prstGeom prst="curvedRightArrow">
            <a:avLst>
              <a:gd name="adj1" fmla="val 116000"/>
              <a:gd name="adj2" fmla="val 232000"/>
              <a:gd name="adj3" fmla="val 33333"/>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Tree>
    <p:extLst>
      <p:ext uri="{BB962C8B-B14F-4D97-AF65-F5344CB8AC3E}">
        <p14:creationId xmlns:p14="http://schemas.microsoft.com/office/powerpoint/2010/main" val="8012838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mph" presetSubtype="0" fill="hold" grpId="0" nodeType="clickEffect">
                                  <p:stCondLst>
                                    <p:cond delay="0"/>
                                  </p:stCondLst>
                                  <p:childTnLst>
                                    <p:animEffect transition="out" filter="fade">
                                      <p:cBhvr>
                                        <p:cTn id="17" dur="500" tmFilter="0, 0; .2, .5; .8, .5; 1, 0"/>
                                        <p:tgtEl>
                                          <p:spTgt spid="11"/>
                                        </p:tgtEl>
                                      </p:cBhvr>
                                    </p:animEffect>
                                    <p:animScale>
                                      <p:cBhvr>
                                        <p:cTn id="18" dur="250" autoRev="1" fill="hold"/>
                                        <p:tgtEl>
                                          <p:spTgt spid="11"/>
                                        </p:tgtEl>
                                      </p:cBhvr>
                                      <p:by x="105000" y="105000"/>
                                    </p:animScale>
                                  </p:childTnLst>
                                </p:cTn>
                              </p:par>
                              <p:par>
                                <p:cTn id="19" presetID="26" presetClass="emph" presetSubtype="0" fill="hold" grpId="0" nodeType="withEffect">
                                  <p:stCondLst>
                                    <p:cond delay="0"/>
                                  </p:stCondLst>
                                  <p:childTnLst>
                                    <p:animEffect transition="out" filter="fade">
                                      <p:cBhvr>
                                        <p:cTn id="20" dur="500" tmFilter="0, 0; .2, .5; .8, .5; 1, 0"/>
                                        <p:tgtEl>
                                          <p:spTgt spid="16"/>
                                        </p:tgtEl>
                                      </p:cBhvr>
                                    </p:animEffect>
                                    <p:animScale>
                                      <p:cBhvr>
                                        <p:cTn id="21" dur="250" autoRev="1" fill="hold"/>
                                        <p:tgtEl>
                                          <p:spTgt spid="16"/>
                                        </p:tgtEl>
                                      </p:cBhvr>
                                      <p:by x="105000" y="105000"/>
                                    </p:animScale>
                                  </p:childTnLst>
                                </p:cTn>
                              </p:par>
                            </p:childTnLst>
                          </p:cTn>
                        </p:par>
                      </p:childTnLst>
                    </p:cTn>
                  </p:par>
                  <p:par>
                    <p:cTn id="22" fill="hold">
                      <p:stCondLst>
                        <p:cond delay="indefinite"/>
                      </p:stCondLst>
                      <p:childTnLst>
                        <p:par>
                          <p:cTn id="23" fill="hold">
                            <p:stCondLst>
                              <p:cond delay="0"/>
                            </p:stCondLst>
                            <p:childTnLst>
                              <p:par>
                                <p:cTn id="24" presetID="32" presetClass="emph" presetSubtype="0" fill="hold" grpId="0" nodeType="clickEffect">
                                  <p:stCondLst>
                                    <p:cond delay="0"/>
                                  </p:stCondLst>
                                  <p:childTnLst>
                                    <p:animRot by="120000">
                                      <p:cBhvr>
                                        <p:cTn id="25" dur="100" fill="hold">
                                          <p:stCondLst>
                                            <p:cond delay="0"/>
                                          </p:stCondLst>
                                        </p:cTn>
                                        <p:tgtEl>
                                          <p:spTgt spid="12"/>
                                        </p:tgtEl>
                                        <p:attrNameLst>
                                          <p:attrName>r</p:attrName>
                                        </p:attrNameLst>
                                      </p:cBhvr>
                                    </p:animRot>
                                    <p:animRot by="-240000">
                                      <p:cBhvr>
                                        <p:cTn id="26" dur="200" fill="hold">
                                          <p:stCondLst>
                                            <p:cond delay="200"/>
                                          </p:stCondLst>
                                        </p:cTn>
                                        <p:tgtEl>
                                          <p:spTgt spid="12"/>
                                        </p:tgtEl>
                                        <p:attrNameLst>
                                          <p:attrName>r</p:attrName>
                                        </p:attrNameLst>
                                      </p:cBhvr>
                                    </p:animRot>
                                    <p:animRot by="240000">
                                      <p:cBhvr>
                                        <p:cTn id="27" dur="200" fill="hold">
                                          <p:stCondLst>
                                            <p:cond delay="400"/>
                                          </p:stCondLst>
                                        </p:cTn>
                                        <p:tgtEl>
                                          <p:spTgt spid="12"/>
                                        </p:tgtEl>
                                        <p:attrNameLst>
                                          <p:attrName>r</p:attrName>
                                        </p:attrNameLst>
                                      </p:cBhvr>
                                    </p:animRot>
                                    <p:animRot by="-240000">
                                      <p:cBhvr>
                                        <p:cTn id="28" dur="200" fill="hold">
                                          <p:stCondLst>
                                            <p:cond delay="600"/>
                                          </p:stCondLst>
                                        </p:cTn>
                                        <p:tgtEl>
                                          <p:spTgt spid="12"/>
                                        </p:tgtEl>
                                        <p:attrNameLst>
                                          <p:attrName>r</p:attrName>
                                        </p:attrNameLst>
                                      </p:cBhvr>
                                    </p:animRot>
                                    <p:animRot by="120000">
                                      <p:cBhvr>
                                        <p:cTn id="29" dur="200" fill="hold">
                                          <p:stCondLst>
                                            <p:cond delay="800"/>
                                          </p:stCondLst>
                                        </p:cTn>
                                        <p:tgtEl>
                                          <p:spTgt spid="12"/>
                                        </p:tgtEl>
                                        <p:attrNameLst>
                                          <p:attrName>r</p:attrName>
                                        </p:attrNameLst>
                                      </p:cBhvr>
                                    </p:animRot>
                                  </p:childTnLst>
                                </p:cTn>
                              </p:par>
                              <p:par>
                                <p:cTn id="30" presetID="32" presetClass="emph" presetSubtype="0" fill="hold" grpId="0" nodeType="withEffect">
                                  <p:stCondLst>
                                    <p:cond delay="0"/>
                                  </p:stCondLst>
                                  <p:childTnLst>
                                    <p:animRot by="120000">
                                      <p:cBhvr>
                                        <p:cTn id="31" dur="100" fill="hold">
                                          <p:stCondLst>
                                            <p:cond delay="0"/>
                                          </p:stCondLst>
                                        </p:cTn>
                                        <p:tgtEl>
                                          <p:spTgt spid="17"/>
                                        </p:tgtEl>
                                        <p:attrNameLst>
                                          <p:attrName>r</p:attrName>
                                        </p:attrNameLst>
                                      </p:cBhvr>
                                    </p:animRot>
                                    <p:animRot by="-240000">
                                      <p:cBhvr>
                                        <p:cTn id="32" dur="200" fill="hold">
                                          <p:stCondLst>
                                            <p:cond delay="200"/>
                                          </p:stCondLst>
                                        </p:cTn>
                                        <p:tgtEl>
                                          <p:spTgt spid="17"/>
                                        </p:tgtEl>
                                        <p:attrNameLst>
                                          <p:attrName>r</p:attrName>
                                        </p:attrNameLst>
                                      </p:cBhvr>
                                    </p:animRot>
                                    <p:animRot by="240000">
                                      <p:cBhvr>
                                        <p:cTn id="33" dur="200" fill="hold">
                                          <p:stCondLst>
                                            <p:cond delay="400"/>
                                          </p:stCondLst>
                                        </p:cTn>
                                        <p:tgtEl>
                                          <p:spTgt spid="17"/>
                                        </p:tgtEl>
                                        <p:attrNameLst>
                                          <p:attrName>r</p:attrName>
                                        </p:attrNameLst>
                                      </p:cBhvr>
                                    </p:animRot>
                                    <p:animRot by="-240000">
                                      <p:cBhvr>
                                        <p:cTn id="34" dur="200" fill="hold">
                                          <p:stCondLst>
                                            <p:cond delay="600"/>
                                          </p:stCondLst>
                                        </p:cTn>
                                        <p:tgtEl>
                                          <p:spTgt spid="17"/>
                                        </p:tgtEl>
                                        <p:attrNameLst>
                                          <p:attrName>r</p:attrName>
                                        </p:attrNameLst>
                                      </p:cBhvr>
                                    </p:animRot>
                                    <p:animRot by="120000">
                                      <p:cBhvr>
                                        <p:cTn id="35" dur="200" fill="hold">
                                          <p:stCondLst>
                                            <p:cond delay="800"/>
                                          </p:stCondLst>
                                        </p:cTn>
                                        <p:tgtEl>
                                          <p:spTgt spid="1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10" grpId="0" animBg="1"/>
      <p:bldP spid="11" grpId="0" animBg="1"/>
      <p:bldP spid="12"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Прямоугольник 5"/>
          <p:cNvSpPr/>
          <p:nvPr/>
        </p:nvSpPr>
        <p:spPr>
          <a:xfrm>
            <a:off x="488576" y="309279"/>
            <a:ext cx="11120718" cy="646331"/>
          </a:xfrm>
          <a:prstGeom prst="rect">
            <a:avLst/>
          </a:prstGeom>
        </p:spPr>
        <p:txBody>
          <a:bodyPr wrap="square">
            <a:spAutoFit/>
          </a:bodyPr>
          <a:lstStyle/>
          <a:p>
            <a:pPr algn="ctr" fontAlgn="auto">
              <a:spcAft>
                <a:spcPts val="0"/>
              </a:spcAft>
              <a:defRPr/>
            </a:pPr>
            <a:r>
              <a:rPr lang="ru-RU" sz="3600" b="1" dirty="0" smtClean="0">
                <a:solidFill>
                  <a:srgbClr val="C00000"/>
                </a:solidFill>
              </a:rPr>
              <a:t> </a:t>
            </a:r>
            <a:endParaRPr lang="ru-RU" sz="3600" cap="all" dirty="0">
              <a:solidFill>
                <a:srgbClr val="C00000"/>
              </a:solidFill>
              <a:effectLst>
                <a:reflection blurRad="12700" stA="48000" endA="300" endPos="55000" dir="5400000" sy="-90000" algn="bl" rotWithShape="0"/>
              </a:effectLst>
            </a:endParaRPr>
          </a:p>
        </p:txBody>
      </p:sp>
      <p:graphicFrame>
        <p:nvGraphicFramePr>
          <p:cNvPr id="16" name="Схема 15"/>
          <p:cNvGraphicFramePr/>
          <p:nvPr>
            <p:extLst>
              <p:ext uri="{D42A27DB-BD31-4B8C-83A1-F6EECF244321}">
                <p14:modId xmlns:p14="http://schemas.microsoft.com/office/powerpoint/2010/main" val="4197440265"/>
              </p:ext>
            </p:extLst>
          </p:nvPr>
        </p:nvGraphicFramePr>
        <p:xfrm>
          <a:off x="619685" y="280170"/>
          <a:ext cx="10858500" cy="6480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7486738"/>
      </p:ext>
    </p:extLst>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52400" y="152772"/>
            <a:ext cx="11734800" cy="908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4000" b="1" dirty="0"/>
              <a:t>Формы функционирования собственного капитала предприятия</a:t>
            </a:r>
          </a:p>
        </p:txBody>
      </p:sp>
      <p:pic>
        <p:nvPicPr>
          <p:cNvPr id="6" name="Рисунок 5" descr="http://www.bestreferat.ru/images/paper/78/73/7807378.jpeg"/>
          <p:cNvPicPr/>
          <p:nvPr/>
        </p:nvPicPr>
        <p:blipFill>
          <a:blip r:embed="rId3">
            <a:extLst>
              <a:ext uri="{28A0092B-C50C-407E-A947-70E740481C1C}">
                <a14:useLocalDpi xmlns:a14="http://schemas.microsoft.com/office/drawing/2010/main" val="0"/>
              </a:ext>
            </a:extLst>
          </a:blip>
          <a:srcRect/>
          <a:stretch>
            <a:fillRect/>
          </a:stretch>
        </p:blipFill>
        <p:spPr bwMode="auto">
          <a:xfrm>
            <a:off x="412303" y="1550596"/>
            <a:ext cx="11324736" cy="4126304"/>
          </a:xfrm>
          <a:prstGeom prst="rect">
            <a:avLst/>
          </a:prstGeom>
          <a:noFill/>
          <a:ln>
            <a:noFill/>
          </a:ln>
        </p:spPr>
      </p:pic>
    </p:spTree>
    <p:extLst>
      <p:ext uri="{BB962C8B-B14F-4D97-AF65-F5344CB8AC3E}">
        <p14:creationId xmlns:p14="http://schemas.microsoft.com/office/powerpoint/2010/main" val="3887163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9" name="Заголовок 1"/>
          <p:cNvSpPr txBox="1">
            <a:spLocks/>
          </p:cNvSpPr>
          <p:nvPr/>
        </p:nvSpPr>
        <p:spPr>
          <a:xfrm>
            <a:off x="107504" y="133350"/>
            <a:ext cx="10636696" cy="776563"/>
          </a:xfrm>
          <a:prstGeom prst="rect">
            <a:avLst/>
          </a:prstGeom>
        </p:spPr>
        <p:txBody>
          <a:bodyPr vert="horz" lIns="91440" tIns="45720" rIns="91440" bIns="45720" rtlCol="0" anchor="t">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6500" b="1" dirty="0" smtClean="0"/>
              <a:t>Источники финансовых ресурсов</a:t>
            </a:r>
            <a:endParaRPr lang="ru-RU" sz="6500" dirty="0"/>
          </a:p>
        </p:txBody>
      </p:sp>
      <p:sp>
        <p:nvSpPr>
          <p:cNvPr id="6" name="Заголовок 1"/>
          <p:cNvSpPr txBox="1">
            <a:spLocks/>
          </p:cNvSpPr>
          <p:nvPr/>
        </p:nvSpPr>
        <p:spPr>
          <a:xfrm>
            <a:off x="145604" y="933449"/>
            <a:ext cx="7857496" cy="523733"/>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4000" b="1" u="sng" dirty="0" smtClean="0"/>
              <a:t>Обеспечивать:</a:t>
            </a:r>
          </a:p>
        </p:txBody>
      </p:sp>
      <p:sp>
        <p:nvSpPr>
          <p:cNvPr id="8" name="Text Box 6"/>
          <p:cNvSpPr txBox="1">
            <a:spLocks noChangeArrowheads="1"/>
          </p:cNvSpPr>
          <p:nvPr/>
        </p:nvSpPr>
        <p:spPr bwMode="auto">
          <a:xfrm>
            <a:off x="145604" y="1606455"/>
            <a:ext cx="5874196" cy="4832092"/>
          </a:xfrm>
          <a:prstGeom prst="rect">
            <a:avLst/>
          </a:prstGeom>
          <a:solidFill>
            <a:schemeClr val="accent1"/>
          </a:solidFill>
          <a:ln w="9525">
            <a:noFill/>
            <a:miter lim="800000"/>
            <a:headEnd/>
            <a:tailEnd/>
          </a:ln>
        </p:spPr>
        <p:txBody>
          <a:bodyPr wrap="square">
            <a:spAutoFit/>
          </a:bodyPr>
          <a:lstStyle/>
          <a:p>
            <a:r>
              <a:rPr lang="ru-RU" sz="2800" b="1" dirty="0"/>
              <a:t>Внутренние источники </a:t>
            </a:r>
            <a:r>
              <a:rPr lang="ru-RU" sz="2800" dirty="0"/>
              <a:t>собственных средств составляют основную часть собственного капитала. В их состав входят:</a:t>
            </a:r>
          </a:p>
          <a:p>
            <a:pPr marL="742950" indent="-742950">
              <a:buFont typeface="+mj-lt"/>
              <a:buAutoNum type="arabicPeriod"/>
            </a:pPr>
            <a:r>
              <a:rPr lang="ru-RU" sz="2800" dirty="0"/>
              <a:t>Средства, образовавшиеся в результате переоценки основных средств,</a:t>
            </a:r>
          </a:p>
          <a:p>
            <a:pPr marL="742950" indent="-742950">
              <a:buFont typeface="+mj-lt"/>
              <a:buAutoNum type="arabicPeriod"/>
            </a:pPr>
            <a:r>
              <a:rPr lang="ru-RU" sz="2800" dirty="0"/>
              <a:t>Амортизационные отчисления, </a:t>
            </a:r>
          </a:p>
          <a:p>
            <a:pPr marL="742950" indent="-742950">
              <a:buFont typeface="+mj-lt"/>
              <a:buAutoNum type="arabicPeriod"/>
            </a:pPr>
            <a:r>
              <a:rPr lang="ru-RU" sz="2800" dirty="0"/>
              <a:t>Нераспределенная прибыль,</a:t>
            </a:r>
          </a:p>
          <a:p>
            <a:pPr marL="742950" indent="-742950">
              <a:buFont typeface="+mj-lt"/>
              <a:buAutoNum type="arabicPeriod"/>
            </a:pPr>
            <a:r>
              <a:rPr lang="ru-RU" sz="2800" dirty="0"/>
              <a:t>Резервный фонд,</a:t>
            </a:r>
          </a:p>
          <a:p>
            <a:pPr marL="742950" indent="-742950">
              <a:buFont typeface="+mj-lt"/>
              <a:buAutoNum type="arabicPeriod"/>
            </a:pPr>
            <a:r>
              <a:rPr lang="ru-RU" sz="2800" dirty="0"/>
              <a:t>Прочие внутренние источники.</a:t>
            </a:r>
          </a:p>
        </p:txBody>
      </p:sp>
      <p:sp>
        <p:nvSpPr>
          <p:cNvPr id="10" name="Text Box 6"/>
          <p:cNvSpPr txBox="1">
            <a:spLocks noChangeArrowheads="1"/>
          </p:cNvSpPr>
          <p:nvPr/>
        </p:nvSpPr>
        <p:spPr bwMode="auto">
          <a:xfrm>
            <a:off x="6183405" y="1625506"/>
            <a:ext cx="5837146" cy="4401205"/>
          </a:xfrm>
          <a:prstGeom prst="rect">
            <a:avLst/>
          </a:prstGeom>
          <a:solidFill>
            <a:schemeClr val="accent1"/>
          </a:solidFill>
          <a:ln w="9525">
            <a:noFill/>
            <a:miter lim="800000"/>
            <a:headEnd/>
            <a:tailEnd/>
          </a:ln>
        </p:spPr>
        <p:txBody>
          <a:bodyPr wrap="square">
            <a:spAutoFit/>
          </a:bodyPr>
          <a:lstStyle/>
          <a:p>
            <a:r>
              <a:rPr lang="ru-RU" sz="2800" b="1" dirty="0"/>
              <a:t>Внешние источники </a:t>
            </a:r>
            <a:r>
              <a:rPr lang="ru-RU" sz="2800" dirty="0"/>
              <a:t>формирования собственных средств включают:</a:t>
            </a:r>
          </a:p>
          <a:p>
            <a:pPr marL="742950" indent="-742950">
              <a:buFont typeface="+mj-lt"/>
              <a:buAutoNum type="arabicPeriod"/>
            </a:pPr>
            <a:r>
              <a:rPr lang="ru-RU" sz="2800" dirty="0"/>
              <a:t>Мобилизация дополнительного капитала (паевой или акционерный),</a:t>
            </a:r>
          </a:p>
          <a:p>
            <a:pPr marL="742950" indent="-742950">
              <a:buFont typeface="+mj-lt"/>
              <a:buAutoNum type="arabicPeriod"/>
            </a:pPr>
            <a:r>
              <a:rPr lang="ru-RU" sz="2800" dirty="0"/>
              <a:t>Взносы учредителей в УК,</a:t>
            </a:r>
          </a:p>
          <a:p>
            <a:pPr marL="742950" indent="-742950">
              <a:buFont typeface="+mj-lt"/>
              <a:buAutoNum type="arabicPeriod"/>
            </a:pPr>
            <a:r>
              <a:rPr lang="ru-RU" sz="2800" dirty="0"/>
              <a:t>Средства целевого финансирования, поступившие на инвестиционные цели,</a:t>
            </a:r>
          </a:p>
          <a:p>
            <a:pPr marL="742950" indent="-742950">
              <a:buFont typeface="+mj-lt"/>
              <a:buAutoNum type="arabicPeriod"/>
            </a:pPr>
            <a:r>
              <a:rPr lang="ru-RU" sz="2800" dirty="0"/>
              <a:t>Прочие внешние источники.</a:t>
            </a:r>
          </a:p>
        </p:txBody>
      </p:sp>
    </p:spTree>
    <p:extLst>
      <p:ext uri="{BB962C8B-B14F-4D97-AF65-F5344CB8AC3E}">
        <p14:creationId xmlns:p14="http://schemas.microsoft.com/office/powerpoint/2010/main" val="131957947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nodePh="1">
                                  <p:stCondLst>
                                    <p:cond delay="0"/>
                                  </p:stCondLst>
                                  <p:endCondLst>
                                    <p:cond evt="begin" delay="0">
                                      <p:tn val="17"/>
                                    </p:cond>
                                  </p:endCondLst>
                                  <p:childTnLst>
                                    <p:set>
                                      <p:cBhvr>
                                        <p:cTn id="18" dur="1" fill="hold">
                                          <p:stCondLst>
                                            <p:cond delay="0"/>
                                          </p:stCondLst>
                                        </p:cTn>
                                        <p:tgtEl>
                                          <p:spTgt spid="15">
                                            <p:txEl>
                                              <p:pRg st="0" end="0"/>
                                            </p:txEl>
                                          </p:spTgt>
                                        </p:tgtEl>
                                        <p:attrNameLst>
                                          <p:attrName>style.visibility</p:attrName>
                                        </p:attrNameLst>
                                      </p:cBhvr>
                                      <p:to>
                                        <p:strVal val="visible"/>
                                      </p:to>
                                    </p:set>
                                    <p:anim calcmode="lin" valueType="num">
                                      <p:cBhvr additive="base">
                                        <p:cTn id="19"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9" grpId="0"/>
      <p:bldP spid="6" grpId="0"/>
      <p:bldP spid="8"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5"/>
          <p:cNvSpPr txBox="1">
            <a:spLocks/>
          </p:cNvSpPr>
          <p:nvPr/>
        </p:nvSpPr>
        <p:spPr>
          <a:xfrm>
            <a:off x="582704" y="18350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pic>
        <p:nvPicPr>
          <p:cNvPr id="4" name="Picture 4" descr="http://www.altrc.ru/common/pics/art64-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854" y="697761"/>
            <a:ext cx="8021256" cy="6300280"/>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8470609" y="1252813"/>
            <a:ext cx="3751119" cy="4620195"/>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dirty="0"/>
              <a:t>(Обозначения: </a:t>
            </a:r>
            <a:endParaRPr lang="ru-RU" dirty="0" smtClean="0"/>
          </a:p>
          <a:p>
            <a:r>
              <a:rPr lang="ru-RU" dirty="0" smtClean="0"/>
              <a:t>ТА </a:t>
            </a:r>
            <a:r>
              <a:rPr lang="ru-RU" dirty="0"/>
              <a:t>- текущие активы; ИК - инвестированный капитал; </a:t>
            </a:r>
            <a:endParaRPr lang="ru-RU" dirty="0" smtClean="0"/>
          </a:p>
          <a:p>
            <a:r>
              <a:rPr lang="ru-RU" dirty="0" smtClean="0"/>
              <a:t>ТП </a:t>
            </a:r>
            <a:r>
              <a:rPr lang="ru-RU" dirty="0"/>
              <a:t>- текущие пассивы; ПОК - потребность в оборотном капитале; ЧОК - чистый оборотный капитал </a:t>
            </a:r>
            <a:endParaRPr lang="en-US" dirty="0" smtClean="0"/>
          </a:p>
          <a:p>
            <a:r>
              <a:rPr lang="ru-RU" dirty="0" smtClean="0"/>
              <a:t>ЧОК</a:t>
            </a:r>
            <a:r>
              <a:rPr lang="en-US" dirty="0" smtClean="0"/>
              <a:t> =</a:t>
            </a:r>
            <a:r>
              <a:rPr lang="en-US" dirty="0"/>
              <a:t> </a:t>
            </a:r>
            <a:r>
              <a:rPr lang="ru-RU" dirty="0" smtClean="0"/>
              <a:t>ТА</a:t>
            </a:r>
            <a:r>
              <a:rPr lang="en-US" dirty="0" smtClean="0"/>
              <a:t> </a:t>
            </a:r>
            <a:r>
              <a:rPr lang="ru-RU" dirty="0" smtClean="0"/>
              <a:t>– ТП</a:t>
            </a:r>
            <a:endParaRPr lang="ru-RU" dirty="0"/>
          </a:p>
        </p:txBody>
      </p:sp>
      <p:sp>
        <p:nvSpPr>
          <p:cNvPr id="2" name="Прямоугольник 1"/>
          <p:cNvSpPr/>
          <p:nvPr/>
        </p:nvSpPr>
        <p:spPr>
          <a:xfrm>
            <a:off x="2616156" y="-10125"/>
            <a:ext cx="7755585" cy="707886"/>
          </a:xfrm>
          <a:prstGeom prst="rect">
            <a:avLst/>
          </a:prstGeom>
        </p:spPr>
        <p:txBody>
          <a:bodyPr wrap="none">
            <a:spAutoFit/>
          </a:bodyPr>
          <a:lstStyle/>
          <a:p>
            <a:r>
              <a:rPr lang="ru-RU" sz="4000" dirty="0"/>
              <a:t>ЧОК </a:t>
            </a:r>
            <a:r>
              <a:rPr lang="ru-RU" sz="4000" dirty="0" smtClean="0"/>
              <a:t>– чистый </a:t>
            </a:r>
            <a:r>
              <a:rPr lang="ru-RU" sz="4000" dirty="0"/>
              <a:t>оборотный капитал </a:t>
            </a:r>
          </a:p>
        </p:txBody>
      </p:sp>
    </p:spTree>
    <p:extLst>
      <p:ext uri="{BB962C8B-B14F-4D97-AF65-F5344CB8AC3E}">
        <p14:creationId xmlns:p14="http://schemas.microsoft.com/office/powerpoint/2010/main" val="382748673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5"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4" name="Заголовок 1"/>
          <p:cNvSpPr txBox="1">
            <a:spLocks/>
          </p:cNvSpPr>
          <p:nvPr/>
        </p:nvSpPr>
        <p:spPr>
          <a:xfrm>
            <a:off x="96011" y="150155"/>
            <a:ext cx="11641028" cy="1735795"/>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b="1" dirty="0"/>
              <a:t>Финансовый л</a:t>
            </a:r>
            <a:r>
              <a:rPr lang="ru-RU" b="1" dirty="0" smtClean="0"/>
              <a:t>еверидж – </a:t>
            </a:r>
            <a:r>
              <a:rPr lang="ru-RU" dirty="0" smtClean="0"/>
              <a:t>характеризует использование предприятием </a:t>
            </a:r>
            <a:r>
              <a:rPr lang="ru-RU" dirty="0"/>
              <a:t>заемных средств</a:t>
            </a:r>
            <a:r>
              <a:rPr lang="ru-RU" dirty="0" smtClean="0"/>
              <a:t>,</a:t>
            </a:r>
            <a:r>
              <a:rPr lang="en-US" dirty="0" smtClean="0"/>
              <a:t> </a:t>
            </a:r>
            <a:r>
              <a:rPr lang="ru-RU" dirty="0" smtClean="0"/>
              <a:t>влияющее на изменение </a:t>
            </a:r>
            <a:r>
              <a:rPr lang="en-US" b="1" dirty="0" smtClean="0">
                <a:solidFill>
                  <a:srgbClr val="FF0000"/>
                </a:solidFill>
              </a:rPr>
              <a:t>ROE</a:t>
            </a:r>
            <a:r>
              <a:rPr lang="ru-RU" dirty="0" smtClean="0"/>
              <a:t>. </a:t>
            </a:r>
            <a:endParaRPr lang="ru-RU" dirty="0"/>
          </a:p>
        </p:txBody>
      </p:sp>
      <mc:AlternateContent xmlns:mc="http://schemas.openxmlformats.org/markup-compatibility/2006" xmlns:a14="http://schemas.microsoft.com/office/drawing/2010/main">
        <mc:Choice Requires="a14">
          <p:sp>
            <p:nvSpPr>
              <p:cNvPr id="5" name="Заголовок 1"/>
              <p:cNvSpPr txBox="1">
                <a:spLocks/>
              </p:cNvSpPr>
              <p:nvPr/>
            </p:nvSpPr>
            <p:spPr>
              <a:xfrm>
                <a:off x="36511" y="3695700"/>
                <a:ext cx="12155483" cy="3240832"/>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5100" b="1" dirty="0"/>
                  <a:t>Факторы, влияющие на уровень ЭФР</a:t>
                </a:r>
                <a:r>
                  <a:rPr lang="ru-RU" sz="5100" b="1" dirty="0" smtClean="0"/>
                  <a:t>:</a:t>
                </a:r>
              </a:p>
              <a:p>
                <a:endParaRPr lang="ru-RU" sz="1100" b="1" dirty="0"/>
              </a:p>
              <a:p>
                <a:pPr algn="l"/>
                <a:r>
                  <a:rPr lang="ru-RU" sz="5100" dirty="0"/>
                  <a:t>1</a:t>
                </a:r>
                <a:r>
                  <a:rPr lang="ru-RU" sz="5100" dirty="0" smtClean="0"/>
                  <a:t>) </a:t>
                </a:r>
                <a:r>
                  <a:rPr lang="ru-RU" sz="4200" b="1" dirty="0"/>
                  <a:t>уровень </a:t>
                </a:r>
                <a:r>
                  <a:rPr lang="ru-RU" sz="4200" b="1" dirty="0" smtClean="0"/>
                  <a:t>налогообложения</a:t>
                </a:r>
                <a:r>
                  <a:rPr lang="ru-RU" sz="4200" dirty="0"/>
                  <a:t> </a:t>
                </a:r>
                <a:r>
                  <a:rPr lang="ru-RU" sz="5100" dirty="0" smtClean="0"/>
                  <a:t>(</a:t>
                </a:r>
                <a:r>
                  <a:rPr lang="ru-RU" sz="5100" b="1" dirty="0" smtClean="0">
                    <a:solidFill>
                      <a:srgbClr val="FF0000"/>
                    </a:solidFill>
                  </a:rPr>
                  <a:t>1 - СНП</a:t>
                </a:r>
                <a:r>
                  <a:rPr lang="ru-RU" sz="5100" dirty="0" smtClean="0"/>
                  <a:t>);</a:t>
                </a:r>
                <a:endParaRPr lang="ru-RU" sz="5100" dirty="0"/>
              </a:p>
              <a:p>
                <a:pPr algn="l"/>
                <a:r>
                  <a:rPr lang="ru-RU" sz="5100" dirty="0"/>
                  <a:t>2</a:t>
                </a:r>
                <a:r>
                  <a:rPr lang="ru-RU" sz="5100" dirty="0" smtClean="0"/>
                  <a:t>) </a:t>
                </a:r>
                <a:r>
                  <a:rPr lang="ru-RU" sz="4200" b="1" dirty="0" smtClean="0"/>
                  <a:t>дифференциал</a:t>
                </a:r>
                <a:r>
                  <a:rPr lang="ru-RU" sz="4200" dirty="0" smtClean="0"/>
                  <a:t>, </a:t>
                </a:r>
                <a:r>
                  <a:rPr lang="ru-RU" sz="4200" dirty="0"/>
                  <a:t>при условии </a:t>
                </a:r>
                <a:r>
                  <a:rPr lang="ru-RU" sz="5100" b="1" dirty="0" smtClean="0">
                    <a:solidFill>
                      <a:srgbClr val="FF0000"/>
                    </a:solidFill>
                  </a:rPr>
                  <a:t>Эр&gt; СРСП</a:t>
                </a:r>
                <a:r>
                  <a:rPr lang="ru-RU" sz="5100" b="1" dirty="0" smtClean="0"/>
                  <a:t>;</a:t>
                </a:r>
                <a:endParaRPr lang="ru-RU" sz="5100" dirty="0" smtClean="0"/>
              </a:p>
              <a:p>
                <a:pPr algn="l"/>
                <a:r>
                  <a:rPr lang="ru-RU" sz="5100" dirty="0" smtClean="0"/>
                  <a:t>3) </a:t>
                </a:r>
                <a:r>
                  <a:rPr lang="ru-RU" sz="4200" b="1" dirty="0" smtClean="0"/>
                  <a:t>коэффициент задолженности или</a:t>
                </a:r>
                <a:endParaRPr lang="ru-RU" sz="5100" b="1" dirty="0" smtClean="0"/>
              </a:p>
              <a:p>
                <a:pPr algn="l"/>
                <a:r>
                  <a:rPr lang="ru-RU" sz="4200" b="1" dirty="0" smtClean="0">
                    <a:solidFill>
                      <a:srgbClr val="FF0000"/>
                    </a:solidFill>
                  </a:rPr>
                  <a:t>Плечо финансового рычага</a:t>
                </a:r>
                <a:r>
                  <a:rPr lang="ru-RU" sz="4200" dirty="0" smtClean="0"/>
                  <a:t> </a:t>
                </a:r>
                <a:r>
                  <a:rPr lang="ru-RU" sz="5100" dirty="0"/>
                  <a:t>=  </a:t>
                </a:r>
                <a14:m>
                  <m:oMath xmlns:m="http://schemas.openxmlformats.org/officeDocument/2006/math">
                    <m:f>
                      <m:fPr>
                        <m:ctrlPr>
                          <a:rPr lang="ru-RU" sz="4200" i="1">
                            <a:latin typeface="Cambria Math" panose="02040503050406030204" pitchFamily="18" charset="0"/>
                          </a:rPr>
                        </m:ctrlPr>
                      </m:fPr>
                      <m:num>
                        <m:r>
                          <m:rPr>
                            <m:nor/>
                          </m:rPr>
                          <a:rPr lang="ru-RU" sz="4200" dirty="0"/>
                          <m:t>Заемный капитал</m:t>
                        </m:r>
                      </m:num>
                      <m:den>
                        <m:r>
                          <m:rPr>
                            <m:nor/>
                          </m:rPr>
                          <a:rPr lang="ru-RU" sz="4200"/>
                          <m:t>Собствен</m:t>
                        </m:r>
                        <m:r>
                          <m:rPr>
                            <m:nor/>
                          </m:rPr>
                          <a:rPr lang="ru-RU" sz="4200" dirty="0"/>
                          <m:t>ный капитал</m:t>
                        </m:r>
                      </m:den>
                    </m:f>
                  </m:oMath>
                </a14:m>
                <a:r>
                  <a:rPr lang="ru-RU" sz="4200" dirty="0" smtClean="0"/>
                  <a:t> </a:t>
                </a:r>
              </a:p>
              <a:p>
                <a:pPr algn="l"/>
                <a:endParaRPr lang="ru-RU" sz="1600" dirty="0" smtClean="0"/>
              </a:p>
            </p:txBody>
          </p:sp>
        </mc:Choice>
        <mc:Fallback xmlns="">
          <p:sp>
            <p:nvSpPr>
              <p:cNvPr id="5" name="Заголовок 1"/>
              <p:cNvSpPr txBox="1">
                <a:spLocks noRot="1" noChangeAspect="1" noMove="1" noResize="1" noEditPoints="1" noAdjustHandles="1" noChangeArrowheads="1" noChangeShapeType="1" noTextEdit="1"/>
              </p:cNvSpPr>
              <p:nvPr/>
            </p:nvSpPr>
            <p:spPr>
              <a:xfrm>
                <a:off x="36511" y="3695700"/>
                <a:ext cx="12155483" cy="3240832"/>
              </a:xfrm>
              <a:prstGeom prst="rect">
                <a:avLst/>
              </a:prstGeom>
              <a:blipFill rotWithShape="1">
                <a:blip r:embed="rId3"/>
                <a:stretch>
                  <a:fillRect l="-2006" t="-6203" b="-1128"/>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6" name="Заголовок 1"/>
              <p:cNvSpPr txBox="1">
                <a:spLocks/>
              </p:cNvSpPr>
              <p:nvPr/>
            </p:nvSpPr>
            <p:spPr>
              <a:xfrm>
                <a:off x="171450" y="1885950"/>
                <a:ext cx="12020550" cy="156210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14:m>
                  <m:oMathPara xmlns:m="http://schemas.openxmlformats.org/officeDocument/2006/math">
                    <m:oMathParaPr>
                      <m:jc m:val="centerGroup"/>
                    </m:oMathParaPr>
                    <m:oMath xmlns:m="http://schemas.openxmlformats.org/officeDocument/2006/math">
                      <m:r>
                        <a:rPr lang="ru-RU" sz="4000" b="0" i="1" smtClean="0">
                          <a:latin typeface="Cambria Math"/>
                        </a:rPr>
                        <m:t>ЭФ</m:t>
                      </m:r>
                      <m:r>
                        <a:rPr lang="ru-RU" sz="4000" b="0" i="1">
                          <a:latin typeface="Cambria Math"/>
                        </a:rPr>
                        <m:t>Р=</m:t>
                      </m:r>
                      <m:d>
                        <m:dPr>
                          <m:ctrlPr>
                            <a:rPr lang="ru-RU" sz="4000" i="1" smtClean="0">
                              <a:latin typeface="Cambria Math" panose="02040503050406030204" pitchFamily="18" charset="0"/>
                            </a:rPr>
                          </m:ctrlPr>
                        </m:dPr>
                        <m:e>
                          <m:r>
                            <a:rPr lang="ru-RU" sz="4000" b="0" i="1" smtClean="0">
                              <a:latin typeface="Cambria Math"/>
                            </a:rPr>
                            <m:t>1−СНП</m:t>
                          </m:r>
                        </m:e>
                      </m:d>
                      <m:r>
                        <a:rPr lang="ru-RU" sz="4000" b="0" i="1" smtClean="0">
                          <a:latin typeface="Cambria Math"/>
                        </a:rPr>
                        <m:t>∗</m:t>
                      </m:r>
                      <m:d>
                        <m:dPr>
                          <m:ctrlPr>
                            <a:rPr lang="ru-RU" sz="4000" i="1" smtClean="0">
                              <a:latin typeface="Cambria Math" panose="02040503050406030204" pitchFamily="18" charset="0"/>
                            </a:rPr>
                          </m:ctrlPr>
                        </m:dPr>
                        <m:e>
                          <m:r>
                            <a:rPr lang="ru-RU" sz="4000" b="0" i="1" smtClean="0">
                              <a:latin typeface="Cambria Math"/>
                            </a:rPr>
                            <m:t>Эр−СРСП</m:t>
                          </m:r>
                        </m:e>
                      </m:d>
                      <m:r>
                        <a:rPr lang="ru-RU" sz="4000" b="0" i="1" smtClean="0">
                          <a:latin typeface="Cambria Math"/>
                        </a:rPr>
                        <m:t>∗</m:t>
                      </m:r>
                      <m:f>
                        <m:fPr>
                          <m:ctrlPr>
                            <a:rPr lang="ru-RU" sz="4000" i="1">
                              <a:latin typeface="Cambria Math" panose="02040503050406030204" pitchFamily="18" charset="0"/>
                            </a:rPr>
                          </m:ctrlPr>
                        </m:fPr>
                        <m:num>
                          <m:r>
                            <a:rPr lang="ru-RU" sz="4000" b="0" i="1" smtClean="0">
                              <a:latin typeface="Cambria Math"/>
                            </a:rPr>
                            <m:t>ЗС</m:t>
                          </m:r>
                        </m:num>
                        <m:den>
                          <m:r>
                            <a:rPr lang="ru-RU" sz="4000" b="0" i="1" smtClean="0">
                              <a:latin typeface="Cambria Math"/>
                            </a:rPr>
                            <m:t>С</m:t>
                          </m:r>
                          <m:r>
                            <a:rPr lang="ru-RU" sz="4000" b="0" i="1">
                              <a:latin typeface="Cambria Math"/>
                            </a:rPr>
                            <m:t>С</m:t>
                          </m:r>
                        </m:den>
                      </m:f>
                      <m:r>
                        <a:rPr lang="ru-RU" sz="4000" b="0" i="1">
                          <a:latin typeface="Cambria Math"/>
                        </a:rPr>
                        <m:t> </m:t>
                      </m:r>
                    </m:oMath>
                  </m:oMathPara>
                </a14:m>
                <a:endParaRPr lang="ru-RU" dirty="0" smtClean="0"/>
              </a:p>
            </p:txBody>
          </p:sp>
        </mc:Choice>
        <mc:Fallback xmlns="">
          <p:sp>
            <p:nvSpPr>
              <p:cNvPr id="6" name="Заголовок 1"/>
              <p:cNvSpPr txBox="1">
                <a:spLocks noRot="1" noChangeAspect="1" noMove="1" noResize="1" noEditPoints="1" noAdjustHandles="1" noChangeArrowheads="1" noChangeShapeType="1" noTextEdit="1"/>
              </p:cNvSpPr>
              <p:nvPr/>
            </p:nvSpPr>
            <p:spPr>
              <a:xfrm>
                <a:off x="171450" y="1885950"/>
                <a:ext cx="12020550" cy="1562100"/>
              </a:xfrm>
              <a:prstGeom prst="rect">
                <a:avLst/>
              </a:prstGeom>
              <a:blipFill rotWithShape="1">
                <a:blip r:embed="rId4"/>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389429560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2"/>
          <p:cNvSpPr txBox="1">
            <a:spLocks/>
          </p:cNvSpPr>
          <p:nvPr/>
        </p:nvSpPr>
        <p:spPr>
          <a:xfrm>
            <a:off x="488576" y="309278"/>
            <a:ext cx="11551024" cy="1671921"/>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ru-RU" sz="5400" b="1" dirty="0"/>
              <a:t>Показатели эффективности собственного капитала:</a:t>
            </a:r>
          </a:p>
        </p:txBody>
      </p:sp>
      <p:sp>
        <p:nvSpPr>
          <p:cNvPr id="15" name="Title 5"/>
          <p:cNvSpPr txBox="1">
            <a:spLocks/>
          </p:cNvSpPr>
          <p:nvPr/>
        </p:nvSpPr>
        <p:spPr>
          <a:xfrm>
            <a:off x="582704" y="2762250"/>
            <a:ext cx="11609291" cy="3059205"/>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7" name="Заголовок 1"/>
          <p:cNvSpPr txBox="1">
            <a:spLocks/>
          </p:cNvSpPr>
          <p:nvPr/>
        </p:nvSpPr>
        <p:spPr>
          <a:xfrm>
            <a:off x="518829" y="1942631"/>
            <a:ext cx="11520771" cy="46105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5400" dirty="0" smtClean="0"/>
              <a:t>1</a:t>
            </a:r>
            <a:r>
              <a:rPr lang="ru-RU" sz="5400" dirty="0"/>
              <a:t>)	 </a:t>
            </a:r>
            <a:r>
              <a:rPr lang="ru-RU" sz="5400" dirty="0" smtClean="0"/>
              <a:t>коэффициенты </a:t>
            </a:r>
            <a:r>
              <a:rPr lang="ru-RU" sz="5400" dirty="0"/>
              <a:t>финансовой устойчивости;</a:t>
            </a:r>
          </a:p>
          <a:p>
            <a:pPr algn="l"/>
            <a:r>
              <a:rPr lang="ru-RU" sz="5400" dirty="0"/>
              <a:t>2)	 коэффициенты рентабельности;</a:t>
            </a:r>
          </a:p>
          <a:p>
            <a:pPr algn="l"/>
            <a:r>
              <a:rPr lang="ru-RU" sz="5400" dirty="0"/>
              <a:t>3)	 коэффициенты оборачиваемости собственных средств.</a:t>
            </a:r>
          </a:p>
        </p:txBody>
      </p:sp>
    </p:spTree>
    <p:extLst>
      <p:ext uri="{BB962C8B-B14F-4D97-AF65-F5344CB8AC3E}">
        <p14:creationId xmlns:p14="http://schemas.microsoft.com/office/powerpoint/2010/main" val="382748673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build="allAtOnce"/>
      <p:bldP spid="7"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1570</TotalTime>
  <Words>854</Words>
  <Application>Microsoft Office PowerPoint</Application>
  <PresentationFormat>Широкоэкранный</PresentationFormat>
  <Paragraphs>158</Paragraphs>
  <Slides>22</Slides>
  <Notes>6</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vt:i4>
      </vt:variant>
      <vt:variant>
        <vt:lpstr>Заголовки слайдов</vt:lpstr>
      </vt:variant>
      <vt:variant>
        <vt:i4>22</vt:i4>
      </vt:variant>
    </vt:vector>
  </HeadingPairs>
  <TitlesOfParts>
    <vt:vector size="32" baseType="lpstr">
      <vt:lpstr>Arial</vt:lpstr>
      <vt:lpstr>Bookman Old Style</vt:lpstr>
      <vt:lpstr>Calibri</vt:lpstr>
      <vt:lpstr>Calibri Light</vt:lpstr>
      <vt:lpstr>Cambria Math</vt:lpstr>
      <vt:lpstr>Comic Sans MS</vt:lpstr>
      <vt:lpstr>Times New Roman</vt:lpstr>
      <vt:lpstr>Wingdings</vt:lpstr>
      <vt:lpstr>1_Office Theme</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Средневзвешенная  стоимость капитала: WACC </vt:lpstr>
      <vt:lpstr>Презентация PowerPoint</vt:lpstr>
      <vt:lpstr>Презентация PowerPoint</vt:lpstr>
      <vt:lpstr> ПОНЯТИЕ И ВИДЫ СТОИМОСТИ КАПИТАЛА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2016</dc:title>
  <dc:creator>John Custer</dc:creator>
  <cp:lastModifiedBy>Image&amp;Matros ®</cp:lastModifiedBy>
  <cp:revision>108</cp:revision>
  <dcterms:created xsi:type="dcterms:W3CDTF">2016-03-13T21:05:59Z</dcterms:created>
  <dcterms:modified xsi:type="dcterms:W3CDTF">2021-02-08T02:07:55Z</dcterms:modified>
</cp:coreProperties>
</file>