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56" r:id="rId3"/>
    <p:sldId id="258" r:id="rId4"/>
    <p:sldId id="264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176" autoAdjust="0"/>
    <p:restoredTop sz="94660"/>
  </p:normalViewPr>
  <p:slideViewPr>
    <p:cSldViewPr>
      <p:cViewPr varScale="1">
        <p:scale>
          <a:sx n="72" d="100"/>
          <a:sy n="72" d="100"/>
        </p:scale>
        <p:origin x="-10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5C62BDBE-0C9A-4E0E-9315-F0AB29586B56}" type="datetimeFigureOut">
              <a:rPr lang="ru-RU" smtClean="0"/>
              <a:pPr/>
              <a:t>20.12.2020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9D93C797-1728-4EDD-A891-61FA965BA19C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xmlns="" val="2489091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2BDBE-0C9A-4E0E-9315-F0AB29586B56}" type="datetimeFigureOut">
              <a:rPr lang="ru-RU" smtClean="0"/>
              <a:pPr/>
              <a:t>20.12.2020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3C797-1728-4EDD-A891-61FA965BA19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05944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2BDBE-0C9A-4E0E-9315-F0AB29586B56}" type="datetimeFigureOut">
              <a:rPr lang="ru-RU" smtClean="0"/>
              <a:pPr/>
              <a:t>20.12.2020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3C797-1728-4EDD-A891-61FA965BA19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526808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2BDBE-0C9A-4E0E-9315-F0AB29586B56}" type="datetimeFigureOut">
              <a:rPr lang="ru-RU" smtClean="0"/>
              <a:pPr/>
              <a:t>20.12.2020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3C797-1728-4EDD-A891-61FA965BA19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786571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2BDBE-0C9A-4E0E-9315-F0AB29586B56}" type="datetimeFigureOut">
              <a:rPr lang="ru-RU" smtClean="0"/>
              <a:pPr/>
              <a:t>20.12.2020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3C797-1728-4EDD-A891-61FA965BA19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469437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2BDBE-0C9A-4E0E-9315-F0AB29586B56}" type="datetimeFigureOut">
              <a:rPr lang="ru-RU" smtClean="0"/>
              <a:pPr/>
              <a:t>20.12.2020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3C797-1728-4EDD-A891-61FA965BA19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04848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2BDBE-0C9A-4E0E-9315-F0AB29586B56}" type="datetimeFigureOut">
              <a:rPr lang="ru-RU" smtClean="0"/>
              <a:pPr/>
              <a:t>20.12.2020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3C797-1728-4EDD-A891-61FA965BA19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952885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2BDBE-0C9A-4E0E-9315-F0AB29586B56}" type="datetimeFigureOut">
              <a:rPr lang="ru-RU" smtClean="0"/>
              <a:pPr/>
              <a:t>20.12.2020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3C797-1728-4EDD-A891-61FA965BA19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477125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2BDBE-0C9A-4E0E-9315-F0AB29586B56}" type="datetimeFigureOut">
              <a:rPr lang="ru-RU" smtClean="0"/>
              <a:pPr/>
              <a:t>20.12.2020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3C797-1728-4EDD-A891-61FA965BA19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57662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5C62BDBE-0C9A-4E0E-9315-F0AB29586B56}" type="datetimeFigureOut">
              <a:rPr lang="ru-RU" smtClean="0"/>
              <a:pPr/>
              <a:t>20.12.2020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9D93C797-1728-4EDD-A891-61FA965BA19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79763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2BDBE-0C9A-4E0E-9315-F0AB29586B56}" type="datetimeFigureOut">
              <a:rPr lang="ru-RU" smtClean="0"/>
              <a:pPr/>
              <a:t>20.12.2020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9D93C797-1728-4EDD-A891-61FA965BA19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368286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2BDBE-0C9A-4E0E-9315-F0AB29586B56}" type="datetimeFigureOut">
              <a:rPr lang="ru-RU" smtClean="0"/>
              <a:pPr/>
              <a:t>20.12.2020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3C797-1728-4EDD-A891-61FA965BA19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59012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2BDBE-0C9A-4E0E-9315-F0AB29586B56}" type="datetimeFigureOut">
              <a:rPr lang="ru-RU" smtClean="0"/>
              <a:pPr/>
              <a:t>20.12.2020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3C797-1728-4EDD-A891-61FA965BA19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01101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2BDBE-0C9A-4E0E-9315-F0AB29586B56}" type="datetimeFigureOut">
              <a:rPr lang="ru-RU" smtClean="0"/>
              <a:pPr/>
              <a:t>20.12.2020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3C797-1728-4EDD-A891-61FA965BA19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911108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2BDBE-0C9A-4E0E-9315-F0AB29586B56}" type="datetimeFigureOut">
              <a:rPr lang="ru-RU" smtClean="0"/>
              <a:pPr/>
              <a:t>20.12.2020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3C797-1728-4EDD-A891-61FA965BA19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63588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2BDBE-0C9A-4E0E-9315-F0AB29586B56}" type="datetimeFigureOut">
              <a:rPr lang="ru-RU" smtClean="0"/>
              <a:pPr/>
              <a:t>20.12.2020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3C797-1728-4EDD-A891-61FA965BA19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04382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2BDBE-0C9A-4E0E-9315-F0AB29586B56}" type="datetimeFigureOut">
              <a:rPr lang="ru-RU" smtClean="0"/>
              <a:pPr/>
              <a:t>20.12.2020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3C797-1728-4EDD-A891-61FA965BA19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99944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C62BDBE-0C9A-4E0E-9315-F0AB29586B56}" type="datetimeFigureOut">
              <a:rPr lang="ru-RU" smtClean="0"/>
              <a:pPr/>
              <a:t>20.12.2020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D93C797-1728-4EDD-A891-61FA965BA19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85069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4722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МОДЕЛЬ СОВРЕМЕННОГО УЧИТЕЛЯ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Модель учителя – это мысленный образ оригинала идеального (совершенного) профессионала. </a:t>
            </a:r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eidos.ru/journal/2011/im0111-05-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99592" y="764704"/>
            <a:ext cx="849694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>Современный учитель строит общение с детьми не ≪от себя≫, а ≪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от них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>≫. Общение ≪от партнера≫ помогает 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наиболее точно 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>отражать 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личность учащегося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>, а значит более эффективно реализовать собственно педагогические</a:t>
            </a:r>
          </a:p>
          <a:p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>задачи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. Современный учитель ощущает психологическую атмосферу в классе (без этого продуктивной учебно-воспитательный процесс невозможен).</a:t>
            </a:r>
          </a:p>
          <a:p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Для этого эму необходимо:</a:t>
            </a:r>
          </a:p>
          <a:p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- уметь наблюдать за детьми;</a:t>
            </a:r>
          </a:p>
          <a:p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- воспринимать выражение глаз ребят, их мимику, экспрессию;</a:t>
            </a:r>
          </a:p>
          <a:p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- обращать внимание на все детали поведения детей, их настроение;</a:t>
            </a:r>
          </a:p>
          <a:p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- сопоставлять сегодняшнюю психологическую атмосферу в классе со вчерашней.</a:t>
            </a:r>
            <a:endParaRPr lang="ru-RU" sz="24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moluch.ru/archive/48/6084/images/m503f6dd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0"/>
            <a:ext cx="8892480" cy="68580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620688"/>
            <a:ext cx="864096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/>
              <a:t>Учитель видит себя как бы со стороны глазами детей. Для этого необходимо:</a:t>
            </a:r>
          </a:p>
          <a:p>
            <a:r>
              <a:rPr lang="ru-RU" sz="2400" b="1" i="1" dirty="0" smtClean="0"/>
              <a:t>- чаще анализировать свою собственную деятельность;</a:t>
            </a:r>
          </a:p>
          <a:p>
            <a:r>
              <a:rPr lang="ru-RU" sz="2400" b="1" i="1" dirty="0" smtClean="0"/>
              <a:t>- стремится поставить себя на место учащихся;</a:t>
            </a:r>
          </a:p>
          <a:p>
            <a:r>
              <a:rPr lang="ru-RU" sz="2400" b="1" i="1" dirty="0" smtClean="0"/>
              <a:t>- посещать уроки коллег и сравнивать себя с ними;</a:t>
            </a:r>
          </a:p>
          <a:p>
            <a:r>
              <a:rPr lang="ru-RU" sz="2400" b="1" i="1" dirty="0" smtClean="0"/>
              <a:t>- выявлять, какие личностные недостатки учителя влияют на работу с детьми;</a:t>
            </a:r>
          </a:p>
          <a:p>
            <a:r>
              <a:rPr lang="ru-RU" sz="2400" b="1" i="1" dirty="0" smtClean="0"/>
              <a:t>- честно признавать свои ошибки, не стремясь сказать, что чего-то в данный момент не хватает;</a:t>
            </a:r>
          </a:p>
          <a:p>
            <a:r>
              <a:rPr lang="ru-RU" sz="2400" b="1" i="1" dirty="0" smtClean="0"/>
              <a:t>- чаще организовывать контакты с детьми в свободное время от занятий;</a:t>
            </a:r>
          </a:p>
          <a:p>
            <a:r>
              <a:rPr lang="ru-RU" sz="2400" b="1" i="1" dirty="0" smtClean="0"/>
              <a:t>- если у учителя появилась в классе кличка, не обижаться, а проанализировать её суть и определить, какие личностные недостатки привели к ее возникновению.</a:t>
            </a:r>
            <a:endParaRPr lang="ru-RU" sz="2400" b="1" i="1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908720"/>
            <a:ext cx="878497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smtClean="0"/>
              <a:t>Хороший учитель умеет слушать детей - это важнейший показатель</a:t>
            </a:r>
          </a:p>
          <a:p>
            <a:r>
              <a:rPr lang="ru-RU" sz="2000" b="1" i="1" dirty="0" smtClean="0"/>
              <a:t>внимания к личности ребенка. (Выслушивать до конца). Учитель не имеет профессионального права обижаться на детей – в  этом тоже своеобразие педагогического общения.  Доказывая неправильность мнения ученика, учитель не задевает недостатков его характера (≪Я глубоко разочарован в твоем поведении≫, а не ≪Ты ведешь себя безобразно≫).  Хороший учитель старается преодолеть негативные установки по отношению к некоторым ученикам. Хороший учитель помнить, что голая критика поведения, образа жизни, знаний школьника бесполезна. Она не содержит в себе конструктивного</a:t>
            </a:r>
          </a:p>
          <a:p>
            <a:r>
              <a:rPr lang="ru-RU" sz="2000" b="1" i="1" dirty="0" smtClean="0"/>
              <a:t>начала, не передает учащемуся личностного позитивного отношения к нему, ставит школьника в позицию обороняющегося, ведет к формированию занижено самооценки. Хороший учитель часто улыбается детям. Улыбка при входе в класс говорит учащимся, что встреча с ними приятна учителю, и создает общий благоприятный психологический настрой.</a:t>
            </a:r>
            <a:endParaRPr lang="ru-RU" sz="2000" b="1" i="1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548680"/>
            <a:ext cx="8784976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smtClean="0"/>
              <a:t>Учитель стремится, чтобы в процессе взаимодействия с детьми чаще</a:t>
            </a:r>
          </a:p>
          <a:p>
            <a:r>
              <a:rPr lang="ru-RU" sz="2000" b="1" i="1" dirty="0" smtClean="0"/>
              <a:t>звучали одобрение, похвала, поощрение. В результате школьник начинает связывать с личностью учителя и предмет, который он ведет, собственные положительные эмоции переживания с получаемыми знаниями. Дети должны знать, как к ним относится учитель. Учитель ≪транслирует≫ в класс свое отношение к детям. Хороший учитель запоминает имена учащихся, другие характеристики</a:t>
            </a:r>
          </a:p>
          <a:p>
            <a:r>
              <a:rPr lang="ru-RU" sz="2000" b="1" i="1" dirty="0" smtClean="0"/>
              <a:t>их личности. Детей всегда волнует их личность - отношение к ней, понимание, уважение. Школьники, особенно подростки, хотят, чтобы их воспринимали именно как личности, этим объясняется их стремление к самоутверждению, самореализации. Вот почему учитель всегда проявляет неподдельный интерес к личности ребенка, и дети должны это ощущать.</a:t>
            </a:r>
            <a:r>
              <a:rPr lang="ru-RU" sz="2000" dirty="0" smtClean="0"/>
              <a:t> </a:t>
            </a:r>
            <a:r>
              <a:rPr lang="ru-RU" sz="2000" b="1" i="1" dirty="0" smtClean="0"/>
              <a:t>Особое внимание учитель уделяет собственной речи:</a:t>
            </a:r>
          </a:p>
          <a:p>
            <a:r>
              <a:rPr lang="ru-RU" sz="2000" b="1" i="1" dirty="0" smtClean="0"/>
              <a:t>- не использует в речи вульгаризмов, слов - паразитов;</a:t>
            </a:r>
          </a:p>
          <a:p>
            <a:r>
              <a:rPr lang="ru-RU" sz="2000" b="1" i="1" dirty="0" smtClean="0"/>
              <a:t>- следит за темпом речи;</a:t>
            </a:r>
          </a:p>
          <a:p>
            <a:r>
              <a:rPr lang="ru-RU" sz="2000" b="1" i="1" dirty="0" smtClean="0"/>
              <a:t>- обращает особое внимание на интонирование;</a:t>
            </a:r>
          </a:p>
          <a:p>
            <a:r>
              <a:rPr lang="ru-RU" sz="2000" b="1" i="1" dirty="0" smtClean="0"/>
              <a:t>- исключает из своей речи окрик, резкие интонации.</a:t>
            </a:r>
            <a:endParaRPr lang="ru-RU" sz="2000" b="1" i="1" dirty="0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188640"/>
            <a:ext cx="8424936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/>
              <a:t>Учитель специально организует свои взаимоотношения с трудными школьниками, понимает, что их проблемы - следствие психологической или педагогической запущенности, возможной физиологической патологии. Особое внимание учитель обращает на взаимоотношение с коллегами:  они существенным образом влияют на общий социально – психологический климат учебно - воспитательного процесса. Учитель доброжелателен с другими членами педагогического коллектива, стремится к сотрудничеству, подходит к</a:t>
            </a:r>
          </a:p>
          <a:p>
            <a:r>
              <a:rPr lang="ru-RU" sz="2800" b="1" i="1" dirty="0" smtClean="0"/>
              <a:t>своим коллегам с оптимистической гипотезой, ищет то, что сближает.</a:t>
            </a:r>
            <a:endParaRPr lang="ru-RU" sz="2800" b="1" i="1" dirty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22714"/>
          </a:xfrm>
        </p:spPr>
        <p:txBody>
          <a:bodyPr>
            <a:normAutofit/>
          </a:bodyPr>
          <a:lstStyle/>
          <a:p>
            <a:r>
              <a:rPr lang="ru-RU" sz="3600" b="1" i="1" dirty="0" smtClean="0"/>
              <a:t>Профессиональная модель учителя</a:t>
            </a:r>
            <a:r>
              <a:rPr lang="ru-RU" sz="2400" b="1" i="1" dirty="0" smtClean="0"/>
              <a:t/>
            </a:r>
            <a:br>
              <a:rPr lang="ru-RU" sz="2400" b="1" i="1" dirty="0" smtClean="0"/>
            </a:br>
            <a:r>
              <a:rPr lang="ru-RU" sz="2400" b="1" dirty="0" smtClean="0"/>
              <a:t> Считаю необходимым ввести обязательный профотбор с четкими критериями, уделив внимание особенностям личности педагога. Одежда и аксессуары современного учителя должны соответствовать возрасту, времени, месту. Это не должно быть броским, но обязательно стильно и современно. Я бы поднял престиж учителя. Учитель должен чувствовать себя свободным, уверенным, иметь возможность получать информацию любую. А для этого он не должен быть стеснен в средствах</a:t>
            </a:r>
            <a:endParaRPr lang="ru-RU" sz="2400" b="1" i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Парал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Параллакс</Template>
  <TotalTime>89</TotalTime>
  <Words>605</Words>
  <Application>Microsoft Office PowerPoint</Application>
  <PresentationFormat>Экран (4:3)</PresentationFormat>
  <Paragraphs>29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Параллакс</vt:lpstr>
      <vt:lpstr>МОДЕЛЬ СОВРЕМЕННОГО УЧИТЕЛЯ     Модель учителя – это мысленный образ оригинала идеального (совершенного) профессионала.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Профессиональная модель учителя  Считаю необходимым ввести обязательный профотбор с четкими критериями, уделив внимание особенностям личности педагога. Одежда и аксессуары современного учителя должны соответствовать возрасту, времени, месту. Это не должно быть броским, но обязательно стильно и современно. Я бы поднял престиж учителя. Учитель должен чувствовать себя свободным, уверенным, иметь возможность получать информацию любую. А для этого он не должен быть стеснен в средствах</vt:lpstr>
    </vt:vector>
  </TitlesOfParts>
  <Company>WolfishLair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МОДЕЛЬ СОВРЕМЕННОГО УЧИТЕЛЯ Модель</dc:title>
  <dc:creator>Kakha</dc:creator>
  <cp:lastModifiedBy>admin</cp:lastModifiedBy>
  <cp:revision>14</cp:revision>
  <dcterms:created xsi:type="dcterms:W3CDTF">2013-11-24T13:19:18Z</dcterms:created>
  <dcterms:modified xsi:type="dcterms:W3CDTF">2020-12-20T11:50:53Z</dcterms:modified>
</cp:coreProperties>
</file>