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2" r:id="rId4"/>
    <p:sldId id="258" r:id="rId5"/>
    <p:sldId id="268" r:id="rId6"/>
    <p:sldId id="269" r:id="rId7"/>
    <p:sldId id="270" r:id="rId8"/>
    <p:sldId id="271" r:id="rId9"/>
    <p:sldId id="272" r:id="rId10"/>
    <p:sldId id="277" r:id="rId11"/>
    <p:sldId id="273" r:id="rId12"/>
    <p:sldId id="274" r:id="rId13"/>
    <p:sldId id="275" r:id="rId14"/>
    <p:sldId id="276" r:id="rId15"/>
    <p:sldId id="278" r:id="rId16"/>
    <p:sldId id="279"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C71EC6-210F-42DE-9C53-41977AD35B3D}" type="datetimeFigureOut">
              <a:rPr lang="ru-RU" smtClean="0"/>
              <a:t>14.10.2021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14.10.2021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B4C71EC6-210F-42DE-9C53-41977AD35B3D}" type="datetimeFigureOut">
              <a:rPr lang="ru-RU" smtClean="0"/>
              <a:t>14.10.2021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14.10.2021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C71EC6-210F-42DE-9C53-41977AD35B3D}" type="datetimeFigureOut">
              <a:rPr lang="ru-RU" smtClean="0"/>
              <a:t>14.10.2021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14.10.2021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14.10.2021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t>14.10.2021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4C71EC6-210F-42DE-9C53-41977AD35B3D}" type="datetimeFigureOut">
              <a:rPr lang="ru-RU" smtClean="0"/>
              <a:t>14.10.2021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14.10.2021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B4C71EC6-210F-42DE-9C53-41977AD35B3D}" type="datetimeFigureOut">
              <a:rPr lang="ru-RU" smtClean="0"/>
              <a:t>14.10.2021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C71EC6-210F-42DE-9C53-41977AD35B3D}" type="datetimeFigureOut">
              <a:rPr lang="ru-RU" smtClean="0"/>
              <a:t>14.10.2021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685801"/>
            <a:ext cx="7474024" cy="4975447"/>
          </a:xfrm>
        </p:spPr>
        <p:txBody>
          <a:bodyPr/>
          <a:lstStyle/>
          <a:p>
            <a:pPr marL="18288" indent="0" algn="ctr">
              <a:buNone/>
            </a:pPr>
            <a:endParaRPr lang="kk-KZ" sz="3200" b="1" dirty="0" smtClean="0">
              <a:effectLst/>
              <a:latin typeface="Times New Roman" panose="02020603050405020304" pitchFamily="18" charset="0"/>
              <a:cs typeface="Times New Roman" panose="02020603050405020304" pitchFamily="18" charset="0"/>
            </a:endParaRPr>
          </a:p>
          <a:p>
            <a:pPr marL="18288" indent="0" algn="ctr">
              <a:buNone/>
            </a:pPr>
            <a:endParaRPr lang="kk-KZ" sz="3200" b="1" dirty="0">
              <a:latin typeface="Times New Roman" panose="02020603050405020304" pitchFamily="18" charset="0"/>
              <a:cs typeface="Times New Roman" panose="02020603050405020304" pitchFamily="18" charset="0"/>
            </a:endParaRPr>
          </a:p>
          <a:p>
            <a:pPr marL="18288" indent="0" algn="ctr">
              <a:buNone/>
            </a:pPr>
            <a:r>
              <a:rPr lang="kk-KZ" sz="3200" b="1" dirty="0" smtClean="0">
                <a:solidFill>
                  <a:schemeClr val="bg1"/>
                </a:solidFill>
                <a:effectLst/>
                <a:latin typeface="Times New Roman" panose="02020603050405020304" pitchFamily="18" charset="0"/>
                <a:cs typeface="Times New Roman" panose="02020603050405020304" pitchFamily="18" charset="0"/>
              </a:rPr>
              <a:t>7-Дәріс </a:t>
            </a:r>
          </a:p>
          <a:p>
            <a:pPr marL="18288" indent="0" algn="ctr">
              <a:buNone/>
            </a:pPr>
            <a:r>
              <a:rPr lang="kk-KZ" sz="3200" b="1" dirty="0" smtClean="0">
                <a:solidFill>
                  <a:schemeClr val="bg1"/>
                </a:solidFill>
                <a:effectLst/>
                <a:latin typeface="Times New Roman" panose="02020603050405020304" pitchFamily="18" charset="0"/>
                <a:cs typeface="Times New Roman" panose="02020603050405020304" pitchFamily="18" charset="0"/>
              </a:rPr>
              <a:t> </a:t>
            </a:r>
            <a:r>
              <a:rPr lang="kk-KZ" sz="3200" b="1" dirty="0">
                <a:solidFill>
                  <a:schemeClr val="bg1"/>
                </a:solidFill>
                <a:effectLst/>
                <a:latin typeface="Times New Roman" panose="02020603050405020304" pitchFamily="18" charset="0"/>
                <a:cs typeface="Times New Roman" panose="02020603050405020304" pitchFamily="18" charset="0"/>
              </a:rPr>
              <a:t>Қаржылық институттар төлейтін корпоративтік табыс салығы</a:t>
            </a:r>
            <a:endParaRPr lang="ru-RU" sz="3200" dirty="0">
              <a:solidFill>
                <a:schemeClr val="bg1"/>
              </a:solidFill>
              <a:effectLst/>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379201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a:t/>
            </a:r>
            <a:br>
              <a:rPr lang="ru-RU" dirty="0"/>
            </a:br>
            <a:r>
              <a:rPr lang="ru-RU" b="1" dirty="0" err="1" smtClean="0">
                <a:solidFill>
                  <a:schemeClr val="bg1"/>
                </a:solidFill>
                <a:latin typeface="Times New Roman" panose="02020603050405020304" pitchFamily="18" charset="0"/>
                <a:cs typeface="Times New Roman" panose="02020603050405020304" pitchFamily="18" charset="0"/>
              </a:rPr>
              <a:t>Салық</a:t>
            </a:r>
            <a:r>
              <a:rPr lang="ru-RU" b="1" dirty="0" smtClean="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салынатын</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табыс</a:t>
            </a:r>
            <a:r>
              <a:rPr lang="ru-RU" b="1"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жылдық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жиынтық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табыс</a:t>
            </a:r>
            <a:r>
              <a:rPr lang="ru-RU" dirty="0">
                <a:solidFill>
                  <a:schemeClr val="bg1"/>
                </a:solidFill>
                <a:latin typeface="Times New Roman" panose="02020603050405020304" pitchFamily="18" charset="0"/>
                <a:cs typeface="Times New Roman" panose="02020603050405020304" pitchFamily="18" charset="0"/>
              </a:rPr>
              <a:t> пен </a:t>
            </a:r>
            <a:r>
              <a:rPr lang="ru-RU" dirty="0" err="1">
                <a:solidFill>
                  <a:schemeClr val="bg1"/>
                </a:solidFill>
                <a:latin typeface="Times New Roman" panose="02020603050405020304" pitchFamily="18" charset="0"/>
                <a:cs typeface="Times New Roman" panose="02020603050405020304" pitchFamily="18" charset="0"/>
              </a:rPr>
              <a:t>көзделген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шегерімдер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арасындағы</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айырма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ретінде</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анықталады</a:t>
            </a:r>
            <a:r>
              <a:rPr lang="ru-RU" dirty="0">
                <a:solidFill>
                  <a:schemeClr val="bg1"/>
                </a:solidFill>
                <a:latin typeface="Times New Roman" panose="02020603050405020304" pitchFamily="18" charset="0"/>
                <a:cs typeface="Times New Roman" panose="02020603050405020304" pitchFamily="18" charset="0"/>
              </a:rPr>
              <a:t>.</a:t>
            </a:r>
            <a:r>
              <a:rPr lang="ru-RU" dirty="0">
                <a:solidFill>
                  <a:schemeClr val="bg1"/>
                </a:solidFill>
                <a:latin typeface="Times New Roman" panose="02020603050405020304" pitchFamily="18" charset="0"/>
                <a:cs typeface="Times New Roman" panose="02020603050405020304" pitchFamily="18" charset="0"/>
              </a:rPr>
              <a:t/>
            </a:r>
            <a:br>
              <a:rPr lang="ru-RU" dirty="0">
                <a:solidFill>
                  <a:schemeClr val="bg1"/>
                </a:solidFill>
                <a:latin typeface="Times New Roman" panose="02020603050405020304" pitchFamily="18" charset="0"/>
                <a:cs typeface="Times New Roman" panose="02020603050405020304" pitchFamily="18" charset="0"/>
              </a:rPr>
            </a:br>
            <a:r>
              <a:rPr lang="ru-RU" dirty="0">
                <a:solidFill>
                  <a:schemeClr val="bg1"/>
                </a:solidFill>
                <a:latin typeface="Times New Roman" panose="02020603050405020304" pitchFamily="18" charset="0"/>
                <a:cs typeface="Times New Roman" panose="02020603050405020304" pitchFamily="18" charset="0"/>
              </a:rPr>
              <a:t/>
            </a:r>
            <a:br>
              <a:rPr lang="ru-RU" dirty="0">
                <a:solidFill>
                  <a:schemeClr val="bg1"/>
                </a:solidFill>
                <a:latin typeface="Times New Roman" panose="02020603050405020304" pitchFamily="18" charset="0"/>
                <a:cs typeface="Times New Roman" panose="02020603050405020304" pitchFamily="18" charset="0"/>
              </a:rPr>
            </a:br>
            <a:r>
              <a:rPr lang="ru-RU" dirty="0">
                <a:solidFill>
                  <a:schemeClr val="bg1"/>
                </a:solidFill>
                <a:latin typeface="Times New Roman" panose="02020603050405020304" pitchFamily="18" charset="0"/>
                <a:cs typeface="Times New Roman" panose="02020603050405020304" pitchFamily="18" charset="0"/>
              </a:rPr>
              <a:t/>
            </a:r>
            <a:br>
              <a:rPr lang="ru-RU" dirty="0">
                <a:solidFill>
                  <a:schemeClr val="bg1"/>
                </a:solidFill>
                <a:latin typeface="Times New Roman" panose="02020603050405020304" pitchFamily="18" charset="0"/>
                <a:cs typeface="Times New Roman" panose="02020603050405020304" pitchFamily="18" charset="0"/>
              </a:rPr>
            </a:br>
            <a:r>
              <a:rPr lang="ru-RU" b="1" dirty="0" err="1">
                <a:solidFill>
                  <a:schemeClr val="bg1"/>
                </a:solidFill>
                <a:latin typeface="Times New Roman" panose="02020603050405020304" pitchFamily="18" charset="0"/>
                <a:cs typeface="Times New Roman" panose="02020603050405020304" pitchFamily="18" charset="0"/>
              </a:rPr>
              <a:t>Салық</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салынатын</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табыс</a:t>
            </a:r>
            <a:r>
              <a:rPr lang="ru-RU" b="1" dirty="0">
                <a:solidFill>
                  <a:schemeClr val="bg1"/>
                </a:solidFill>
                <a:latin typeface="Times New Roman" panose="02020603050405020304" pitchFamily="18" charset="0"/>
                <a:cs typeface="Times New Roman" panose="02020603050405020304" pitchFamily="18" charset="0"/>
              </a:rPr>
              <a:t>=</a:t>
            </a:r>
            <a:r>
              <a:rPr lang="ru-RU" b="1" dirty="0" err="1">
                <a:solidFill>
                  <a:schemeClr val="bg1"/>
                </a:solidFill>
                <a:latin typeface="Times New Roman" panose="02020603050405020304" pitchFamily="18" charset="0"/>
                <a:cs typeface="Times New Roman" panose="02020603050405020304" pitchFamily="18" charset="0"/>
              </a:rPr>
              <a:t>жылдық</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жиынтық</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табыс-шегерістер</a:t>
            </a:r>
            <a:r>
              <a:rPr lang="ru-RU" dirty="0"/>
              <a:t/>
            </a:r>
            <a:br>
              <a:rPr lang="ru-RU" dirty="0"/>
            </a:br>
            <a:endParaRPr lang="ru-RU" dirty="0"/>
          </a:p>
        </p:txBody>
      </p:sp>
    </p:spTree>
    <p:extLst>
      <p:ext uri="{BB962C8B-B14F-4D97-AF65-F5344CB8AC3E}">
        <p14:creationId xmlns:p14="http://schemas.microsoft.com/office/powerpoint/2010/main" val="555981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7239000" cy="5330992"/>
          </a:xfrm>
        </p:spPr>
        <p:txBody>
          <a:bodyPr/>
          <a:lstStyle/>
          <a:p>
            <a:r>
              <a:rPr lang="kk-KZ" dirty="0">
                <a:solidFill>
                  <a:schemeClr val="bg1"/>
                </a:solidFill>
                <a:latin typeface="Times New Roman" panose="02020603050405020304" pitchFamily="18" charset="0"/>
                <a:cs typeface="Times New Roman" panose="02020603050405020304" pitchFamily="18" charset="0"/>
              </a:rPr>
              <a:t>Резидент-заңи тұлғаның жиынтық жылдық табысы салық кезеңі ішінде Қазақстан Республикасы мен одан тыс жерлерден алынуға тиіс(алынған) табыстардан тұрады. Қазақстан Республикасында қызметін тұрақты мекеме  арқылы жүзеге асыратын бейрезидент-заңи тұлғаның жылдық жиынтық табысы салық заңнамасына сәйкес анықталады, оған тұрақты мекеменің қызметіне байланысты табыстардың барлық түрлері жатады</a:t>
            </a:r>
            <a:endParaRPr lang="ru-R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5129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2000" dirty="0">
                <a:solidFill>
                  <a:schemeClr val="bg1"/>
                </a:solidFill>
              </a:rPr>
              <a:t>         Салық кодексіне сәйкес жылдық жиынтық табысқа мына төмендегілерді қоса, салық төлеушінің табыстарының барлық түрлері кіріктіріледі</a:t>
            </a:r>
            <a:r>
              <a:rPr lang="kk-KZ" sz="2000" dirty="0" smtClean="0">
                <a:solidFill>
                  <a:schemeClr val="bg1"/>
                </a:solidFill>
              </a:rPr>
              <a:t>:</a:t>
            </a:r>
            <a:endParaRPr lang="ru-RU" sz="2000" dirty="0">
              <a:solidFill>
                <a:schemeClr val="bg1"/>
              </a:solidFill>
            </a:endParaRPr>
          </a:p>
        </p:txBody>
      </p:sp>
      <p:sp>
        <p:nvSpPr>
          <p:cNvPr id="3" name="Объект 2"/>
          <p:cNvSpPr>
            <a:spLocks noGrp="1"/>
          </p:cNvSpPr>
          <p:nvPr>
            <p:ph idx="1"/>
          </p:nvPr>
        </p:nvSpPr>
        <p:spPr/>
        <p:txBody>
          <a:bodyPr>
            <a:normAutofit fontScale="25000" lnSpcReduction="20000"/>
          </a:bodyPr>
          <a:lstStyle/>
          <a:p>
            <a:r>
              <a:rPr lang="kk-KZ" dirty="0"/>
              <a:t> </a:t>
            </a:r>
            <a:endParaRPr lang="ru-RU" dirty="0"/>
          </a:p>
          <a:p>
            <a:pPr lvl="0"/>
            <a:r>
              <a:rPr lang="kk-KZ" sz="6400" dirty="0">
                <a:solidFill>
                  <a:schemeClr val="bg1"/>
                </a:solidFill>
                <a:latin typeface="Times New Roman" panose="02020603050405020304" pitchFamily="18" charset="0"/>
                <a:cs typeface="Times New Roman" panose="02020603050405020304" pitchFamily="18" charset="0"/>
              </a:rPr>
              <a:t>тауарларды (жұмыстарды, қызметтер көрсетуді) өткізуден түсетін табыс;</a:t>
            </a:r>
            <a:endParaRPr lang="ru-RU" sz="6400" dirty="0">
              <a:solidFill>
                <a:schemeClr val="bg1"/>
              </a:solidFill>
              <a:latin typeface="Times New Roman" panose="02020603050405020304" pitchFamily="18" charset="0"/>
              <a:cs typeface="Times New Roman" panose="02020603050405020304" pitchFamily="18" charset="0"/>
            </a:endParaRPr>
          </a:p>
          <a:p>
            <a:pPr lvl="0"/>
            <a:r>
              <a:rPr lang="kk-KZ" sz="6400" dirty="0">
                <a:solidFill>
                  <a:schemeClr val="bg1"/>
                </a:solidFill>
                <a:latin typeface="Times New Roman" panose="02020603050405020304" pitchFamily="18" charset="0"/>
                <a:cs typeface="Times New Roman" panose="02020603050405020304" pitchFamily="18" charset="0"/>
              </a:rPr>
              <a:t>үйлерді, ғимараттарды, құрылыстарды, сондай-ақ амортизациялауға жатпайтын активтерді өткізу кезіндегі құн өсімімен түсетін табыс;</a:t>
            </a:r>
            <a:endParaRPr lang="ru-RU" sz="6400" dirty="0">
              <a:solidFill>
                <a:schemeClr val="bg1"/>
              </a:solidFill>
              <a:latin typeface="Times New Roman" panose="02020603050405020304" pitchFamily="18" charset="0"/>
              <a:cs typeface="Times New Roman" panose="02020603050405020304" pitchFamily="18" charset="0"/>
            </a:endParaRPr>
          </a:p>
          <a:p>
            <a:pPr lvl="0"/>
            <a:r>
              <a:rPr lang="kk-KZ" sz="6400" dirty="0">
                <a:solidFill>
                  <a:schemeClr val="bg1"/>
                </a:solidFill>
                <a:latin typeface="Times New Roman" panose="02020603050405020304" pitchFamily="18" charset="0"/>
                <a:cs typeface="Times New Roman" panose="02020603050405020304" pitchFamily="18" charset="0"/>
              </a:rPr>
              <a:t>міндеттемелерді  есептеп шығарудан түсетін табыстар;</a:t>
            </a:r>
            <a:endParaRPr lang="ru-RU" sz="6400" dirty="0">
              <a:solidFill>
                <a:schemeClr val="bg1"/>
              </a:solidFill>
              <a:latin typeface="Times New Roman" panose="02020603050405020304" pitchFamily="18" charset="0"/>
              <a:cs typeface="Times New Roman" panose="02020603050405020304" pitchFamily="18" charset="0"/>
            </a:endParaRPr>
          </a:p>
          <a:p>
            <a:pPr lvl="0"/>
            <a:r>
              <a:rPr lang="kk-KZ" sz="6400" dirty="0">
                <a:solidFill>
                  <a:schemeClr val="bg1"/>
                </a:solidFill>
                <a:latin typeface="Times New Roman" panose="02020603050405020304" pitchFamily="18" charset="0"/>
                <a:cs typeface="Times New Roman" panose="02020603050405020304" pitchFamily="18" charset="0"/>
              </a:rPr>
              <a:t>күмәнді міндеттемелер бойынша түсетін табыстар;</a:t>
            </a:r>
            <a:endParaRPr lang="ru-RU" sz="6400" dirty="0">
              <a:solidFill>
                <a:schemeClr val="bg1"/>
              </a:solidFill>
              <a:latin typeface="Times New Roman" panose="02020603050405020304" pitchFamily="18" charset="0"/>
              <a:cs typeface="Times New Roman" panose="02020603050405020304" pitchFamily="18" charset="0"/>
            </a:endParaRPr>
          </a:p>
          <a:p>
            <a:pPr lvl="0"/>
            <a:r>
              <a:rPr lang="kk-KZ" sz="6400" dirty="0">
                <a:solidFill>
                  <a:schemeClr val="bg1"/>
                </a:solidFill>
                <a:latin typeface="Times New Roman" panose="02020603050405020304" pitchFamily="18" charset="0"/>
                <a:cs typeface="Times New Roman" panose="02020603050405020304" pitchFamily="18" charset="0"/>
              </a:rPr>
              <a:t>мүлікті жалға беруден түсетін табыстар;</a:t>
            </a:r>
            <a:endParaRPr lang="ru-RU" sz="6400" dirty="0">
              <a:solidFill>
                <a:schemeClr val="bg1"/>
              </a:solidFill>
              <a:latin typeface="Times New Roman" panose="02020603050405020304" pitchFamily="18" charset="0"/>
              <a:cs typeface="Times New Roman" panose="02020603050405020304" pitchFamily="18" charset="0"/>
            </a:endParaRPr>
          </a:p>
          <a:p>
            <a:pPr lvl="0"/>
            <a:r>
              <a:rPr lang="kk-KZ" sz="6400" dirty="0">
                <a:solidFill>
                  <a:schemeClr val="bg1"/>
                </a:solidFill>
                <a:latin typeface="Times New Roman" panose="02020603050405020304" pitchFamily="18" charset="0"/>
                <a:cs typeface="Times New Roman" panose="02020603050405020304" pitchFamily="18" charset="0"/>
              </a:rPr>
              <a:t>Қазақстан Республикасының заңнамасымен провизиялар жасауға рұқсат етілген банктер мен операцияларының жекелеген түрлерін жүзеге асыратын ұйымдар жасаған провизиялардың мөлшерін азайтудан түсетін табыстар;</a:t>
            </a:r>
            <a:endParaRPr lang="ru-RU" sz="6400" dirty="0">
              <a:solidFill>
                <a:schemeClr val="bg1"/>
              </a:solidFill>
              <a:latin typeface="Times New Roman" panose="02020603050405020304" pitchFamily="18" charset="0"/>
              <a:cs typeface="Times New Roman" panose="02020603050405020304" pitchFamily="18" charset="0"/>
            </a:endParaRPr>
          </a:p>
          <a:p>
            <a:pPr lvl="0"/>
            <a:r>
              <a:rPr lang="kk-KZ" sz="6400" dirty="0">
                <a:solidFill>
                  <a:schemeClr val="bg1"/>
                </a:solidFill>
                <a:latin typeface="Times New Roman" panose="02020603050405020304" pitchFamily="18" charset="0"/>
                <a:cs typeface="Times New Roman" panose="02020603050405020304" pitchFamily="18" charset="0"/>
              </a:rPr>
              <a:t>борышты талап етуді басқаға беруден түсетін табыстар:</a:t>
            </a:r>
            <a:endParaRPr lang="ru-RU" sz="6400" dirty="0">
              <a:solidFill>
                <a:schemeClr val="bg1"/>
              </a:solidFill>
              <a:latin typeface="Times New Roman" panose="02020603050405020304" pitchFamily="18" charset="0"/>
              <a:cs typeface="Times New Roman" panose="02020603050405020304" pitchFamily="18" charset="0"/>
            </a:endParaRPr>
          </a:p>
          <a:p>
            <a:pPr lvl="0"/>
            <a:r>
              <a:rPr lang="kk-KZ" sz="6400" dirty="0">
                <a:solidFill>
                  <a:schemeClr val="bg1"/>
                </a:solidFill>
                <a:latin typeface="Times New Roman" panose="02020603050405020304" pitchFamily="18" charset="0"/>
                <a:cs typeface="Times New Roman" panose="02020603050405020304" pitchFamily="18" charset="0"/>
              </a:rPr>
              <a:t>кәсіпкерлік қызметті шектеуге немесе тоқтатуға келісім үшін алынған табыстар;</a:t>
            </a:r>
            <a:endParaRPr lang="ru-RU" sz="6400" dirty="0">
              <a:solidFill>
                <a:schemeClr val="bg1"/>
              </a:solidFill>
              <a:latin typeface="Times New Roman" panose="02020603050405020304" pitchFamily="18" charset="0"/>
              <a:cs typeface="Times New Roman" panose="02020603050405020304" pitchFamily="18" charset="0"/>
            </a:endParaRPr>
          </a:p>
          <a:p>
            <a:pPr lvl="0"/>
            <a:r>
              <a:rPr lang="kk-KZ" sz="6400" dirty="0">
                <a:solidFill>
                  <a:schemeClr val="bg1"/>
                </a:solidFill>
                <a:latin typeface="Times New Roman" panose="02020603050405020304" pitchFamily="18" charset="0"/>
                <a:cs typeface="Times New Roman" panose="02020603050405020304" pitchFamily="18" charset="0"/>
              </a:rPr>
              <a:t>шығып қалған тіркелген активтер құнының ішкі топтың құн балансынан асып түсуінен алынатын табыстар;</a:t>
            </a:r>
            <a:endParaRPr lang="ru-RU" sz="6400" dirty="0">
              <a:solidFill>
                <a:schemeClr val="bg1"/>
              </a:solidFill>
              <a:latin typeface="Times New Roman" panose="02020603050405020304" pitchFamily="18" charset="0"/>
              <a:cs typeface="Times New Roman" panose="02020603050405020304" pitchFamily="18" charset="0"/>
            </a:endParaRPr>
          </a:p>
          <a:p>
            <a:pPr lvl="0"/>
            <a:r>
              <a:rPr lang="kk-KZ" sz="6400" dirty="0">
                <a:solidFill>
                  <a:schemeClr val="bg1"/>
                </a:solidFill>
                <a:latin typeface="Times New Roman" panose="02020603050405020304" pitchFamily="18" charset="0"/>
                <a:cs typeface="Times New Roman" panose="02020603050405020304" pitchFamily="18" charset="0"/>
              </a:rPr>
              <a:t>кен орындарын игеру зардаптарын жою жөніндегі қорына аударылған соманың асып түсуінен алынатын табыстар ;</a:t>
            </a:r>
            <a:endParaRPr lang="ru-RU" sz="6400" dirty="0">
              <a:solidFill>
                <a:schemeClr val="bg1"/>
              </a:solidFill>
              <a:latin typeface="Times New Roman" panose="02020603050405020304" pitchFamily="18" charset="0"/>
              <a:cs typeface="Times New Roman" panose="02020603050405020304" pitchFamily="18" charset="0"/>
            </a:endParaRPr>
          </a:p>
          <a:p>
            <a:pPr lvl="0"/>
            <a:r>
              <a:rPr lang="kk-KZ" sz="6400" dirty="0">
                <a:solidFill>
                  <a:schemeClr val="bg1"/>
                </a:solidFill>
                <a:latin typeface="Times New Roman" panose="02020603050405020304" pitchFamily="18" charset="0"/>
                <a:cs typeface="Times New Roman" panose="02020603050405020304" pitchFamily="18" charset="0"/>
              </a:rPr>
              <a:t>ортақ үлестік меншіктен түсетін табысты бөлу кезінде алынатын табыстар;</a:t>
            </a:r>
            <a:endParaRPr lang="ru-RU" sz="6400"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688522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7239000" cy="5547016"/>
          </a:xfrm>
        </p:spPr>
        <p:txBody>
          <a:bodyPr>
            <a:normAutofit fontScale="77500" lnSpcReduction="20000"/>
          </a:bodyPr>
          <a:lstStyle/>
          <a:p>
            <a:pPr lvl="0"/>
            <a:r>
              <a:rPr lang="kk-KZ" sz="2800" dirty="0">
                <a:solidFill>
                  <a:schemeClr val="bg1"/>
                </a:solidFill>
                <a:latin typeface="Times New Roman" panose="02020603050405020304" pitchFamily="18" charset="0"/>
                <a:cs typeface="Times New Roman" panose="02020603050405020304" pitchFamily="18" charset="0"/>
              </a:rPr>
              <a:t>бұрын негізсіз ұсталып, бюджеттен қайтарылған айыппұлдардан басқа, борышкерге салынған немесе ол мойындаған айыппұлдар, өсімпұлдар және санкциялардың басқа да түрлері, егер сомалар бұрын шегеріп тасталмаған болса;</a:t>
            </a:r>
            <a:endParaRPr lang="ru-RU" sz="2800" dirty="0">
              <a:solidFill>
                <a:schemeClr val="bg1"/>
              </a:solidFill>
              <a:latin typeface="Times New Roman" panose="02020603050405020304" pitchFamily="18" charset="0"/>
              <a:cs typeface="Times New Roman" panose="02020603050405020304" pitchFamily="18" charset="0"/>
            </a:endParaRPr>
          </a:p>
          <a:p>
            <a:pPr lvl="0"/>
            <a:r>
              <a:rPr lang="kk-KZ" sz="2800" dirty="0">
                <a:solidFill>
                  <a:schemeClr val="bg1"/>
                </a:solidFill>
                <a:latin typeface="Times New Roman" panose="02020603050405020304" pitchFamily="18" charset="0"/>
                <a:cs typeface="Times New Roman" panose="02020603050405020304" pitchFamily="18" charset="0"/>
              </a:rPr>
              <a:t>бұрын жүргізілген шегерімдер бойынша алынған өтемақылар;</a:t>
            </a:r>
            <a:endParaRPr lang="ru-RU" sz="2800" dirty="0">
              <a:solidFill>
                <a:schemeClr val="bg1"/>
              </a:solidFill>
              <a:latin typeface="Times New Roman" panose="02020603050405020304" pitchFamily="18" charset="0"/>
              <a:cs typeface="Times New Roman" panose="02020603050405020304" pitchFamily="18" charset="0"/>
            </a:endParaRPr>
          </a:p>
          <a:p>
            <a:pPr lvl="0"/>
            <a:r>
              <a:rPr lang="kk-KZ" sz="2800" dirty="0">
                <a:solidFill>
                  <a:schemeClr val="bg1"/>
                </a:solidFill>
                <a:latin typeface="Times New Roman" panose="02020603050405020304" pitchFamily="18" charset="0"/>
                <a:cs typeface="Times New Roman" panose="02020603050405020304" pitchFamily="18" charset="0"/>
              </a:rPr>
              <a:t>өтеусіз алынған  мүлік, орындалған жұмыстар, көрсетілген қызметтер;</a:t>
            </a:r>
            <a:endParaRPr lang="ru-RU" sz="2800" dirty="0">
              <a:solidFill>
                <a:schemeClr val="bg1"/>
              </a:solidFill>
              <a:latin typeface="Times New Roman" panose="02020603050405020304" pitchFamily="18" charset="0"/>
              <a:cs typeface="Times New Roman" panose="02020603050405020304" pitchFamily="18" charset="0"/>
            </a:endParaRPr>
          </a:p>
          <a:p>
            <a:pPr lvl="0"/>
            <a:r>
              <a:rPr lang="ru-RU" sz="2800" dirty="0" err="1">
                <a:solidFill>
                  <a:schemeClr val="bg1"/>
                </a:solidFill>
                <a:latin typeface="Times New Roman" panose="02020603050405020304" pitchFamily="18" charset="0"/>
                <a:cs typeface="Times New Roman" panose="02020603050405020304" pitchFamily="18" charset="0"/>
              </a:rPr>
              <a:t>дивидендтер</a:t>
            </a:r>
            <a:r>
              <a:rPr lang="ru-RU" sz="2800" dirty="0">
                <a:solidFill>
                  <a:schemeClr val="bg1"/>
                </a:solidFill>
                <a:latin typeface="Times New Roman" panose="02020603050405020304" pitchFamily="18" charset="0"/>
                <a:cs typeface="Times New Roman" panose="02020603050405020304" pitchFamily="18" charset="0"/>
              </a:rPr>
              <a:t>;</a:t>
            </a:r>
          </a:p>
          <a:p>
            <a:pPr lvl="0"/>
            <a:r>
              <a:rPr lang="ru-RU" sz="2800" dirty="0" err="1">
                <a:solidFill>
                  <a:schemeClr val="bg1"/>
                </a:solidFill>
                <a:latin typeface="Times New Roman" panose="02020603050405020304" pitchFamily="18" charset="0"/>
                <a:cs typeface="Times New Roman" panose="02020603050405020304" pitchFamily="18" charset="0"/>
              </a:rPr>
              <a:t>сыйақылар</a:t>
            </a:r>
            <a:r>
              <a:rPr lang="ru-RU" sz="2800" dirty="0">
                <a:solidFill>
                  <a:schemeClr val="bg1"/>
                </a:solidFill>
                <a:latin typeface="Times New Roman" panose="02020603050405020304" pitchFamily="18" charset="0"/>
                <a:cs typeface="Times New Roman" panose="02020603050405020304" pitchFamily="18" charset="0"/>
              </a:rPr>
              <a:t>;</a:t>
            </a:r>
          </a:p>
          <a:p>
            <a:pPr lvl="0"/>
            <a:r>
              <a:rPr lang="ru-RU" sz="2800" dirty="0" err="1">
                <a:solidFill>
                  <a:schemeClr val="bg1"/>
                </a:solidFill>
                <a:latin typeface="Times New Roman" panose="02020603050405020304" pitchFamily="18" charset="0"/>
                <a:cs typeface="Times New Roman" panose="02020603050405020304" pitchFamily="18" charset="0"/>
              </a:rPr>
              <a:t>оң</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бағамдық</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айырма</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сомасының</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теріс</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бағамдық</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айырма</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сомасынан</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асып</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кетуі</a:t>
            </a:r>
            <a:r>
              <a:rPr lang="ru-RU" sz="2800" dirty="0">
                <a:solidFill>
                  <a:schemeClr val="bg1"/>
                </a:solidFill>
                <a:latin typeface="Times New Roman" panose="02020603050405020304" pitchFamily="18" charset="0"/>
                <a:cs typeface="Times New Roman" panose="02020603050405020304" pitchFamily="18" charset="0"/>
              </a:rPr>
              <a:t>;</a:t>
            </a:r>
          </a:p>
          <a:p>
            <a:pPr lvl="0"/>
            <a:r>
              <a:rPr lang="ru-RU" sz="2800" dirty="0" err="1">
                <a:solidFill>
                  <a:schemeClr val="bg1"/>
                </a:solidFill>
                <a:latin typeface="Times New Roman" panose="02020603050405020304" pitchFamily="18" charset="0"/>
                <a:cs typeface="Times New Roman" panose="02020603050405020304" pitchFamily="18" charset="0"/>
              </a:rPr>
              <a:t>ұтыстар</a:t>
            </a:r>
            <a:r>
              <a:rPr lang="ru-RU" sz="2800" dirty="0">
                <a:solidFill>
                  <a:schemeClr val="bg1"/>
                </a:solidFill>
                <a:latin typeface="Times New Roman" panose="02020603050405020304" pitchFamily="18" charset="0"/>
                <a:cs typeface="Times New Roman" panose="02020603050405020304" pitchFamily="18" charset="0"/>
              </a:rPr>
              <a:t>;</a:t>
            </a:r>
          </a:p>
          <a:p>
            <a:pPr lvl="0"/>
            <a:r>
              <a:rPr lang="ru-RU" sz="2800" dirty="0">
                <a:solidFill>
                  <a:schemeClr val="bg1"/>
                </a:solidFill>
                <a:latin typeface="Times New Roman" panose="02020603050405020304" pitchFamily="18" charset="0"/>
                <a:cs typeface="Times New Roman" panose="02020603050405020304" pitchFamily="18" charset="0"/>
              </a:rPr>
              <a:t>роялти;</a:t>
            </a:r>
          </a:p>
          <a:p>
            <a:pPr lvl="0"/>
            <a:r>
              <a:rPr lang="ru-RU" sz="2800" dirty="0" err="1">
                <a:solidFill>
                  <a:schemeClr val="bg1"/>
                </a:solidFill>
                <a:latin typeface="Times New Roman" panose="02020603050405020304" pitchFamily="18" charset="0"/>
                <a:cs typeface="Times New Roman" panose="02020603050405020304" pitchFamily="18" charset="0"/>
              </a:rPr>
              <a:t>әлеуметтік</a:t>
            </a:r>
            <a:r>
              <a:rPr lang="ru-RU" sz="2800" dirty="0">
                <a:solidFill>
                  <a:schemeClr val="bg1"/>
                </a:solidFill>
                <a:latin typeface="Times New Roman" panose="02020603050405020304" pitchFamily="18" charset="0"/>
                <a:cs typeface="Times New Roman" panose="02020603050405020304" pitchFamily="18" charset="0"/>
              </a:rPr>
              <a:t> сала </a:t>
            </a:r>
            <a:r>
              <a:rPr lang="ru-RU" sz="2800" dirty="0" err="1">
                <a:solidFill>
                  <a:schemeClr val="bg1"/>
                </a:solidFill>
                <a:latin typeface="Times New Roman" panose="02020603050405020304" pitchFamily="18" charset="0"/>
                <a:cs typeface="Times New Roman" panose="02020603050405020304" pitchFamily="18" charset="0"/>
              </a:rPr>
              <a:t>объектілерін</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пайдалану</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кезінде</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алынған</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табыстардың</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шығыстардан</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артығы</a:t>
            </a:r>
            <a:r>
              <a:rPr lang="ru-RU" sz="2800" dirty="0">
                <a:solidFill>
                  <a:schemeClr val="bg1"/>
                </a:solidFill>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2301868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2200" dirty="0" err="1">
                <a:solidFill>
                  <a:schemeClr val="bg1"/>
                </a:solidFill>
                <a:latin typeface="Times New Roman" panose="02020603050405020304" pitchFamily="18" charset="0"/>
                <a:cs typeface="Times New Roman" panose="02020603050405020304" pitchFamily="18" charset="0"/>
              </a:rPr>
              <a:t>Шығындардың</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салық</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есебі</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және</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оларды</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шегерімге</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жатқызу</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тәртібі</a:t>
            </a:r>
            <a:r>
              <a:rPr lang="ru-RU" sz="4000" dirty="0">
                <a:solidFill>
                  <a:srgbClr val="FF0000"/>
                </a:solidFill>
                <a:latin typeface="Times New Roman" panose="02020603050405020304" pitchFamily="18" charset="0"/>
                <a:cs typeface="Times New Roman" panose="02020603050405020304" pitchFamily="18" charset="0"/>
              </a:rPr>
              <a:t/>
            </a:r>
            <a:br>
              <a:rPr lang="ru-RU" sz="4000" dirty="0">
                <a:solidFill>
                  <a:srgbClr val="FF0000"/>
                </a:solidFill>
                <a:latin typeface="Times New Roman" panose="02020603050405020304" pitchFamily="18" charset="0"/>
                <a:cs typeface="Times New Roman" panose="02020603050405020304" pitchFamily="18" charset="0"/>
              </a:rPr>
            </a:br>
            <a:endParaRPr lang="ru-RU" dirty="0"/>
          </a:p>
        </p:txBody>
      </p:sp>
      <p:sp>
        <p:nvSpPr>
          <p:cNvPr id="3" name="Объект 2"/>
          <p:cNvSpPr>
            <a:spLocks noGrp="1"/>
          </p:cNvSpPr>
          <p:nvPr>
            <p:ph idx="1"/>
          </p:nvPr>
        </p:nvSpPr>
        <p:spPr/>
        <p:txBody>
          <a:bodyPr/>
          <a:lstStyle/>
          <a:p>
            <a:r>
              <a:rPr lang="kk-KZ" sz="2800" dirty="0">
                <a:solidFill>
                  <a:schemeClr val="bg1"/>
                </a:solidFill>
                <a:latin typeface="Times New Roman" panose="02020603050405020304" pitchFamily="18" charset="0"/>
                <a:cs typeface="Times New Roman" panose="02020603050405020304" pitchFamily="18" charset="0"/>
              </a:rPr>
              <a:t>1. Сыйақы бойынша шегерімдер </a:t>
            </a:r>
            <a:r>
              <a:rPr lang="ru-RU" sz="2800" b="1" dirty="0">
                <a:solidFill>
                  <a:schemeClr val="bg1"/>
                </a:solidFill>
                <a:latin typeface="Times New Roman" panose="02020603050405020304" pitchFamily="18" charset="0"/>
                <a:cs typeface="Times New Roman" panose="02020603050405020304" pitchFamily="18" charset="0"/>
              </a:rPr>
              <a:t/>
            </a:r>
            <a:br>
              <a:rPr lang="ru-RU" sz="2800" b="1" dirty="0">
                <a:solidFill>
                  <a:schemeClr val="bg1"/>
                </a:solidFill>
                <a:latin typeface="Times New Roman" panose="02020603050405020304" pitchFamily="18" charset="0"/>
                <a:cs typeface="Times New Roman" panose="02020603050405020304" pitchFamily="18" charset="0"/>
              </a:rPr>
            </a:br>
            <a:r>
              <a:rPr lang="kk-KZ" sz="2800" dirty="0">
                <a:solidFill>
                  <a:schemeClr val="bg1"/>
                </a:solidFill>
                <a:latin typeface="Times New Roman" panose="02020603050405020304" pitchFamily="18" charset="0"/>
                <a:cs typeface="Times New Roman" panose="02020603050405020304" pitchFamily="18" charset="0"/>
              </a:rPr>
              <a:t>2. Күмәнді міндеттемелер мен күмәнді талаптар бойынша шегерімдер</a:t>
            </a:r>
            <a:r>
              <a:rPr lang="ru-RU" sz="2800" dirty="0">
                <a:solidFill>
                  <a:schemeClr val="bg1"/>
                </a:solidFill>
                <a:latin typeface="Times New Roman" panose="02020603050405020304" pitchFamily="18" charset="0"/>
                <a:cs typeface="Times New Roman" panose="02020603050405020304" pitchFamily="18" charset="0"/>
              </a:rPr>
              <a:t/>
            </a:r>
            <a:br>
              <a:rPr lang="ru-RU" sz="2800" dirty="0">
                <a:solidFill>
                  <a:schemeClr val="bg1"/>
                </a:solidFill>
                <a:latin typeface="Times New Roman" panose="02020603050405020304" pitchFamily="18" charset="0"/>
                <a:cs typeface="Times New Roman" panose="02020603050405020304" pitchFamily="18" charset="0"/>
              </a:rPr>
            </a:br>
            <a:r>
              <a:rPr lang="kk-KZ" sz="2800" dirty="0">
                <a:solidFill>
                  <a:schemeClr val="bg1"/>
                </a:solidFill>
                <a:latin typeface="Times New Roman" panose="02020603050405020304" pitchFamily="18" charset="0"/>
                <a:cs typeface="Times New Roman" panose="02020603050405020304" pitchFamily="18" charset="0"/>
              </a:rPr>
              <a:t>3. Өкілдік шығыстар сомасының шегерімі</a:t>
            </a:r>
            <a:r>
              <a:rPr lang="ru-RU" sz="2800" dirty="0">
                <a:solidFill>
                  <a:schemeClr val="bg1"/>
                </a:solidFill>
                <a:latin typeface="Times New Roman" panose="02020603050405020304" pitchFamily="18" charset="0"/>
                <a:cs typeface="Times New Roman" panose="02020603050405020304" pitchFamily="18" charset="0"/>
              </a:rPr>
              <a:t/>
            </a:r>
            <a:br>
              <a:rPr lang="ru-RU" sz="2800" dirty="0">
                <a:solidFill>
                  <a:schemeClr val="bg1"/>
                </a:solidFill>
                <a:latin typeface="Times New Roman" panose="02020603050405020304" pitchFamily="18" charset="0"/>
                <a:cs typeface="Times New Roman" panose="02020603050405020304" pitchFamily="18" charset="0"/>
              </a:rPr>
            </a:br>
            <a:r>
              <a:rPr lang="kk-KZ" sz="2800" dirty="0">
                <a:solidFill>
                  <a:schemeClr val="bg1"/>
                </a:solidFill>
                <a:latin typeface="Times New Roman" panose="02020603050405020304" pitchFamily="18" charset="0"/>
                <a:cs typeface="Times New Roman" panose="02020603050405020304" pitchFamily="18" charset="0"/>
              </a:rPr>
              <a:t>4. Іс сапар шығындарын шегеру</a:t>
            </a:r>
            <a:r>
              <a:rPr lang="ru-RU" sz="2800" dirty="0">
                <a:solidFill>
                  <a:schemeClr val="bg1"/>
                </a:solidFill>
                <a:latin typeface="Times New Roman" panose="02020603050405020304" pitchFamily="18" charset="0"/>
                <a:cs typeface="Times New Roman" panose="02020603050405020304" pitchFamily="18" charset="0"/>
              </a:rPr>
              <a:t/>
            </a:r>
            <a:br>
              <a:rPr lang="ru-RU" sz="2800" dirty="0">
                <a:solidFill>
                  <a:schemeClr val="bg1"/>
                </a:solidFill>
                <a:latin typeface="Times New Roman" panose="02020603050405020304" pitchFamily="18" charset="0"/>
                <a:cs typeface="Times New Roman" panose="02020603050405020304" pitchFamily="18" charset="0"/>
              </a:rPr>
            </a:br>
            <a:r>
              <a:rPr lang="kk-KZ" sz="2800" dirty="0">
                <a:solidFill>
                  <a:schemeClr val="bg1"/>
                </a:solidFill>
                <a:latin typeface="Times New Roman" panose="02020603050405020304" pitchFamily="18" charset="0"/>
                <a:cs typeface="Times New Roman" panose="02020603050405020304" pitchFamily="18" charset="0"/>
              </a:rPr>
              <a:t>5. Салықты және бюджетке төленетін басқа міндетті төлемдерді шегеру</a:t>
            </a:r>
            <a:r>
              <a:rPr lang="ru-RU" sz="2800" dirty="0">
                <a:solidFill>
                  <a:schemeClr val="bg1"/>
                </a:solidFill>
                <a:latin typeface="Times New Roman" panose="02020603050405020304" pitchFamily="18" charset="0"/>
                <a:cs typeface="Times New Roman" panose="02020603050405020304" pitchFamily="18" charset="0"/>
              </a:rPr>
              <a:t/>
            </a:r>
            <a:br>
              <a:rPr lang="ru-RU" sz="2800" dirty="0">
                <a:solidFill>
                  <a:schemeClr val="bg1"/>
                </a:solidFill>
                <a:latin typeface="Times New Roman" panose="02020603050405020304" pitchFamily="18" charset="0"/>
                <a:cs typeface="Times New Roman" panose="02020603050405020304" pitchFamily="18" charset="0"/>
              </a:rPr>
            </a:br>
            <a:r>
              <a:rPr lang="kk-KZ" sz="2800" dirty="0">
                <a:solidFill>
                  <a:schemeClr val="bg1"/>
                </a:solidFill>
                <a:latin typeface="Times New Roman" panose="02020603050405020304" pitchFamily="18" charset="0"/>
                <a:cs typeface="Times New Roman" panose="02020603050405020304" pitchFamily="18" charset="0"/>
              </a:rPr>
              <a:t>6. Теріс бағамдық айырма сомасының оң бағамдық айырма сомасынан асып кетуін шегеру</a:t>
            </a:r>
            <a:r>
              <a:rPr lang="ru-RU" sz="2800" dirty="0">
                <a:solidFill>
                  <a:schemeClr val="bg1"/>
                </a:solidFill>
                <a:latin typeface="Times New Roman" panose="02020603050405020304" pitchFamily="18" charset="0"/>
                <a:cs typeface="Times New Roman" panose="02020603050405020304" pitchFamily="18" charset="0"/>
              </a:rPr>
              <a:t/>
            </a:r>
            <a:br>
              <a:rPr lang="ru-RU" sz="2800" dirty="0">
                <a:solidFill>
                  <a:schemeClr val="bg1"/>
                </a:solidFill>
                <a:latin typeface="Times New Roman" panose="02020603050405020304" pitchFamily="18" charset="0"/>
                <a:cs typeface="Times New Roman" panose="02020603050405020304" pitchFamily="18" charset="0"/>
              </a:rPr>
            </a:br>
            <a:r>
              <a:rPr lang="kk-KZ" sz="2800" b="1" dirty="0">
                <a:solidFill>
                  <a:schemeClr val="bg1"/>
                </a:solidFill>
                <a:latin typeface="Times New Roman" panose="02020603050405020304" pitchFamily="18" charset="0"/>
                <a:cs typeface="Times New Roman" panose="02020603050405020304" pitchFamily="18" charset="0"/>
              </a:rPr>
              <a:t>7. </a:t>
            </a:r>
            <a:r>
              <a:rPr lang="kk-KZ" sz="2800" dirty="0">
                <a:solidFill>
                  <a:schemeClr val="bg1"/>
                </a:solidFill>
                <a:latin typeface="Times New Roman" panose="02020603050405020304" pitchFamily="18" charset="0"/>
                <a:cs typeface="Times New Roman" panose="02020603050405020304" pitchFamily="18" charset="0"/>
              </a:rPr>
              <a:t>Шегерімге жатқызылмайтын шығындар</a:t>
            </a:r>
            <a:endParaRPr lang="ru-RU" dirty="0">
              <a:solidFill>
                <a:schemeClr val="bg1"/>
              </a:solidFill>
            </a:endParaRPr>
          </a:p>
        </p:txBody>
      </p:sp>
    </p:spTree>
    <p:extLst>
      <p:ext uri="{BB962C8B-B14F-4D97-AF65-F5344CB8AC3E}">
        <p14:creationId xmlns:p14="http://schemas.microsoft.com/office/powerpoint/2010/main" val="2301646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err="1"/>
              <a:t>Төлем</a:t>
            </a:r>
            <a:r>
              <a:rPr lang="ru-RU" dirty="0"/>
              <a:t> </a:t>
            </a:r>
            <a:r>
              <a:rPr lang="ru-RU" dirty="0" err="1"/>
              <a:t>көзінен</a:t>
            </a:r>
            <a:r>
              <a:rPr lang="ru-RU" dirty="0"/>
              <a:t> </a:t>
            </a:r>
            <a:r>
              <a:rPr lang="ru-RU" dirty="0" err="1"/>
              <a:t>салық</a:t>
            </a:r>
            <a:r>
              <a:rPr lang="ru-RU" dirty="0"/>
              <a:t> </a:t>
            </a:r>
            <a:r>
              <a:rPr lang="ru-RU" dirty="0" err="1"/>
              <a:t>салынатын</a:t>
            </a:r>
            <a:r>
              <a:rPr lang="ru-RU" dirty="0"/>
              <a:t> </a:t>
            </a:r>
            <a:r>
              <a:rPr lang="ru-RU" dirty="0" err="1"/>
              <a:t>табыстарға</a:t>
            </a:r>
            <a:r>
              <a:rPr lang="ru-RU" dirty="0"/>
              <a:t>:</a:t>
            </a:r>
          </a:p>
        </p:txBody>
      </p:sp>
      <p:sp>
        <p:nvSpPr>
          <p:cNvPr id="3" name="Объект 2"/>
          <p:cNvSpPr>
            <a:spLocks noGrp="1"/>
          </p:cNvSpPr>
          <p:nvPr>
            <p:ph idx="1"/>
          </p:nvPr>
        </p:nvSpPr>
        <p:spPr/>
        <p:txBody>
          <a:bodyPr>
            <a:normAutofit fontScale="62500" lnSpcReduction="20000"/>
          </a:bodyPr>
          <a:lstStyle/>
          <a:p>
            <a:r>
              <a:rPr lang="ru-RU" dirty="0"/>
              <a:t/>
            </a:r>
            <a:br>
              <a:rPr lang="ru-RU" dirty="0"/>
            </a:br>
            <a:r>
              <a:rPr lang="ru-RU" sz="2900" dirty="0" err="1" smtClean="0">
                <a:solidFill>
                  <a:schemeClr val="bg1"/>
                </a:solidFill>
                <a:latin typeface="Times New Roman" panose="02020603050405020304" pitchFamily="18" charset="0"/>
                <a:cs typeface="Times New Roman" panose="02020603050405020304" pitchFamily="18" charset="0"/>
              </a:rPr>
              <a:t>Дивидендтер</a:t>
            </a:r>
            <a:r>
              <a:rPr lang="ru-RU" sz="2900" dirty="0">
                <a:solidFill>
                  <a:schemeClr val="bg1"/>
                </a:solidFill>
                <a:latin typeface="Times New Roman" panose="02020603050405020304" pitchFamily="18" charset="0"/>
                <a:cs typeface="Times New Roman" panose="02020603050405020304" pitchFamily="18" charset="0"/>
              </a:rPr>
              <a:t>;</a:t>
            </a:r>
            <a:br>
              <a:rPr lang="ru-RU" sz="2900" dirty="0">
                <a:solidFill>
                  <a:schemeClr val="bg1"/>
                </a:solidFill>
                <a:latin typeface="Times New Roman" panose="02020603050405020304" pitchFamily="18" charset="0"/>
                <a:cs typeface="Times New Roman" panose="02020603050405020304" pitchFamily="18" charset="0"/>
              </a:rPr>
            </a:br>
            <a:endParaRPr lang="ru-RU" sz="2900" dirty="0">
              <a:solidFill>
                <a:schemeClr val="bg1"/>
              </a:solidFill>
              <a:latin typeface="Times New Roman" panose="02020603050405020304" pitchFamily="18" charset="0"/>
              <a:cs typeface="Times New Roman" panose="02020603050405020304" pitchFamily="18" charset="0"/>
            </a:endParaRPr>
          </a:p>
          <a:p>
            <a:r>
              <a:rPr lang="ru-RU" sz="2900" dirty="0" smtClean="0">
                <a:solidFill>
                  <a:schemeClr val="bg1"/>
                </a:solidFill>
                <a:latin typeface="Times New Roman" panose="02020603050405020304" pitchFamily="18" charset="0"/>
                <a:cs typeface="Times New Roman" panose="02020603050405020304" pitchFamily="18" charset="0"/>
              </a:rPr>
              <a:t>ҚР </a:t>
            </a:r>
            <a:r>
              <a:rPr lang="ru-RU" sz="2900" dirty="0">
                <a:solidFill>
                  <a:schemeClr val="bg1"/>
                </a:solidFill>
                <a:latin typeface="Times New Roman" panose="02020603050405020304" pitchFamily="18" charset="0"/>
                <a:cs typeface="Times New Roman" panose="02020603050405020304" pitchFamily="18" charset="0"/>
              </a:rPr>
              <a:t>ҰБ </a:t>
            </a:r>
            <a:r>
              <a:rPr lang="ru-RU" sz="2900" dirty="0" err="1">
                <a:solidFill>
                  <a:schemeClr val="bg1"/>
                </a:solidFill>
                <a:latin typeface="Times New Roman" panose="02020603050405020304" pitchFamily="18" charset="0"/>
                <a:cs typeface="Times New Roman" panose="02020603050405020304" pitchFamily="18" charset="0"/>
              </a:rPr>
              <a:t>лицензиясы</a:t>
            </a:r>
            <a:r>
              <a:rPr lang="ru-RU" sz="2900" dirty="0">
                <a:solidFill>
                  <a:schemeClr val="bg1"/>
                </a:solidFill>
                <a:latin typeface="Times New Roman" panose="02020603050405020304" pitchFamily="18" charset="0"/>
                <a:cs typeface="Times New Roman" panose="02020603050405020304" pitchFamily="18" charset="0"/>
              </a:rPr>
              <a:t> бар </a:t>
            </a:r>
            <a:r>
              <a:rPr lang="ru-RU" sz="2900" dirty="0" err="1">
                <a:solidFill>
                  <a:schemeClr val="bg1"/>
                </a:solidFill>
                <a:latin typeface="Times New Roman" panose="02020603050405020304" pitchFamily="18" charset="0"/>
                <a:cs typeface="Times New Roman" panose="02020603050405020304" pitchFamily="18" charset="0"/>
              </a:rPr>
              <a:t>банктердегі</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және</a:t>
            </a:r>
            <a:r>
              <a:rPr lang="ru-RU" sz="2900" dirty="0">
                <a:solidFill>
                  <a:schemeClr val="bg1"/>
                </a:solidFill>
                <a:latin typeface="Times New Roman" panose="02020603050405020304" pitchFamily="18" charset="0"/>
                <a:cs typeface="Times New Roman" panose="02020603050405020304" pitchFamily="18" charset="0"/>
              </a:rPr>
              <a:t> банк </a:t>
            </a:r>
            <a:r>
              <a:rPr lang="ru-RU" sz="2900" dirty="0" err="1">
                <a:solidFill>
                  <a:schemeClr val="bg1"/>
                </a:solidFill>
                <a:latin typeface="Times New Roman" panose="02020603050405020304" pitchFamily="18" charset="0"/>
                <a:cs typeface="Times New Roman" panose="02020603050405020304" pitchFamily="18" charset="0"/>
              </a:rPr>
              <a:t>операцияларының</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жекелеген</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түрлерін</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жүзеге</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асыратын</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ұйымдардағы</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жеке</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тұлғалардың</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салымдары</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бойынша</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оларға</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төленетін</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сыйақыларды</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қоспағанда</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депозиттер</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бойынша</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сыйақы</a:t>
            </a:r>
            <a:r>
              <a:rPr lang="ru-RU" sz="2900" dirty="0">
                <a:solidFill>
                  <a:schemeClr val="bg1"/>
                </a:solidFill>
                <a:latin typeface="Times New Roman" panose="02020603050405020304" pitchFamily="18" charset="0"/>
                <a:cs typeface="Times New Roman" panose="02020603050405020304" pitchFamily="18" charset="0"/>
              </a:rPr>
              <a:t>;</a:t>
            </a:r>
            <a:br>
              <a:rPr lang="ru-RU" sz="2900" dirty="0">
                <a:solidFill>
                  <a:schemeClr val="bg1"/>
                </a:solidFill>
                <a:latin typeface="Times New Roman" panose="02020603050405020304" pitchFamily="18" charset="0"/>
                <a:cs typeface="Times New Roman" panose="02020603050405020304" pitchFamily="18" charset="0"/>
              </a:rPr>
            </a:br>
            <a:endParaRPr lang="ru-RU" sz="2900" dirty="0">
              <a:solidFill>
                <a:schemeClr val="bg1"/>
              </a:solidFill>
              <a:latin typeface="Times New Roman" panose="02020603050405020304" pitchFamily="18" charset="0"/>
              <a:cs typeface="Times New Roman" panose="02020603050405020304" pitchFamily="18" charset="0"/>
            </a:endParaRPr>
          </a:p>
          <a:p>
            <a:r>
              <a:rPr lang="ru-RU" sz="2900" dirty="0" err="1" smtClean="0">
                <a:solidFill>
                  <a:schemeClr val="bg1"/>
                </a:solidFill>
                <a:latin typeface="Times New Roman" panose="02020603050405020304" pitchFamily="18" charset="0"/>
                <a:cs typeface="Times New Roman" panose="02020603050405020304" pitchFamily="18" charset="0"/>
              </a:rPr>
              <a:t>Ұтыстар</a:t>
            </a:r>
            <a:r>
              <a:rPr lang="ru-RU" sz="2900" dirty="0">
                <a:solidFill>
                  <a:schemeClr val="bg1"/>
                </a:solidFill>
                <a:latin typeface="Times New Roman" panose="02020603050405020304" pitchFamily="18" charset="0"/>
                <a:cs typeface="Times New Roman" panose="02020603050405020304" pitchFamily="18" charset="0"/>
              </a:rPr>
              <a:t>;</a:t>
            </a:r>
            <a:br>
              <a:rPr lang="ru-RU" sz="2900" dirty="0">
                <a:solidFill>
                  <a:schemeClr val="bg1"/>
                </a:solidFill>
                <a:latin typeface="Times New Roman" panose="02020603050405020304" pitchFamily="18" charset="0"/>
                <a:cs typeface="Times New Roman" panose="02020603050405020304" pitchFamily="18" charset="0"/>
              </a:rPr>
            </a:br>
            <a:endParaRPr lang="ru-RU" sz="2900" dirty="0">
              <a:solidFill>
                <a:schemeClr val="bg1"/>
              </a:solidFill>
              <a:latin typeface="Times New Roman" panose="02020603050405020304" pitchFamily="18" charset="0"/>
              <a:cs typeface="Times New Roman" panose="02020603050405020304" pitchFamily="18" charset="0"/>
            </a:endParaRPr>
          </a:p>
          <a:p>
            <a:r>
              <a:rPr lang="ru-RU" sz="2900" dirty="0" smtClean="0">
                <a:solidFill>
                  <a:schemeClr val="bg1"/>
                </a:solidFill>
                <a:latin typeface="Times New Roman" panose="02020603050405020304" pitchFamily="18" charset="0"/>
                <a:cs typeface="Times New Roman" panose="02020603050405020304" pitchFamily="18" charset="0"/>
              </a:rPr>
              <a:t>Резидент </a:t>
            </a:r>
            <a:r>
              <a:rPr lang="ru-RU" sz="2900" dirty="0" err="1">
                <a:solidFill>
                  <a:schemeClr val="bg1"/>
                </a:solidFill>
                <a:latin typeface="Times New Roman" panose="02020603050405020304" pitchFamily="18" charset="0"/>
                <a:cs typeface="Times New Roman" panose="02020603050405020304" pitchFamily="18" charset="0"/>
              </a:rPr>
              <a:t>емес</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тұлғалардың</a:t>
            </a:r>
            <a:r>
              <a:rPr lang="ru-RU" sz="2900" dirty="0">
                <a:solidFill>
                  <a:schemeClr val="bg1"/>
                </a:solidFill>
                <a:latin typeface="Times New Roman" panose="02020603050405020304" pitchFamily="18" charset="0"/>
                <a:cs typeface="Times New Roman" panose="02020603050405020304" pitchFamily="18" charset="0"/>
              </a:rPr>
              <a:t> ҚР-</a:t>
            </a:r>
            <a:r>
              <a:rPr lang="ru-RU" sz="2900" dirty="0" err="1">
                <a:solidFill>
                  <a:schemeClr val="bg1"/>
                </a:solidFill>
                <a:latin typeface="Times New Roman" panose="02020603050405020304" pitchFamily="18" charset="0"/>
                <a:cs typeface="Times New Roman" panose="02020603050405020304" pitchFamily="18" charset="0"/>
              </a:rPr>
              <a:t>ғы</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көздерден</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алған</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табыстар</a:t>
            </a:r>
            <a:r>
              <a:rPr lang="ru-RU" sz="2900" dirty="0">
                <a:solidFill>
                  <a:schemeClr val="bg1"/>
                </a:solidFill>
                <a:latin typeface="Times New Roman" panose="02020603050405020304" pitchFamily="18" charset="0"/>
                <a:cs typeface="Times New Roman" panose="02020603050405020304" pitchFamily="18" charset="0"/>
              </a:rPr>
              <a:t>;</a:t>
            </a:r>
            <a:br>
              <a:rPr lang="ru-RU" sz="2900" dirty="0">
                <a:solidFill>
                  <a:schemeClr val="bg1"/>
                </a:solidFill>
                <a:latin typeface="Times New Roman" panose="02020603050405020304" pitchFamily="18" charset="0"/>
                <a:cs typeface="Times New Roman" panose="02020603050405020304" pitchFamily="18" charset="0"/>
              </a:rPr>
            </a:br>
            <a:endParaRPr lang="ru-RU" sz="2900" dirty="0">
              <a:solidFill>
                <a:schemeClr val="bg1"/>
              </a:solidFill>
              <a:latin typeface="Times New Roman" panose="02020603050405020304" pitchFamily="18" charset="0"/>
              <a:cs typeface="Times New Roman" panose="02020603050405020304" pitchFamily="18" charset="0"/>
            </a:endParaRPr>
          </a:p>
          <a:p>
            <a:r>
              <a:rPr lang="ru-RU" sz="2900" dirty="0" smtClean="0">
                <a:solidFill>
                  <a:schemeClr val="bg1"/>
                </a:solidFill>
                <a:latin typeface="Times New Roman" panose="02020603050405020304" pitchFamily="18" charset="0"/>
                <a:cs typeface="Times New Roman" panose="02020603050405020304" pitchFamily="18" charset="0"/>
              </a:rPr>
              <a:t>Резидент </a:t>
            </a:r>
            <a:r>
              <a:rPr lang="ru-RU" sz="2900" dirty="0" err="1">
                <a:solidFill>
                  <a:schemeClr val="bg1"/>
                </a:solidFill>
                <a:latin typeface="Times New Roman" panose="02020603050405020304" pitchFamily="18" charset="0"/>
                <a:cs typeface="Times New Roman" panose="02020603050405020304" pitchFamily="18" charset="0"/>
              </a:rPr>
              <a:t>банктерге</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жинақтаушы</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зейнетақы</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қорларына</a:t>
            </a:r>
            <a:r>
              <a:rPr lang="ru-RU" sz="2900" dirty="0">
                <a:solidFill>
                  <a:schemeClr val="bg1"/>
                </a:solidFill>
                <a:latin typeface="Times New Roman" panose="02020603050405020304" pitchFamily="18" charset="0"/>
                <a:cs typeface="Times New Roman" panose="02020603050405020304" pitchFamily="18" charset="0"/>
              </a:rPr>
              <a:t>, лизинг </a:t>
            </a:r>
            <a:r>
              <a:rPr lang="ru-RU" sz="2900" dirty="0" err="1">
                <a:solidFill>
                  <a:schemeClr val="bg1"/>
                </a:solidFill>
                <a:latin typeface="Times New Roman" panose="02020603050405020304" pitchFamily="18" charset="0"/>
                <a:cs typeface="Times New Roman" panose="02020603050405020304" pitchFamily="18" charset="0"/>
              </a:rPr>
              <a:t>берушілерге</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және</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борыштық</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бағалы</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қағаздар</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бойынша</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төленетін</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сыйақыны</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қоспағанда</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заңды</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тұлғаларға</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төленетін</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сыйақылар</a:t>
            </a:r>
            <a:r>
              <a:rPr lang="ru-RU" sz="2900" dirty="0">
                <a:solidFill>
                  <a:schemeClr val="bg1"/>
                </a:solidFill>
                <a:latin typeface="Times New Roman" panose="02020603050405020304" pitchFamily="18" charset="0"/>
                <a:cs typeface="Times New Roman" panose="02020603050405020304" pitchFamily="18" charset="0"/>
              </a:rPr>
              <a:t>;</a:t>
            </a:r>
            <a:br>
              <a:rPr lang="ru-RU" sz="2900" dirty="0">
                <a:solidFill>
                  <a:schemeClr val="bg1"/>
                </a:solidFill>
                <a:latin typeface="Times New Roman" panose="02020603050405020304" pitchFamily="18" charset="0"/>
                <a:cs typeface="Times New Roman" panose="02020603050405020304" pitchFamily="18" charset="0"/>
              </a:rPr>
            </a:br>
            <a:endParaRPr lang="ru-RU" sz="2900" dirty="0">
              <a:solidFill>
                <a:schemeClr val="bg1"/>
              </a:solidFill>
              <a:latin typeface="Times New Roman" panose="02020603050405020304" pitchFamily="18" charset="0"/>
              <a:cs typeface="Times New Roman" panose="02020603050405020304" pitchFamily="18" charset="0"/>
            </a:endParaRPr>
          </a:p>
          <a:p>
            <a:r>
              <a:rPr lang="ru-RU" sz="2900" dirty="0" smtClean="0">
                <a:solidFill>
                  <a:schemeClr val="bg1"/>
                </a:solidFill>
                <a:latin typeface="Times New Roman" panose="02020603050405020304" pitchFamily="18" charset="0"/>
                <a:cs typeface="Times New Roman" panose="02020603050405020304" pitchFamily="18" charset="0"/>
              </a:rPr>
              <a:t>Эмитент </a:t>
            </a:r>
            <a:r>
              <a:rPr lang="ru-RU" sz="2900" dirty="0" err="1">
                <a:solidFill>
                  <a:schemeClr val="bg1"/>
                </a:solidFill>
                <a:latin typeface="Times New Roman" panose="02020603050405020304" pitchFamily="18" charset="0"/>
                <a:cs typeface="Times New Roman" panose="02020603050405020304" pitchFamily="18" charset="0"/>
              </a:rPr>
              <a:t>борыштық</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бағалы</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қағаздар</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бойынша</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шығару</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шарттарына</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сәйкес</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төлейтін</a:t>
            </a:r>
            <a:r>
              <a:rPr lang="ru-RU" sz="2900" dirty="0">
                <a:solidFill>
                  <a:schemeClr val="bg1"/>
                </a:solidFill>
                <a:latin typeface="Times New Roman" panose="02020603050405020304" pitchFamily="18" charset="0"/>
                <a:cs typeface="Times New Roman" panose="02020603050405020304" pitchFamily="18" charset="0"/>
              </a:rPr>
              <a:t> купон </a:t>
            </a:r>
            <a:r>
              <a:rPr lang="ru-RU" sz="2900" dirty="0" err="1">
                <a:solidFill>
                  <a:schemeClr val="bg1"/>
                </a:solidFill>
                <a:latin typeface="Times New Roman" panose="02020603050405020304" pitchFamily="18" charset="0"/>
                <a:cs typeface="Times New Roman" panose="02020603050405020304" pitchFamily="18" charset="0"/>
              </a:rPr>
              <a:t>түріндегі</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сыйақы</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жатады</a:t>
            </a:r>
            <a:r>
              <a:rPr lang="ru-RU" sz="2900" dirty="0">
                <a:solidFill>
                  <a:schemeClr val="bg1"/>
                </a:solidFill>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2884524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solidFill>
                  <a:schemeClr val="bg1"/>
                </a:solidFill>
              </a:rPr>
              <a:t>КТС </a:t>
            </a:r>
            <a:r>
              <a:rPr lang="ru-RU" dirty="0" err="1">
                <a:solidFill>
                  <a:schemeClr val="bg1"/>
                </a:solidFill>
              </a:rPr>
              <a:t>мөлшерлемесі</a:t>
            </a:r>
            <a:r>
              <a:rPr lang="ru-RU" dirty="0">
                <a:solidFill>
                  <a:schemeClr val="bg1"/>
                </a:solidFill>
              </a:rPr>
              <a:t> </a:t>
            </a:r>
            <a:r>
              <a:rPr lang="en-US" dirty="0"/>
              <a:t/>
            </a:r>
            <a:br>
              <a:rPr lang="en-US" dirty="0"/>
            </a:br>
            <a:endParaRPr lang="ru-RU" dirty="0"/>
          </a:p>
        </p:txBody>
      </p:sp>
      <p:sp>
        <p:nvSpPr>
          <p:cNvPr id="3" name="Объект 2"/>
          <p:cNvSpPr>
            <a:spLocks noGrp="1"/>
          </p:cNvSpPr>
          <p:nvPr>
            <p:ph idx="1"/>
          </p:nvPr>
        </p:nvSpPr>
        <p:spPr>
          <a:xfrm>
            <a:off x="457200" y="1609416"/>
            <a:ext cx="7931224" cy="4846320"/>
          </a:xfrm>
        </p:spPr>
        <p:txBody>
          <a:bodyPr>
            <a:normAutofit/>
          </a:bodyPr>
          <a:lstStyle/>
          <a:p>
            <a:r>
              <a:rPr lang="ru-RU" sz="2800" dirty="0" err="1" smtClean="0">
                <a:solidFill>
                  <a:schemeClr val="bg1"/>
                </a:solidFill>
                <a:latin typeface="Times New Roman" panose="02020603050405020304" pitchFamily="18" charset="0"/>
                <a:cs typeface="Times New Roman" panose="02020603050405020304" pitchFamily="18" charset="0"/>
              </a:rPr>
              <a:t>Корпоративтік</a:t>
            </a:r>
            <a:r>
              <a:rPr lang="ru-RU" sz="2800" dirty="0" smtClean="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табыс</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smtClean="0">
                <a:solidFill>
                  <a:schemeClr val="bg1"/>
                </a:solidFill>
                <a:latin typeface="Times New Roman" panose="02020603050405020304" pitchFamily="18" charset="0"/>
                <a:cs typeface="Times New Roman" panose="02020603050405020304" pitchFamily="18" charset="0"/>
              </a:rPr>
              <a:t>салығы</a:t>
            </a:r>
            <a:r>
              <a:rPr lang="ru-RU" sz="2800" dirty="0" smtClean="0">
                <a:solidFill>
                  <a:schemeClr val="bg1"/>
                </a:solidFill>
                <a:latin typeface="Times New Roman" panose="02020603050405020304" pitchFamily="18" charset="0"/>
                <a:cs typeface="Times New Roman" panose="02020603050405020304" pitchFamily="18" charset="0"/>
              </a:rPr>
              <a:t> 20%мөлшерінде </a:t>
            </a:r>
            <a:r>
              <a:rPr lang="ru-RU" sz="2800" dirty="0" err="1">
                <a:solidFill>
                  <a:schemeClr val="bg1"/>
                </a:solidFill>
                <a:latin typeface="Times New Roman" panose="02020603050405020304" pitchFamily="18" charset="0"/>
                <a:cs typeface="Times New Roman" panose="02020603050405020304" pitchFamily="18" charset="0"/>
              </a:rPr>
              <a:t>есептеледі</a:t>
            </a:r>
            <a:r>
              <a:rPr lang="ru-RU" sz="2800" dirty="0">
                <a:solidFill>
                  <a:schemeClr val="bg1"/>
                </a:solidFill>
                <a:latin typeface="Times New Roman" panose="02020603050405020304" pitchFamily="18" charset="0"/>
                <a:cs typeface="Times New Roman" panose="02020603050405020304" pitchFamily="18" charset="0"/>
              </a:rPr>
              <a:t>. </a:t>
            </a:r>
            <a:endParaRPr lang="en-US" sz="2800" dirty="0" smtClean="0">
              <a:solidFill>
                <a:schemeClr val="bg1"/>
              </a:solidFill>
              <a:latin typeface="Times New Roman" panose="02020603050405020304" pitchFamily="18" charset="0"/>
              <a:cs typeface="Times New Roman" panose="02020603050405020304" pitchFamily="18" charset="0"/>
            </a:endParaRPr>
          </a:p>
          <a:p>
            <a:r>
              <a:rPr lang="ru-RU" sz="2800" dirty="0" err="1" smtClean="0">
                <a:solidFill>
                  <a:schemeClr val="bg1"/>
                </a:solidFill>
                <a:latin typeface="Times New Roman" panose="02020603050405020304" pitchFamily="18" charset="0"/>
                <a:cs typeface="Times New Roman" panose="02020603050405020304" pitchFamily="18" charset="0"/>
              </a:rPr>
              <a:t>Заңды</a:t>
            </a:r>
            <a:r>
              <a:rPr lang="ru-RU" sz="2800" dirty="0" smtClean="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тұлғалар</a:t>
            </a:r>
            <a:r>
              <a:rPr lang="ru-RU" sz="2800" dirty="0">
                <a:solidFill>
                  <a:schemeClr val="bg1"/>
                </a:solidFill>
                <a:latin typeface="Times New Roman" panose="02020603050405020304" pitchFamily="18" charset="0"/>
                <a:cs typeface="Times New Roman" panose="02020603050405020304" pitchFamily="18" charset="0"/>
              </a:rPr>
              <a:t> - </a:t>
            </a:r>
            <a:r>
              <a:rPr lang="ru-RU" sz="2800" dirty="0" err="1">
                <a:solidFill>
                  <a:schemeClr val="bg1"/>
                </a:solidFill>
                <a:latin typeface="Times New Roman" panose="02020603050405020304" pitchFamily="18" charset="0"/>
                <a:cs typeface="Times New Roman" panose="02020603050405020304" pitchFamily="18" charset="0"/>
              </a:rPr>
              <a:t>ауыл</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шаруашылығы</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өнімдерін</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омарташылық</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өнімдерін</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аквакультураны</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өндірушілер</a:t>
            </a:r>
            <a:r>
              <a:rPr lang="ru-RU" sz="2800" dirty="0">
                <a:solidFill>
                  <a:schemeClr val="bg1"/>
                </a:solidFill>
                <a:latin typeface="Times New Roman" panose="02020603050405020304" pitchFamily="18" charset="0"/>
                <a:cs typeface="Times New Roman" panose="02020603050405020304" pitchFamily="18" charset="0"/>
              </a:rPr>
              <a:t>, </a:t>
            </a:r>
            <a:endParaRPr lang="en-US" sz="2800" dirty="0" smtClean="0">
              <a:solidFill>
                <a:schemeClr val="bg1"/>
              </a:solidFill>
              <a:latin typeface="Times New Roman" panose="02020603050405020304" pitchFamily="18" charset="0"/>
              <a:cs typeface="Times New Roman" panose="02020603050405020304" pitchFamily="18" charset="0"/>
            </a:endParaRPr>
          </a:p>
          <a:p>
            <a:r>
              <a:rPr lang="ru-RU" sz="2800" dirty="0" smtClean="0">
                <a:solidFill>
                  <a:schemeClr val="bg1"/>
                </a:solidFill>
                <a:latin typeface="Times New Roman" panose="02020603050405020304" pitchFamily="18" charset="0"/>
                <a:cs typeface="Times New Roman" panose="02020603050405020304" pitchFamily="18" charset="0"/>
              </a:rPr>
              <a:t>КТС </a:t>
            </a:r>
            <a:r>
              <a:rPr lang="ru-RU" sz="2800" dirty="0">
                <a:solidFill>
                  <a:schemeClr val="bg1"/>
                </a:solidFill>
                <a:latin typeface="Times New Roman" panose="02020603050405020304" pitchFamily="18" charset="0"/>
                <a:cs typeface="Times New Roman" panose="02020603050405020304" pitchFamily="18" charset="0"/>
              </a:rPr>
              <a:t>10%мөлшерлеме </a:t>
            </a:r>
            <a:r>
              <a:rPr lang="ru-RU" sz="2800" dirty="0" err="1">
                <a:solidFill>
                  <a:schemeClr val="bg1"/>
                </a:solidFill>
                <a:latin typeface="Times New Roman" panose="02020603050405020304" pitchFamily="18" charset="0"/>
                <a:cs typeface="Times New Roman" panose="02020603050405020304" pitchFamily="18" charset="0"/>
              </a:rPr>
              <a:t>бойынша</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есептейді</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Төлем</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көзінен</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салық</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салынатын</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табысқа</a:t>
            </a:r>
            <a:r>
              <a:rPr lang="ru-RU" sz="2800" dirty="0">
                <a:solidFill>
                  <a:schemeClr val="bg1"/>
                </a:solidFill>
                <a:latin typeface="Times New Roman" panose="02020603050405020304" pitchFamily="18" charset="0"/>
                <a:cs typeface="Times New Roman" panose="02020603050405020304" pitchFamily="18" charset="0"/>
              </a:rPr>
              <a:t> КТС 15%ставка </a:t>
            </a:r>
            <a:r>
              <a:rPr lang="ru-RU" sz="2800" dirty="0" err="1">
                <a:solidFill>
                  <a:schemeClr val="bg1"/>
                </a:solidFill>
                <a:latin typeface="Times New Roman" panose="02020603050405020304" pitchFamily="18" charset="0"/>
                <a:cs typeface="Times New Roman" panose="02020603050405020304" pitchFamily="18" charset="0"/>
              </a:rPr>
              <a:t>бойынша</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жатады</a:t>
            </a:r>
            <a:r>
              <a:rPr lang="ru-RU" sz="2800" dirty="0">
                <a:solidFill>
                  <a:schemeClr val="bg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40962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lgn="ctr"/>
            <a:r>
              <a:rPr lang="kk-KZ" sz="3200" b="1" dirty="0">
                <a:solidFill>
                  <a:schemeClr val="bg1"/>
                </a:solidFill>
                <a:latin typeface="Times New Roman" panose="02020603050405020304" pitchFamily="18" charset="0"/>
                <a:cs typeface="Times New Roman" panose="02020603050405020304" pitchFamily="18" charset="0"/>
              </a:rPr>
              <a:t> Дәрістің  мақсаты: </a:t>
            </a:r>
            <a:endParaRPr lang="kk-KZ" sz="3200" b="1" dirty="0" smtClean="0">
              <a:solidFill>
                <a:schemeClr val="bg1"/>
              </a:solidFill>
              <a:latin typeface="Times New Roman" panose="02020603050405020304" pitchFamily="18" charset="0"/>
              <a:cs typeface="Times New Roman" panose="02020603050405020304" pitchFamily="18" charset="0"/>
            </a:endParaRPr>
          </a:p>
          <a:p>
            <a:pPr algn="ctr"/>
            <a:r>
              <a:rPr lang="kk-KZ" sz="3200" dirty="0" smtClean="0">
                <a:solidFill>
                  <a:schemeClr val="bg1"/>
                </a:solidFill>
                <a:latin typeface="Times New Roman" panose="02020603050405020304" pitchFamily="18" charset="0"/>
                <a:cs typeface="Times New Roman" panose="02020603050405020304" pitchFamily="18" charset="0"/>
              </a:rPr>
              <a:t>Қаржылық </a:t>
            </a:r>
            <a:r>
              <a:rPr lang="kk-KZ" sz="3200" dirty="0">
                <a:solidFill>
                  <a:schemeClr val="bg1"/>
                </a:solidFill>
                <a:latin typeface="Times New Roman" panose="02020603050405020304" pitchFamily="18" charset="0"/>
                <a:cs typeface="Times New Roman" panose="02020603050405020304" pitchFamily="18" charset="0"/>
              </a:rPr>
              <a:t>институттар төлейтін корпоративтік табыс салығын ерекшеліктерін  түсіндіру</a:t>
            </a:r>
            <a:endParaRPr lang="ru-RU" sz="3200" dirty="0">
              <a:solidFill>
                <a:schemeClr val="bg1"/>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491851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kk-KZ" dirty="0"/>
              <a:t>Д</a:t>
            </a:r>
            <a:r>
              <a:rPr lang="kk-KZ" dirty="0" smtClean="0"/>
              <a:t>ӘРІСТІҢ ЖОСПАРЫ </a:t>
            </a:r>
            <a:endParaRPr lang="ru-RU" dirty="0"/>
          </a:p>
        </p:txBody>
      </p:sp>
      <p:sp>
        <p:nvSpPr>
          <p:cNvPr id="2" name="Объект 1"/>
          <p:cNvSpPr>
            <a:spLocks noGrp="1"/>
          </p:cNvSpPr>
          <p:nvPr>
            <p:ph idx="1"/>
          </p:nvPr>
        </p:nvSpPr>
        <p:spPr/>
        <p:txBody>
          <a:bodyPr>
            <a:normAutofit/>
          </a:bodyPr>
          <a:lstStyle/>
          <a:p>
            <a:r>
              <a:rPr lang="kk-KZ" dirty="0">
                <a:solidFill>
                  <a:schemeClr val="bg1"/>
                </a:solidFill>
                <a:latin typeface="Times New Roman" panose="02020603050405020304" pitchFamily="18" charset="0"/>
                <a:cs typeface="Times New Roman" panose="02020603050405020304" pitchFamily="18" charset="0"/>
              </a:rPr>
              <a:t>1 Корпоративтік табыс салығын есептеуде жылдық жиынтық табыc   </a:t>
            </a:r>
            <a:endParaRPr lang="ru-RU" dirty="0">
              <a:solidFill>
                <a:schemeClr val="bg1"/>
              </a:solidFill>
              <a:latin typeface="Times New Roman" panose="02020603050405020304" pitchFamily="18" charset="0"/>
              <a:cs typeface="Times New Roman" panose="02020603050405020304" pitchFamily="18" charset="0"/>
            </a:endParaRPr>
          </a:p>
          <a:p>
            <a:r>
              <a:rPr lang="kk-KZ" dirty="0">
                <a:solidFill>
                  <a:schemeClr val="bg1"/>
                </a:solidFill>
                <a:latin typeface="Times New Roman" panose="02020603050405020304" pitchFamily="18" charset="0"/>
                <a:cs typeface="Times New Roman" panose="02020603050405020304" pitchFamily="18" charset="0"/>
              </a:rPr>
              <a:t>2. Корпоративтік табыс салығы, оның субъектілері және объектілері                            </a:t>
            </a:r>
            <a:endParaRPr lang="ru-RU" dirty="0">
              <a:solidFill>
                <a:schemeClr val="bg1"/>
              </a:solidFill>
              <a:latin typeface="Times New Roman" panose="02020603050405020304" pitchFamily="18" charset="0"/>
              <a:cs typeface="Times New Roman" panose="02020603050405020304" pitchFamily="18" charset="0"/>
            </a:endParaRPr>
          </a:p>
          <a:p>
            <a:r>
              <a:rPr lang="kk-KZ" dirty="0">
                <a:solidFill>
                  <a:schemeClr val="bg1"/>
                </a:solidFill>
                <a:latin typeface="Times New Roman" panose="02020603050405020304" pitchFamily="18" charset="0"/>
                <a:cs typeface="Times New Roman" panose="02020603050405020304" pitchFamily="18" charset="0"/>
              </a:rPr>
              <a:t>3. Жылдық жиынтық табысты есептеудегі шегерімдер және корпоративтік табыс </a:t>
            </a:r>
            <a:r>
              <a:rPr lang="kk-KZ" dirty="0" smtClean="0">
                <a:solidFill>
                  <a:schemeClr val="bg1"/>
                </a:solidFill>
                <a:latin typeface="Times New Roman" panose="02020603050405020304" pitchFamily="18" charset="0"/>
                <a:cs typeface="Times New Roman" panose="02020603050405020304" pitchFamily="18" charset="0"/>
              </a:rPr>
              <a:t>салығыныңставкасы</a:t>
            </a:r>
            <a:r>
              <a:rPr lang="kk-KZ" dirty="0">
                <a:solidFill>
                  <a:schemeClr val="bg1"/>
                </a:solidFill>
                <a:latin typeface="Times New Roman" panose="02020603050405020304" pitchFamily="18" charset="0"/>
                <a:cs typeface="Times New Roman" panose="02020603050405020304" pitchFamily="18" charset="0"/>
              </a:rPr>
              <a:t>                                                     </a:t>
            </a:r>
            <a:r>
              <a:rPr lang="kk-KZ" dirty="0" smtClean="0">
                <a:solidFill>
                  <a:schemeClr val="bg1"/>
                </a:solidFill>
                <a:latin typeface="Times New Roman" panose="02020603050405020304" pitchFamily="18" charset="0"/>
                <a:cs typeface="Times New Roman" panose="02020603050405020304" pitchFamily="18" charset="0"/>
              </a:rPr>
              <a:t>4</a:t>
            </a:r>
            <a:r>
              <a:rPr lang="kk-KZ" dirty="0">
                <a:solidFill>
                  <a:schemeClr val="bg1"/>
                </a:solidFill>
                <a:latin typeface="Times New Roman" panose="02020603050405020304" pitchFamily="18" charset="0"/>
                <a:cs typeface="Times New Roman" panose="02020603050405020304" pitchFamily="18" charset="0"/>
              </a:rPr>
              <a:t>. Жылдық жиынтық табыс негізінде корпоративтік табыс салығының есептеу және төлеу тәртібі  </a:t>
            </a:r>
            <a:r>
              <a:rPr lang="kk-KZ" dirty="0"/>
              <a:t>                 </a:t>
            </a:r>
            <a:endParaRPr lang="ru-RU" dirty="0"/>
          </a:p>
          <a:p>
            <a:endParaRPr lang="ru-RU" dirty="0"/>
          </a:p>
        </p:txBody>
      </p:sp>
    </p:spTree>
    <p:extLst>
      <p:ext uri="{BB962C8B-B14F-4D97-AF65-F5344CB8AC3E}">
        <p14:creationId xmlns:p14="http://schemas.microsoft.com/office/powerpoint/2010/main" val="2017087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7787208" cy="5330992"/>
          </a:xfrm>
        </p:spPr>
        <p:txBody>
          <a:bodyPr>
            <a:normAutofit lnSpcReduction="10000"/>
          </a:bodyPr>
          <a:lstStyle/>
          <a:p>
            <a:pPr algn="just"/>
            <a:r>
              <a:rPr lang="kk-KZ" dirty="0">
                <a:solidFill>
                  <a:schemeClr val="bg1"/>
                </a:solidFill>
                <a:latin typeface="Times New Roman" panose="02020603050405020304" pitchFamily="18" charset="0"/>
                <a:cs typeface="Times New Roman" panose="02020603050405020304" pitchFamily="18" charset="0"/>
              </a:rPr>
              <a:t>Салықтар кез-келген өркениетті мемлекеттердің негізгі кіріс көзі. Қазақстан Республикасы аумағында қолданылып жүрген заңды тұлғалардан алынатын барлық салықтар мен алымдардың ішінде  табыс салығының алатын орны ерекше. Жалпы алғанда, пайда дегеніміз шығыстарды шегергеннен кейінгі табыс, ал табыс-шаруашылық субъектілерінің өз тауарын,қызметін, жұмысын сатқаннан түскен түсім. «Табыс» категориясы қашанда «пайда» ұғымынан кең екендігі белгілі.Ал салық дегеніміз табыстан белгілі бір белгіленген ставка бойынша мемлекетке қаржы төлеу.Салықтың ставкасы белгілі заңдар мен экономикалық актілерде көрсетіледі.</a:t>
            </a:r>
            <a:endParaRPr lang="ru-RU"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827697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dirty="0">
                <a:solidFill>
                  <a:schemeClr val="bg1"/>
                </a:solidFill>
                <a:latin typeface="Times New Roman" panose="02020603050405020304" pitchFamily="18" charset="0"/>
                <a:cs typeface="Times New Roman" panose="02020603050405020304" pitchFamily="18" charset="0"/>
              </a:rPr>
              <a:t>Қазақстанда қабылданған  салықтық есеп ережесіне сәйкес, табыс – бұл есепті кезеңдегі активтердің өсуі немесе міндеттемелердің азаюы. Табыс алынған немесе алынуға тиіс өткізу құны бойынша бағаланады. Өткізу құны салық төлеуші мен сатып алушы немесе активтерді қолданушы арасындағы келісіммен анықталады.</a:t>
            </a:r>
            <a:endParaRPr lang="ru-RU"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863259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dirty="0">
                <a:solidFill>
                  <a:schemeClr val="bg1"/>
                </a:solidFill>
                <a:latin typeface="Times New Roman" panose="02020603050405020304" pitchFamily="18" charset="0"/>
                <a:cs typeface="Times New Roman" panose="02020603050405020304" pitchFamily="18" charset="0"/>
              </a:rPr>
              <a:t>Корпорациялық табыс  салығының құрылу негізі. Корпорациялық табыс салығы корпорациялардың табысына салынатын тікелей салық. Сондай-ақ бюджеттің реттеуші кірісі болып табылады.    Корпоративтік табыс салығы бюджет түсімдерінде едәуір орын алады (27,7%).</a:t>
            </a:r>
            <a:endParaRPr lang="ru-RU"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089438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lgn="just"/>
            <a:r>
              <a:rPr lang="kk-KZ" dirty="0">
                <a:solidFill>
                  <a:schemeClr val="bg1"/>
                </a:solidFill>
                <a:latin typeface="Times New Roman" panose="02020603050405020304" pitchFamily="18" charset="0"/>
                <a:cs typeface="Times New Roman" panose="02020603050405020304" pitchFamily="18" charset="0"/>
              </a:rPr>
              <a:t>Бюджеттің кірісін реттелетін және бекітілетін салықтар құрайды.</a:t>
            </a:r>
            <a:endParaRPr lang="ru-RU" dirty="0">
              <a:solidFill>
                <a:schemeClr val="bg1"/>
              </a:solidFill>
              <a:latin typeface="Times New Roman" panose="02020603050405020304" pitchFamily="18" charset="0"/>
              <a:cs typeface="Times New Roman" panose="02020603050405020304" pitchFamily="18" charset="0"/>
            </a:endParaRPr>
          </a:p>
          <a:p>
            <a:pPr algn="just"/>
            <a:r>
              <a:rPr lang="kk-KZ" b="1" dirty="0">
                <a:solidFill>
                  <a:schemeClr val="bg1"/>
                </a:solidFill>
                <a:latin typeface="Times New Roman" panose="02020603050405020304" pitchFamily="18" charset="0"/>
                <a:cs typeface="Times New Roman" panose="02020603050405020304" pitchFamily="18" charset="0"/>
              </a:rPr>
              <a:t>Реттелетін  салықтар </a:t>
            </a:r>
            <a:r>
              <a:rPr lang="kk-KZ" dirty="0">
                <a:solidFill>
                  <a:schemeClr val="bg1"/>
                </a:solidFill>
                <a:latin typeface="Times New Roman" panose="02020603050405020304" pitchFamily="18" charset="0"/>
                <a:cs typeface="Times New Roman" panose="02020603050405020304" pitchFamily="18" charset="0"/>
              </a:rPr>
              <a:t>–қалыпты мөлшер бойынша бюджеттің әр деңгейі арасындағы бөлінетін салықтар.</a:t>
            </a:r>
            <a:endParaRPr lang="ru-RU" dirty="0">
              <a:solidFill>
                <a:schemeClr val="bg1"/>
              </a:solidFill>
              <a:latin typeface="Times New Roman" panose="02020603050405020304" pitchFamily="18" charset="0"/>
              <a:cs typeface="Times New Roman" panose="02020603050405020304" pitchFamily="18" charset="0"/>
            </a:endParaRPr>
          </a:p>
          <a:p>
            <a:pPr algn="just"/>
            <a:r>
              <a:rPr lang="kk-KZ" b="1" dirty="0">
                <a:solidFill>
                  <a:schemeClr val="bg1"/>
                </a:solidFill>
                <a:latin typeface="Times New Roman" panose="02020603050405020304" pitchFamily="18" charset="0"/>
                <a:cs typeface="Times New Roman" panose="02020603050405020304" pitchFamily="18" charset="0"/>
              </a:rPr>
              <a:t>Бекітілетін салықтар </a:t>
            </a:r>
            <a:r>
              <a:rPr lang="kk-KZ" dirty="0">
                <a:solidFill>
                  <a:schemeClr val="bg1"/>
                </a:solidFill>
                <a:latin typeface="Times New Roman" panose="02020603050405020304" pitchFamily="18" charset="0"/>
                <a:cs typeface="Times New Roman" panose="02020603050405020304" pitchFamily="18" charset="0"/>
              </a:rPr>
              <a:t>–тек бір бюджетке түсетін салықтар.</a:t>
            </a:r>
            <a:endParaRPr lang="ru-RU"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0332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sz="2200" dirty="0">
                <a:solidFill>
                  <a:schemeClr val="bg1"/>
                </a:solidFill>
                <a:latin typeface="Times New Roman" panose="02020603050405020304" pitchFamily="18" charset="0"/>
                <a:cs typeface="Times New Roman" panose="02020603050405020304" pitchFamily="18" charset="0"/>
              </a:rPr>
              <a:t>Табыс салығының салық салу субъектілері болып:</a:t>
            </a:r>
            <a:r>
              <a:rPr lang="ru-RU" dirty="0"/>
              <a:t/>
            </a:r>
            <a:br>
              <a:rPr lang="ru-RU" dirty="0"/>
            </a:br>
            <a:endParaRPr lang="ru-RU" dirty="0"/>
          </a:p>
        </p:txBody>
      </p:sp>
      <p:sp>
        <p:nvSpPr>
          <p:cNvPr id="3" name="Объект 2"/>
          <p:cNvSpPr>
            <a:spLocks noGrp="1"/>
          </p:cNvSpPr>
          <p:nvPr>
            <p:ph idx="1"/>
          </p:nvPr>
        </p:nvSpPr>
        <p:spPr/>
        <p:txBody>
          <a:bodyPr>
            <a:normAutofit fontScale="77500" lnSpcReduction="20000"/>
          </a:bodyPr>
          <a:lstStyle/>
          <a:p>
            <a:pPr algn="just"/>
            <a:r>
              <a:rPr lang="kk-KZ" dirty="0" smtClean="0">
                <a:solidFill>
                  <a:schemeClr val="bg1"/>
                </a:solidFill>
                <a:latin typeface="Times New Roman" panose="02020603050405020304" pitchFamily="18" charset="0"/>
                <a:cs typeface="Times New Roman" panose="02020603050405020304" pitchFamily="18" charset="0"/>
              </a:rPr>
              <a:t>ҚР</a:t>
            </a:r>
            <a:r>
              <a:rPr lang="kk-KZ" dirty="0">
                <a:solidFill>
                  <a:schemeClr val="bg1"/>
                </a:solidFill>
                <a:latin typeface="Times New Roman" panose="02020603050405020304" pitchFamily="18" charset="0"/>
                <a:cs typeface="Times New Roman" panose="02020603050405020304" pitchFamily="18" charset="0"/>
              </a:rPr>
              <a:t> ҰБ мен  мемлекеттік мекемелерді қоспағанда, ҚР резидент заңды тұлғалары, сондай-ақ ҚР-да қызметін тұрақты мекеме арқылы жүзеге асыратын немесе ҚР-дағы көздерден табыс алатын резидент емес заңды тұлғалар жатады. (Салық кодексі 14-тарау. 77-бап.)</a:t>
            </a:r>
            <a:endParaRPr lang="ru-RU" dirty="0">
              <a:solidFill>
                <a:schemeClr val="bg1"/>
              </a:solidFill>
              <a:latin typeface="Times New Roman" panose="02020603050405020304" pitchFamily="18" charset="0"/>
              <a:cs typeface="Times New Roman" panose="02020603050405020304" pitchFamily="18" charset="0"/>
            </a:endParaRPr>
          </a:p>
          <a:p>
            <a:pPr algn="just"/>
            <a:r>
              <a:rPr lang="kk-KZ" b="1" dirty="0">
                <a:solidFill>
                  <a:schemeClr val="bg1"/>
                </a:solidFill>
                <a:latin typeface="Times New Roman" panose="02020603050405020304" pitchFamily="18" charset="0"/>
                <a:cs typeface="Times New Roman" panose="02020603050405020304" pitchFamily="18" charset="0"/>
              </a:rPr>
              <a:t>Заңды тұлға  дегеніміз</a:t>
            </a:r>
            <a:r>
              <a:rPr lang="kk-KZ" dirty="0">
                <a:solidFill>
                  <a:schemeClr val="bg1"/>
                </a:solidFill>
                <a:latin typeface="Times New Roman" panose="02020603050405020304" pitchFamily="18" charset="0"/>
                <a:cs typeface="Times New Roman" panose="02020603050405020304" pitchFamily="18" charset="0"/>
              </a:rPr>
              <a:t> ҚР-ның не шет мемлекеттің заңдарына сәйкес құрылған дербес мүлкі бар, сол мүлікпен құқықтар мен міндеттерге мүліктік және мүліктік емес қатынастарды жүзеге асыратын, сотта талапкер және жауапкер бола алатын ұйым.</a:t>
            </a:r>
            <a:endParaRPr lang="ru-RU" dirty="0">
              <a:solidFill>
                <a:schemeClr val="bg1"/>
              </a:solidFill>
              <a:latin typeface="Times New Roman" panose="02020603050405020304" pitchFamily="18" charset="0"/>
              <a:cs typeface="Times New Roman" panose="02020603050405020304" pitchFamily="18" charset="0"/>
            </a:endParaRPr>
          </a:p>
          <a:p>
            <a:pPr algn="just"/>
            <a:r>
              <a:rPr lang="kk-KZ" b="1" dirty="0">
                <a:solidFill>
                  <a:schemeClr val="bg1"/>
                </a:solidFill>
                <a:latin typeface="Times New Roman" panose="02020603050405020304" pitchFamily="18" charset="0"/>
                <a:cs typeface="Times New Roman" panose="02020603050405020304" pitchFamily="18" charset="0"/>
              </a:rPr>
              <a:t>Резидент заңды  тұлға</a:t>
            </a:r>
            <a:r>
              <a:rPr lang="kk-KZ" dirty="0">
                <a:solidFill>
                  <a:schemeClr val="bg1"/>
                </a:solidFill>
                <a:latin typeface="Times New Roman" panose="02020603050405020304" pitchFamily="18" charset="0"/>
                <a:cs typeface="Times New Roman" panose="02020603050405020304" pitchFamily="18" charset="0"/>
              </a:rPr>
              <a:t> –ҚР-ң заңдарына  сәйкес құрылған немесе оның нақты басқару органдары Қазақстанда болатын заңды тұлға.</a:t>
            </a:r>
            <a:endParaRPr lang="ru-RU" dirty="0">
              <a:solidFill>
                <a:schemeClr val="bg1"/>
              </a:solidFill>
              <a:latin typeface="Times New Roman" panose="02020603050405020304" pitchFamily="18" charset="0"/>
              <a:cs typeface="Times New Roman" panose="02020603050405020304" pitchFamily="18" charset="0"/>
            </a:endParaRPr>
          </a:p>
          <a:p>
            <a:pPr algn="just"/>
            <a:r>
              <a:rPr lang="kk-KZ" b="1" dirty="0">
                <a:solidFill>
                  <a:schemeClr val="bg1"/>
                </a:solidFill>
                <a:latin typeface="Times New Roman" panose="02020603050405020304" pitchFamily="18" charset="0"/>
                <a:cs typeface="Times New Roman" panose="02020603050405020304" pitchFamily="18" charset="0"/>
              </a:rPr>
              <a:t>Резидент емес заңды тұлға</a:t>
            </a:r>
            <a:r>
              <a:rPr lang="kk-KZ" dirty="0">
                <a:solidFill>
                  <a:schemeClr val="bg1"/>
                </a:solidFill>
                <a:latin typeface="Times New Roman" panose="02020603050405020304" pitchFamily="18" charset="0"/>
                <a:cs typeface="Times New Roman" panose="02020603050405020304" pitchFamily="18" charset="0"/>
              </a:rPr>
              <a:t> –ҚР аумағында кәсіпкерлік қызметін тұрақты мекеме арқылы жүзеге асыратын, сондай-ақ тұрақты мекеме құрмай ҚР-нан табыстар алатын шетел заңды тұлғалары.</a:t>
            </a:r>
            <a:endParaRPr lang="ru-RU"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696591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7239000" cy="5547016"/>
          </a:xfrm>
        </p:spPr>
        <p:txBody>
          <a:bodyPr>
            <a:normAutofit/>
          </a:bodyPr>
          <a:lstStyle/>
          <a:p>
            <a:pPr algn="ctr"/>
            <a:r>
              <a:rPr lang="kk-KZ" b="1" dirty="0">
                <a:solidFill>
                  <a:schemeClr val="bg1"/>
                </a:solidFill>
                <a:latin typeface="Times New Roman" panose="02020603050405020304" pitchFamily="18" charset="0"/>
                <a:cs typeface="Times New Roman" panose="02020603050405020304" pitchFamily="18" charset="0"/>
              </a:rPr>
              <a:t>Табыс салығының салық салу объектілері болып:</a:t>
            </a:r>
            <a:endParaRPr lang="ru-RU" b="1" dirty="0">
              <a:solidFill>
                <a:schemeClr val="bg1"/>
              </a:solidFill>
              <a:latin typeface="Times New Roman" panose="02020603050405020304" pitchFamily="18" charset="0"/>
              <a:cs typeface="Times New Roman" panose="02020603050405020304" pitchFamily="18" charset="0"/>
            </a:endParaRPr>
          </a:p>
          <a:p>
            <a:r>
              <a:rPr lang="kk-KZ" dirty="0">
                <a:solidFill>
                  <a:schemeClr val="bg1"/>
                </a:solidFill>
                <a:latin typeface="Times New Roman" panose="02020603050405020304" pitchFamily="18" charset="0"/>
                <a:cs typeface="Times New Roman" panose="02020603050405020304" pitchFamily="18" charset="0"/>
              </a:rPr>
              <a:t>1)салық салынатын табыс;</a:t>
            </a:r>
            <a:endParaRPr lang="ru-RU" dirty="0">
              <a:solidFill>
                <a:schemeClr val="bg1"/>
              </a:solidFill>
              <a:latin typeface="Times New Roman" panose="02020603050405020304" pitchFamily="18" charset="0"/>
              <a:cs typeface="Times New Roman" panose="02020603050405020304" pitchFamily="18" charset="0"/>
            </a:endParaRPr>
          </a:p>
          <a:p>
            <a:r>
              <a:rPr lang="kk-KZ" dirty="0">
                <a:solidFill>
                  <a:schemeClr val="bg1"/>
                </a:solidFill>
                <a:latin typeface="Times New Roman" panose="02020603050405020304" pitchFamily="18" charset="0"/>
                <a:cs typeface="Times New Roman" panose="02020603050405020304" pitchFamily="18" charset="0"/>
              </a:rPr>
              <a:t>     2)төлем көзінен салық салынатын табыс;</a:t>
            </a:r>
            <a:endParaRPr lang="ru-RU" dirty="0">
              <a:solidFill>
                <a:schemeClr val="bg1"/>
              </a:solidFill>
              <a:latin typeface="Times New Roman" panose="02020603050405020304" pitchFamily="18" charset="0"/>
              <a:cs typeface="Times New Roman" panose="02020603050405020304" pitchFamily="18" charset="0"/>
            </a:endParaRPr>
          </a:p>
          <a:p>
            <a:r>
              <a:rPr lang="kk-KZ" dirty="0">
                <a:solidFill>
                  <a:schemeClr val="bg1"/>
                </a:solidFill>
                <a:latin typeface="Times New Roman" panose="02020603050405020304" pitchFamily="18" charset="0"/>
                <a:cs typeface="Times New Roman" panose="02020603050405020304" pitchFamily="18" charset="0"/>
              </a:rPr>
              <a:t>     3)ҚР-да  қызметін тұрақты мекеме арқылы жүзеге асыратын резидент емес заңды тұлғаның таза табыс корпорациялық табыс салығы салынатын объектілер болып табылады. (Салық кодексі 14-тарау. 78-бап.)</a:t>
            </a:r>
            <a:endParaRPr lang="ru-RU" dirty="0">
              <a:solidFill>
                <a:schemeClr val="bg1"/>
              </a:solidFill>
              <a:latin typeface="Times New Roman" panose="02020603050405020304" pitchFamily="18" charset="0"/>
              <a:cs typeface="Times New Roman" panose="02020603050405020304" pitchFamily="18" charset="0"/>
            </a:endParaRPr>
          </a:p>
          <a:p>
            <a:r>
              <a:rPr lang="kk-KZ" dirty="0">
                <a:solidFill>
                  <a:schemeClr val="bg1"/>
                </a:solidFill>
                <a:latin typeface="Times New Roman" panose="02020603050405020304" pitchFamily="18" charset="0"/>
                <a:cs typeface="Times New Roman" panose="02020603050405020304" pitchFamily="18" charset="0"/>
              </a:rPr>
              <a:t>    Салық салынатын табыс жылдық жиынтық табыс пен көзделген шегерімдер арасындағы айырма ретінде анықталады.</a:t>
            </a:r>
            <a:endParaRPr lang="ru-RU"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6706835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114</TotalTime>
  <Words>181</Words>
  <Application>Microsoft Office PowerPoint</Application>
  <PresentationFormat>Экран (4:3)</PresentationFormat>
  <Paragraphs>63</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Изящная</vt:lpstr>
      <vt:lpstr>Презентация PowerPoint</vt:lpstr>
      <vt:lpstr>Презентация PowerPoint</vt:lpstr>
      <vt:lpstr>ДӘРІСТІҢ ЖОСПАРЫ </vt:lpstr>
      <vt:lpstr>Презентация PowerPoint</vt:lpstr>
      <vt:lpstr>Презентация PowerPoint</vt:lpstr>
      <vt:lpstr>Презентация PowerPoint</vt:lpstr>
      <vt:lpstr>Презентация PowerPoint</vt:lpstr>
      <vt:lpstr>Табыс салығының салық салу субъектілері болып: </vt:lpstr>
      <vt:lpstr>Презентация PowerPoint</vt:lpstr>
      <vt:lpstr>Презентация PowerPoint</vt:lpstr>
      <vt:lpstr>Презентация PowerPoint</vt:lpstr>
      <vt:lpstr>         Салық кодексіне сәйкес жылдық жиынтық табысқа мына төмендегілерді қоса, салық төлеушінің табыстарының барлық түрлері кіріктіріледі:</vt:lpstr>
      <vt:lpstr>Презентация PowerPoint</vt:lpstr>
      <vt:lpstr>Шығындардың салық есебі және оларды шегерімге жатқызу тәртібі </vt:lpstr>
      <vt:lpstr>Төлем көзінен салық салынатын табыстарға:</vt:lpstr>
      <vt:lpstr>КТС мөлшерлемесі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12</cp:revision>
  <dcterms:created xsi:type="dcterms:W3CDTF">2021-10-14T07:35:27Z</dcterms:created>
  <dcterms:modified xsi:type="dcterms:W3CDTF">2021-10-14T11:02:15Z</dcterms:modified>
</cp:coreProperties>
</file>