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0" r:id="rId4"/>
    <p:sldId id="263" r:id="rId5"/>
    <p:sldId id="261" r:id="rId6"/>
    <p:sldId id="257" r:id="rId7"/>
    <p:sldId id="265" r:id="rId8"/>
    <p:sldId id="266" r:id="rId9"/>
    <p:sldId id="267" r:id="rId10"/>
    <p:sldId id="268" r:id="rId11"/>
    <p:sldId id="269" r:id="rId12"/>
    <p:sldId id="258" r:id="rId13"/>
    <p:sldId id="259"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ma-NO"/>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96072-082E-4D87-A3EF-614DE131AC57}" type="datetimeFigureOut">
              <a:rPr lang="sma-NO" smtClean="0"/>
              <a:t>08.11.2021</a:t>
            </a:fld>
            <a:endParaRPr lang="sma-NO"/>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ma-NO"/>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sma-NO"/>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ma-NO"/>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90815-2819-489D-867D-330C5C26B6ED}" type="slidenum">
              <a:rPr lang="sma-NO" smtClean="0"/>
              <a:t>‹#›</a:t>
            </a:fld>
            <a:endParaRPr lang="sma-NO"/>
          </a:p>
        </p:txBody>
      </p:sp>
    </p:spTree>
    <p:extLst>
      <p:ext uri="{BB962C8B-B14F-4D97-AF65-F5344CB8AC3E}">
        <p14:creationId xmlns:p14="http://schemas.microsoft.com/office/powerpoint/2010/main" val="71985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sma-NO" altLang="sma-NO" smtClean="0"/>
          </a:p>
        </p:txBody>
      </p:sp>
      <p:sp>
        <p:nvSpPr>
          <p:cNvPr id="26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FF833B42-13AF-4AAA-BA37-AEFD41598C74}" type="slidenum">
              <a:rPr lang="ru-RU" altLang="sma-NO" sz="1200"/>
              <a:pPr eaLnBrk="1" hangingPunct="1"/>
              <a:t>9</a:t>
            </a:fld>
            <a:endParaRPr lang="ru-RU" altLang="sma-NO" sz="1200"/>
          </a:p>
        </p:txBody>
      </p:sp>
    </p:spTree>
    <p:extLst>
      <p:ext uri="{BB962C8B-B14F-4D97-AF65-F5344CB8AC3E}">
        <p14:creationId xmlns:p14="http://schemas.microsoft.com/office/powerpoint/2010/main" val="3692291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904CC0-A303-4413-9C45-D9851B31431B}" type="datetimeFigureOut">
              <a:rPr lang="ru-RU" smtClean="0"/>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380493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904CC0-A303-4413-9C45-D9851B31431B}" type="datetimeFigureOut">
              <a:rPr lang="ru-RU" smtClean="0"/>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340535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904CC0-A303-4413-9C45-D9851B31431B}" type="datetimeFigureOut">
              <a:rPr lang="ru-RU" smtClean="0"/>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325500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904CC0-A303-4413-9C45-D9851B31431B}" type="datetimeFigureOut">
              <a:rPr lang="ru-RU" smtClean="0"/>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58027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904CC0-A303-4413-9C45-D9851B31431B}" type="datetimeFigureOut">
              <a:rPr lang="ru-RU" smtClean="0"/>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345881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904CC0-A303-4413-9C45-D9851B31431B}" type="datetimeFigureOut">
              <a:rPr lang="ru-RU" smtClean="0"/>
              <a:t>08.11.2021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195887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904CC0-A303-4413-9C45-D9851B31431B}" type="datetimeFigureOut">
              <a:rPr lang="ru-RU" smtClean="0"/>
              <a:t>08.11.2021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2912558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904CC0-A303-4413-9C45-D9851B31431B}" type="datetimeFigureOut">
              <a:rPr lang="ru-RU" smtClean="0"/>
              <a:t>08.11.2021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173076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904CC0-A303-4413-9C45-D9851B31431B}" type="datetimeFigureOut">
              <a:rPr lang="ru-RU" smtClean="0"/>
              <a:t>08.11.2021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271477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D904CC0-A303-4413-9C45-D9851B31431B}" type="datetimeFigureOut">
              <a:rPr lang="ru-RU" smtClean="0"/>
              <a:t>08.11.2021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352553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D904CC0-A303-4413-9C45-D9851B31431B}" type="datetimeFigureOut">
              <a:rPr lang="ru-RU" smtClean="0"/>
              <a:t>08.11.2021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AF981E-5D1B-4317-A45F-A57B88E74FFC}" type="slidenum">
              <a:rPr lang="ru-RU" smtClean="0"/>
              <a:t>‹#›</a:t>
            </a:fld>
            <a:endParaRPr lang="ru-RU"/>
          </a:p>
        </p:txBody>
      </p:sp>
    </p:spTree>
    <p:extLst>
      <p:ext uri="{BB962C8B-B14F-4D97-AF65-F5344CB8AC3E}">
        <p14:creationId xmlns:p14="http://schemas.microsoft.com/office/powerpoint/2010/main" val="337742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04CC0-A303-4413-9C45-D9851B31431B}" type="datetimeFigureOut">
              <a:rPr lang="ru-RU" smtClean="0"/>
              <a:t>08.11.2021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F981E-5D1B-4317-A45F-A57B88E74FFC}" type="slidenum">
              <a:rPr lang="ru-RU" smtClean="0"/>
              <a:t>‹#›</a:t>
            </a:fld>
            <a:endParaRPr lang="ru-RU"/>
          </a:p>
        </p:txBody>
      </p:sp>
    </p:spTree>
    <p:extLst>
      <p:ext uri="{BB962C8B-B14F-4D97-AF65-F5344CB8AC3E}">
        <p14:creationId xmlns:p14="http://schemas.microsoft.com/office/powerpoint/2010/main" val="294598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6831" y="2348469"/>
            <a:ext cx="8897561" cy="4401205"/>
          </a:xfrm>
          <a:prstGeom prst="rect">
            <a:avLst/>
          </a:prstGeom>
        </p:spPr>
        <p:txBody>
          <a:bodyPr wrap="square">
            <a:spAutoFit/>
          </a:bodyPr>
          <a:lstStyle/>
          <a:p>
            <a:r>
              <a:rPr lang="ru-RU" sz="2800" dirty="0"/>
              <a:t>Существует два основных подхода к получению </a:t>
            </a:r>
            <a:r>
              <a:rPr lang="ru-RU" sz="2800" dirty="0" err="1"/>
              <a:t>наночастиц</a:t>
            </a:r>
            <a:r>
              <a:rPr lang="ru-RU" sz="2800" dirty="0"/>
              <a:t>: методы </a:t>
            </a:r>
            <a:r>
              <a:rPr lang="ru-RU" sz="2800" dirty="0">
                <a:solidFill>
                  <a:srgbClr val="0070C0"/>
                </a:solidFill>
              </a:rPr>
              <a:t>«сверху вниз» и «снизу вверх». </a:t>
            </a:r>
            <a:r>
              <a:rPr lang="ru-RU" sz="2800" dirty="0"/>
              <a:t>«Снизу вверх» (методы конденсации с точки зрения коллоидной химии) позволяет получать более крупные частицы из мелких частиц (атомов, молекул, ионов). Для получения </a:t>
            </a:r>
            <a:r>
              <a:rPr lang="ru-RU" sz="2800" dirty="0" err="1"/>
              <a:t>наночастиц</a:t>
            </a:r>
            <a:r>
              <a:rPr lang="ru-RU" sz="2800" dirty="0"/>
              <a:t> из более крупных частиц применяются методы «сверху вниз» (диспергирование). Кроме того, </a:t>
            </a:r>
            <a:r>
              <a:rPr lang="ru-RU" sz="2800" dirty="0" err="1"/>
              <a:t>наночастицы</a:t>
            </a:r>
            <a:endParaRPr lang="ru-RU" sz="2800" dirty="0"/>
          </a:p>
          <a:p>
            <a:r>
              <a:rPr lang="ru-RU" sz="2800" dirty="0"/>
              <a:t>могут быть приготовлены путем </a:t>
            </a:r>
            <a:r>
              <a:rPr lang="ru-RU" sz="2800" dirty="0" smtClean="0">
                <a:solidFill>
                  <a:srgbClr val="0070C0"/>
                </a:solidFill>
              </a:rPr>
              <a:t>комбинации</a:t>
            </a:r>
            <a:r>
              <a:rPr lang="ru-RU" sz="2800" dirty="0" smtClean="0"/>
              <a:t>  </a:t>
            </a:r>
            <a:r>
              <a:rPr lang="ru-RU" sz="2800" dirty="0"/>
              <a:t>и</a:t>
            </a:r>
          </a:p>
          <a:p>
            <a:r>
              <a:rPr lang="ru-RU" sz="2800" dirty="0" smtClean="0">
                <a:solidFill>
                  <a:srgbClr val="0070C0"/>
                </a:solidFill>
              </a:rPr>
              <a:t>специфических методов </a:t>
            </a:r>
            <a:r>
              <a:rPr lang="ru-RU" sz="2800" dirty="0"/>
              <a:t>синтеза </a:t>
            </a:r>
            <a:r>
              <a:rPr lang="ru-RU" sz="2800" dirty="0" err="1"/>
              <a:t>наночастиц</a:t>
            </a:r>
            <a:r>
              <a:rPr lang="ru-RU" sz="2800" dirty="0"/>
              <a:t>.</a:t>
            </a:r>
            <a:endParaRPr lang="kk-KZ" b="1" dirty="0">
              <a:latin typeface="Arial" pitchFamily="34" charset="0"/>
              <a:cs typeface="Arial" pitchFamily="34" charset="0"/>
            </a:endParaRPr>
          </a:p>
        </p:txBody>
      </p:sp>
      <p:sp>
        <p:nvSpPr>
          <p:cNvPr id="4" name="Прямоугольник 3"/>
          <p:cNvSpPr/>
          <p:nvPr/>
        </p:nvSpPr>
        <p:spPr>
          <a:xfrm>
            <a:off x="300251" y="873462"/>
            <a:ext cx="10986447" cy="1598751"/>
          </a:xfrm>
          <a:prstGeom prst="rect">
            <a:avLst/>
          </a:prstGeom>
        </p:spPr>
        <p:txBody>
          <a:bodyPr wrap="square">
            <a:spAutoFit/>
          </a:bodyPr>
          <a:lstStyle/>
          <a:p>
            <a:pPr>
              <a:lnSpc>
                <a:spcPct val="115000"/>
              </a:lnSpc>
            </a:pPr>
            <a:r>
              <a:rPr lang="ru-RU" sz="2800" b="1" dirty="0" smtClean="0">
                <a:solidFill>
                  <a:srgbClr val="0070C0"/>
                </a:solidFill>
              </a:rPr>
              <a:t>Лекция </a:t>
            </a:r>
            <a:r>
              <a:rPr lang="ru-RU" sz="2800" b="1" dirty="0">
                <a:solidFill>
                  <a:srgbClr val="0070C0"/>
                </a:solidFill>
              </a:rPr>
              <a:t>3.</a:t>
            </a:r>
            <a:r>
              <a:rPr lang="ru-RU" sz="2800" dirty="0">
                <a:solidFill>
                  <a:srgbClr val="0070C0"/>
                </a:solidFill>
              </a:rPr>
              <a:t> Принципы получения </a:t>
            </a:r>
            <a:r>
              <a:rPr lang="ru-RU" sz="2800" dirty="0" err="1">
                <a:solidFill>
                  <a:srgbClr val="0070C0"/>
                </a:solidFill>
              </a:rPr>
              <a:t>наносистем</a:t>
            </a:r>
            <a:r>
              <a:rPr lang="ru-RU" sz="2800" dirty="0">
                <a:solidFill>
                  <a:srgbClr val="0070C0"/>
                </a:solidFill>
              </a:rPr>
              <a:t>. Классификация способов получения </a:t>
            </a:r>
            <a:r>
              <a:rPr lang="ru-RU" sz="2800" dirty="0" err="1">
                <a:solidFill>
                  <a:srgbClr val="0070C0"/>
                </a:solidFill>
              </a:rPr>
              <a:t>наночастиц</a:t>
            </a:r>
            <a:r>
              <a:rPr lang="ru-RU" sz="2800" dirty="0">
                <a:solidFill>
                  <a:srgbClr val="0070C0"/>
                </a:solidFill>
              </a:rPr>
              <a:t> и </a:t>
            </a:r>
            <a:r>
              <a:rPr lang="ru-RU" sz="2800" dirty="0" err="1" smtClean="0">
                <a:solidFill>
                  <a:srgbClr val="0070C0"/>
                </a:solidFill>
              </a:rPr>
              <a:t>наноструктурированных</a:t>
            </a:r>
            <a:r>
              <a:rPr lang="ru-RU" sz="2800" dirty="0" smtClean="0">
                <a:solidFill>
                  <a:srgbClr val="0070C0"/>
                </a:solidFill>
              </a:rPr>
              <a:t> </a:t>
            </a:r>
            <a:r>
              <a:rPr lang="ru-RU" sz="2800" dirty="0">
                <a:solidFill>
                  <a:srgbClr val="0070C0"/>
                </a:solidFill>
              </a:rPr>
              <a:t>материалов. </a:t>
            </a:r>
            <a:r>
              <a:rPr lang="ru-RU" sz="2800" dirty="0" err="1">
                <a:solidFill>
                  <a:srgbClr val="0070C0"/>
                </a:solidFill>
              </a:rPr>
              <a:t>Диспергационные</a:t>
            </a:r>
            <a:r>
              <a:rPr lang="ru-RU" sz="2800" dirty="0">
                <a:solidFill>
                  <a:srgbClr val="0070C0"/>
                </a:solidFill>
              </a:rPr>
              <a:t> методы «Сверху-вниз</a:t>
            </a:r>
            <a:r>
              <a:rPr lang="ru-RU" sz="2800" dirty="0" smtClean="0">
                <a:solidFill>
                  <a:srgbClr val="0070C0"/>
                </a:solidFill>
              </a:rPr>
              <a:t>».</a:t>
            </a:r>
            <a:r>
              <a:rPr lang="en-US" sz="2800" dirty="0" smtClean="0">
                <a:solidFill>
                  <a:srgbClr val="0070C0"/>
                </a:solidFill>
              </a:rPr>
              <a:t>  </a:t>
            </a:r>
            <a:endParaRPr lang="ru-RU" sz="2800" dirty="0">
              <a:solidFill>
                <a:srgbClr val="0070C0"/>
              </a:solidFill>
              <a:latin typeface="Times New Roman"/>
              <a:ea typeface="Times New Roman"/>
            </a:endParaRP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8714975" y="4054516"/>
            <a:ext cx="3295650" cy="2541270"/>
          </a:xfrm>
          <a:prstGeom prst="rect">
            <a:avLst/>
          </a:prstGeom>
          <a:noFill/>
          <a:ln>
            <a:noFill/>
          </a:ln>
        </p:spPr>
      </p:pic>
      <p:pic>
        <p:nvPicPr>
          <p:cNvPr id="6" name="Picture 1" descr="head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900" y="-14700"/>
            <a:ext cx="89281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1"/>
          <p:cNvSpPr>
            <a:spLocks noChangeArrowheads="1"/>
          </p:cNvSpPr>
          <p:nvPr/>
        </p:nvSpPr>
        <p:spPr bwMode="auto">
          <a:xfrm>
            <a:off x="10553985" y="6426817"/>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sma-NO" sz="1800" i="1" dirty="0" err="1">
                <a:solidFill>
                  <a:srgbClr val="0070C0"/>
                </a:solidFill>
                <a:latin typeface="Times New Roman" panose="02020603050405020304" pitchFamily="18" charset="0"/>
                <a:cs typeface="Times New Roman" panose="02020603050405020304" pitchFamily="18" charset="0"/>
              </a:rPr>
              <a:t>Adilbekova</a:t>
            </a:r>
            <a:r>
              <a:rPr lang="en-US" altLang="sma-NO" sz="1800" i="1" dirty="0">
                <a:solidFill>
                  <a:srgbClr val="0070C0"/>
                </a:solidFill>
                <a:latin typeface="Times New Roman" panose="02020603050405020304" pitchFamily="18" charset="0"/>
                <a:cs typeface="Times New Roman" panose="02020603050405020304" pitchFamily="18" charset="0"/>
              </a:rPr>
              <a:t> A.O</a:t>
            </a:r>
          </a:p>
        </p:txBody>
      </p:sp>
    </p:spTree>
    <p:extLst>
      <p:ext uri="{BB962C8B-B14F-4D97-AF65-F5344CB8AC3E}">
        <p14:creationId xmlns:p14="http://schemas.microsoft.com/office/powerpoint/2010/main" val="1616147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928048" y="109182"/>
            <a:ext cx="10425752" cy="6067781"/>
          </a:xfrm>
        </p:spPr>
        <p:txBody>
          <a:bodyPr>
            <a:normAutofit/>
          </a:bodyPr>
          <a:lstStyle/>
          <a:p>
            <a:pPr eaLnBrk="1" hangingPunct="1">
              <a:lnSpc>
                <a:spcPct val="80000"/>
              </a:lnSpc>
            </a:pPr>
            <a:r>
              <a:rPr lang="ru-RU" altLang="sma-NO" sz="2400" b="1" dirty="0"/>
              <a:t>Электрический взрыв </a:t>
            </a:r>
          </a:p>
          <a:p>
            <a:pPr eaLnBrk="1" hangingPunct="1">
              <a:lnSpc>
                <a:spcPct val="80000"/>
              </a:lnSpc>
              <a:buFont typeface="Wingdings" panose="05000000000000000000" pitchFamily="2" charset="2"/>
              <a:buNone/>
            </a:pPr>
            <a:r>
              <a:rPr lang="ru-RU" altLang="sma-NO" sz="2400" dirty="0"/>
              <a:t>          При пропускании через относительно тонкие проволочки импульсов тока плотностью 104-106 А/мм2 происходит взрывное испарение металла с конденсацией его паров в виде частиц различной дисперсности. В зависимости от окружающей среды может происходить образование металлических частиц (инертные среды) или оксидных (нитридных) порошков (окислительные или азотные среды). Требуемый размер частиц и производительность процесса регулируются параметрами разрядного контура и диаметром используемой проволоки. Форма </a:t>
            </a:r>
            <a:r>
              <a:rPr lang="ru-RU" altLang="sma-NO" sz="2400" dirty="0" err="1"/>
              <a:t>наночастиц</a:t>
            </a:r>
            <a:r>
              <a:rPr lang="ru-RU" altLang="sma-NO" sz="2400" dirty="0"/>
              <a:t> преимущественно сферическая.</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033" y="3295650"/>
            <a:ext cx="392906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Прямоугольник 4"/>
          <p:cNvSpPr>
            <a:spLocks noChangeArrowheads="1"/>
          </p:cNvSpPr>
          <p:nvPr/>
        </p:nvSpPr>
        <p:spPr bwMode="auto">
          <a:xfrm>
            <a:off x="5505096" y="3862316"/>
            <a:ext cx="430565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sma-NO" dirty="0" err="1"/>
              <a:t>Нанопорошок</a:t>
            </a:r>
            <a:r>
              <a:rPr lang="ru-RU" altLang="sma-NO" dirty="0"/>
              <a:t> </a:t>
            </a:r>
            <a:r>
              <a:rPr lang="el-GR" altLang="sma-NO" dirty="0"/>
              <a:t>γ-δ-</a:t>
            </a:r>
            <a:r>
              <a:rPr lang="en-US" altLang="sma-NO" dirty="0"/>
              <a:t>Al2O3,</a:t>
            </a:r>
          </a:p>
          <a:p>
            <a:pPr eaLnBrk="1" hangingPunct="1"/>
            <a:r>
              <a:rPr lang="ru-RU" altLang="sma-NO" dirty="0"/>
              <a:t>полученный методом</a:t>
            </a:r>
          </a:p>
          <a:p>
            <a:pPr eaLnBrk="1" hangingPunct="1"/>
            <a:r>
              <a:rPr lang="ru-RU" altLang="sma-NO" dirty="0" err="1"/>
              <a:t>электровзрыва</a:t>
            </a:r>
            <a:endParaRPr lang="ru-RU" altLang="sma-NO" dirty="0"/>
          </a:p>
        </p:txBody>
      </p:sp>
      <p:sp>
        <p:nvSpPr>
          <p:cNvPr id="122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DA4EE70C-1D53-4650-996A-98FF99F6337F}" type="slidenum">
              <a:rPr lang="ru-RU" altLang="en-US" sz="1000"/>
              <a:pPr eaLnBrk="1" hangingPunct="1"/>
              <a:t>10</a:t>
            </a:fld>
            <a:endParaRPr lang="ru-RU" altLang="en-US" sz="1000"/>
          </a:p>
        </p:txBody>
      </p:sp>
    </p:spTree>
    <p:extLst>
      <p:ext uri="{BB962C8B-B14F-4D97-AF65-F5344CB8AC3E}">
        <p14:creationId xmlns:p14="http://schemas.microsoft.com/office/powerpoint/2010/main" val="319413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8B3A89E2-7A26-40B0-BF18-7302A4780A6C}" type="slidenum">
              <a:rPr lang="ru-RU" altLang="en-US" sz="1000"/>
              <a:pPr eaLnBrk="1" hangingPunct="1"/>
              <a:t>11</a:t>
            </a:fld>
            <a:endParaRPr lang="ru-RU" altLang="en-US" sz="1000"/>
          </a:p>
        </p:txBody>
      </p:sp>
      <p:sp>
        <p:nvSpPr>
          <p:cNvPr id="13316" name="Прямоугольник 7"/>
          <p:cNvSpPr>
            <a:spLocks noChangeArrowheads="1"/>
          </p:cNvSpPr>
          <p:nvPr/>
        </p:nvSpPr>
        <p:spPr bwMode="auto">
          <a:xfrm>
            <a:off x="941695" y="232011"/>
            <a:ext cx="1063160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sma-NO" sz="2400" b="1" dirty="0" err="1">
                <a:latin typeface="+mn-lt"/>
              </a:rPr>
              <a:t>Левитационо</a:t>
            </a:r>
            <a:r>
              <a:rPr lang="ru-RU" altLang="sma-NO" sz="2400" b="1" dirty="0">
                <a:latin typeface="+mn-lt"/>
              </a:rPr>
              <a:t>-струйный метод (</a:t>
            </a:r>
            <a:r>
              <a:rPr lang="en-US" altLang="sma-NO" sz="2400" b="1" dirty="0">
                <a:latin typeface="+mn-lt"/>
              </a:rPr>
              <a:t>flowing gas evaporation technique</a:t>
            </a:r>
            <a:r>
              <a:rPr lang="ru-RU" altLang="sma-NO" sz="2400" b="1" dirty="0">
                <a:latin typeface="+mn-lt"/>
              </a:rPr>
              <a:t>) </a:t>
            </a:r>
          </a:p>
          <a:p>
            <a:pPr algn="ctr" eaLnBrk="1" hangingPunct="1"/>
            <a:endParaRPr lang="ru-RU" altLang="sma-NO" sz="2400" dirty="0">
              <a:latin typeface="+mn-lt"/>
            </a:endParaRPr>
          </a:p>
          <a:p>
            <a:pPr eaLnBrk="1" hangingPunct="1"/>
            <a:r>
              <a:rPr lang="ru-RU" altLang="sma-NO" sz="2400" dirty="0">
                <a:latin typeface="+mn-lt"/>
              </a:rPr>
              <a:t>Испарение металла в потоке инертного газа, например из непрерывно подпитываемой и разогреваемой высокочастотным электромагнитным полем жидкой металлической капли. С увеличением скорости потока газа средний размер частиц уменьшается от 500 до 10 </a:t>
            </a:r>
            <a:r>
              <a:rPr lang="ru-RU" altLang="sma-NO" sz="2400" dirty="0" err="1">
                <a:latin typeface="+mn-lt"/>
              </a:rPr>
              <a:t>нм</a:t>
            </a:r>
            <a:r>
              <a:rPr lang="ru-RU" altLang="sma-NO" sz="2400" dirty="0">
                <a:latin typeface="+mn-lt"/>
              </a:rPr>
              <a:t>, при этом распределение частиц по размеру сужается. </a:t>
            </a:r>
          </a:p>
          <a:p>
            <a:pPr eaLnBrk="1" hangingPunct="1"/>
            <a:r>
              <a:rPr lang="ru-RU" altLang="sma-NO" sz="2400" dirty="0">
                <a:latin typeface="+mn-lt"/>
              </a:rPr>
              <a:t>Были получены </a:t>
            </a:r>
            <a:r>
              <a:rPr lang="ru-RU" altLang="sma-NO" sz="2400" dirty="0" smtClean="0">
                <a:latin typeface="+mn-lt"/>
              </a:rPr>
              <a:t>НЧ </a:t>
            </a:r>
            <a:r>
              <a:rPr lang="ru-RU" altLang="sma-NO" sz="2400" dirty="0">
                <a:latin typeface="+mn-lt"/>
              </a:rPr>
              <a:t>марганца с размером частиц (ромбической формы) от 20 до 300 </a:t>
            </a:r>
            <a:r>
              <a:rPr lang="ru-RU" altLang="sma-NO" sz="2400" dirty="0" err="1">
                <a:latin typeface="+mn-lt"/>
              </a:rPr>
              <a:t>нм</a:t>
            </a:r>
            <a:r>
              <a:rPr lang="ru-RU" altLang="sma-NO" sz="2400" dirty="0">
                <a:latin typeface="+mn-lt"/>
              </a:rPr>
              <a:t>, сурьмы с аморфной структурой и средним размером частиц 20 </a:t>
            </a:r>
            <a:r>
              <a:rPr lang="ru-RU" altLang="sma-NO" sz="2400" dirty="0" err="1">
                <a:latin typeface="+mn-lt"/>
              </a:rPr>
              <a:t>нм</a:t>
            </a:r>
            <a:r>
              <a:rPr lang="ru-RU" altLang="sma-NO" sz="2400" dirty="0">
                <a:latin typeface="+mn-lt"/>
              </a:rPr>
              <a:t> и другие </a:t>
            </a:r>
            <a:r>
              <a:rPr lang="ru-RU" altLang="sma-NO" sz="2400" dirty="0" smtClean="0">
                <a:latin typeface="+mn-lt"/>
              </a:rPr>
              <a:t>НЧ.</a:t>
            </a:r>
            <a:endParaRPr lang="ru-RU" altLang="sma-NO" sz="2400" dirty="0">
              <a:latin typeface="+mn-lt"/>
            </a:endParaRPr>
          </a:p>
        </p:txBody>
      </p:sp>
      <p:pic>
        <p:nvPicPr>
          <p:cNvPr id="13317" name="Picture 2" descr="Картинки по запросу flowing gas evaporation techn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89" y="3712191"/>
            <a:ext cx="5061011" cy="282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40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6492" y="269631"/>
            <a:ext cx="10697308" cy="5907332"/>
          </a:xfrm>
        </p:spPr>
        <p:txBody>
          <a:bodyPr>
            <a:normAutofit/>
          </a:bodyPr>
          <a:lstStyle/>
          <a:p>
            <a:r>
              <a:rPr lang="ru-RU" dirty="0">
                <a:solidFill>
                  <a:srgbClr val="0070C0"/>
                </a:solidFill>
              </a:rPr>
              <a:t>Конденсационные методы. </a:t>
            </a:r>
            <a:r>
              <a:rPr lang="ru-RU" dirty="0"/>
              <a:t>Эти методы позволяют получать высокодисперсные и </a:t>
            </a:r>
            <a:r>
              <a:rPr lang="ru-RU" dirty="0" err="1"/>
              <a:t>сверхмелкозернистые</a:t>
            </a:r>
            <a:r>
              <a:rPr lang="ru-RU" dirty="0"/>
              <a:t> частицы, поэтому широко используются в </a:t>
            </a:r>
            <a:r>
              <a:rPr lang="ru-RU" dirty="0" err="1"/>
              <a:t>нанотехнологиях</a:t>
            </a:r>
            <a:r>
              <a:rPr lang="ru-RU" dirty="0"/>
              <a:t>. Приведены характеристики физических и химических методов конденсации. </a:t>
            </a:r>
            <a:endParaRPr lang="ru-RU" dirty="0" smtClean="0"/>
          </a:p>
          <a:p>
            <a:r>
              <a:rPr lang="ru-RU" dirty="0" smtClean="0">
                <a:solidFill>
                  <a:srgbClr val="0070C0"/>
                </a:solidFill>
              </a:rPr>
              <a:t>Физические </a:t>
            </a:r>
            <a:r>
              <a:rPr lang="ru-RU" dirty="0">
                <a:solidFill>
                  <a:srgbClr val="0070C0"/>
                </a:solidFill>
              </a:rPr>
              <a:t>методы конденсации.</a:t>
            </a:r>
          </a:p>
          <a:p>
            <a:r>
              <a:rPr lang="ru-RU" dirty="0"/>
              <a:t>В основе этого метода получения дисперсных частиц лежит отделение частиц новой фазы от пара (при конденсации) или от жидкости (при кристаллизации). Образование дисперсных частиц происходит за счет фазового перехода первого рода. Необходимым условием физической конденсации является отклонение исходной однородной системы (пар или жидкость) от состояния при определенной температуре или давлении.</a:t>
            </a:r>
          </a:p>
          <a:p>
            <a:endParaRPr lang="ru-RU" dirty="0"/>
          </a:p>
        </p:txBody>
      </p:sp>
    </p:spTree>
    <p:extLst>
      <p:ext uri="{BB962C8B-B14F-4D97-AF65-F5344CB8AC3E}">
        <p14:creationId xmlns:p14="http://schemas.microsoft.com/office/powerpoint/2010/main" val="362472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6492" y="140677"/>
            <a:ext cx="10697308" cy="6036286"/>
          </a:xfrm>
        </p:spPr>
        <p:txBody>
          <a:bodyPr>
            <a:normAutofit lnSpcReduction="10000"/>
          </a:bodyPr>
          <a:lstStyle/>
          <a:p>
            <a:r>
              <a:rPr lang="ru-RU" dirty="0">
                <a:solidFill>
                  <a:srgbClr val="0070C0"/>
                </a:solidFill>
              </a:rPr>
              <a:t>Метод замены растворителя. </a:t>
            </a:r>
            <a:r>
              <a:rPr lang="ru-RU" dirty="0"/>
              <a:t>Этот метод широко используется для приготовления твердых частиц коллоидного раствора (золя). Метод подразумевает, что раствор вещества при постоянном перемешивании вливается в жидкость, в которой это вещество практически не растворяется. Возникающее </a:t>
            </a:r>
            <a:r>
              <a:rPr lang="ru-RU" dirty="0" err="1"/>
              <a:t>пересыщение</a:t>
            </a:r>
            <a:r>
              <a:rPr lang="ru-RU" dirty="0"/>
              <a:t> приводит к образованию дисперсных частиц. Их размер регулируется </a:t>
            </a:r>
            <a:r>
              <a:rPr lang="ru-RU" dirty="0" err="1"/>
              <a:t>пересыщением</a:t>
            </a:r>
            <a:r>
              <a:rPr lang="ru-RU" dirty="0"/>
              <a:t>: чем больше </a:t>
            </a:r>
            <a:r>
              <a:rPr lang="ru-RU" dirty="0" err="1"/>
              <a:t>пересыщение</a:t>
            </a:r>
            <a:r>
              <a:rPr lang="ru-RU" dirty="0"/>
              <a:t>, тем меньше частицы. </a:t>
            </a:r>
            <a:endParaRPr lang="ru-RU" dirty="0" smtClean="0"/>
          </a:p>
          <a:p>
            <a:r>
              <a:rPr lang="ru-RU" dirty="0" smtClean="0"/>
              <a:t>Методом </a:t>
            </a:r>
            <a:r>
              <a:rPr lang="ru-RU" dirty="0"/>
              <a:t>замены растворителей можно получить гидрозоли серы, фосфора, канифоли и других веществ, так как они хорошо растворимы в </a:t>
            </a:r>
            <a:r>
              <a:rPr lang="ru-RU" dirty="0">
                <a:solidFill>
                  <a:srgbClr val="0070C0"/>
                </a:solidFill>
              </a:rPr>
              <a:t>органических жидкостях</a:t>
            </a:r>
            <a:r>
              <a:rPr lang="ru-RU" dirty="0"/>
              <a:t>, но практически не растворимы в воде</a:t>
            </a:r>
            <a:r>
              <a:rPr lang="ru-RU" dirty="0" smtClean="0"/>
              <a:t>.</a:t>
            </a:r>
          </a:p>
          <a:p>
            <a:r>
              <a:rPr lang="ru-RU" dirty="0" smtClean="0"/>
              <a:t>Метод замены растворителя применяют для решения задач </a:t>
            </a:r>
            <a:r>
              <a:rPr lang="ru-RU" dirty="0" err="1" smtClean="0"/>
              <a:t>нанотехнологии</a:t>
            </a:r>
            <a:r>
              <a:rPr lang="ru-RU" dirty="0" smtClean="0"/>
              <a:t>. В 1986 г. впервые было получено этим методом соединение с высокотемпературной сверхпроводимостью.</a:t>
            </a:r>
            <a:endParaRPr lang="ru-RU" dirty="0"/>
          </a:p>
          <a:p>
            <a:endParaRPr lang="ru-RU" dirty="0"/>
          </a:p>
        </p:txBody>
      </p:sp>
    </p:spTree>
    <p:extLst>
      <p:ext uri="{BB962C8B-B14F-4D97-AF65-F5344CB8AC3E}">
        <p14:creationId xmlns:p14="http://schemas.microsoft.com/office/powerpoint/2010/main" val="346943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p:cNvSpPr>
            <a:spLocks noGrp="1"/>
          </p:cNvSpPr>
          <p:nvPr>
            <p:ph idx="1"/>
          </p:nvPr>
        </p:nvSpPr>
        <p:spPr>
          <a:xfrm>
            <a:off x="1243012" y="1620934"/>
            <a:ext cx="10515600" cy="4351338"/>
          </a:xfrm>
        </p:spPr>
        <p:txBody>
          <a:bodyPr>
            <a:normAutofit fontScale="92500" lnSpcReduction="20000"/>
          </a:bodyPr>
          <a:lstStyle/>
          <a:p>
            <a:pPr marL="0" indent="0">
              <a:buNone/>
            </a:pPr>
            <a:r>
              <a:rPr lang="ru-RU" altLang="sma-NO" sz="4000" dirty="0" smtClean="0"/>
              <a:t>Вопросы?</a:t>
            </a:r>
          </a:p>
          <a:p>
            <a:pPr marL="0" indent="0">
              <a:buNone/>
            </a:pPr>
            <a:endParaRPr lang="ru-RU" altLang="sma-NO" sz="4000" dirty="0"/>
          </a:p>
          <a:p>
            <a:pPr marL="0" indent="0">
              <a:buNone/>
            </a:pPr>
            <a:endParaRPr lang="ru-RU" altLang="sma-NO" sz="4000" dirty="0" smtClean="0"/>
          </a:p>
          <a:p>
            <a:pPr marL="0" indent="0">
              <a:buNone/>
            </a:pPr>
            <a:endParaRPr lang="ru-RU" altLang="sma-NO" sz="4000" dirty="0"/>
          </a:p>
          <a:p>
            <a:pPr marL="0" indent="0">
              <a:buNone/>
            </a:pPr>
            <a:r>
              <a:rPr lang="ru-RU" altLang="sma-NO" sz="4000" dirty="0" smtClean="0"/>
              <a:t>Спасибо за внимание</a:t>
            </a:r>
            <a:r>
              <a:rPr lang="en-US" altLang="sma-NO" sz="4000" dirty="0" smtClean="0"/>
              <a:t>!</a:t>
            </a:r>
          </a:p>
          <a:p>
            <a:pPr marL="0" indent="0">
              <a:buNone/>
            </a:pPr>
            <a:endParaRPr lang="en-US" altLang="sma-NO" dirty="0" smtClean="0"/>
          </a:p>
          <a:p>
            <a:pPr marL="0" indent="0">
              <a:buNone/>
            </a:pPr>
            <a:endParaRPr lang="en-US" altLang="sma-NO" dirty="0"/>
          </a:p>
          <a:p>
            <a:pPr marL="0" indent="0">
              <a:buNone/>
            </a:pPr>
            <a:endParaRPr lang="en-US" altLang="sma-NO" dirty="0"/>
          </a:p>
          <a:p>
            <a:pPr marL="0" indent="0" algn="r">
              <a:buNone/>
            </a:pPr>
            <a:r>
              <a:rPr lang="en-US" altLang="sma-NO" sz="1600" i="1" dirty="0" smtClean="0">
                <a:solidFill>
                  <a:srgbClr val="0070C0"/>
                </a:solidFill>
              </a:rPr>
              <a:t>Akbota.Adilbekova@kaznu.kz</a:t>
            </a:r>
            <a:endParaRPr lang="ru-RU" altLang="sma-NO" sz="1600" i="1" dirty="0" smtClean="0">
              <a:solidFill>
                <a:srgbClr val="0070C0"/>
              </a:solidFill>
            </a:endParaRPr>
          </a:p>
        </p:txBody>
      </p:sp>
      <p:pic>
        <p:nvPicPr>
          <p:cNvPr id="17411" name="Picture 1" descr="head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141289"/>
            <a:ext cx="89281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Химия — Википед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523" y="4759089"/>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для IPhone, смайлики, думаю вопрос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863" y="1455218"/>
            <a:ext cx="1083266" cy="1083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4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934" y="436728"/>
            <a:ext cx="10343866" cy="5740235"/>
          </a:xfrm>
        </p:spPr>
        <p:txBody>
          <a:bodyPr/>
          <a:lstStyle/>
          <a:p>
            <a:r>
              <a:rPr lang="ru-RU" dirty="0"/>
              <a:t> </a:t>
            </a:r>
            <a:r>
              <a:rPr lang="ru-RU" sz="3200" dirty="0">
                <a:solidFill>
                  <a:srgbClr val="0070C0"/>
                </a:solidFill>
              </a:rPr>
              <a:t>диспергирование;</a:t>
            </a:r>
          </a:p>
          <a:p>
            <a:r>
              <a:rPr lang="ru-RU" sz="3200" dirty="0">
                <a:solidFill>
                  <a:srgbClr val="0070C0"/>
                </a:solidFill>
              </a:rPr>
              <a:t>- конденсационные;</a:t>
            </a:r>
          </a:p>
          <a:p>
            <a:r>
              <a:rPr lang="ru-RU" sz="3200" dirty="0">
                <a:solidFill>
                  <a:srgbClr val="0070C0"/>
                </a:solidFill>
              </a:rPr>
              <a:t>- специфические, преимущественно в отношении </a:t>
            </a:r>
            <a:r>
              <a:rPr lang="ru-RU" sz="3200" dirty="0" smtClean="0">
                <a:solidFill>
                  <a:srgbClr val="0070C0"/>
                </a:solidFill>
              </a:rPr>
              <a:t>НЧ</a:t>
            </a:r>
            <a:endParaRPr lang="en-US" sz="3200" dirty="0" smtClean="0">
              <a:solidFill>
                <a:srgbClr val="0070C0"/>
              </a:solidFill>
            </a:endParaRPr>
          </a:p>
          <a:p>
            <a:r>
              <a:rPr lang="en-US" sz="3200" dirty="0" smtClean="0">
                <a:solidFill>
                  <a:srgbClr val="0070C0"/>
                </a:solidFill>
              </a:rPr>
              <a:t>- </a:t>
            </a:r>
            <a:r>
              <a:rPr lang="kk-KZ" sz="3200" dirty="0" smtClean="0">
                <a:solidFill>
                  <a:srgbClr val="0070C0"/>
                </a:solidFill>
              </a:rPr>
              <a:t>комбинированные</a:t>
            </a:r>
            <a:r>
              <a:rPr lang="ru-RU" sz="3200" dirty="0" smtClean="0">
                <a:solidFill>
                  <a:srgbClr val="0070C0"/>
                </a:solidFill>
              </a:rPr>
              <a:t>. </a:t>
            </a:r>
            <a:endParaRPr lang="sma-NO" sz="3200" dirty="0">
              <a:solidFill>
                <a:srgbClr val="0070C0"/>
              </a:solidFill>
            </a:endParaRPr>
          </a:p>
        </p:txBody>
      </p:sp>
      <p:pic>
        <p:nvPicPr>
          <p:cNvPr id="2050" name="Picture 2" descr="Схема получения дисперсных систе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34" y="2801130"/>
            <a:ext cx="5295332" cy="205747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14400" y="5096389"/>
            <a:ext cx="8229600" cy="1200329"/>
          </a:xfrm>
          <a:prstGeom prst="rect">
            <a:avLst/>
          </a:prstGeom>
        </p:spPr>
        <p:txBody>
          <a:bodyPr wrap="square">
            <a:spAutoFit/>
          </a:bodyPr>
          <a:lstStyle/>
          <a:p>
            <a:r>
              <a:rPr lang="ru-RU" sz="2400" dirty="0"/>
              <a:t>а конденсация и укрупнение частиц; б - диспергирование и дробление крупных частиц; 1,3- исходные вещества; 2 - частица дисперсной фазы</a:t>
            </a:r>
            <a:endParaRPr lang="sma-NO" sz="2400" dirty="0"/>
          </a:p>
        </p:txBody>
      </p:sp>
    </p:spTree>
    <p:extLst>
      <p:ext uri="{BB962C8B-B14F-4D97-AF65-F5344CB8AC3E}">
        <p14:creationId xmlns:p14="http://schemas.microsoft.com/office/powerpoint/2010/main" val="247915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433015" y="0"/>
            <a:ext cx="9539785" cy="6858000"/>
          </a:xfrm>
          <a:prstGeom prst="rect">
            <a:avLst/>
          </a:prstGeom>
        </p:spPr>
      </p:pic>
      <p:pic>
        <p:nvPicPr>
          <p:cNvPr id="5" name="Рисунок 4"/>
          <p:cNvPicPr>
            <a:picLocks noChangeAspect="1"/>
          </p:cNvPicPr>
          <p:nvPr/>
        </p:nvPicPr>
        <p:blipFill>
          <a:blip r:embed="rId3"/>
          <a:stretch>
            <a:fillRect/>
          </a:stretch>
        </p:blipFill>
        <p:spPr>
          <a:xfrm>
            <a:off x="1481137" y="142875"/>
            <a:ext cx="9229725" cy="6572250"/>
          </a:xfrm>
          <a:prstGeom prst="rect">
            <a:avLst/>
          </a:prstGeom>
        </p:spPr>
      </p:pic>
    </p:spTree>
    <p:extLst>
      <p:ext uri="{BB962C8B-B14F-4D97-AF65-F5344CB8AC3E}">
        <p14:creationId xmlns:p14="http://schemas.microsoft.com/office/powerpoint/2010/main" val="392101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357312" y="223837"/>
            <a:ext cx="9477375" cy="6410325"/>
          </a:xfrm>
          <a:prstGeom prst="rect">
            <a:avLst/>
          </a:prstGeom>
        </p:spPr>
      </p:pic>
    </p:spTree>
    <p:extLst>
      <p:ext uri="{BB962C8B-B14F-4D97-AF65-F5344CB8AC3E}">
        <p14:creationId xmlns:p14="http://schemas.microsoft.com/office/powerpoint/2010/main" val="122117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35" y="125761"/>
            <a:ext cx="6117609" cy="4325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6032310" y="2661311"/>
            <a:ext cx="5909480" cy="3970318"/>
          </a:xfrm>
          <a:prstGeom prst="rect">
            <a:avLst/>
          </a:prstGeom>
        </p:spPr>
        <p:txBody>
          <a:bodyPr wrap="square">
            <a:spAutoFit/>
          </a:bodyPr>
          <a:lstStyle/>
          <a:p>
            <a:r>
              <a:rPr lang="ru-RU" altLang="sma-NO" b="1" dirty="0"/>
              <a:t>Биологические</a:t>
            </a:r>
            <a:r>
              <a:rPr lang="ru-RU" altLang="sma-NO" dirty="0"/>
              <a:t> - внутриклеточный и внеклеточный методы </a:t>
            </a:r>
            <a:r>
              <a:rPr lang="ru-RU" altLang="sma-NO" dirty="0" smtClean="0"/>
              <a:t>синтеза. М</a:t>
            </a:r>
            <a:r>
              <a:rPr lang="ru-RU" dirty="0" smtClean="0"/>
              <a:t>ногие </a:t>
            </a:r>
            <a:r>
              <a:rPr lang="ru-RU" dirty="0"/>
              <a:t>биологические системы, включая растения, водоросли, бактерии, грибы (как </a:t>
            </a:r>
            <a:r>
              <a:rPr lang="ru-RU" dirty="0" err="1"/>
              <a:t>мицелиальные</a:t>
            </a:r>
            <a:r>
              <a:rPr lang="ru-RU" dirty="0"/>
              <a:t>, так и одноклеточные) и клетки животных, могут превращать ионы металлов в НЧ за счет процесса восстановления, осуществляемого белками и метаболитами, содержащимися в тех или иных </a:t>
            </a:r>
            <a:r>
              <a:rPr lang="ru-RU" dirty="0" smtClean="0"/>
              <a:t>организмах. Благодаря </a:t>
            </a:r>
            <a:r>
              <a:rPr lang="ru-RU" dirty="0"/>
              <a:t>этому, можно синтезировать НЧ, обладающие высокой реакционной способностью. Однако недостатком биологических методов является относительная </a:t>
            </a:r>
            <a:r>
              <a:rPr lang="ru-RU" dirty="0" err="1"/>
              <a:t>полидисперсность</a:t>
            </a:r>
            <a:r>
              <a:rPr lang="ru-RU" dirty="0"/>
              <a:t> (от нескольких единиц до нескольких десятков нанометров) и сложность обеспечения контроля над размером и свойствами получаемых НЧ </a:t>
            </a:r>
            <a:endParaRPr lang="ru-RU" altLang="sma-NO" dirty="0"/>
          </a:p>
        </p:txBody>
      </p:sp>
    </p:spTree>
    <p:extLst>
      <p:ext uri="{BB962C8B-B14F-4D97-AF65-F5344CB8AC3E}">
        <p14:creationId xmlns:p14="http://schemas.microsoft.com/office/powerpoint/2010/main" val="419203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4" y="386862"/>
            <a:ext cx="10615246" cy="5790101"/>
          </a:xfrm>
        </p:spPr>
        <p:txBody>
          <a:bodyPr>
            <a:normAutofit lnSpcReduction="10000"/>
          </a:bodyPr>
          <a:lstStyle/>
          <a:p>
            <a:r>
              <a:rPr lang="ru-RU" dirty="0" err="1">
                <a:solidFill>
                  <a:srgbClr val="0070C0"/>
                </a:solidFill>
              </a:rPr>
              <a:t>Диспергационные</a:t>
            </a:r>
            <a:r>
              <a:rPr lang="ru-RU" dirty="0">
                <a:solidFill>
                  <a:srgbClr val="0070C0"/>
                </a:solidFill>
              </a:rPr>
              <a:t> методы «Сверху-вниз».</a:t>
            </a:r>
            <a:r>
              <a:rPr lang="en-US" dirty="0">
                <a:solidFill>
                  <a:srgbClr val="0070C0"/>
                </a:solidFill>
              </a:rPr>
              <a:t>  </a:t>
            </a:r>
            <a:endParaRPr lang="ru-RU" dirty="0">
              <a:solidFill>
                <a:srgbClr val="0070C0"/>
              </a:solidFill>
              <a:latin typeface="Times New Roman"/>
              <a:ea typeface="Times New Roman"/>
            </a:endParaRPr>
          </a:p>
          <a:p>
            <a:r>
              <a:rPr lang="ru-RU" dirty="0" smtClean="0">
                <a:solidFill>
                  <a:srgbClr val="0070C0"/>
                </a:solidFill>
              </a:rPr>
              <a:t>Методы </a:t>
            </a:r>
            <a:r>
              <a:rPr lang="ru-RU" dirty="0">
                <a:solidFill>
                  <a:srgbClr val="0070C0"/>
                </a:solidFill>
              </a:rPr>
              <a:t>диспергирования </a:t>
            </a:r>
            <a:r>
              <a:rPr lang="ru-RU" dirty="0"/>
              <a:t>подразумевают получение коллоидов / </a:t>
            </a:r>
            <a:r>
              <a:rPr lang="ru-RU" dirty="0" err="1"/>
              <a:t>наночастиц</a:t>
            </a:r>
            <a:r>
              <a:rPr lang="ru-RU" dirty="0"/>
              <a:t> из объемных материалов.</a:t>
            </a:r>
          </a:p>
          <a:p>
            <a:r>
              <a:rPr lang="ru-RU" dirty="0"/>
              <a:t>В нисходящем процессе используется механическое измельчение (</a:t>
            </a:r>
            <a:r>
              <a:rPr lang="ru-RU" dirty="0">
                <a:solidFill>
                  <a:srgbClr val="0070C0"/>
                </a:solidFill>
              </a:rPr>
              <a:t>коллоидные мельницы, шаровые мельницы, </a:t>
            </a:r>
            <a:r>
              <a:rPr lang="ru-RU" dirty="0" err="1">
                <a:solidFill>
                  <a:srgbClr val="0070C0"/>
                </a:solidFill>
              </a:rPr>
              <a:t>диспергаторы</a:t>
            </a:r>
            <a:r>
              <a:rPr lang="ru-RU" dirty="0">
                <a:solidFill>
                  <a:srgbClr val="0070C0"/>
                </a:solidFill>
              </a:rPr>
              <a:t>, центробежное измельчение, ультразвуковое измельчение посредством кавитации твердых тел и жидкостей, </a:t>
            </a:r>
            <a:r>
              <a:rPr lang="ru-RU" dirty="0" err="1">
                <a:solidFill>
                  <a:srgbClr val="0070C0"/>
                </a:solidFill>
              </a:rPr>
              <a:t>электрозвуковое</a:t>
            </a:r>
            <a:r>
              <a:rPr lang="ru-RU" dirty="0">
                <a:solidFill>
                  <a:srgbClr val="0070C0"/>
                </a:solidFill>
              </a:rPr>
              <a:t> </a:t>
            </a:r>
            <a:r>
              <a:rPr lang="ru-RU" dirty="0" smtClean="0">
                <a:solidFill>
                  <a:srgbClr val="0070C0"/>
                </a:solidFill>
              </a:rPr>
              <a:t>диспергирование, самопроизвольное </a:t>
            </a:r>
            <a:r>
              <a:rPr lang="ru-RU" dirty="0" err="1" smtClean="0">
                <a:solidFill>
                  <a:srgbClr val="0070C0"/>
                </a:solidFill>
              </a:rPr>
              <a:t>дичпергирование</a:t>
            </a:r>
            <a:r>
              <a:rPr lang="ru-RU" dirty="0" smtClean="0">
                <a:solidFill>
                  <a:srgbClr val="0070C0"/>
                </a:solidFill>
              </a:rPr>
              <a:t> </a:t>
            </a:r>
            <a:r>
              <a:rPr lang="ru-RU" dirty="0">
                <a:solidFill>
                  <a:srgbClr val="0070C0"/>
                </a:solidFill>
              </a:rPr>
              <a:t>и т. </a:t>
            </a:r>
            <a:r>
              <a:rPr lang="ru-RU" dirty="0" smtClean="0">
                <a:solidFill>
                  <a:srgbClr val="0070C0"/>
                </a:solidFill>
              </a:rPr>
              <a:t>д.).</a:t>
            </a:r>
          </a:p>
          <a:p>
            <a:r>
              <a:rPr lang="ru-RU" dirty="0" smtClean="0">
                <a:solidFill>
                  <a:srgbClr val="0070C0"/>
                </a:solidFill>
              </a:rPr>
              <a:t> </a:t>
            </a:r>
            <a:r>
              <a:rPr lang="ru-RU" i="1" dirty="0"/>
              <a:t>кавитация — это образование и активность пузырьков в какой-либо среде под воздействием волн ультразвука.</a:t>
            </a:r>
            <a:endParaRPr lang="ru-RU" i="1" dirty="0" smtClean="0">
              <a:solidFill>
                <a:srgbClr val="0070C0"/>
              </a:solidFill>
            </a:endParaRPr>
          </a:p>
          <a:p>
            <a:r>
              <a:rPr lang="ru-RU" dirty="0" smtClean="0"/>
              <a:t>Современные </a:t>
            </a:r>
            <a:r>
              <a:rPr lang="ru-RU" dirty="0"/>
              <a:t>методы диспергирования позволяют получать </a:t>
            </a:r>
            <a:r>
              <a:rPr lang="ru-RU" dirty="0">
                <a:solidFill>
                  <a:srgbClr val="0070C0"/>
                </a:solidFill>
              </a:rPr>
              <a:t>твердые </a:t>
            </a:r>
            <a:r>
              <a:rPr lang="ru-RU" dirty="0" err="1">
                <a:solidFill>
                  <a:srgbClr val="0070C0"/>
                </a:solidFill>
              </a:rPr>
              <a:t>наночастицы</a:t>
            </a:r>
            <a:r>
              <a:rPr lang="ru-RU" dirty="0">
                <a:solidFill>
                  <a:srgbClr val="0070C0"/>
                </a:solidFill>
              </a:rPr>
              <a:t>, </a:t>
            </a:r>
            <a:r>
              <a:rPr lang="ru-RU" dirty="0" err="1">
                <a:solidFill>
                  <a:srgbClr val="0070C0"/>
                </a:solidFill>
              </a:rPr>
              <a:t>нанокапли</a:t>
            </a:r>
            <a:r>
              <a:rPr lang="ru-RU" dirty="0">
                <a:solidFill>
                  <a:srgbClr val="0070C0"/>
                </a:solidFill>
              </a:rPr>
              <a:t> с монодисперсным распределением частиц по размерам</a:t>
            </a:r>
            <a:r>
              <a:rPr lang="ru-RU" dirty="0"/>
              <a:t>.</a:t>
            </a:r>
          </a:p>
          <a:p>
            <a:endParaRPr lang="ru-RU" dirty="0"/>
          </a:p>
        </p:txBody>
      </p:sp>
    </p:spTree>
    <p:extLst>
      <p:ext uri="{BB962C8B-B14F-4D97-AF65-F5344CB8AC3E}">
        <p14:creationId xmlns:p14="http://schemas.microsoft.com/office/powerpoint/2010/main" val="185850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23081" y="232012"/>
            <a:ext cx="9785443" cy="58989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80000"/>
              </a:lnSpc>
            </a:pPr>
            <a:r>
              <a:rPr lang="ru-RU" dirty="0" smtClean="0">
                <a:solidFill>
                  <a:srgbClr val="0070C0"/>
                </a:solidFill>
              </a:rPr>
              <a:t>Диспергирование</a:t>
            </a:r>
            <a:r>
              <a:rPr lang="ru-RU" altLang="sma-NO" dirty="0" smtClean="0"/>
              <a:t>       </a:t>
            </a:r>
          </a:p>
          <a:p>
            <a:pPr algn="just">
              <a:lnSpc>
                <a:spcPct val="80000"/>
              </a:lnSpc>
            </a:pPr>
            <a:r>
              <a:rPr lang="ru-RU" altLang="sma-NO" dirty="0" smtClean="0"/>
              <a:t>типичный пример технологий типа «сверху - вниз». Измельчение в мельницах, дезинтеграторах, </a:t>
            </a:r>
            <a:r>
              <a:rPr lang="ru-RU" altLang="sma-NO" dirty="0" err="1" smtClean="0"/>
              <a:t>аттриторах</a:t>
            </a:r>
            <a:r>
              <a:rPr lang="ru-RU" altLang="sma-NO" dirty="0" smtClean="0"/>
              <a:t> и других </a:t>
            </a:r>
            <a:r>
              <a:rPr lang="ru-RU" altLang="sma-NO" dirty="0" err="1" smtClean="0"/>
              <a:t>диспергирующих</a:t>
            </a:r>
            <a:r>
              <a:rPr lang="ru-RU" altLang="sma-NO" dirty="0" smtClean="0"/>
              <a:t> установках происходит за счет раздавливания, раскалывания, разрезания, истирания, распиливания, удара или в результате </a:t>
            </a:r>
            <a:r>
              <a:rPr lang="ru-RU" altLang="sma-NO" i="1" dirty="0" smtClean="0">
                <a:solidFill>
                  <a:srgbClr val="0070C0"/>
                </a:solidFill>
              </a:rPr>
              <a:t>комбинации</a:t>
            </a:r>
            <a:r>
              <a:rPr lang="ru-RU" altLang="sma-NO" dirty="0" smtClean="0">
                <a:solidFill>
                  <a:srgbClr val="0070C0"/>
                </a:solidFill>
              </a:rPr>
              <a:t> </a:t>
            </a:r>
            <a:r>
              <a:rPr lang="ru-RU" altLang="sma-NO" dirty="0" smtClean="0"/>
              <a:t>этих действий. </a:t>
            </a:r>
            <a:endParaRPr lang="en-US" altLang="sma-NO" dirty="0" smtClean="0"/>
          </a:p>
          <a:p>
            <a:pPr algn="just">
              <a:lnSpc>
                <a:spcPct val="80000"/>
              </a:lnSpc>
            </a:pPr>
            <a:r>
              <a:rPr lang="ru-RU" altLang="sma-NO" dirty="0" smtClean="0"/>
              <a:t>Для провоцирования разрушения измельчение часто проводится в условиях низких температур. </a:t>
            </a:r>
            <a:endParaRPr lang="ru-RU" altLang="sma-NO" i="1" dirty="0" smtClean="0"/>
          </a:p>
          <a:p>
            <a:pPr algn="just">
              <a:lnSpc>
                <a:spcPct val="80000"/>
              </a:lnSpc>
              <a:buFont typeface="Wingdings" panose="05000000000000000000" pitchFamily="2" charset="2"/>
              <a:buNone/>
            </a:pPr>
            <a:r>
              <a:rPr lang="ru-RU" altLang="sma-NO" i="1" dirty="0" smtClean="0"/>
              <a:t> </a:t>
            </a:r>
            <a:r>
              <a:rPr lang="ru-RU" altLang="sma-NO" dirty="0" smtClean="0"/>
              <a:t>Обеспечивая, в принципе, приемлемую производительность, измельчение, однако, не приводит к получению очень тонких порошков, поскольку существует некоторый предел измельчения, отвечающий достижению своеобразного </a:t>
            </a:r>
            <a:r>
              <a:rPr lang="ru-RU" altLang="sma-NO" dirty="0" smtClean="0">
                <a:solidFill>
                  <a:srgbClr val="0070C0"/>
                </a:solidFill>
              </a:rPr>
              <a:t>равновесия между процессом разрушения частиц и их агломерацией</a:t>
            </a:r>
            <a:r>
              <a:rPr lang="ru-RU" altLang="sma-NO" dirty="0" smtClean="0"/>
              <a:t>.</a:t>
            </a:r>
          </a:p>
          <a:p>
            <a:pPr algn="just">
              <a:lnSpc>
                <a:spcPct val="80000"/>
              </a:lnSpc>
              <a:buFont typeface="Wingdings" panose="05000000000000000000" pitchFamily="2" charset="2"/>
              <a:buNone/>
            </a:pPr>
            <a:r>
              <a:rPr lang="ru-RU" altLang="sma-NO" sz="2400" dirty="0" smtClean="0"/>
              <a:t> </a:t>
            </a:r>
          </a:p>
        </p:txBody>
      </p:sp>
    </p:spTree>
    <p:extLst>
      <p:ext uri="{BB962C8B-B14F-4D97-AF65-F5344CB8AC3E}">
        <p14:creationId xmlns:p14="http://schemas.microsoft.com/office/powerpoint/2010/main" val="397605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16" y="259307"/>
            <a:ext cx="7506269" cy="412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914400" y="4380931"/>
            <a:ext cx="9894627" cy="1865126"/>
          </a:xfrm>
          <a:prstGeom prst="rect">
            <a:avLst/>
          </a:prstGeom>
        </p:spPr>
        <p:txBody>
          <a:bodyPr wrap="square">
            <a:spAutoFit/>
          </a:bodyPr>
          <a:lstStyle/>
          <a:p>
            <a:pPr algn="just">
              <a:lnSpc>
                <a:spcPct val="80000"/>
              </a:lnSpc>
              <a:buFont typeface="Wingdings" panose="05000000000000000000" pitchFamily="2" charset="2"/>
              <a:buNone/>
            </a:pPr>
            <a:r>
              <a:rPr lang="ru-RU" altLang="sma-NO" sz="2400" dirty="0"/>
              <a:t>Даже при измельчении хрупких материалов размер получаемых</a:t>
            </a:r>
            <a:r>
              <a:rPr lang="ru-RU" altLang="sma-NO" sz="2400" dirty="0">
                <a:solidFill>
                  <a:srgbClr val="0070C0"/>
                </a:solidFill>
              </a:rPr>
              <a:t> частиц обычно не ниже примерно 100 </a:t>
            </a:r>
            <a:r>
              <a:rPr lang="ru-RU" altLang="sma-NO" sz="2400" dirty="0" err="1">
                <a:solidFill>
                  <a:srgbClr val="0070C0"/>
                </a:solidFill>
              </a:rPr>
              <a:t>нм</a:t>
            </a:r>
            <a:r>
              <a:rPr lang="ru-RU" altLang="sma-NO" sz="2400" dirty="0"/>
              <a:t>; </a:t>
            </a:r>
          </a:p>
          <a:p>
            <a:pPr algn="just">
              <a:lnSpc>
                <a:spcPct val="80000"/>
              </a:lnSpc>
              <a:buFont typeface="Wingdings" panose="05000000000000000000" pitchFamily="2" charset="2"/>
              <a:buNone/>
            </a:pPr>
            <a:r>
              <a:rPr lang="ru-RU" altLang="sma-NO" sz="2400" dirty="0">
                <a:solidFill>
                  <a:srgbClr val="0070C0"/>
                </a:solidFill>
              </a:rPr>
              <a:t>частицы </a:t>
            </a:r>
            <a:r>
              <a:rPr lang="ru-RU" altLang="sma-NO" sz="2400" dirty="0"/>
              <a:t>состоят из кристаллитов размером </a:t>
            </a:r>
            <a:r>
              <a:rPr lang="ru-RU" altLang="sma-NO" sz="2400" dirty="0">
                <a:solidFill>
                  <a:srgbClr val="0070C0"/>
                </a:solidFill>
              </a:rPr>
              <a:t>не менее </a:t>
            </a:r>
            <a:r>
              <a:rPr lang="ru-RU" altLang="sma-NO" sz="2400" dirty="0" smtClean="0">
                <a:solidFill>
                  <a:srgbClr val="0070C0"/>
                </a:solidFill>
              </a:rPr>
              <a:t>10-</a:t>
            </a:r>
            <a:r>
              <a:rPr lang="ru-RU" altLang="sma-NO" sz="2400" dirty="0">
                <a:solidFill>
                  <a:srgbClr val="0070C0"/>
                </a:solidFill>
              </a:rPr>
              <a:t>-</a:t>
            </a:r>
            <a:r>
              <a:rPr lang="ru-RU" altLang="sma-NO" sz="2400" dirty="0" smtClean="0">
                <a:solidFill>
                  <a:srgbClr val="0070C0"/>
                </a:solidFill>
              </a:rPr>
              <a:t>20 </a:t>
            </a:r>
            <a:r>
              <a:rPr lang="ru-RU" altLang="sma-NO" sz="2400" dirty="0" err="1">
                <a:solidFill>
                  <a:srgbClr val="0070C0"/>
                </a:solidFill>
              </a:rPr>
              <a:t>нм</a:t>
            </a:r>
            <a:r>
              <a:rPr lang="ru-RU" altLang="sma-NO" sz="2400" dirty="0"/>
              <a:t>. Следует считаться и с тем, что в процессе измельчения практически всегда происходит загрязнение продукта материалом шаров и футеровки, а также кислородом.</a:t>
            </a:r>
          </a:p>
        </p:txBody>
      </p:sp>
    </p:spTree>
    <p:extLst>
      <p:ext uri="{BB962C8B-B14F-4D97-AF65-F5344CB8AC3E}">
        <p14:creationId xmlns:p14="http://schemas.microsoft.com/office/powerpoint/2010/main" val="252172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Grp="1" noChangeAspect="1" noChangeArrowheads="1"/>
          </p:cNvPicPr>
          <p:nvPr>
            <p:ph idx="1"/>
          </p:nvPr>
        </p:nvPicPr>
        <p:blipFill>
          <a:blip r:embed="rId3">
            <a:lum bright="-20000" contrast="40000"/>
            <a:extLst>
              <a:ext uri="{28A0092B-C50C-407E-A947-70E740481C1C}">
                <a14:useLocalDpi xmlns:a14="http://schemas.microsoft.com/office/drawing/2010/main" val="0"/>
              </a:ext>
            </a:extLst>
          </a:blip>
          <a:srcRect/>
          <a:stretch>
            <a:fillRect/>
          </a:stretch>
        </p:blipFill>
        <p:spPr>
          <a:xfrm>
            <a:off x="532263" y="1842211"/>
            <a:ext cx="5924101" cy="4466515"/>
          </a:xfrm>
          <a:noFill/>
        </p:spPr>
      </p:pic>
      <p:sp>
        <p:nvSpPr>
          <p:cNvPr id="11268" name="TextBox 5"/>
          <p:cNvSpPr txBox="1">
            <a:spLocks noChangeArrowheads="1"/>
          </p:cNvSpPr>
          <p:nvPr/>
        </p:nvSpPr>
        <p:spPr bwMode="auto">
          <a:xfrm>
            <a:off x="6600826" y="1842211"/>
            <a:ext cx="475297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sma-NO" dirty="0">
                <a:latin typeface="+mn-lt"/>
              </a:rPr>
              <a:t>Механическое диспергирование</a:t>
            </a:r>
            <a:r>
              <a:rPr lang="ru-RU" altLang="sma-NO" b="1" dirty="0">
                <a:latin typeface="+mn-lt"/>
              </a:rPr>
              <a:t> </a:t>
            </a:r>
            <a:r>
              <a:rPr lang="ru-RU" altLang="sma-NO" dirty="0">
                <a:latin typeface="+mn-lt"/>
              </a:rPr>
              <a:t>осуществляется на основе</a:t>
            </a:r>
            <a:r>
              <a:rPr lang="en-US" altLang="sma-NO" dirty="0">
                <a:latin typeface="+mn-lt"/>
              </a:rPr>
              <a:t>:</a:t>
            </a:r>
            <a:endParaRPr lang="ru-RU" altLang="sma-NO" dirty="0">
              <a:latin typeface="+mn-lt"/>
            </a:endParaRPr>
          </a:p>
          <a:p>
            <a:pPr eaLnBrk="1" hangingPunct="1"/>
            <a:r>
              <a:rPr lang="ru-RU" altLang="sma-NO" dirty="0">
                <a:latin typeface="+mn-lt"/>
              </a:rPr>
              <a:t>а) планетарного принципа (вращение шаров в объеме вещества)</a:t>
            </a:r>
          </a:p>
          <a:p>
            <a:pPr eaLnBrk="1" hangingPunct="1"/>
            <a:r>
              <a:rPr lang="ru-RU" altLang="sma-NO" dirty="0">
                <a:latin typeface="+mn-lt"/>
              </a:rPr>
              <a:t>б) вибрационного принципа (за счет вибрации корпуса и движения шаров)</a:t>
            </a:r>
          </a:p>
          <a:p>
            <a:pPr eaLnBrk="1" hangingPunct="1"/>
            <a:r>
              <a:rPr lang="ru-RU" altLang="sma-NO" dirty="0">
                <a:latin typeface="+mn-lt"/>
              </a:rPr>
              <a:t>Суть</a:t>
            </a:r>
            <a:r>
              <a:rPr lang="en-US" altLang="sma-NO" dirty="0">
                <a:latin typeface="+mn-lt"/>
              </a:rPr>
              <a:t>:</a:t>
            </a:r>
            <a:r>
              <a:rPr lang="ru-RU" altLang="sma-NO" dirty="0">
                <a:latin typeface="+mn-lt"/>
              </a:rPr>
              <a:t> силовой контакт  с инородным телом или между самими частицами</a:t>
            </a:r>
          </a:p>
          <a:p>
            <a:pPr eaLnBrk="1" hangingPunct="1"/>
            <a:endParaRPr lang="ru-RU" altLang="sma-NO" dirty="0">
              <a:latin typeface="+mn-lt"/>
            </a:endParaRPr>
          </a:p>
          <a:p>
            <a:pPr eaLnBrk="1" hangingPunct="1"/>
            <a:endParaRPr lang="ru-RU" altLang="sma-NO" dirty="0">
              <a:latin typeface="+mn-lt"/>
            </a:endParaRPr>
          </a:p>
          <a:p>
            <a:pPr eaLnBrk="1" hangingPunct="1"/>
            <a:r>
              <a:rPr lang="ru-RU" altLang="sma-NO" dirty="0">
                <a:latin typeface="+mn-lt"/>
              </a:rPr>
              <a:t>Диспергирование может осуществляться взрывом, под действием ультразвука, электрического поля, самопроизвольно</a:t>
            </a:r>
          </a:p>
        </p:txBody>
      </p:sp>
      <p:sp>
        <p:nvSpPr>
          <p:cNvPr id="11269" name="TextBox 6"/>
          <p:cNvSpPr txBox="1">
            <a:spLocks noChangeArrowheads="1"/>
          </p:cNvSpPr>
          <p:nvPr/>
        </p:nvSpPr>
        <p:spPr bwMode="auto">
          <a:xfrm>
            <a:off x="1524000" y="1412875"/>
            <a:ext cx="1512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sma-NO" sz="1600"/>
              <a:t>BaTiO</a:t>
            </a:r>
            <a:r>
              <a:rPr lang="en-US" altLang="sma-NO" sz="1100" b="1"/>
              <a:t>3(5-25 </a:t>
            </a:r>
            <a:r>
              <a:rPr lang="ru-RU" altLang="sma-NO" sz="1100" b="1"/>
              <a:t>нм</a:t>
            </a:r>
            <a:r>
              <a:rPr lang="en-US" altLang="sma-NO" sz="1100" b="1"/>
              <a:t>)</a:t>
            </a:r>
            <a:endParaRPr lang="ru-RU" altLang="sma-NO" sz="1100" b="1"/>
          </a:p>
        </p:txBody>
      </p:sp>
      <p:sp>
        <p:nvSpPr>
          <p:cNvPr id="8" name="Стрелка вниз 7"/>
          <p:cNvSpPr/>
          <p:nvPr/>
        </p:nvSpPr>
        <p:spPr>
          <a:xfrm>
            <a:off x="1524000" y="1720851"/>
            <a:ext cx="215900"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endParaRPr>
          </a:p>
        </p:txBody>
      </p:sp>
      <p:sp>
        <p:nvSpPr>
          <p:cNvPr id="11271" name="TextBox 8"/>
          <p:cNvSpPr txBox="1">
            <a:spLocks noChangeArrowheads="1"/>
          </p:cNvSpPr>
          <p:nvPr/>
        </p:nvSpPr>
        <p:spPr bwMode="auto">
          <a:xfrm>
            <a:off x="2927351" y="1412876"/>
            <a:ext cx="2016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sma-NO" sz="1400"/>
              <a:t>НЧ Борида железа</a:t>
            </a:r>
          </a:p>
        </p:txBody>
      </p:sp>
      <p:sp>
        <p:nvSpPr>
          <p:cNvPr id="11272" name="Номер слайда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E34F1E09-EDFD-449E-BAAD-0FEA5309F5EE}" type="slidenum">
              <a:rPr lang="ru-RU" altLang="en-US" sz="1000"/>
              <a:pPr eaLnBrk="1" hangingPunct="1"/>
              <a:t>9</a:t>
            </a:fld>
            <a:endParaRPr lang="ru-RU" altLang="en-US" sz="1000"/>
          </a:p>
        </p:txBody>
      </p:sp>
    </p:spTree>
    <p:extLst>
      <p:ext uri="{BB962C8B-B14F-4D97-AF65-F5344CB8AC3E}">
        <p14:creationId xmlns:p14="http://schemas.microsoft.com/office/powerpoint/2010/main" val="41387940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879</Words>
  <Application>Microsoft Office PowerPoint</Application>
  <PresentationFormat>Широкоэкранный</PresentationFormat>
  <Paragraphs>60</Paragraphs>
  <Slides>14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Адильбекова Акбота</dc:creator>
  <cp:lastModifiedBy>admin</cp:lastModifiedBy>
  <cp:revision>18</cp:revision>
  <dcterms:created xsi:type="dcterms:W3CDTF">2018-09-21T05:31:52Z</dcterms:created>
  <dcterms:modified xsi:type="dcterms:W3CDTF">2021-11-08T07:26:28Z</dcterms:modified>
</cp:coreProperties>
</file>