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06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feyhoa.org.ua/archives/106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shark.org/docs/wsug_html_chunked/ChIntroPlatforms.html" TargetMode="External"/><Relationship Id="rId2" Type="http://schemas.openxmlformats.org/officeDocument/2006/relationships/hyperlink" Target="http://www.wireshark.org/download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wireshark.org/docs/wsug_html_chunke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wireshark.org/download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iresharkdownloads.riverbed.com/wireshark/win32/wireshark-win32-1.6.2.ex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47952" y="3473323"/>
            <a:ext cx="5425440" cy="1792157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720725">
              <a:lnSpc>
                <a:spcPct val="100000"/>
              </a:lnSpc>
              <a:spcBef>
                <a:spcPts val="1295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ts val="4140"/>
              </a:lnSpc>
              <a:spcBef>
                <a:spcPts val="1510"/>
              </a:spcBef>
            </a:pPr>
            <a:r>
              <a:rPr sz="3600" b="1" dirty="0">
                <a:latin typeface="Arial"/>
                <a:cs typeface="Arial"/>
              </a:rPr>
              <a:t>«Изучение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анализатора  </a:t>
            </a:r>
            <a:r>
              <a:rPr sz="3600" b="1" dirty="0">
                <a:latin typeface="Arial"/>
                <a:cs typeface="Arial"/>
              </a:rPr>
              <a:t>протоколов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Wireshark»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8629" y="1799589"/>
            <a:ext cx="431800" cy="344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6627" y="692911"/>
            <a:ext cx="6509384" cy="418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lvl="1" indent="-407034">
              <a:lnSpc>
                <a:spcPts val="1655"/>
              </a:lnSpc>
              <a:spcBef>
                <a:spcPts val="100"/>
              </a:spcBef>
              <a:buAutoNum type="arabicPeriod"/>
              <a:tabLst>
                <a:tab pos="462280" algn="l"/>
                <a:tab pos="462915" algn="l"/>
              </a:tabLst>
            </a:pPr>
            <a:r>
              <a:rPr sz="1400" b="1" spc="-5" dirty="0">
                <a:latin typeface="Arial"/>
                <a:cs typeface="Arial"/>
              </a:rPr>
              <a:t>Запускаем процесс перехвата </a:t>
            </a:r>
            <a:r>
              <a:rPr sz="1400" b="1" spc="-10" dirty="0">
                <a:latin typeface="Arial"/>
                <a:cs typeface="Arial"/>
              </a:rPr>
              <a:t>пакетов </a:t>
            </a:r>
            <a:r>
              <a:rPr sz="1400" b="1" spc="-5" dirty="0">
                <a:latin typeface="Arial"/>
                <a:cs typeface="Arial"/>
              </a:rPr>
              <a:t>анализатором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Wireshark</a:t>
            </a:r>
            <a:endParaRPr sz="1400">
              <a:latin typeface="Arial"/>
              <a:cs typeface="Arial"/>
            </a:endParaRPr>
          </a:p>
          <a:p>
            <a:pPr marL="553720" lvl="2" indent="-181610">
              <a:lnSpc>
                <a:spcPts val="1385"/>
              </a:lnSpc>
              <a:buFont typeface="Arial"/>
              <a:buAutoNum type="arabicPeriod"/>
              <a:tabLst>
                <a:tab pos="911860" algn="l"/>
                <a:tab pos="912494" algn="l"/>
              </a:tabLst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пункте меню </a:t>
            </a:r>
            <a:r>
              <a:rPr sz="1200" b="1" spc="-5" dirty="0">
                <a:latin typeface="Arial"/>
                <a:cs typeface="Arial"/>
              </a:rPr>
              <a:t>Capture </a:t>
            </a:r>
            <a:r>
              <a:rPr sz="1200" spc="-5" dirty="0">
                <a:latin typeface="Arial"/>
                <a:cs typeface="Arial"/>
              </a:rPr>
              <a:t>(фиксация, перехват) выберите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Options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553720" marR="5715" lvl="2" indent="-181610" algn="just">
              <a:lnSpc>
                <a:spcPts val="1380"/>
              </a:lnSpc>
              <a:spcBef>
                <a:spcPts val="70"/>
              </a:spcBef>
              <a:buFont typeface="Arial"/>
              <a:buAutoNum type="arabicPeriod"/>
              <a:tabLst>
                <a:tab pos="912494" algn="l"/>
              </a:tabLst>
            </a:pPr>
            <a:r>
              <a:rPr sz="1200" spc="-5" dirty="0">
                <a:latin typeface="Arial"/>
                <a:cs typeface="Arial"/>
              </a:rPr>
              <a:t>Для того, чтобы следить за процессом перехвата всех пакетов 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b="1" spc="5" dirty="0">
                <a:latin typeface="Arial"/>
                <a:cs typeface="Arial"/>
              </a:rPr>
              <a:t>без  </a:t>
            </a:r>
            <a:r>
              <a:rPr sz="1200" b="1" spc="-5" dirty="0">
                <a:latin typeface="Arial"/>
                <a:cs typeface="Arial"/>
              </a:rPr>
              <a:t>фильтрации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dirty="0">
                <a:latin typeface="Arial"/>
                <a:cs typeface="Arial"/>
              </a:rPr>
              <a:t>– выберите </a:t>
            </a:r>
            <a:r>
              <a:rPr sz="1200" spc="-5" dirty="0">
                <a:latin typeface="Arial"/>
                <a:cs typeface="Arial"/>
              </a:rPr>
              <a:t>режим «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Capture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packets in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promiscuous mode</a:t>
            </a:r>
            <a:r>
              <a:rPr sz="1200" spc="-5" dirty="0">
                <a:latin typeface="Arial"/>
                <a:cs typeface="Arial"/>
              </a:rPr>
              <a:t>»  (Перехват всех </a:t>
            </a:r>
            <a:r>
              <a:rPr sz="1200" dirty="0">
                <a:latin typeface="Arial"/>
                <a:cs typeface="Arial"/>
              </a:rPr>
              <a:t>пакетов </a:t>
            </a:r>
            <a:r>
              <a:rPr sz="1200" spc="-5" dirty="0">
                <a:latin typeface="Arial"/>
                <a:cs typeface="Arial"/>
              </a:rPr>
              <a:t>без разбора)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для этого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уберите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галочку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  </a:t>
            </a:r>
            <a:r>
              <a:rPr sz="1200" spc="-5" dirty="0">
                <a:latin typeface="Arial"/>
                <a:cs typeface="Arial"/>
              </a:rPr>
              <a:t>соответствующем окне.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Aria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553720" marR="6350" lvl="2" indent="-181610" algn="just">
              <a:lnSpc>
                <a:spcPts val="1370"/>
              </a:lnSpc>
              <a:buFont typeface="Arial"/>
              <a:buAutoNum type="arabicPeriod"/>
              <a:tabLst>
                <a:tab pos="912494" algn="l"/>
                <a:tab pos="5350510" algn="l"/>
              </a:tabLst>
            </a:pPr>
            <a:r>
              <a:rPr sz="1200" dirty="0">
                <a:latin typeface="Arial"/>
                <a:cs typeface="Arial"/>
              </a:rPr>
              <a:t>Чтобы  </a:t>
            </a:r>
            <a:r>
              <a:rPr sz="1200" spc="-5" dirty="0">
                <a:latin typeface="Arial"/>
                <a:cs typeface="Arial"/>
              </a:rPr>
              <a:t>начать  перехват  </a:t>
            </a:r>
            <a:r>
              <a:rPr sz="1200" dirty="0">
                <a:latin typeface="Arial"/>
                <a:cs typeface="Arial"/>
              </a:rPr>
              <a:t>пакетов  </a:t>
            </a:r>
            <a:r>
              <a:rPr sz="1200" spc="-5" dirty="0">
                <a:latin typeface="Arial"/>
                <a:cs typeface="Arial"/>
              </a:rPr>
              <a:t>нажмите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на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значок	(</a:t>
            </a:r>
            <a:r>
              <a:rPr sz="1200" b="1" spc="-5" dirty="0">
                <a:latin typeface="Arial"/>
                <a:cs typeface="Arial"/>
              </a:rPr>
              <a:t>Start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b="1" spc="-5" dirty="0">
                <a:latin typeface="Arial"/>
                <a:cs typeface="Arial"/>
              </a:rPr>
              <a:t>главной  панели</a:t>
            </a:r>
            <a:r>
              <a:rPr sz="1200" spc="-5" dirty="0">
                <a:latin typeface="Arial"/>
                <a:cs typeface="Arial"/>
              </a:rPr>
              <a:t>, либо </a:t>
            </a:r>
            <a:r>
              <a:rPr sz="1200" dirty="0">
                <a:latin typeface="Arial"/>
                <a:cs typeface="Arial"/>
              </a:rPr>
              <a:t>кнопку «</a:t>
            </a:r>
            <a:r>
              <a:rPr sz="1200" b="1" dirty="0">
                <a:latin typeface="Arial"/>
                <a:cs typeface="Arial"/>
              </a:rPr>
              <a:t>Start</a:t>
            </a:r>
            <a:r>
              <a:rPr sz="1200" dirty="0">
                <a:latin typeface="Arial"/>
                <a:cs typeface="Arial"/>
              </a:rPr>
              <a:t>» в окне </a:t>
            </a:r>
            <a:r>
              <a:rPr sz="1200" b="1" spc="-5" dirty="0">
                <a:latin typeface="Arial"/>
                <a:cs typeface="Arial"/>
              </a:rPr>
              <a:t>Capture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b="1" spc="-5" dirty="0">
                <a:latin typeface="Arial"/>
                <a:cs typeface="Arial"/>
              </a:rPr>
              <a:t>Options.</a:t>
            </a:r>
            <a:endParaRPr sz="1200">
              <a:latin typeface="Arial"/>
              <a:cs typeface="Arial"/>
            </a:endParaRPr>
          </a:p>
          <a:p>
            <a:pPr marL="553720" marR="5080" lvl="2" indent="-181610" algn="just">
              <a:lnSpc>
                <a:spcPts val="1380"/>
              </a:lnSpc>
              <a:buFont typeface="Arial"/>
              <a:buAutoNum type="arabicPeriod"/>
              <a:tabLst>
                <a:tab pos="912494" algn="l"/>
              </a:tabLst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появившемся списке сетевых интерфейсов выберите тот интерфейс,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для 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которого </a:t>
            </a:r>
            <a:r>
              <a:rPr sz="1200" dirty="0">
                <a:latin typeface="Arial"/>
                <a:cs typeface="Arial"/>
              </a:rPr>
              <a:t>параметр </a:t>
            </a:r>
            <a:r>
              <a:rPr sz="1200" spc="-5" dirty="0">
                <a:latin typeface="Arial"/>
                <a:cs typeface="Arial"/>
              </a:rPr>
              <a:t>«</a:t>
            </a:r>
            <a:r>
              <a:rPr sz="1200" b="1" spc="-5" dirty="0">
                <a:latin typeface="Arial"/>
                <a:cs typeface="Arial"/>
              </a:rPr>
              <a:t>Packets</a:t>
            </a:r>
            <a:r>
              <a:rPr sz="1200" spc="-5" dirty="0">
                <a:latin typeface="Arial"/>
                <a:cs typeface="Arial"/>
              </a:rPr>
              <a:t>» постоянно увеличивается </a:t>
            </a:r>
            <a:r>
              <a:rPr sz="1200" dirty="0">
                <a:latin typeface="Arial"/>
                <a:cs typeface="Arial"/>
              </a:rPr>
              <a:t>(это </a:t>
            </a:r>
            <a:r>
              <a:rPr sz="1200" spc="-5" dirty="0">
                <a:latin typeface="Arial"/>
                <a:cs typeface="Arial"/>
              </a:rPr>
              <a:t>означает, что </a:t>
            </a:r>
            <a:r>
              <a:rPr sz="1200" spc="-10" dirty="0">
                <a:latin typeface="Arial"/>
                <a:cs typeface="Arial"/>
              </a:rPr>
              <a:t>на  </a:t>
            </a:r>
            <a:r>
              <a:rPr sz="1200" spc="-5" dirty="0">
                <a:latin typeface="Arial"/>
                <a:cs typeface="Arial"/>
              </a:rPr>
              <a:t>данном интерфейсе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наблюдается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активность</a:t>
            </a:r>
            <a:r>
              <a:rPr sz="1200" spc="-5" dirty="0"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  <a:p>
            <a:pPr marL="553720" marR="8890" lvl="2" indent="-181610" algn="just">
              <a:lnSpc>
                <a:spcPts val="1380"/>
              </a:lnSpc>
              <a:buFont typeface="Arial"/>
              <a:buAutoNum type="arabicPeriod"/>
              <a:tabLst>
                <a:tab pos="912494" algn="l"/>
              </a:tabLst>
            </a:pPr>
            <a:r>
              <a:rPr sz="1200" spc="-5" dirty="0">
                <a:latin typeface="Arial"/>
                <a:cs typeface="Arial"/>
              </a:rPr>
              <a:t>Для начала перехвата нажмите кнопку </a:t>
            </a:r>
            <a:r>
              <a:rPr sz="1200" dirty="0">
                <a:latin typeface="Arial"/>
                <a:cs typeface="Arial"/>
              </a:rPr>
              <a:t>«</a:t>
            </a:r>
            <a:r>
              <a:rPr sz="1200" b="1" dirty="0">
                <a:latin typeface="Arial"/>
                <a:cs typeface="Arial"/>
              </a:rPr>
              <a:t>Start</a:t>
            </a:r>
            <a:r>
              <a:rPr sz="1200" dirty="0">
                <a:latin typeface="Arial"/>
                <a:cs typeface="Arial"/>
              </a:rPr>
              <a:t>»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для активного сетевого  интерфейса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553720" lvl="2" indent="-181610">
              <a:lnSpc>
                <a:spcPts val="1315"/>
              </a:lnSpc>
              <a:buFont typeface="Arial"/>
              <a:buAutoNum type="arabicPeriod"/>
              <a:tabLst>
                <a:tab pos="911860" algn="l"/>
                <a:tab pos="912494" algn="l"/>
              </a:tabLst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рабочей области программы </a:t>
            </a:r>
            <a:r>
              <a:rPr sz="1200" spc="-10" dirty="0">
                <a:latin typeface="Arial"/>
                <a:cs typeface="Arial"/>
              </a:rPr>
              <a:t>начнут </a:t>
            </a:r>
            <a:r>
              <a:rPr sz="1200" spc="-5" dirty="0">
                <a:latin typeface="Arial"/>
                <a:cs typeface="Arial"/>
              </a:rPr>
              <a:t>сразу </a:t>
            </a:r>
            <a:r>
              <a:rPr sz="1200" dirty="0">
                <a:latin typeface="Arial"/>
                <a:cs typeface="Arial"/>
              </a:rPr>
              <a:t>же </a:t>
            </a:r>
            <a:r>
              <a:rPr sz="1200" spc="-5" dirty="0">
                <a:latin typeface="Arial"/>
                <a:cs typeface="Arial"/>
              </a:rPr>
              <a:t>появляться новые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строчки.</a:t>
            </a:r>
            <a:endParaRPr sz="1200">
              <a:latin typeface="Arial"/>
              <a:cs typeface="Arial"/>
            </a:endParaRPr>
          </a:p>
          <a:p>
            <a:pPr marL="553720" marR="8890">
              <a:lnSpc>
                <a:spcPts val="1380"/>
              </a:lnSpc>
              <a:spcBef>
                <a:spcPts val="70"/>
              </a:spcBef>
            </a:pPr>
            <a:r>
              <a:rPr sz="1200" spc="-5" dirty="0">
                <a:latin typeface="Arial"/>
                <a:cs typeface="Arial"/>
              </a:rPr>
              <a:t>Каждая строчка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10" dirty="0">
                <a:latin typeface="Arial"/>
                <a:cs typeface="Arial"/>
              </a:rPr>
              <a:t>это </a:t>
            </a:r>
            <a:r>
              <a:rPr sz="1200" spc="-5" dirty="0">
                <a:latin typeface="Arial"/>
                <a:cs typeface="Arial"/>
              </a:rPr>
              <a:t>сетевой пакет. Нажав на интересующую строчку,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нижнем  </a:t>
            </a:r>
            <a:r>
              <a:rPr sz="1200" dirty="0">
                <a:latin typeface="Arial"/>
                <a:cs typeface="Arial"/>
              </a:rPr>
              <a:t>окне появится </a:t>
            </a:r>
            <a:r>
              <a:rPr sz="1200" spc="-5" dirty="0">
                <a:latin typeface="Arial"/>
                <a:cs typeface="Arial"/>
              </a:rPr>
              <a:t>расшифровка полей пакета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виде иерархического </a:t>
            </a:r>
            <a:r>
              <a:rPr sz="1200" dirty="0">
                <a:latin typeface="Arial"/>
                <a:cs typeface="Arial"/>
              </a:rPr>
              <a:t>списка.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462280" lvl="1" indent="-407034">
              <a:lnSpc>
                <a:spcPct val="100000"/>
              </a:lnSpc>
              <a:buAutoNum type="arabicPeriod" startAt="2"/>
              <a:tabLst>
                <a:tab pos="462280" algn="l"/>
                <a:tab pos="462915" algn="l"/>
              </a:tabLst>
            </a:pPr>
            <a:r>
              <a:rPr sz="1400" b="1" spc="-5" dirty="0">
                <a:latin typeface="Arial"/>
                <a:cs typeface="Arial"/>
              </a:rPr>
              <a:t>Запускаем процесс Ping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командной </a:t>
            </a:r>
            <a:r>
              <a:rPr sz="1400" b="1" spc="-10" dirty="0">
                <a:latin typeface="Arial"/>
                <a:cs typeface="Arial"/>
              </a:rPr>
              <a:t>строке </a:t>
            </a:r>
            <a:r>
              <a:rPr sz="1400" b="1" spc="-5" dirty="0">
                <a:latin typeface="Arial"/>
                <a:cs typeface="Arial"/>
              </a:rPr>
              <a:t>интерфейса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CLI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Arial"/>
                <a:cs typeface="Arial"/>
              </a:rPr>
              <a:t>Для запуска процесса Ping откройте </a:t>
            </a:r>
            <a:r>
              <a:rPr sz="1200" spc="-10" dirty="0">
                <a:latin typeface="Arial"/>
                <a:cs typeface="Arial"/>
              </a:rPr>
              <a:t>на </a:t>
            </a:r>
            <a:r>
              <a:rPr sz="1200" spc="-5" dirty="0">
                <a:latin typeface="Arial"/>
                <a:cs typeface="Arial"/>
              </a:rPr>
              <a:t>Вашем компьютере </a:t>
            </a:r>
            <a:r>
              <a:rPr sz="1200" dirty="0">
                <a:latin typeface="Arial"/>
                <a:cs typeface="Arial"/>
              </a:rPr>
              <a:t>окно </a:t>
            </a:r>
            <a:r>
              <a:rPr sz="1200" spc="-5" dirty="0">
                <a:latin typeface="Arial"/>
                <a:cs typeface="Arial"/>
              </a:rPr>
              <a:t>«Выполнить»</a:t>
            </a:r>
            <a:r>
              <a:rPr sz="1200" spc="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меню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Arial"/>
                <a:cs typeface="Arial"/>
              </a:rPr>
              <a:t>«Пуск»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наберите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этом </a:t>
            </a:r>
            <a:r>
              <a:rPr sz="1200" dirty="0">
                <a:latin typeface="Arial"/>
                <a:cs typeface="Arial"/>
              </a:rPr>
              <a:t>окне имя </a:t>
            </a:r>
            <a:r>
              <a:rPr sz="1200" spc="-5" dirty="0">
                <a:latin typeface="Arial"/>
                <a:cs typeface="Arial"/>
              </a:rPr>
              <a:t>команды перехода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режим командной строки </a:t>
            </a:r>
            <a:r>
              <a:rPr sz="1200" spc="5" dirty="0">
                <a:latin typeface="Arial"/>
                <a:cs typeface="Arial"/>
              </a:rPr>
              <a:t>(CLI). 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Имя </a:t>
            </a:r>
            <a:r>
              <a:rPr sz="1200" spc="-5" dirty="0">
                <a:latin typeface="Arial"/>
                <a:cs typeface="Arial"/>
              </a:rPr>
              <a:t>команды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cmd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7700" y="4865242"/>
          <a:ext cx="6619240" cy="4300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750"/>
                <a:gridCol w="3285490"/>
              </a:tblGrid>
              <a:tr h="4119879">
                <a:tc>
                  <a:txBody>
                    <a:bodyPr/>
                    <a:lstStyle/>
                    <a:p>
                      <a:pPr marL="71120">
                        <a:lnSpc>
                          <a:spcPts val="137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Окно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«Выполнить»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 indent="-170180">
                        <a:lnSpc>
                          <a:spcPts val="1370"/>
                        </a:lnSpc>
                        <a:buAutoNum type="arabicPeriod" startAt="2"/>
                        <a:tabLst>
                          <a:tab pos="24257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Команда cmd в окне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выполнить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AutoNum type="arabicPeriod" startAt="2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21334" indent="-220979">
                        <a:lnSpc>
                          <a:spcPct val="100000"/>
                        </a:lnSpc>
                        <a:spcBef>
                          <a:spcPts val="1125"/>
                        </a:spcBef>
                        <a:buAutoNum type="arabicPeriod" startAt="2"/>
                        <a:tabLst>
                          <a:tab pos="521334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Интерфейс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командной строки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CLI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1233170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Рисунок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 –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Открытие интерфейса командной строки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CLI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19455" y="5045709"/>
            <a:ext cx="3195955" cy="392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2570" y="5045709"/>
            <a:ext cx="2961004" cy="1684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2570" y="7080250"/>
            <a:ext cx="3136264" cy="1903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9351974"/>
            <a:ext cx="650748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79705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Arial"/>
                <a:cs typeface="Arial"/>
              </a:rPr>
              <a:t>Таким образом, для запуска исследуемых коммуникационных </a:t>
            </a:r>
            <a:r>
              <a:rPr sz="1200" dirty="0">
                <a:latin typeface="Arial"/>
                <a:cs typeface="Arial"/>
              </a:rPr>
              <a:t>процессов </a:t>
            </a:r>
            <a:r>
              <a:rPr sz="1200" spc="-5" dirty="0">
                <a:latin typeface="Arial"/>
                <a:cs typeface="Arial"/>
              </a:rPr>
              <a:t>Вам  необходимо открыть </a:t>
            </a:r>
            <a:r>
              <a:rPr sz="1200" dirty="0">
                <a:latin typeface="Arial"/>
                <a:cs typeface="Arial"/>
              </a:rPr>
              <a:t>окно </a:t>
            </a:r>
            <a:r>
              <a:rPr sz="1200" spc="-5" dirty="0">
                <a:latin typeface="Arial"/>
                <a:cs typeface="Arial"/>
              </a:rPr>
              <a:t>интерфейса командной строки </a:t>
            </a:r>
            <a:r>
              <a:rPr sz="1200" dirty="0">
                <a:latin typeface="Arial"/>
                <a:cs typeface="Arial"/>
              </a:rPr>
              <a:t>– CLI, </a:t>
            </a:r>
            <a:r>
              <a:rPr sz="1200" spc="-5" dirty="0">
                <a:latin typeface="Arial"/>
                <a:cs typeface="Arial"/>
              </a:rPr>
              <a:t>для </a:t>
            </a:r>
            <a:r>
              <a:rPr sz="1200" dirty="0">
                <a:latin typeface="Arial"/>
                <a:cs typeface="Arial"/>
              </a:rPr>
              <a:t>чего </a:t>
            </a:r>
            <a:r>
              <a:rPr sz="1200" spc="-5" dirty="0">
                <a:latin typeface="Arial"/>
                <a:cs typeface="Arial"/>
              </a:rPr>
              <a:t>надо  последовательно выполнить пункты </a:t>
            </a:r>
            <a:r>
              <a:rPr sz="1200" dirty="0">
                <a:latin typeface="Arial"/>
                <a:cs typeface="Arial"/>
              </a:rPr>
              <a:t>1, 2 и 3 </a:t>
            </a:r>
            <a:r>
              <a:rPr sz="1200" spc="-5" dirty="0">
                <a:latin typeface="Arial"/>
                <a:cs typeface="Arial"/>
              </a:rPr>
              <a:t>как показано на рис.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2911"/>
            <a:ext cx="6507480" cy="216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ts val="1655"/>
              </a:lnSpc>
              <a:spcBef>
                <a:spcPts val="100"/>
              </a:spcBef>
            </a:pPr>
            <a:r>
              <a:rPr sz="1400" u="heavy" spc="-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ВНИМАНИЕ!</a:t>
            </a:r>
            <a:endParaRPr sz="1400">
              <a:latin typeface="Arial"/>
              <a:cs typeface="Arial"/>
            </a:endParaRPr>
          </a:p>
          <a:p>
            <a:pPr marL="192405">
              <a:lnSpc>
                <a:spcPts val="1385"/>
              </a:lnSpc>
            </a:pPr>
            <a:r>
              <a:rPr sz="1200" b="1" dirty="0">
                <a:latin typeface="Arial"/>
                <a:cs typeface="Arial"/>
              </a:rPr>
              <a:t>В Windows-7, </a:t>
            </a:r>
            <a:r>
              <a:rPr sz="1200" b="1" spc="-5" dirty="0">
                <a:latin typeface="Arial"/>
                <a:cs typeface="Arial"/>
              </a:rPr>
              <a:t>команда «Выполнить» по умолчанию </a:t>
            </a:r>
            <a:r>
              <a:rPr sz="1200" b="1" spc="-10" dirty="0">
                <a:latin typeface="Arial"/>
                <a:cs typeface="Arial"/>
              </a:rPr>
              <a:t>убрана </a:t>
            </a:r>
            <a:r>
              <a:rPr sz="1200" b="1" spc="-5" dirty="0">
                <a:latin typeface="Arial"/>
                <a:cs typeface="Arial"/>
              </a:rPr>
              <a:t>из меню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«Пуск».</a:t>
            </a:r>
            <a:endParaRPr sz="1200">
              <a:latin typeface="Arial"/>
              <a:cs typeface="Arial"/>
            </a:endParaRPr>
          </a:p>
          <a:p>
            <a:pPr marL="12700" marR="8255" indent="179705">
              <a:lnSpc>
                <a:spcPts val="1380"/>
              </a:lnSpc>
              <a:spcBef>
                <a:spcPts val="70"/>
              </a:spcBef>
            </a:pPr>
            <a:r>
              <a:rPr sz="1200" b="1" spc="-5" dirty="0">
                <a:latin typeface="Arial"/>
                <a:cs typeface="Arial"/>
              </a:rPr>
              <a:t>Чтобы вернуть </a:t>
            </a:r>
            <a:r>
              <a:rPr sz="1200" b="1" dirty="0">
                <a:latin typeface="Arial"/>
                <a:cs typeface="Arial"/>
              </a:rPr>
              <a:t>эту </a:t>
            </a:r>
            <a:r>
              <a:rPr sz="1200" b="1" spc="-5" dirty="0">
                <a:latin typeface="Arial"/>
                <a:cs typeface="Arial"/>
              </a:rPr>
              <a:t>команду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5" dirty="0">
                <a:latin typeface="Arial"/>
                <a:cs typeface="Arial"/>
              </a:rPr>
              <a:t>меню «Пуск», вы можете воспользоваться  инструкциями </a:t>
            </a:r>
            <a:r>
              <a:rPr sz="1200" b="1" dirty="0">
                <a:latin typeface="Arial"/>
                <a:cs typeface="Arial"/>
              </a:rPr>
              <a:t>на </a:t>
            </a:r>
            <a:r>
              <a:rPr sz="1200" b="1" spc="-5" dirty="0">
                <a:latin typeface="Arial"/>
                <a:cs typeface="Arial"/>
              </a:rPr>
              <a:t>сайте </a:t>
            </a:r>
            <a:r>
              <a:rPr sz="1200" b="1" dirty="0">
                <a:latin typeface="Arial"/>
                <a:cs typeface="Arial"/>
              </a:rPr>
              <a:t>- </a:t>
            </a:r>
            <a:r>
              <a:rPr sz="1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http://feyhoa.org.ua/archives/1064</a:t>
            </a:r>
            <a:r>
              <a:rPr sz="1200" b="1" spc="3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Теперь надо запустить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коммуникационный процесс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Ping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окне интерфейса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CLI.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 indent="17970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Прозвонка сетевого соединения выполняется </a:t>
            </a: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конкретному IP-адресу, либо </a:t>
            </a:r>
            <a:r>
              <a:rPr sz="1200" dirty="0">
                <a:latin typeface="Arial"/>
                <a:cs typeface="Arial"/>
              </a:rPr>
              <a:t>по  </a:t>
            </a:r>
            <a:r>
              <a:rPr sz="1200" spc="-5" dirty="0">
                <a:latin typeface="Arial"/>
                <a:cs typeface="Arial"/>
              </a:rPr>
              <a:t>доменному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имени.</a:t>
            </a:r>
            <a:endParaRPr sz="1200">
              <a:latin typeface="Arial"/>
              <a:cs typeface="Arial"/>
            </a:endParaRPr>
          </a:p>
          <a:p>
            <a:pPr marL="12700" marR="5080" indent="179705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данной работе для выполнения прозвонки будем </a:t>
            </a:r>
            <a:r>
              <a:rPr sz="1200" dirty="0">
                <a:latin typeface="Arial"/>
                <a:cs typeface="Arial"/>
              </a:rPr>
              <a:t>использовать </a:t>
            </a:r>
            <a:r>
              <a:rPr sz="1200" spc="-5" dirty="0">
                <a:latin typeface="Arial"/>
                <a:cs typeface="Arial"/>
              </a:rPr>
              <a:t>доменное </a:t>
            </a:r>
            <a:r>
              <a:rPr sz="1200" dirty="0">
                <a:latin typeface="Arial"/>
                <a:cs typeface="Arial"/>
              </a:rPr>
              <a:t>имя сайта  </a:t>
            </a:r>
            <a:r>
              <a:rPr sz="1200" spc="-5" dirty="0">
                <a:latin typeface="Arial"/>
                <a:cs typeface="Arial"/>
              </a:rPr>
              <a:t>aek-54.ru, для </a:t>
            </a:r>
            <a:r>
              <a:rPr sz="1200" dirty="0">
                <a:latin typeface="Arial"/>
                <a:cs typeface="Arial"/>
              </a:rPr>
              <a:t>чего </a:t>
            </a:r>
            <a:r>
              <a:rPr sz="1200" spc="-5" dirty="0">
                <a:latin typeface="Arial"/>
                <a:cs typeface="Arial"/>
              </a:rPr>
              <a:t>вводим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окне интерфейса </a:t>
            </a:r>
            <a:r>
              <a:rPr sz="1200" dirty="0">
                <a:latin typeface="Arial"/>
                <a:cs typeface="Arial"/>
              </a:rPr>
              <a:t>CLI </a:t>
            </a:r>
            <a:r>
              <a:rPr sz="1200" spc="-5" dirty="0">
                <a:latin typeface="Arial"/>
                <a:cs typeface="Arial"/>
              </a:rPr>
              <a:t>команду: ping aek-54.ru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нажимаем  </a:t>
            </a:r>
            <a:r>
              <a:rPr sz="1200" dirty="0">
                <a:latin typeface="Arial"/>
                <a:cs typeface="Arial"/>
              </a:rPr>
              <a:t>клавишу Enter – см. </a:t>
            </a:r>
            <a:r>
              <a:rPr sz="1200" spc="-5" dirty="0">
                <a:latin typeface="Arial"/>
                <a:cs typeface="Arial"/>
              </a:rPr>
              <a:t>рис.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2250" y="2817778"/>
            <a:ext cx="3991610" cy="2253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6627" y="5082666"/>
            <a:ext cx="6503034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6 – </a:t>
            </a:r>
            <a:r>
              <a:rPr sz="1200" spc="-5" dirty="0">
                <a:latin typeface="Arial"/>
                <a:cs typeface="Arial"/>
              </a:rPr>
              <a:t>Ввод команды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ping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aek-54.ru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отображение результата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прозвонки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indent="17970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В ответ </a:t>
            </a:r>
            <a:r>
              <a:rPr sz="1200" spc="-5" dirty="0">
                <a:latin typeface="Arial"/>
                <a:cs typeface="Arial"/>
              </a:rPr>
              <a:t>на ввод команды прозвонки появляется отклик </a:t>
            </a:r>
            <a:r>
              <a:rPr sz="1200" dirty="0">
                <a:latin typeface="Arial"/>
                <a:cs typeface="Arial"/>
              </a:rPr>
              <a:t>системы, </a:t>
            </a:r>
            <a:r>
              <a:rPr sz="1200" spc="-5" dirty="0">
                <a:latin typeface="Arial"/>
                <a:cs typeface="Arial"/>
              </a:rPr>
              <a:t>отображающий  результат посылки 4-х </a:t>
            </a:r>
            <a:r>
              <a:rPr sz="1200" dirty="0">
                <a:latin typeface="Arial"/>
                <a:cs typeface="Arial"/>
              </a:rPr>
              <a:t>пакетов ICMP в </a:t>
            </a:r>
            <a:r>
              <a:rPr sz="1200" spc="-5" dirty="0">
                <a:latin typeface="Arial"/>
                <a:cs typeface="Arial"/>
              </a:rPr>
              <a:t>адрес сайта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aek-54.ru.</a:t>
            </a:r>
            <a:endParaRPr sz="1200">
              <a:latin typeface="Arial"/>
              <a:cs typeface="Arial"/>
            </a:endParaRPr>
          </a:p>
          <a:p>
            <a:pPr marL="12700" marR="5080" indent="17970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данном случае прозвонка соединения прошла успешно, </a:t>
            </a:r>
            <a:r>
              <a:rPr sz="1200" dirty="0">
                <a:latin typeface="Arial"/>
                <a:cs typeface="Arial"/>
              </a:rPr>
              <a:t>т.е </a:t>
            </a:r>
            <a:r>
              <a:rPr sz="1200" spc="-5" dirty="0">
                <a:latin typeface="Arial"/>
                <a:cs typeface="Arial"/>
              </a:rPr>
              <a:t>указанный </a:t>
            </a:r>
            <a:r>
              <a:rPr sz="1200" dirty="0">
                <a:latin typeface="Arial"/>
                <a:cs typeface="Arial"/>
              </a:rPr>
              <a:t>сайт </a:t>
            </a:r>
            <a:r>
              <a:rPr sz="1200" spc="-5" dirty="0">
                <a:latin typeface="Arial"/>
                <a:cs typeface="Arial"/>
              </a:rPr>
              <a:t>доступен 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Вашего компьютера.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8844" y="6337172"/>
            <a:ext cx="1283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анализатором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01970" y="6769734"/>
            <a:ext cx="205739" cy="211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33694" y="6817232"/>
            <a:ext cx="1280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</a:t>
            </a:r>
            <a:r>
              <a:rPr sz="1200" b="1" spc="-5" dirty="0">
                <a:latin typeface="Arial"/>
                <a:cs typeface="Arial"/>
              </a:rPr>
              <a:t>Stop</a:t>
            </a:r>
            <a:r>
              <a:rPr sz="1200" spc="-5" dirty="0">
                <a:latin typeface="Arial"/>
                <a:cs typeface="Arial"/>
              </a:rPr>
              <a:t>) на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панели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627" y="6337172"/>
            <a:ext cx="4989195" cy="863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83845" marR="5080" indent="-229235">
              <a:lnSpc>
                <a:spcPts val="1610"/>
              </a:lnSpc>
              <a:spcBef>
                <a:spcPts val="215"/>
              </a:spcBef>
              <a:tabLst>
                <a:tab pos="462280" algn="l"/>
                <a:tab pos="2119630" algn="l"/>
                <a:tab pos="3110865" algn="l"/>
                <a:tab pos="4274820" algn="l"/>
              </a:tabLst>
            </a:pPr>
            <a:r>
              <a:rPr sz="1400" b="1" dirty="0">
                <a:latin typeface="Arial"/>
                <a:cs typeface="Arial"/>
              </a:rPr>
              <a:t>3.3	Ос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spc="-5" dirty="0">
                <a:latin typeface="Arial"/>
                <a:cs typeface="Arial"/>
              </a:rPr>
              <a:t>анавлива</a:t>
            </a:r>
            <a:r>
              <a:rPr sz="1400" b="1" spc="-15" dirty="0">
                <a:latin typeface="Arial"/>
                <a:cs typeface="Arial"/>
              </a:rPr>
              <a:t>е</a:t>
            </a:r>
            <a:r>
              <a:rPr sz="1400" b="1" dirty="0">
                <a:latin typeface="Arial"/>
                <a:cs typeface="Arial"/>
              </a:rPr>
              <a:t>м	пр</a:t>
            </a:r>
            <a:r>
              <a:rPr sz="1400" b="1" spc="-10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цесс	п</a:t>
            </a:r>
            <a:r>
              <a:rPr sz="1400" b="1" spc="-10" dirty="0">
                <a:latin typeface="Arial"/>
                <a:cs typeface="Arial"/>
              </a:rPr>
              <a:t>ер</a:t>
            </a:r>
            <a:r>
              <a:rPr sz="1400" b="1" spc="-5" dirty="0">
                <a:latin typeface="Arial"/>
                <a:cs typeface="Arial"/>
              </a:rPr>
              <a:t>ехва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а	па</a:t>
            </a:r>
            <a:r>
              <a:rPr sz="1400" b="1" spc="5" dirty="0">
                <a:latin typeface="Arial"/>
                <a:cs typeface="Arial"/>
              </a:rPr>
              <a:t>к</a:t>
            </a:r>
            <a:r>
              <a:rPr sz="1400" b="1" spc="-5" dirty="0">
                <a:latin typeface="Arial"/>
                <a:cs typeface="Arial"/>
              </a:rPr>
              <a:t>е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ов  </a:t>
            </a:r>
            <a:r>
              <a:rPr sz="1400" b="1" spc="-5" dirty="0">
                <a:latin typeface="Arial"/>
                <a:cs typeface="Arial"/>
              </a:rPr>
              <a:t>Wireshark</a:t>
            </a:r>
            <a:endParaRPr sz="1400">
              <a:latin typeface="Arial"/>
              <a:cs typeface="Arial"/>
            </a:endParaRPr>
          </a:p>
          <a:p>
            <a:pPr marL="12700" marR="158115" indent="42545">
              <a:lnSpc>
                <a:spcPts val="1380"/>
              </a:lnSpc>
              <a:spcBef>
                <a:spcPts val="540"/>
              </a:spcBef>
            </a:pPr>
            <a:r>
              <a:rPr sz="1200" spc="-5" dirty="0">
                <a:latin typeface="Arial"/>
                <a:cs typeface="Arial"/>
              </a:rPr>
              <a:t>Для остановки перехвата пакетов необходимо нажать на значок  управления.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7370444"/>
            <a:ext cx="6507480" cy="20268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 lvl="1" indent="-407034">
              <a:lnSpc>
                <a:spcPts val="1650"/>
              </a:lnSpc>
              <a:spcBef>
                <a:spcPts val="105"/>
              </a:spcBef>
              <a:buAutoNum type="arabicPeriod" startAt="4"/>
              <a:tabLst>
                <a:tab pos="462280" algn="l"/>
                <a:tab pos="462915" algn="l"/>
              </a:tabLst>
            </a:pPr>
            <a:r>
              <a:rPr sz="1400" b="1" spc="-5" dirty="0">
                <a:latin typeface="Arial"/>
                <a:cs typeface="Arial"/>
              </a:rPr>
              <a:t>Копируем </a:t>
            </a:r>
            <a:r>
              <a:rPr sz="1400" b="1" spc="-10" dirty="0">
                <a:latin typeface="Arial"/>
                <a:cs typeface="Arial"/>
              </a:rPr>
              <a:t>результатов </a:t>
            </a:r>
            <a:r>
              <a:rPr sz="1400" b="1" spc="-5" dirty="0">
                <a:latin typeface="Arial"/>
                <a:cs typeface="Arial"/>
              </a:rPr>
              <a:t>выполнения команды Ping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отчет</a:t>
            </a:r>
            <a:endParaRPr sz="1400" dirty="0">
              <a:latin typeface="Arial"/>
              <a:cs typeface="Arial"/>
            </a:endParaRPr>
          </a:p>
          <a:p>
            <a:pPr marL="12700" marR="5080" indent="130810">
              <a:lnSpc>
                <a:spcPts val="1380"/>
              </a:lnSpc>
              <a:spcBef>
                <a:spcPts val="60"/>
              </a:spcBef>
            </a:pPr>
            <a:r>
              <a:rPr sz="1200" spc="-5" dirty="0">
                <a:latin typeface="Arial"/>
                <a:cs typeface="Arial"/>
              </a:rPr>
              <a:t>Для копирования результатов выполнения команды Ping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отчет </a:t>
            </a:r>
            <a:r>
              <a:rPr sz="1200" dirty="0">
                <a:latin typeface="Arial"/>
                <a:cs typeface="Arial"/>
              </a:rPr>
              <a:t>можно </a:t>
            </a:r>
            <a:r>
              <a:rPr sz="1200" spc="-5" dirty="0">
                <a:latin typeface="Arial"/>
                <a:cs typeface="Arial"/>
              </a:rPr>
              <a:t>использовать  любой </a:t>
            </a:r>
            <a:r>
              <a:rPr sz="1200" dirty="0">
                <a:latin typeface="Arial"/>
                <a:cs typeface="Arial"/>
              </a:rPr>
              <a:t>из </a:t>
            </a:r>
            <a:r>
              <a:rPr sz="1200" spc="-5" dirty="0">
                <a:latin typeface="Arial"/>
                <a:cs typeface="Arial"/>
              </a:rPr>
              <a:t>двух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способов: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372110" lvl="2" indent="-228600">
              <a:lnSpc>
                <a:spcPct val="100000"/>
              </a:lnSpc>
              <a:buFont typeface="Arial"/>
              <a:buAutoNum type="arabicPeriod"/>
              <a:tabLst>
                <a:tab pos="372745" algn="l"/>
              </a:tabLst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Копирование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через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буфер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обмена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72110" marR="5080" lvl="2" indent="-97155" algn="just">
              <a:lnSpc>
                <a:spcPts val="1380"/>
              </a:lnSpc>
              <a:buAutoNum type="arabicPeriod"/>
              <a:tabLst>
                <a:tab pos="912494" algn="l"/>
              </a:tabLst>
            </a:pPr>
            <a:r>
              <a:rPr sz="1200" dirty="0">
                <a:latin typeface="Arial"/>
                <a:cs typeface="Arial"/>
              </a:rPr>
              <a:t>Выделить в окне </a:t>
            </a:r>
            <a:r>
              <a:rPr sz="1200" spc="-5" dirty="0">
                <a:latin typeface="Arial"/>
                <a:cs typeface="Arial"/>
              </a:rPr>
              <a:t>интерфейса </a:t>
            </a:r>
            <a:r>
              <a:rPr sz="1200" spc="-10" dirty="0">
                <a:latin typeface="Arial"/>
                <a:cs typeface="Arial"/>
              </a:rPr>
              <a:t>CLI </a:t>
            </a:r>
            <a:r>
              <a:rPr sz="1200" spc="-5" dirty="0">
                <a:latin typeface="Arial"/>
                <a:cs typeface="Arial"/>
              </a:rPr>
              <a:t>результаты выполнения команды Ping, для  </a:t>
            </a:r>
            <a:r>
              <a:rPr sz="1200" dirty="0">
                <a:latin typeface="Arial"/>
                <a:cs typeface="Arial"/>
              </a:rPr>
              <a:t>чего </a:t>
            </a:r>
            <a:r>
              <a:rPr sz="1200" spc="-5" dirty="0">
                <a:latin typeface="Arial"/>
                <a:cs typeface="Arial"/>
              </a:rPr>
              <a:t>надо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данном </a:t>
            </a:r>
            <a:r>
              <a:rPr sz="1200" dirty="0">
                <a:latin typeface="Arial"/>
                <a:cs typeface="Arial"/>
              </a:rPr>
              <a:t>окне </a:t>
            </a:r>
            <a:r>
              <a:rPr sz="1200" spc="-5" dirty="0">
                <a:latin typeface="Arial"/>
                <a:cs typeface="Arial"/>
              </a:rPr>
              <a:t>нажать правую </a:t>
            </a:r>
            <a:r>
              <a:rPr sz="1200" dirty="0">
                <a:latin typeface="Arial"/>
                <a:cs typeface="Arial"/>
              </a:rPr>
              <a:t>кнопку </a:t>
            </a:r>
            <a:r>
              <a:rPr sz="1200" spc="-5" dirty="0">
                <a:latin typeface="Arial"/>
                <a:cs typeface="Arial"/>
              </a:rPr>
              <a:t>мыши </a:t>
            </a:r>
            <a:r>
              <a:rPr sz="1200" dirty="0">
                <a:latin typeface="Arial"/>
                <a:cs typeface="Arial"/>
              </a:rPr>
              <a:t>и выбрать </a:t>
            </a:r>
            <a:r>
              <a:rPr sz="1200" spc="-5" dirty="0">
                <a:latin typeface="Arial"/>
                <a:cs typeface="Arial"/>
              </a:rPr>
              <a:t>пункт </a:t>
            </a:r>
            <a:r>
              <a:rPr sz="1200" dirty="0">
                <a:latin typeface="Arial"/>
                <a:cs typeface="Arial"/>
              </a:rPr>
              <a:t>«Выделить  </a:t>
            </a:r>
            <a:r>
              <a:rPr sz="1200" spc="-5" dirty="0">
                <a:latin typeface="Arial"/>
                <a:cs typeface="Arial"/>
              </a:rPr>
              <a:t>все»</a:t>
            </a:r>
            <a:endParaRPr sz="1200" dirty="0">
              <a:latin typeface="Arial"/>
              <a:cs typeface="Arial"/>
            </a:endParaRPr>
          </a:p>
          <a:p>
            <a:pPr marL="372110" lvl="2" indent="-97155">
              <a:lnSpc>
                <a:spcPts val="1315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200" spc="-5" dirty="0">
                <a:latin typeface="Arial"/>
                <a:cs typeface="Arial"/>
              </a:rPr>
              <a:t>Нажав клавишу </a:t>
            </a:r>
            <a:r>
              <a:rPr sz="1200" dirty="0">
                <a:latin typeface="Arial"/>
                <a:cs typeface="Arial"/>
              </a:rPr>
              <a:t>Enter, </a:t>
            </a:r>
            <a:r>
              <a:rPr sz="1200" spc="-5" dirty="0">
                <a:latin typeface="Arial"/>
                <a:cs typeface="Arial"/>
              </a:rPr>
              <a:t>скопировать содержимое </a:t>
            </a:r>
            <a:r>
              <a:rPr sz="1200" dirty="0">
                <a:latin typeface="Arial"/>
                <a:cs typeface="Arial"/>
              </a:rPr>
              <a:t>окна </a:t>
            </a:r>
            <a:r>
              <a:rPr sz="1200" spc="-10" dirty="0">
                <a:latin typeface="Arial"/>
                <a:cs typeface="Arial"/>
              </a:rPr>
              <a:t>CLI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буфер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обмена</a:t>
            </a:r>
            <a:endParaRPr sz="1200" dirty="0">
              <a:latin typeface="Arial"/>
              <a:cs typeface="Arial"/>
            </a:endParaRPr>
          </a:p>
          <a:p>
            <a:pPr marL="372110" lvl="2" indent="-97155">
              <a:lnSpc>
                <a:spcPts val="1380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200" dirty="0">
                <a:latin typeface="Arial"/>
                <a:cs typeface="Arial"/>
              </a:rPr>
              <a:t>Открыть в </a:t>
            </a:r>
            <a:r>
              <a:rPr sz="1200" spc="-5" dirty="0">
                <a:latin typeface="Arial"/>
                <a:cs typeface="Arial"/>
              </a:rPr>
              <a:t>редакторе MS’Word файл отчета, присвоив </a:t>
            </a:r>
            <a:r>
              <a:rPr sz="1200" dirty="0">
                <a:latin typeface="Arial"/>
                <a:cs typeface="Arial"/>
              </a:rPr>
              <a:t>ему </a:t>
            </a:r>
            <a:r>
              <a:rPr sz="1200" dirty="0" err="1">
                <a:latin typeface="Arial"/>
                <a:cs typeface="Arial"/>
              </a:rPr>
              <a:t>имя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ru-RU" sz="1200" dirty="0">
                <a:latin typeface="Arial"/>
                <a:cs typeface="Arial"/>
              </a:rPr>
              <a:t>:</a:t>
            </a:r>
            <a:r>
              <a:rPr lang="ru-RU" sz="1200" spc="-5" dirty="0" smtClean="0">
                <a:solidFill>
                  <a:srgbClr val="FF0000"/>
                </a:solidFill>
                <a:latin typeface="Arial"/>
                <a:cs typeface="Arial"/>
              </a:rPr>
              <a:t>ваше фамилия</a:t>
            </a:r>
            <a:r>
              <a:rPr sz="1200" spc="-5" dirty="0" smtClean="0">
                <a:solidFill>
                  <a:srgbClr val="FF0000"/>
                </a:solidFill>
                <a:latin typeface="Arial"/>
                <a:cs typeface="Arial"/>
              </a:rPr>
              <a:t>.doc</a:t>
            </a:r>
            <a:endParaRPr sz="1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72110" lvl="2" indent="-97155">
              <a:lnSpc>
                <a:spcPts val="1410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200" spc="-5" dirty="0">
                <a:latin typeface="Arial"/>
                <a:cs typeface="Arial"/>
              </a:rPr>
              <a:t>Скопировать содержимое буфера обмена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файл отчета, нажав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«Ctrl+V»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4435"/>
            <a:ext cx="6508115" cy="438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После </a:t>
            </a:r>
            <a:r>
              <a:rPr sz="1200" spc="-5" dirty="0">
                <a:latin typeface="Arial"/>
                <a:cs typeface="Arial"/>
              </a:rPr>
              <a:t>этих операций </a:t>
            </a:r>
            <a:r>
              <a:rPr sz="1200" dirty="0">
                <a:latin typeface="Arial"/>
                <a:cs typeface="Arial"/>
              </a:rPr>
              <a:t>мы </a:t>
            </a:r>
            <a:r>
              <a:rPr sz="1200" spc="-5" dirty="0">
                <a:latin typeface="Arial"/>
                <a:cs typeface="Arial"/>
              </a:rPr>
              <a:t>получим </a:t>
            </a:r>
            <a:r>
              <a:rPr sz="1200" dirty="0">
                <a:latin typeface="Arial"/>
                <a:cs typeface="Arial"/>
              </a:rPr>
              <a:t>следующий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результат: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b="1" spc="-5" dirty="0">
                <a:latin typeface="Courier New"/>
                <a:cs typeface="Courier New"/>
              </a:rPr>
              <a:t>c:\&gt;ping</a:t>
            </a:r>
            <a:r>
              <a:rPr sz="1200" b="1" spc="-10" dirty="0">
                <a:latin typeface="Courier New"/>
                <a:cs typeface="Courier New"/>
              </a:rPr>
              <a:t> </a:t>
            </a:r>
            <a:r>
              <a:rPr sz="1200" b="1" spc="-5" dirty="0">
                <a:latin typeface="Courier New"/>
                <a:cs typeface="Courier New"/>
              </a:rPr>
              <a:t>aek-54.ru</a:t>
            </a:r>
            <a:endParaRPr sz="1200">
              <a:latin typeface="Courier New"/>
              <a:cs typeface="Courier New"/>
            </a:endParaRPr>
          </a:p>
          <a:p>
            <a:pPr marL="12700" marR="726440">
              <a:lnSpc>
                <a:spcPts val="1360"/>
              </a:lnSpc>
              <a:spcBef>
                <a:spcPts val="70"/>
              </a:spcBef>
            </a:pPr>
            <a:r>
              <a:rPr sz="1200" b="1" spc="-5" dirty="0">
                <a:latin typeface="Courier New"/>
                <a:cs typeface="Courier New"/>
              </a:rPr>
              <a:t>Обмен пакетами </a:t>
            </a:r>
            <a:r>
              <a:rPr sz="1200" b="1" dirty="0">
                <a:latin typeface="Courier New"/>
                <a:cs typeface="Courier New"/>
              </a:rPr>
              <a:t>с </a:t>
            </a:r>
            <a:r>
              <a:rPr sz="1200" b="1" spc="-5" dirty="0">
                <a:latin typeface="Courier New"/>
                <a:cs typeface="Courier New"/>
              </a:rPr>
              <a:t>aek-54.ru [90.156.201.31] </a:t>
            </a:r>
            <a:r>
              <a:rPr sz="1200" b="1" dirty="0">
                <a:latin typeface="Courier New"/>
                <a:cs typeface="Courier New"/>
              </a:rPr>
              <a:t>с </a:t>
            </a:r>
            <a:r>
              <a:rPr sz="1200" b="1" spc="-5" dirty="0">
                <a:latin typeface="Courier New"/>
                <a:cs typeface="Courier New"/>
              </a:rPr>
              <a:t>32 байтами данных:  Ответ от 90.156.201.31: число байт=32 время=91мс</a:t>
            </a:r>
            <a:r>
              <a:rPr sz="1200" b="1" spc="-35" dirty="0">
                <a:latin typeface="Courier New"/>
                <a:cs typeface="Courier New"/>
              </a:rPr>
              <a:t> </a:t>
            </a:r>
            <a:r>
              <a:rPr sz="1200" b="1" spc="-5" dirty="0">
                <a:latin typeface="Courier New"/>
                <a:cs typeface="Courier New"/>
              </a:rPr>
              <a:t>TTL=51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285"/>
              </a:lnSpc>
            </a:pPr>
            <a:r>
              <a:rPr sz="1200" b="1" spc="-5" dirty="0">
                <a:latin typeface="Courier New"/>
                <a:cs typeface="Courier New"/>
              </a:rPr>
              <a:t>Ответ от 90.156.201.31: число байт=32 время=91мс</a:t>
            </a:r>
            <a:r>
              <a:rPr sz="1200" b="1" spc="-70" dirty="0">
                <a:latin typeface="Courier New"/>
                <a:cs typeface="Courier New"/>
              </a:rPr>
              <a:t> </a:t>
            </a:r>
            <a:r>
              <a:rPr sz="1200" b="1" spc="-5" dirty="0">
                <a:latin typeface="Courier New"/>
                <a:cs typeface="Courier New"/>
              </a:rPr>
              <a:t>TTL=51</a:t>
            </a:r>
            <a:endParaRPr sz="1200">
              <a:latin typeface="Courier New"/>
              <a:cs typeface="Courier New"/>
            </a:endParaRPr>
          </a:p>
          <a:p>
            <a:pPr marL="12700" marR="1458595">
              <a:lnSpc>
                <a:spcPts val="1360"/>
              </a:lnSpc>
              <a:spcBef>
                <a:spcPts val="75"/>
              </a:spcBef>
            </a:pPr>
            <a:r>
              <a:rPr sz="1200" b="1" spc="-5" dirty="0">
                <a:latin typeface="Courier New"/>
                <a:cs typeface="Courier New"/>
              </a:rPr>
              <a:t>Ответ от 90.156.201.31: число байт=32 время=91мс TTL=51  Ответ от 90.156.201.31: число байт=32 время=91мс</a:t>
            </a:r>
            <a:r>
              <a:rPr sz="1200" b="1" spc="-75" dirty="0">
                <a:latin typeface="Courier New"/>
                <a:cs typeface="Courier New"/>
              </a:rPr>
              <a:t> </a:t>
            </a:r>
            <a:r>
              <a:rPr sz="1200" b="1" spc="-5" dirty="0">
                <a:latin typeface="Courier New"/>
                <a:cs typeface="Courier New"/>
              </a:rPr>
              <a:t>TTL=51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b="1" spc="-5" dirty="0">
                <a:latin typeface="Courier New"/>
                <a:cs typeface="Courier New"/>
              </a:rPr>
              <a:t>Статистика Ping для</a:t>
            </a:r>
            <a:r>
              <a:rPr sz="1200" b="1" spc="-15" dirty="0">
                <a:latin typeface="Courier New"/>
                <a:cs typeface="Courier New"/>
              </a:rPr>
              <a:t> </a:t>
            </a:r>
            <a:r>
              <a:rPr sz="1200" b="1" spc="-5" dirty="0">
                <a:latin typeface="Courier New"/>
                <a:cs typeface="Courier New"/>
              </a:rPr>
              <a:t>90.156.201.31:</a:t>
            </a:r>
            <a:endParaRPr sz="1200">
              <a:latin typeface="Courier New"/>
              <a:cs typeface="Courier New"/>
            </a:endParaRPr>
          </a:p>
          <a:p>
            <a:pPr marL="378460" marR="1458595">
              <a:lnSpc>
                <a:spcPts val="1360"/>
              </a:lnSpc>
              <a:spcBef>
                <a:spcPts val="70"/>
              </a:spcBef>
            </a:pPr>
            <a:r>
              <a:rPr sz="1200" b="1" spc="-5" dirty="0">
                <a:latin typeface="Courier New"/>
                <a:cs typeface="Courier New"/>
              </a:rPr>
              <a:t>Пакетов: отправлено </a:t>
            </a:r>
            <a:r>
              <a:rPr sz="1200" b="1" dirty="0">
                <a:latin typeface="Courier New"/>
                <a:cs typeface="Courier New"/>
              </a:rPr>
              <a:t>= </a:t>
            </a:r>
            <a:r>
              <a:rPr sz="1200" b="1" spc="-5" dirty="0">
                <a:latin typeface="Courier New"/>
                <a:cs typeface="Courier New"/>
              </a:rPr>
              <a:t>4, получено </a:t>
            </a:r>
            <a:r>
              <a:rPr sz="1200" b="1" dirty="0">
                <a:latin typeface="Courier New"/>
                <a:cs typeface="Courier New"/>
              </a:rPr>
              <a:t>= </a:t>
            </a:r>
            <a:r>
              <a:rPr sz="1200" b="1" spc="-5" dirty="0">
                <a:latin typeface="Courier New"/>
                <a:cs typeface="Courier New"/>
              </a:rPr>
              <a:t>4, потеряно </a:t>
            </a:r>
            <a:r>
              <a:rPr sz="1200" b="1" dirty="0">
                <a:latin typeface="Courier New"/>
                <a:cs typeface="Courier New"/>
              </a:rPr>
              <a:t>= 0  </a:t>
            </a:r>
            <a:r>
              <a:rPr sz="1200" b="1" spc="-5" dirty="0">
                <a:latin typeface="Courier New"/>
                <a:cs typeface="Courier New"/>
              </a:rPr>
              <a:t>(0%</a:t>
            </a:r>
            <a:r>
              <a:rPr sz="1200" b="1" spc="-10" dirty="0">
                <a:latin typeface="Courier New"/>
                <a:cs typeface="Courier New"/>
              </a:rPr>
              <a:t> </a:t>
            </a:r>
            <a:r>
              <a:rPr sz="1200" b="1" spc="-5" dirty="0">
                <a:latin typeface="Courier New"/>
                <a:cs typeface="Courier New"/>
              </a:rPr>
              <a:t>потерь)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285"/>
              </a:lnSpc>
            </a:pPr>
            <a:r>
              <a:rPr sz="1200" b="1" spc="-5" dirty="0">
                <a:latin typeface="Courier New"/>
                <a:cs typeface="Courier New"/>
              </a:rPr>
              <a:t>Приблизительное время приема-передачи </a:t>
            </a:r>
            <a:r>
              <a:rPr sz="1200" b="1" dirty="0">
                <a:latin typeface="Courier New"/>
                <a:cs typeface="Courier New"/>
              </a:rPr>
              <a:t>в</a:t>
            </a:r>
            <a:r>
              <a:rPr sz="1200" b="1" spc="-15" dirty="0">
                <a:latin typeface="Courier New"/>
                <a:cs typeface="Courier New"/>
              </a:rPr>
              <a:t> </a:t>
            </a:r>
            <a:r>
              <a:rPr sz="1200" b="1" spc="-5" dirty="0">
                <a:latin typeface="Courier New"/>
                <a:cs typeface="Courier New"/>
              </a:rPr>
              <a:t>мс:</a:t>
            </a:r>
            <a:endParaRPr sz="1200">
              <a:latin typeface="Courier New"/>
              <a:cs typeface="Courier New"/>
            </a:endParaRPr>
          </a:p>
          <a:p>
            <a:pPr marL="12700" marR="361315" indent="365760">
              <a:lnSpc>
                <a:spcPts val="1360"/>
              </a:lnSpc>
              <a:spcBef>
                <a:spcPts val="80"/>
              </a:spcBef>
            </a:pPr>
            <a:r>
              <a:rPr sz="1200" b="1" spc="-5" dirty="0">
                <a:latin typeface="Courier New"/>
                <a:cs typeface="Courier New"/>
              </a:rPr>
              <a:t>Минимальное </a:t>
            </a:r>
            <a:r>
              <a:rPr sz="1200" b="1" dirty="0">
                <a:latin typeface="Courier New"/>
                <a:cs typeface="Courier New"/>
              </a:rPr>
              <a:t>= </a:t>
            </a:r>
            <a:r>
              <a:rPr sz="1200" b="1" spc="-5" dirty="0">
                <a:latin typeface="Courier New"/>
                <a:cs typeface="Courier New"/>
              </a:rPr>
              <a:t>91мсек, Максимальное </a:t>
            </a:r>
            <a:r>
              <a:rPr sz="1200" b="1" dirty="0">
                <a:latin typeface="Courier New"/>
                <a:cs typeface="Courier New"/>
              </a:rPr>
              <a:t>= </a:t>
            </a:r>
            <a:r>
              <a:rPr sz="1200" b="1" spc="-5" dirty="0">
                <a:latin typeface="Courier New"/>
                <a:cs typeface="Courier New"/>
              </a:rPr>
              <a:t>91 мсек, Среднее </a:t>
            </a:r>
            <a:r>
              <a:rPr sz="1200" b="1" dirty="0">
                <a:latin typeface="Courier New"/>
                <a:cs typeface="Courier New"/>
              </a:rPr>
              <a:t>= </a:t>
            </a:r>
            <a:r>
              <a:rPr sz="1200" b="1" spc="-5" dirty="0">
                <a:latin typeface="Courier New"/>
                <a:cs typeface="Courier New"/>
              </a:rPr>
              <a:t>91 мсек  c:\&gt;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715">
              <a:lnSpc>
                <a:spcPts val="1380"/>
              </a:lnSpc>
            </a:pPr>
            <a:r>
              <a:rPr sz="1200" b="1" spc="-5" dirty="0">
                <a:latin typeface="Arial"/>
                <a:cs typeface="Arial"/>
              </a:rPr>
              <a:t>2. Второй способ копирования </a:t>
            </a:r>
            <a:r>
              <a:rPr sz="1200" b="1" dirty="0">
                <a:latin typeface="Arial"/>
                <a:cs typeface="Arial"/>
              </a:rPr>
              <a:t>– через </a:t>
            </a:r>
            <a:r>
              <a:rPr sz="1200" b="1" spc="-10" dirty="0">
                <a:latin typeface="Arial"/>
                <a:cs typeface="Arial"/>
              </a:rPr>
              <a:t>функцию </a:t>
            </a:r>
            <a:r>
              <a:rPr sz="1200" b="1" dirty="0">
                <a:latin typeface="Arial"/>
                <a:cs typeface="Arial"/>
              </a:rPr>
              <a:t>Print </a:t>
            </a:r>
            <a:r>
              <a:rPr sz="1200" b="1" spc="-5" dirty="0">
                <a:latin typeface="Arial"/>
                <a:cs typeface="Arial"/>
              </a:rPr>
              <a:t>Screen </a:t>
            </a:r>
            <a:r>
              <a:rPr sz="1200" b="1" dirty="0">
                <a:latin typeface="Arial"/>
                <a:cs typeface="Arial"/>
              </a:rPr>
              <a:t>– </a:t>
            </a:r>
            <a:r>
              <a:rPr sz="1200" b="1" spc="-5" dirty="0">
                <a:latin typeface="Arial"/>
                <a:cs typeface="Arial"/>
              </a:rPr>
              <a:t>скопировать  экранную форму </a:t>
            </a:r>
            <a:r>
              <a:rPr sz="1200" b="1" dirty="0">
                <a:latin typeface="Arial"/>
                <a:cs typeface="Arial"/>
              </a:rPr>
              <a:t>с окном </a:t>
            </a:r>
            <a:r>
              <a:rPr sz="1200" b="1" spc="-5" dirty="0">
                <a:latin typeface="Arial"/>
                <a:cs typeface="Arial"/>
              </a:rPr>
              <a:t>CLI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5" dirty="0">
                <a:latin typeface="Arial"/>
                <a:cs typeface="Arial"/>
              </a:rPr>
              <a:t>вставить </a:t>
            </a:r>
            <a:r>
              <a:rPr sz="1200" b="1" dirty="0">
                <a:latin typeface="Arial"/>
                <a:cs typeface="Arial"/>
              </a:rPr>
              <a:t>ее в </a:t>
            </a:r>
            <a:r>
              <a:rPr sz="1200" b="1" spc="-10" dirty="0">
                <a:latin typeface="Arial"/>
                <a:cs typeface="Arial"/>
              </a:rPr>
              <a:t>файл </a:t>
            </a:r>
            <a:r>
              <a:rPr sz="1200" b="1" spc="-5" dirty="0">
                <a:latin typeface="Arial"/>
                <a:cs typeface="Arial"/>
              </a:rPr>
              <a:t>отчета, как показано на рис.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83845" marR="5080" indent="-229235">
              <a:lnSpc>
                <a:spcPts val="1610"/>
              </a:lnSpc>
              <a:tabLst>
                <a:tab pos="462280" algn="l"/>
              </a:tabLst>
            </a:pPr>
            <a:r>
              <a:rPr sz="1400" b="1" dirty="0">
                <a:latin typeface="Arial"/>
                <a:cs typeface="Arial"/>
              </a:rPr>
              <a:t>3.5	</a:t>
            </a:r>
            <a:r>
              <a:rPr sz="1400" b="1" spc="-5" dirty="0">
                <a:latin typeface="Arial"/>
                <a:cs typeface="Arial"/>
              </a:rPr>
              <a:t>Сохраняем </a:t>
            </a:r>
            <a:r>
              <a:rPr sz="1400" b="1" spc="-10" dirty="0">
                <a:latin typeface="Arial"/>
                <a:cs typeface="Arial"/>
              </a:rPr>
              <a:t>результаты </a:t>
            </a:r>
            <a:r>
              <a:rPr sz="1400" b="1" dirty="0">
                <a:latin typeface="Arial"/>
                <a:cs typeface="Arial"/>
              </a:rPr>
              <a:t>перехвата </a:t>
            </a:r>
            <a:r>
              <a:rPr sz="1400" b="1" spc="-5" dirty="0">
                <a:latin typeface="Arial"/>
                <a:cs typeface="Arial"/>
              </a:rPr>
              <a:t>пакетов анализатором Wireshark 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файле </a:t>
            </a:r>
            <a:r>
              <a:rPr sz="1400" b="1" dirty="0">
                <a:latin typeface="Arial"/>
                <a:cs typeface="Arial"/>
              </a:rPr>
              <a:t>с </a:t>
            </a:r>
            <a:r>
              <a:rPr sz="1400" b="1" spc="-5" dirty="0">
                <a:latin typeface="Arial"/>
                <a:cs typeface="Arial"/>
              </a:rPr>
              <a:t>именем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ping.pcap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 indent="4254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Для сохранения результатов перехвата </a:t>
            </a:r>
            <a:r>
              <a:rPr sz="1200" dirty="0">
                <a:latin typeface="Arial"/>
                <a:cs typeface="Arial"/>
              </a:rPr>
              <a:t>пакетов </a:t>
            </a:r>
            <a:r>
              <a:rPr sz="1200" spc="-5" dirty="0">
                <a:latin typeface="Arial"/>
                <a:cs typeface="Arial"/>
              </a:rPr>
              <a:t>выберите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пункте </a:t>
            </a:r>
            <a:r>
              <a:rPr sz="1200" dirty="0">
                <a:latin typeface="Arial"/>
                <a:cs typeface="Arial"/>
              </a:rPr>
              <a:t>меню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File </a:t>
            </a:r>
            <a:r>
              <a:rPr sz="1200" spc="-10" dirty="0">
                <a:latin typeface="Arial"/>
                <a:cs typeface="Arial"/>
              </a:rPr>
              <a:t>главной  </a:t>
            </a:r>
            <a:r>
              <a:rPr sz="1200" spc="-5" dirty="0">
                <a:latin typeface="Arial"/>
                <a:cs typeface="Arial"/>
              </a:rPr>
              <a:t>панели пункт </a:t>
            </a:r>
            <a:r>
              <a:rPr sz="1200" b="1" spc="-10" dirty="0">
                <a:solidFill>
                  <a:srgbClr val="0000FF"/>
                </a:solidFill>
                <a:latin typeface="Arial"/>
                <a:cs typeface="Arial"/>
              </a:rPr>
              <a:t>Save</a:t>
            </a:r>
            <a:r>
              <a:rPr sz="120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1200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850" y="5270500"/>
            <a:ext cx="5066030" cy="335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6717" y="8445753"/>
            <a:ext cx="5066665" cy="0"/>
          </a:xfrm>
          <a:custGeom>
            <a:avLst/>
            <a:gdLst/>
            <a:ahLst/>
            <a:cxnLst/>
            <a:rect l="l" t="t" r="r" b="b"/>
            <a:pathLst>
              <a:path w="5066665">
                <a:moveTo>
                  <a:pt x="0" y="0"/>
                </a:moveTo>
                <a:lnTo>
                  <a:pt x="5066664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2847" y="8815325"/>
            <a:ext cx="6508115" cy="13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60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7 – </a:t>
            </a:r>
            <a:r>
              <a:rPr sz="1200" spc="-5" dirty="0">
                <a:latin typeface="Arial"/>
                <a:cs typeface="Arial"/>
              </a:rPr>
              <a:t>сохранение результатов перехвата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пакетов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 indent="179705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Присвойте сохраняемому файлу </a:t>
            </a:r>
            <a:r>
              <a:rPr sz="1200" dirty="0">
                <a:latin typeface="Arial"/>
                <a:cs typeface="Arial"/>
              </a:rPr>
              <a:t>имя и </a:t>
            </a:r>
            <a:r>
              <a:rPr sz="1200" spc="-5" dirty="0">
                <a:latin typeface="Arial"/>
                <a:cs typeface="Arial"/>
              </a:rPr>
              <a:t>выберите расширение сохраняемого файла </a:t>
            </a:r>
            <a:r>
              <a:rPr sz="1200" dirty="0">
                <a:latin typeface="Arial"/>
                <a:cs typeface="Arial"/>
              </a:rPr>
              <a:t>– 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ping-aek.pcap</a:t>
            </a:r>
            <a:r>
              <a:rPr sz="1200" spc="-5" dirty="0">
                <a:latin typeface="Arial"/>
                <a:cs typeface="Arial"/>
              </a:rPr>
              <a:t>, (вариант Wireshark/tcpdump…, который обычно предлагается </a:t>
            </a:r>
            <a:r>
              <a:rPr sz="1200" dirty="0">
                <a:latin typeface="Arial"/>
                <a:cs typeface="Arial"/>
              </a:rPr>
              <a:t>по  </a:t>
            </a:r>
            <a:r>
              <a:rPr sz="1200" spc="-5" dirty="0">
                <a:latin typeface="Arial"/>
                <a:cs typeface="Arial"/>
              </a:rPr>
              <a:t>умолчанию).</a:t>
            </a:r>
            <a:endParaRPr sz="1200" dirty="0">
              <a:latin typeface="Arial"/>
              <a:cs typeface="Arial"/>
            </a:endParaRPr>
          </a:p>
          <a:p>
            <a:pPr marL="12700" marR="5080" indent="179705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Сохраненный файл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перехваченными </a:t>
            </a:r>
            <a:r>
              <a:rPr sz="1200" dirty="0">
                <a:latin typeface="Arial"/>
                <a:cs typeface="Arial"/>
              </a:rPr>
              <a:t>Вами </a:t>
            </a:r>
            <a:r>
              <a:rPr sz="1200" spc="-5" dirty="0">
                <a:latin typeface="Arial"/>
                <a:cs typeface="Arial"/>
              </a:rPr>
              <a:t>пакетами необходимо выслать </a:t>
            </a:r>
            <a:r>
              <a:rPr sz="1200" spc="15" dirty="0">
                <a:latin typeface="Arial"/>
                <a:cs typeface="Arial"/>
              </a:rPr>
              <a:t>как  </a:t>
            </a:r>
            <a:r>
              <a:rPr sz="1200" spc="-5" dirty="0">
                <a:latin typeface="Arial"/>
                <a:cs typeface="Arial"/>
              </a:rPr>
              <a:t>приложение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отчету </a:t>
            </a:r>
            <a:r>
              <a:rPr sz="1200" dirty="0" err="1">
                <a:latin typeface="Arial"/>
                <a:cs typeface="Arial"/>
              </a:rPr>
              <a:t>по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 smtClean="0">
                <a:latin typeface="Arial"/>
                <a:cs typeface="Arial"/>
              </a:rPr>
              <a:t>работе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2911"/>
            <a:ext cx="6505575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400" u="heavy" spc="-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Внимание:</a:t>
            </a:r>
            <a:endParaRPr sz="1400" dirty="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20"/>
              </a:spcBef>
            </a:pPr>
            <a:r>
              <a:rPr sz="1000" spc="-10" dirty="0">
                <a:latin typeface="Arial"/>
                <a:cs typeface="Arial"/>
              </a:rPr>
              <a:t>Для </a:t>
            </a:r>
            <a:r>
              <a:rPr sz="1000" spc="-5" dirty="0">
                <a:latin typeface="Arial"/>
                <a:cs typeface="Arial"/>
              </a:rPr>
              <a:t>правильного </a:t>
            </a:r>
            <a:r>
              <a:rPr sz="1000" spc="-5" dirty="0" err="1">
                <a:latin typeface="Arial"/>
                <a:cs typeface="Arial"/>
              </a:rPr>
              <a:t>выполнения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" dirty="0" smtClean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работы необходимо соблюдать</a:t>
            </a:r>
            <a:r>
              <a:rPr sz="1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следующие</a:t>
            </a:r>
            <a:r>
              <a:rPr sz="1000" b="1" u="heavy" spc="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условия</a:t>
            </a:r>
            <a:r>
              <a:rPr sz="1000" spc="-5" dirty="0"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 marL="329565" marR="9525" indent="-316865" algn="just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330200" algn="l"/>
              </a:tabLst>
            </a:pPr>
            <a:r>
              <a:rPr sz="1000" spc="-5" dirty="0">
                <a:latin typeface="Arial"/>
                <a:cs typeface="Arial"/>
              </a:rPr>
              <a:t>Запускать приложение Wireshark </a:t>
            </a:r>
            <a:r>
              <a:rPr sz="1000" spc="-10" dirty="0">
                <a:latin typeface="Arial"/>
                <a:cs typeface="Arial"/>
              </a:rPr>
              <a:t>(кнопка </a:t>
            </a:r>
            <a:r>
              <a:rPr sz="1000" spc="-155" dirty="0">
                <a:latin typeface="Arial"/>
                <a:cs typeface="Arial"/>
              </a:rPr>
              <a:t>―START‖) </a:t>
            </a:r>
            <a:r>
              <a:rPr sz="1000" spc="-10" dirty="0">
                <a:latin typeface="Arial"/>
                <a:cs typeface="Arial"/>
              </a:rPr>
              <a:t>надо </a:t>
            </a:r>
            <a:r>
              <a:rPr sz="1000" dirty="0">
                <a:latin typeface="Arial"/>
                <a:cs typeface="Arial"/>
              </a:rPr>
              <a:t>до </a:t>
            </a:r>
            <a:r>
              <a:rPr sz="1000" spc="-5" dirty="0">
                <a:latin typeface="Arial"/>
                <a:cs typeface="Arial"/>
              </a:rPr>
              <a:t>запуска исследуемого процесса, а  завершать приложение </a:t>
            </a:r>
            <a:r>
              <a:rPr sz="1000" dirty="0">
                <a:latin typeface="Arial"/>
                <a:cs typeface="Arial"/>
              </a:rPr>
              <a:t>Wireshark </a:t>
            </a:r>
            <a:r>
              <a:rPr sz="1000" spc="-10" dirty="0">
                <a:latin typeface="Arial"/>
                <a:cs typeface="Arial"/>
              </a:rPr>
              <a:t>(кнопка </a:t>
            </a:r>
            <a:r>
              <a:rPr sz="1000" spc="-180" dirty="0">
                <a:latin typeface="Arial"/>
                <a:cs typeface="Arial"/>
              </a:rPr>
              <a:t>―STOP‖)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надо </a:t>
            </a:r>
            <a:r>
              <a:rPr sz="1000" spc="-5" dirty="0">
                <a:latin typeface="Arial"/>
                <a:cs typeface="Arial"/>
              </a:rPr>
              <a:t>после остановки Вами исследуемого процесса.  В этом случае в сохраняемом файле будут пакеты, соответствующие всему </a:t>
            </a:r>
            <a:r>
              <a:rPr sz="1000" dirty="0">
                <a:latin typeface="Arial"/>
                <a:cs typeface="Arial"/>
              </a:rPr>
              <a:t>сеансу </a:t>
            </a:r>
            <a:r>
              <a:rPr sz="1000" spc="-5" dirty="0">
                <a:latin typeface="Arial"/>
                <a:cs typeface="Arial"/>
              </a:rPr>
              <a:t>исследуемого  процесса.</a:t>
            </a:r>
            <a:endParaRPr sz="1000" dirty="0">
              <a:latin typeface="Arial"/>
              <a:cs typeface="Arial"/>
            </a:endParaRPr>
          </a:p>
          <a:p>
            <a:pPr marL="329565" marR="5080" indent="-316865" algn="just">
              <a:lnSpc>
                <a:spcPct val="100000"/>
              </a:lnSpc>
              <a:buAutoNum type="arabicPeriod"/>
              <a:tabLst>
                <a:tab pos="330200" algn="l"/>
              </a:tabLst>
            </a:pPr>
            <a:r>
              <a:rPr sz="1000" spc="-5" dirty="0">
                <a:latin typeface="Arial"/>
                <a:cs typeface="Arial"/>
              </a:rPr>
              <a:t>Следить, чтобы длительность </a:t>
            </a:r>
            <a:r>
              <a:rPr sz="1000" spc="-10" dirty="0">
                <a:latin typeface="Arial"/>
                <a:cs typeface="Arial"/>
              </a:rPr>
              <a:t>работы </a:t>
            </a:r>
            <a:r>
              <a:rPr sz="1000" dirty="0">
                <a:latin typeface="Arial"/>
                <a:cs typeface="Arial"/>
              </a:rPr>
              <a:t>Wireshark </a:t>
            </a:r>
            <a:r>
              <a:rPr sz="1000" spc="-5" dirty="0">
                <a:latin typeface="Arial"/>
                <a:cs typeface="Arial"/>
              </a:rPr>
              <a:t>по перехвату пакетов не превышала 1 минуты. </a:t>
            </a:r>
            <a:r>
              <a:rPr sz="1000" dirty="0">
                <a:latin typeface="Arial"/>
                <a:cs typeface="Arial"/>
              </a:rPr>
              <a:t>Для  </a:t>
            </a:r>
            <a:r>
              <a:rPr sz="1000" spc="-5" dirty="0">
                <a:latin typeface="Arial"/>
                <a:cs typeface="Arial"/>
              </a:rPr>
              <a:t>усвоения основных навыков </a:t>
            </a:r>
            <a:r>
              <a:rPr sz="1000" spc="-10" dirty="0">
                <a:latin typeface="Arial"/>
                <a:cs typeface="Arial"/>
              </a:rPr>
              <a:t>работы </a:t>
            </a:r>
            <a:r>
              <a:rPr sz="1000" spc="-5" dirty="0">
                <a:latin typeface="Arial"/>
                <a:cs typeface="Arial"/>
              </a:rPr>
              <a:t>этого достаточно! </a:t>
            </a:r>
            <a:r>
              <a:rPr sz="1000" spc="-10" dirty="0">
                <a:latin typeface="Arial"/>
                <a:cs typeface="Arial"/>
              </a:rPr>
              <a:t>Превышение работы </a:t>
            </a:r>
            <a:r>
              <a:rPr sz="1000" spc="-5" dirty="0">
                <a:latin typeface="Arial"/>
                <a:cs typeface="Arial"/>
              </a:rPr>
              <a:t>Wireshark </a:t>
            </a:r>
            <a:r>
              <a:rPr sz="1000" spc="-10" dirty="0">
                <a:latin typeface="Arial"/>
                <a:cs typeface="Arial"/>
              </a:rPr>
              <a:t>приведет </a:t>
            </a:r>
            <a:r>
              <a:rPr sz="1000" spc="-5" dirty="0">
                <a:latin typeface="Arial"/>
                <a:cs typeface="Arial"/>
              </a:rPr>
              <a:t>к тому,  что </a:t>
            </a:r>
            <a:r>
              <a:rPr sz="1000" spc="-10" dirty="0">
                <a:latin typeface="Arial"/>
                <a:cs typeface="Arial"/>
              </a:rPr>
              <a:t>размеры </a:t>
            </a:r>
            <a:r>
              <a:rPr sz="1000" spc="-5" dirty="0">
                <a:latin typeface="Arial"/>
                <a:cs typeface="Arial"/>
              </a:rPr>
              <a:t>файла с перехваченными пакетами будут настолько большими, что это не позволит Вам  не только передать </a:t>
            </a:r>
            <a:r>
              <a:rPr sz="1000" spc="-10" dirty="0">
                <a:latin typeface="Arial"/>
                <a:cs typeface="Arial"/>
              </a:rPr>
              <a:t>Ваш </a:t>
            </a:r>
            <a:r>
              <a:rPr sz="1000" spc="-5" dirty="0">
                <a:latin typeface="Arial"/>
                <a:cs typeface="Arial"/>
              </a:rPr>
              <a:t>файл в качестве приложения к отчету, </a:t>
            </a:r>
            <a:r>
              <a:rPr sz="1000" dirty="0">
                <a:latin typeface="Arial"/>
                <a:cs typeface="Arial"/>
              </a:rPr>
              <a:t>но </a:t>
            </a:r>
            <a:r>
              <a:rPr sz="1000" spc="-5" dirty="0">
                <a:latin typeface="Arial"/>
                <a:cs typeface="Arial"/>
              </a:rPr>
              <a:t>и </a:t>
            </a:r>
            <a:r>
              <a:rPr sz="1000" dirty="0">
                <a:latin typeface="Arial"/>
                <a:cs typeface="Arial"/>
              </a:rPr>
              <a:t>забъет </a:t>
            </a:r>
            <a:r>
              <a:rPr sz="1000" spc="-10" dirty="0">
                <a:latin typeface="Arial"/>
                <a:cs typeface="Arial"/>
              </a:rPr>
              <a:t>Ваш </a:t>
            </a:r>
            <a:r>
              <a:rPr sz="1000" spc="-5" dirty="0">
                <a:latin typeface="Arial"/>
                <a:cs typeface="Arial"/>
              </a:rPr>
              <a:t>диск </a:t>
            </a:r>
            <a:r>
              <a:rPr sz="1000" spc="-10" dirty="0">
                <a:latin typeface="Arial"/>
                <a:cs typeface="Arial"/>
              </a:rPr>
              <a:t>до </a:t>
            </a:r>
            <a:r>
              <a:rPr sz="1000" spc="-5" dirty="0">
                <a:latin typeface="Arial"/>
                <a:cs typeface="Arial"/>
              </a:rPr>
              <a:t>полной  остановки ОС. Например, </a:t>
            </a:r>
            <a:r>
              <a:rPr sz="1000" spc="-10" dirty="0">
                <a:latin typeface="Arial"/>
                <a:cs typeface="Arial"/>
              </a:rPr>
              <a:t>для </a:t>
            </a:r>
            <a:r>
              <a:rPr sz="1000" spc="-5" dirty="0">
                <a:latin typeface="Arial"/>
                <a:cs typeface="Arial"/>
              </a:rPr>
              <a:t>скорости Вашего интерфейса – 100 Мбит/с в </a:t>
            </a:r>
            <a:r>
              <a:rPr sz="1000" spc="-10" dirty="0">
                <a:latin typeface="Arial"/>
                <a:cs typeface="Arial"/>
              </a:rPr>
              <a:t>каждую </a:t>
            </a:r>
            <a:r>
              <a:rPr sz="1000" dirty="0">
                <a:latin typeface="Arial"/>
                <a:cs typeface="Arial"/>
              </a:rPr>
              <a:t>секунду </a:t>
            </a:r>
            <a:r>
              <a:rPr sz="1000" spc="-5" dirty="0">
                <a:latin typeface="Arial"/>
                <a:cs typeface="Arial"/>
              </a:rPr>
              <a:t>будут  перехватываться пакеты с </a:t>
            </a:r>
            <a:r>
              <a:rPr sz="1000" spc="-10" dirty="0">
                <a:latin typeface="Arial"/>
                <a:cs typeface="Arial"/>
              </a:rPr>
              <a:t>общим </a:t>
            </a:r>
            <a:r>
              <a:rPr sz="1000" spc="-5" dirty="0">
                <a:latin typeface="Arial"/>
                <a:cs typeface="Arial"/>
              </a:rPr>
              <a:t>объемом </a:t>
            </a:r>
            <a:r>
              <a:rPr sz="1000" spc="-10" dirty="0">
                <a:latin typeface="Arial"/>
                <a:cs typeface="Arial"/>
              </a:rPr>
              <a:t>до </a:t>
            </a:r>
            <a:r>
              <a:rPr sz="1000" dirty="0">
                <a:latin typeface="Arial"/>
                <a:cs typeface="Arial"/>
              </a:rPr>
              <a:t>12 </a:t>
            </a:r>
            <a:r>
              <a:rPr sz="1000" spc="-5" dirty="0">
                <a:latin typeface="Arial"/>
                <a:cs typeface="Arial"/>
              </a:rPr>
              <a:t>Мбайт, следовательно, за час </a:t>
            </a:r>
            <a:r>
              <a:rPr sz="1000" spc="-10" dirty="0">
                <a:latin typeface="Arial"/>
                <a:cs typeface="Arial"/>
              </a:rPr>
              <a:t>работы </a:t>
            </a:r>
            <a:r>
              <a:rPr sz="1000" dirty="0">
                <a:latin typeface="Arial"/>
                <a:cs typeface="Arial"/>
              </a:rPr>
              <a:t>Wireshark  </a:t>
            </a:r>
            <a:r>
              <a:rPr sz="1000" spc="-10" dirty="0">
                <a:latin typeface="Arial"/>
                <a:cs typeface="Arial"/>
              </a:rPr>
              <a:t>(3600 </a:t>
            </a:r>
            <a:r>
              <a:rPr sz="1000" spc="-5" dirty="0">
                <a:latin typeface="Arial"/>
                <a:cs typeface="Arial"/>
              </a:rPr>
              <a:t>с) на </a:t>
            </a:r>
            <a:r>
              <a:rPr sz="1000" spc="-10" dirty="0">
                <a:latin typeface="Arial"/>
                <a:cs typeface="Arial"/>
              </a:rPr>
              <a:t>Ваш </a:t>
            </a:r>
            <a:r>
              <a:rPr sz="1000" spc="-5" dirty="0">
                <a:latin typeface="Arial"/>
                <a:cs typeface="Arial"/>
              </a:rPr>
              <a:t>диск набъется пакетов до 43-х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Гбайт!!!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3136137"/>
            <a:ext cx="650684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  <a:tabLst>
                <a:tab pos="462280" algn="l"/>
              </a:tabLst>
            </a:pPr>
            <a:r>
              <a:rPr sz="1400" b="1" dirty="0">
                <a:latin typeface="Arial"/>
                <a:cs typeface="Arial"/>
              </a:rPr>
              <a:t>3.6	</a:t>
            </a:r>
            <a:r>
              <a:rPr sz="1400" b="1" spc="-5" dirty="0">
                <a:latin typeface="Arial"/>
                <a:cs typeface="Arial"/>
              </a:rPr>
              <a:t>Анализ </a:t>
            </a:r>
            <a:r>
              <a:rPr sz="1400" b="1" spc="-10" dirty="0">
                <a:latin typeface="Arial"/>
                <a:cs typeface="Arial"/>
              </a:rPr>
              <a:t>результатов </a:t>
            </a:r>
            <a:r>
              <a:rPr sz="1400" b="1" dirty="0">
                <a:latin typeface="Arial"/>
                <a:cs typeface="Arial"/>
              </a:rPr>
              <a:t>перехвата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пакетов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indent="179705" algn="just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умолчанию анализатор перехватывает все пакеты, </a:t>
            </a:r>
            <a:r>
              <a:rPr sz="120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служб, </a:t>
            </a:r>
            <a:r>
              <a:rPr sz="1200" dirty="0">
                <a:latin typeface="Arial"/>
                <a:cs typeface="Arial"/>
              </a:rPr>
              <a:t>которые </a:t>
            </a:r>
            <a:r>
              <a:rPr sz="1200" spc="-5" dirty="0">
                <a:latin typeface="Arial"/>
                <a:cs typeface="Arial"/>
              </a:rPr>
              <a:t>работают на  Вашем компьютере, </a:t>
            </a:r>
            <a:r>
              <a:rPr sz="1200" dirty="0">
                <a:latin typeface="Arial"/>
                <a:cs typeface="Arial"/>
              </a:rPr>
              <a:t>поэтому </a:t>
            </a:r>
            <a:r>
              <a:rPr sz="1200" spc="-5" dirty="0">
                <a:latin typeface="Arial"/>
                <a:cs typeface="Arial"/>
              </a:rPr>
              <a:t>вначале анализа, необходимо научиться работать </a:t>
            </a:r>
            <a:r>
              <a:rPr sz="1200" dirty="0">
                <a:latin typeface="Arial"/>
                <a:cs typeface="Arial"/>
              </a:rPr>
              <a:t>с  </a:t>
            </a:r>
            <a:r>
              <a:rPr sz="1200" spc="-5" dirty="0">
                <a:latin typeface="Arial"/>
                <a:cs typeface="Arial"/>
              </a:rPr>
              <a:t>фильтрами, выбирая интересующие </a:t>
            </a:r>
            <a:r>
              <a:rPr sz="1200" dirty="0">
                <a:latin typeface="Arial"/>
                <a:cs typeface="Arial"/>
              </a:rPr>
              <a:t>Вас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протоколы.</a:t>
            </a:r>
            <a:endParaRPr sz="1200">
              <a:latin typeface="Arial"/>
              <a:cs typeface="Arial"/>
            </a:endParaRPr>
          </a:p>
          <a:p>
            <a:pPr marL="192405">
              <a:lnSpc>
                <a:spcPts val="1315"/>
              </a:lnSpc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данном случае нас интересует протокол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ICMP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используемый </a:t>
            </a:r>
            <a:r>
              <a:rPr sz="1200" dirty="0">
                <a:latin typeface="Arial"/>
                <a:cs typeface="Arial"/>
              </a:rPr>
              <a:t>процессом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Ping.</a:t>
            </a:r>
            <a:endParaRPr sz="1200">
              <a:latin typeface="Arial"/>
              <a:cs typeface="Arial"/>
            </a:endParaRPr>
          </a:p>
          <a:p>
            <a:pPr marL="12700" marR="5080" indent="179705" algn="just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Чтобы </a:t>
            </a:r>
            <a:r>
              <a:rPr sz="1200" spc="-5" dirty="0">
                <a:latin typeface="Arial"/>
                <a:cs typeface="Arial"/>
              </a:rPr>
              <a:t>отфильтровать </a:t>
            </a:r>
            <a:r>
              <a:rPr sz="1200" dirty="0">
                <a:latin typeface="Arial"/>
                <a:cs typeface="Arial"/>
              </a:rPr>
              <a:t>пакеты </a:t>
            </a:r>
            <a:r>
              <a:rPr sz="1200" spc="-5" dirty="0">
                <a:latin typeface="Arial"/>
                <a:cs typeface="Arial"/>
              </a:rPr>
              <a:t>протокола </a:t>
            </a:r>
            <a:r>
              <a:rPr sz="1200" dirty="0">
                <a:latin typeface="Arial"/>
                <a:cs typeface="Arial"/>
              </a:rPr>
              <a:t>ICMP, </a:t>
            </a:r>
            <a:r>
              <a:rPr sz="1200" spc="-5" dirty="0">
                <a:latin typeface="Arial"/>
                <a:cs typeface="Arial"/>
              </a:rPr>
              <a:t>введите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окне </a:t>
            </a:r>
            <a:r>
              <a:rPr sz="1200" b="1" dirty="0">
                <a:latin typeface="Arial"/>
                <a:cs typeface="Arial"/>
              </a:rPr>
              <a:t>Filter </a:t>
            </a:r>
            <a:r>
              <a:rPr sz="1200" dirty="0">
                <a:latin typeface="Arial"/>
                <a:cs typeface="Arial"/>
              </a:rPr>
              <a:t>маску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ICMP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5" dirty="0">
                <a:latin typeface="Arial"/>
                <a:cs typeface="Arial"/>
              </a:rPr>
              <a:t>нажмите «Enter». </a:t>
            </a:r>
            <a:r>
              <a:rPr sz="1200" spc="-10" dirty="0">
                <a:latin typeface="Arial"/>
                <a:cs typeface="Arial"/>
              </a:rPr>
              <a:t>Когда </a:t>
            </a:r>
            <a:r>
              <a:rPr sz="1200" spc="-5" dirty="0">
                <a:latin typeface="Arial"/>
                <a:cs typeface="Arial"/>
              </a:rPr>
              <a:t>маска введена правильно, </a:t>
            </a:r>
            <a:r>
              <a:rPr sz="1200" dirty="0">
                <a:latin typeface="Arial"/>
                <a:cs typeface="Arial"/>
              </a:rPr>
              <a:t>поле </a:t>
            </a:r>
            <a:r>
              <a:rPr sz="1200" spc="-5" dirty="0">
                <a:latin typeface="Arial"/>
                <a:cs typeface="Arial"/>
              </a:rPr>
              <a:t>ввода </a:t>
            </a:r>
            <a:r>
              <a:rPr sz="1200" dirty="0">
                <a:latin typeface="Arial"/>
                <a:cs typeface="Arial"/>
              </a:rPr>
              <a:t>подсвечивается </a:t>
            </a: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зеленым  </a:t>
            </a:r>
            <a:r>
              <a:rPr sz="1200" spc="-5" dirty="0">
                <a:latin typeface="Arial"/>
                <a:cs typeface="Arial"/>
              </a:rPr>
              <a:t>цветом,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противном случае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красным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7094" y="4972684"/>
            <a:ext cx="6142989" cy="4415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7525" y="9568383"/>
            <a:ext cx="5795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8 – </a:t>
            </a:r>
            <a:r>
              <a:rPr sz="1200" spc="-5" dirty="0">
                <a:latin typeface="Arial"/>
                <a:cs typeface="Arial"/>
              </a:rPr>
              <a:t>Фильтрация </a:t>
            </a:r>
            <a:r>
              <a:rPr sz="1200" dirty="0">
                <a:latin typeface="Arial"/>
                <a:cs typeface="Arial"/>
              </a:rPr>
              <a:t>пакетов ICMP из </a:t>
            </a:r>
            <a:r>
              <a:rPr sz="1200" spc="-5" dirty="0">
                <a:latin typeface="Arial"/>
                <a:cs typeface="Arial"/>
              </a:rPr>
              <a:t>общего потока перехваченных</a:t>
            </a:r>
            <a:r>
              <a:rPr sz="1200" dirty="0">
                <a:latin typeface="Arial"/>
                <a:cs typeface="Arial"/>
              </a:rPr>
              <a:t> пакетов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455" y="719454"/>
            <a:ext cx="6478270" cy="544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6627" y="6344792"/>
            <a:ext cx="6507480" cy="289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9 – </a:t>
            </a:r>
            <a:r>
              <a:rPr sz="1200" spc="-5" dirty="0">
                <a:latin typeface="Arial"/>
                <a:cs typeface="Arial"/>
              </a:rPr>
              <a:t>Расшифровка ответного пакета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ICMP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Теперь приведем некоторые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результаты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анализа пакетов</a:t>
            </a:r>
            <a:r>
              <a:rPr sz="14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ICMP: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372110" marR="21590" indent="-180340">
              <a:lnSpc>
                <a:spcPts val="1380"/>
              </a:lnSpc>
              <a:tabLst>
                <a:tab pos="911860" algn="l"/>
              </a:tabLst>
            </a:pPr>
            <a:r>
              <a:rPr sz="1200" spc="-5" dirty="0">
                <a:latin typeface="Arial"/>
                <a:cs typeface="Arial"/>
              </a:rPr>
              <a:t>3.6.1	</a:t>
            </a:r>
            <a:r>
              <a:rPr sz="1200" dirty="0">
                <a:latin typeface="Arial"/>
                <a:cs typeface="Arial"/>
              </a:rPr>
              <a:t>В окне </a:t>
            </a:r>
            <a:r>
              <a:rPr sz="1200" spc="-5" dirty="0">
                <a:latin typeface="Arial"/>
                <a:cs typeface="Arial"/>
              </a:rPr>
              <a:t>рисунков 8 </a:t>
            </a:r>
            <a:r>
              <a:rPr sz="1200" dirty="0">
                <a:latin typeface="Arial"/>
                <a:cs typeface="Arial"/>
              </a:rPr>
              <a:t>и 9 мы </a:t>
            </a:r>
            <a:r>
              <a:rPr sz="1200" spc="-5" dirty="0">
                <a:latin typeface="Arial"/>
                <a:cs typeface="Arial"/>
              </a:rPr>
              <a:t>видим детальную </a:t>
            </a:r>
            <a:r>
              <a:rPr sz="1200" dirty="0">
                <a:latin typeface="Arial"/>
                <a:cs typeface="Arial"/>
              </a:rPr>
              <a:t>информацию о </a:t>
            </a:r>
            <a:r>
              <a:rPr sz="1200" spc="-5" dirty="0">
                <a:latin typeface="Arial"/>
                <a:cs typeface="Arial"/>
              </a:rPr>
              <a:t>заголовках  транспортных протоколов Ethernet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IPv4.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Вы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можете использовать 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данную 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информацию также для понимания процессов расшифровки пакетов Ethernet-IP-UDP 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др.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контрольной работе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данной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дисциплине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Приведем </a:t>
            </a:r>
            <a:r>
              <a:rPr sz="1200" spc="-5" dirty="0">
                <a:latin typeface="Arial"/>
                <a:cs typeface="Arial"/>
              </a:rPr>
              <a:t>пример анализа заголовков протоколов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Ethernet-IP.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5"/>
              </a:spcBef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Начнем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полей протокола Ethernet (см.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рис.10)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Поле </a:t>
            </a:r>
            <a:r>
              <a:rPr sz="1200" spc="-5" dirty="0">
                <a:latin typeface="Arial"/>
                <a:cs typeface="Arial"/>
              </a:rPr>
              <a:t>Destination содержит информацию </a:t>
            </a:r>
            <a:r>
              <a:rPr sz="1200" dirty="0">
                <a:latin typeface="Arial"/>
                <a:cs typeface="Arial"/>
              </a:rPr>
              <a:t>о </a:t>
            </a:r>
            <a:r>
              <a:rPr sz="1200" spc="-5" dirty="0">
                <a:latin typeface="Arial"/>
                <a:cs typeface="Arial"/>
              </a:rPr>
              <a:t>получателе сообщения, Source </a:t>
            </a:r>
            <a:r>
              <a:rPr sz="1200" dirty="0">
                <a:latin typeface="Arial"/>
                <a:cs typeface="Arial"/>
              </a:rPr>
              <a:t>– об </a:t>
            </a:r>
            <a:r>
              <a:rPr sz="1200" spc="-5" dirty="0">
                <a:latin typeface="Arial"/>
                <a:cs typeface="Arial"/>
              </a:rPr>
              <a:t>источнике.  </a:t>
            </a:r>
            <a:r>
              <a:rPr sz="1200" dirty="0">
                <a:latin typeface="Arial"/>
                <a:cs typeface="Arial"/>
              </a:rPr>
              <a:t>Поле </a:t>
            </a:r>
            <a:r>
              <a:rPr sz="1200" spc="-5" dirty="0">
                <a:latin typeface="Arial"/>
                <a:cs typeface="Arial"/>
              </a:rPr>
              <a:t>Type идентифицирует </a:t>
            </a:r>
            <a:r>
              <a:rPr sz="1200" dirty="0">
                <a:latin typeface="Arial"/>
                <a:cs typeface="Arial"/>
              </a:rPr>
              <a:t>протокол </a:t>
            </a:r>
            <a:r>
              <a:rPr sz="1200" spc="-5" dirty="0">
                <a:latin typeface="Arial"/>
                <a:cs typeface="Arial"/>
              </a:rPr>
              <a:t>верхнего уровня, </a:t>
            </a:r>
            <a:r>
              <a:rPr sz="1200" dirty="0">
                <a:latin typeface="Arial"/>
                <a:cs typeface="Arial"/>
              </a:rPr>
              <a:t>поместивший свои </a:t>
            </a:r>
            <a:r>
              <a:rPr sz="1200" spc="-5" dirty="0">
                <a:latin typeface="Arial"/>
                <a:cs typeface="Arial"/>
              </a:rPr>
              <a:t>данные </a:t>
            </a:r>
            <a:r>
              <a:rPr sz="1200" dirty="0">
                <a:latin typeface="Arial"/>
                <a:cs typeface="Arial"/>
              </a:rPr>
              <a:t>в  </a:t>
            </a:r>
            <a:r>
              <a:rPr sz="1200" spc="-5" dirty="0">
                <a:latin typeface="Arial"/>
                <a:cs typeface="Arial"/>
              </a:rPr>
              <a:t>Ethernet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пакет.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нашем случае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это </a:t>
            </a:r>
            <a:r>
              <a:rPr sz="1200" dirty="0">
                <a:latin typeface="Arial"/>
                <a:cs typeface="Arial"/>
              </a:rPr>
              <a:t>протокол </a:t>
            </a:r>
            <a:r>
              <a:rPr sz="1200" spc="-5" dirty="0">
                <a:latin typeface="Arial"/>
                <a:cs typeface="Arial"/>
              </a:rPr>
              <a:t>IPv4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(Type=0800’hex).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50" y="241300"/>
            <a:ext cx="6941692" cy="3598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5978" y="2817940"/>
            <a:ext cx="1906270" cy="74930"/>
          </a:xfrm>
          <a:custGeom>
            <a:avLst/>
            <a:gdLst/>
            <a:ahLst/>
            <a:cxnLst/>
            <a:rect l="l" t="t" r="r" b="b"/>
            <a:pathLst>
              <a:path w="1906270" h="74930">
                <a:moveTo>
                  <a:pt x="34032" y="74712"/>
                </a:moveTo>
                <a:lnTo>
                  <a:pt x="1871892" y="74712"/>
                </a:lnTo>
                <a:lnTo>
                  <a:pt x="1885154" y="71776"/>
                </a:lnTo>
                <a:lnTo>
                  <a:pt x="1895951" y="63772"/>
                </a:lnTo>
                <a:lnTo>
                  <a:pt x="1903213" y="51899"/>
                </a:lnTo>
                <a:lnTo>
                  <a:pt x="1905871" y="37362"/>
                </a:lnTo>
                <a:lnTo>
                  <a:pt x="1903213" y="22817"/>
                </a:lnTo>
                <a:lnTo>
                  <a:pt x="1895951" y="10941"/>
                </a:lnTo>
                <a:lnTo>
                  <a:pt x="1885154" y="2935"/>
                </a:lnTo>
                <a:lnTo>
                  <a:pt x="1871892" y="0"/>
                </a:lnTo>
                <a:lnTo>
                  <a:pt x="34032" y="0"/>
                </a:lnTo>
                <a:lnTo>
                  <a:pt x="20785" y="2935"/>
                </a:lnTo>
                <a:lnTo>
                  <a:pt x="9968" y="10941"/>
                </a:lnTo>
                <a:lnTo>
                  <a:pt x="2674" y="22817"/>
                </a:lnTo>
                <a:lnTo>
                  <a:pt x="0" y="37362"/>
                </a:lnTo>
                <a:lnTo>
                  <a:pt x="2674" y="51899"/>
                </a:lnTo>
                <a:lnTo>
                  <a:pt x="9968" y="63772"/>
                </a:lnTo>
                <a:lnTo>
                  <a:pt x="20785" y="71776"/>
                </a:lnTo>
                <a:lnTo>
                  <a:pt x="34032" y="747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487" y="3154166"/>
            <a:ext cx="1710689" cy="74930"/>
          </a:xfrm>
          <a:custGeom>
            <a:avLst/>
            <a:gdLst/>
            <a:ahLst/>
            <a:cxnLst/>
            <a:rect l="l" t="t" r="r" b="b"/>
            <a:pathLst>
              <a:path w="1710689" h="74930">
                <a:moveTo>
                  <a:pt x="34036" y="74712"/>
                </a:moveTo>
                <a:lnTo>
                  <a:pt x="1676201" y="74712"/>
                </a:lnTo>
                <a:lnTo>
                  <a:pt x="1689462" y="71776"/>
                </a:lnTo>
                <a:lnTo>
                  <a:pt x="1700259" y="63770"/>
                </a:lnTo>
                <a:lnTo>
                  <a:pt x="1707521" y="51894"/>
                </a:lnTo>
                <a:lnTo>
                  <a:pt x="1710179" y="37349"/>
                </a:lnTo>
                <a:lnTo>
                  <a:pt x="1707521" y="22812"/>
                </a:lnTo>
                <a:lnTo>
                  <a:pt x="1700259" y="10940"/>
                </a:lnTo>
                <a:lnTo>
                  <a:pt x="1689462" y="2935"/>
                </a:lnTo>
                <a:lnTo>
                  <a:pt x="1676201" y="0"/>
                </a:lnTo>
                <a:lnTo>
                  <a:pt x="34036" y="0"/>
                </a:lnTo>
                <a:lnTo>
                  <a:pt x="20785" y="2935"/>
                </a:lnTo>
                <a:lnTo>
                  <a:pt x="9967" y="10940"/>
                </a:lnTo>
                <a:lnTo>
                  <a:pt x="2674" y="22812"/>
                </a:lnTo>
                <a:lnTo>
                  <a:pt x="0" y="37349"/>
                </a:lnTo>
                <a:lnTo>
                  <a:pt x="2674" y="51894"/>
                </a:lnTo>
                <a:lnTo>
                  <a:pt x="9967" y="63770"/>
                </a:lnTo>
                <a:lnTo>
                  <a:pt x="20785" y="71776"/>
                </a:lnTo>
                <a:lnTo>
                  <a:pt x="34036" y="747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1063" y="3490391"/>
            <a:ext cx="647065" cy="74930"/>
          </a:xfrm>
          <a:custGeom>
            <a:avLst/>
            <a:gdLst/>
            <a:ahLst/>
            <a:cxnLst/>
            <a:rect l="l" t="t" r="r" b="b"/>
            <a:pathLst>
              <a:path w="647064" h="74929">
                <a:moveTo>
                  <a:pt x="34038" y="74712"/>
                </a:moveTo>
                <a:lnTo>
                  <a:pt x="612624" y="74712"/>
                </a:lnTo>
                <a:lnTo>
                  <a:pt x="625867" y="71776"/>
                </a:lnTo>
                <a:lnTo>
                  <a:pt x="636683" y="63770"/>
                </a:lnTo>
                <a:lnTo>
                  <a:pt x="643976" y="51894"/>
                </a:lnTo>
                <a:lnTo>
                  <a:pt x="646650" y="37349"/>
                </a:lnTo>
                <a:lnTo>
                  <a:pt x="643976" y="22812"/>
                </a:lnTo>
                <a:lnTo>
                  <a:pt x="636683" y="10940"/>
                </a:lnTo>
                <a:lnTo>
                  <a:pt x="625867" y="2935"/>
                </a:lnTo>
                <a:lnTo>
                  <a:pt x="612624" y="0"/>
                </a:lnTo>
                <a:lnTo>
                  <a:pt x="34038" y="0"/>
                </a:lnTo>
                <a:lnTo>
                  <a:pt x="20787" y="2935"/>
                </a:lnTo>
                <a:lnTo>
                  <a:pt x="9968" y="10940"/>
                </a:lnTo>
                <a:lnTo>
                  <a:pt x="2674" y="22812"/>
                </a:lnTo>
                <a:lnTo>
                  <a:pt x="0" y="37349"/>
                </a:lnTo>
                <a:lnTo>
                  <a:pt x="2674" y="51894"/>
                </a:lnTo>
                <a:lnTo>
                  <a:pt x="9968" y="63770"/>
                </a:lnTo>
                <a:lnTo>
                  <a:pt x="20787" y="71776"/>
                </a:lnTo>
                <a:lnTo>
                  <a:pt x="34038" y="747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06167" y="4017390"/>
            <a:ext cx="2707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10 </a:t>
            </a:r>
            <a:r>
              <a:rPr sz="1200" dirty="0">
                <a:latin typeface="Arial"/>
                <a:cs typeface="Arial"/>
              </a:rPr>
              <a:t>- Поля </a:t>
            </a:r>
            <a:r>
              <a:rPr sz="1200" spc="-5" dirty="0">
                <a:latin typeface="Arial"/>
                <a:cs typeface="Arial"/>
              </a:rPr>
              <a:t>протокола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Ethernet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050" y="4475709"/>
            <a:ext cx="6941692" cy="3363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853" y="6157528"/>
            <a:ext cx="3672204" cy="78740"/>
          </a:xfrm>
          <a:custGeom>
            <a:avLst/>
            <a:gdLst/>
            <a:ahLst/>
            <a:cxnLst/>
            <a:rect l="l" t="t" r="r" b="b"/>
            <a:pathLst>
              <a:path w="3672204" h="78739">
                <a:moveTo>
                  <a:pt x="47618" y="78297"/>
                </a:moveTo>
                <a:lnTo>
                  <a:pt x="3624579" y="78297"/>
                </a:lnTo>
                <a:lnTo>
                  <a:pt x="3643141" y="75228"/>
                </a:lnTo>
                <a:lnTo>
                  <a:pt x="3658273" y="66851"/>
                </a:lnTo>
                <a:lnTo>
                  <a:pt x="3668461" y="54410"/>
                </a:lnTo>
                <a:lnTo>
                  <a:pt x="3672193" y="39148"/>
                </a:lnTo>
                <a:lnTo>
                  <a:pt x="3668461" y="23926"/>
                </a:lnTo>
                <a:lnTo>
                  <a:pt x="3658273" y="11480"/>
                </a:lnTo>
                <a:lnTo>
                  <a:pt x="3643141" y="3081"/>
                </a:lnTo>
                <a:lnTo>
                  <a:pt x="3624579" y="0"/>
                </a:lnTo>
                <a:lnTo>
                  <a:pt x="47618" y="0"/>
                </a:lnTo>
                <a:lnTo>
                  <a:pt x="29083" y="3081"/>
                </a:lnTo>
                <a:lnTo>
                  <a:pt x="13947" y="11480"/>
                </a:lnTo>
                <a:lnTo>
                  <a:pt x="3742" y="23926"/>
                </a:lnTo>
                <a:lnTo>
                  <a:pt x="0" y="39148"/>
                </a:lnTo>
                <a:lnTo>
                  <a:pt x="3742" y="54410"/>
                </a:lnTo>
                <a:lnTo>
                  <a:pt x="13947" y="66851"/>
                </a:lnTo>
                <a:lnTo>
                  <a:pt x="29083" y="75228"/>
                </a:lnTo>
                <a:lnTo>
                  <a:pt x="47618" y="7829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1492" y="6369435"/>
            <a:ext cx="3189605" cy="78740"/>
          </a:xfrm>
          <a:custGeom>
            <a:avLst/>
            <a:gdLst/>
            <a:ahLst/>
            <a:cxnLst/>
            <a:rect l="l" t="t" r="r" b="b"/>
            <a:pathLst>
              <a:path w="3189604" h="78739">
                <a:moveTo>
                  <a:pt x="47614" y="78297"/>
                </a:moveTo>
                <a:lnTo>
                  <a:pt x="3141453" y="78297"/>
                </a:lnTo>
                <a:lnTo>
                  <a:pt x="3159967" y="75215"/>
                </a:lnTo>
                <a:lnTo>
                  <a:pt x="3175104" y="66816"/>
                </a:lnTo>
                <a:lnTo>
                  <a:pt x="3185319" y="54371"/>
                </a:lnTo>
                <a:lnTo>
                  <a:pt x="3189068" y="39148"/>
                </a:lnTo>
                <a:lnTo>
                  <a:pt x="3185319" y="23886"/>
                </a:lnTo>
                <a:lnTo>
                  <a:pt x="3175104" y="11445"/>
                </a:lnTo>
                <a:lnTo>
                  <a:pt x="3159967" y="3068"/>
                </a:lnTo>
                <a:lnTo>
                  <a:pt x="3141453" y="0"/>
                </a:lnTo>
                <a:lnTo>
                  <a:pt x="47614" y="0"/>
                </a:lnTo>
                <a:lnTo>
                  <a:pt x="29081" y="3068"/>
                </a:lnTo>
                <a:lnTo>
                  <a:pt x="13946" y="11445"/>
                </a:lnTo>
                <a:lnTo>
                  <a:pt x="3741" y="23886"/>
                </a:lnTo>
                <a:lnTo>
                  <a:pt x="0" y="39148"/>
                </a:lnTo>
                <a:lnTo>
                  <a:pt x="3741" y="54371"/>
                </a:lnTo>
                <a:lnTo>
                  <a:pt x="13946" y="66816"/>
                </a:lnTo>
                <a:lnTo>
                  <a:pt x="29081" y="75215"/>
                </a:lnTo>
                <a:lnTo>
                  <a:pt x="47614" y="7829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1492" y="6779328"/>
            <a:ext cx="548005" cy="78740"/>
          </a:xfrm>
          <a:custGeom>
            <a:avLst/>
            <a:gdLst/>
            <a:ahLst/>
            <a:cxnLst/>
            <a:rect l="l" t="t" r="r" b="b"/>
            <a:pathLst>
              <a:path w="548005" h="78740">
                <a:moveTo>
                  <a:pt x="47614" y="78297"/>
                </a:moveTo>
                <a:lnTo>
                  <a:pt x="500001" y="78297"/>
                </a:lnTo>
                <a:lnTo>
                  <a:pt x="518534" y="75228"/>
                </a:lnTo>
                <a:lnTo>
                  <a:pt x="533669" y="66851"/>
                </a:lnTo>
                <a:lnTo>
                  <a:pt x="543874" y="54410"/>
                </a:lnTo>
                <a:lnTo>
                  <a:pt x="547615" y="39148"/>
                </a:lnTo>
                <a:lnTo>
                  <a:pt x="543874" y="23926"/>
                </a:lnTo>
                <a:lnTo>
                  <a:pt x="533669" y="11480"/>
                </a:lnTo>
                <a:lnTo>
                  <a:pt x="518534" y="3081"/>
                </a:lnTo>
                <a:lnTo>
                  <a:pt x="500001" y="0"/>
                </a:lnTo>
                <a:lnTo>
                  <a:pt x="47614" y="0"/>
                </a:lnTo>
                <a:lnTo>
                  <a:pt x="29081" y="3081"/>
                </a:lnTo>
                <a:lnTo>
                  <a:pt x="13946" y="11480"/>
                </a:lnTo>
                <a:lnTo>
                  <a:pt x="3741" y="23926"/>
                </a:lnTo>
                <a:lnTo>
                  <a:pt x="0" y="39148"/>
                </a:lnTo>
                <a:lnTo>
                  <a:pt x="3741" y="54410"/>
                </a:lnTo>
                <a:lnTo>
                  <a:pt x="13946" y="66851"/>
                </a:lnTo>
                <a:lnTo>
                  <a:pt x="29081" y="75228"/>
                </a:lnTo>
                <a:lnTo>
                  <a:pt x="47614" y="7829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1492" y="7282570"/>
            <a:ext cx="1417320" cy="78740"/>
          </a:xfrm>
          <a:custGeom>
            <a:avLst/>
            <a:gdLst/>
            <a:ahLst/>
            <a:cxnLst/>
            <a:rect l="l" t="t" r="r" b="b"/>
            <a:pathLst>
              <a:path w="1417320" h="78740">
                <a:moveTo>
                  <a:pt x="47614" y="78306"/>
                </a:moveTo>
                <a:lnTo>
                  <a:pt x="1369704" y="78306"/>
                </a:lnTo>
                <a:lnTo>
                  <a:pt x="1388266" y="75230"/>
                </a:lnTo>
                <a:lnTo>
                  <a:pt x="1403398" y="66840"/>
                </a:lnTo>
                <a:lnTo>
                  <a:pt x="1413587" y="54396"/>
                </a:lnTo>
                <a:lnTo>
                  <a:pt x="1417319" y="39158"/>
                </a:lnTo>
                <a:lnTo>
                  <a:pt x="1413587" y="23914"/>
                </a:lnTo>
                <a:lnTo>
                  <a:pt x="1403398" y="11467"/>
                </a:lnTo>
                <a:lnTo>
                  <a:pt x="1388266" y="3076"/>
                </a:lnTo>
                <a:lnTo>
                  <a:pt x="1369704" y="0"/>
                </a:lnTo>
                <a:lnTo>
                  <a:pt x="47614" y="0"/>
                </a:lnTo>
                <a:lnTo>
                  <a:pt x="29081" y="3076"/>
                </a:lnTo>
                <a:lnTo>
                  <a:pt x="13946" y="11467"/>
                </a:lnTo>
                <a:lnTo>
                  <a:pt x="3741" y="23914"/>
                </a:lnTo>
                <a:lnTo>
                  <a:pt x="0" y="39158"/>
                </a:lnTo>
                <a:lnTo>
                  <a:pt x="3741" y="54396"/>
                </a:lnTo>
                <a:lnTo>
                  <a:pt x="13946" y="66840"/>
                </a:lnTo>
                <a:lnTo>
                  <a:pt x="29081" y="75230"/>
                </a:lnTo>
                <a:lnTo>
                  <a:pt x="47614" y="78306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6627" y="7916417"/>
            <a:ext cx="650811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80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11 </a:t>
            </a:r>
            <a:r>
              <a:rPr sz="1200" dirty="0">
                <a:latin typeface="Arial"/>
                <a:cs typeface="Arial"/>
              </a:rPr>
              <a:t>- Поля </a:t>
            </a:r>
            <a:r>
              <a:rPr sz="1200" spc="-5" dirty="0">
                <a:latin typeface="Arial"/>
                <a:cs typeface="Arial"/>
              </a:rPr>
              <a:t>протокола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IP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 indent="17970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полях </a:t>
            </a:r>
            <a:r>
              <a:rPr sz="1200" dirty="0">
                <a:latin typeface="Arial"/>
                <a:cs typeface="Arial"/>
              </a:rPr>
              <a:t>протокола IP </a:t>
            </a:r>
            <a:r>
              <a:rPr sz="1200" spc="-5" dirty="0">
                <a:latin typeface="Arial"/>
                <a:cs typeface="Arial"/>
              </a:rPr>
              <a:t>содержится информация </a:t>
            </a:r>
            <a:r>
              <a:rPr sz="1200" dirty="0">
                <a:latin typeface="Arial"/>
                <a:cs typeface="Arial"/>
              </a:rPr>
              <a:t>об </a:t>
            </a:r>
            <a:r>
              <a:rPr sz="1200" spc="-5" dirty="0">
                <a:latin typeface="Arial"/>
                <a:cs typeface="Arial"/>
              </a:rPr>
              <a:t>IP-адресе источника </a:t>
            </a:r>
            <a:r>
              <a:rPr sz="1200" dirty="0">
                <a:latin typeface="Arial"/>
                <a:cs typeface="Arial"/>
              </a:rPr>
              <a:t>(Src) и  </a:t>
            </a:r>
            <a:r>
              <a:rPr sz="1200" spc="-5" dirty="0">
                <a:latin typeface="Arial"/>
                <a:cs typeface="Arial"/>
              </a:rPr>
              <a:t>получателя (Dst), версии протокола </a:t>
            </a:r>
            <a:r>
              <a:rPr sz="1200" dirty="0">
                <a:latin typeface="Arial"/>
                <a:cs typeface="Arial"/>
              </a:rPr>
              <a:t>(в </a:t>
            </a:r>
            <a:r>
              <a:rPr sz="1200" spc="-5" dirty="0">
                <a:latin typeface="Arial"/>
                <a:cs typeface="Arial"/>
              </a:rPr>
              <a:t>нашем случае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IPv.4)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длине заголовка (20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байт).</a:t>
            </a:r>
            <a:endParaRPr sz="1200">
              <a:latin typeface="Arial"/>
              <a:cs typeface="Arial"/>
            </a:endParaRPr>
          </a:p>
          <a:p>
            <a:pPr marL="12700" marR="5080" indent="17970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Далее следует информация </a:t>
            </a:r>
            <a:r>
              <a:rPr sz="1200" dirty="0">
                <a:latin typeface="Arial"/>
                <a:cs typeface="Arial"/>
              </a:rPr>
              <a:t>о </a:t>
            </a:r>
            <a:r>
              <a:rPr sz="1200" spc="-5" dirty="0">
                <a:latin typeface="Arial"/>
                <a:cs typeface="Arial"/>
              </a:rPr>
              <a:t>классе обслуживания DSCP, </a:t>
            </a:r>
            <a:r>
              <a:rPr sz="1200" dirty="0">
                <a:latin typeface="Arial"/>
                <a:cs typeface="Arial"/>
              </a:rPr>
              <a:t>общая </a:t>
            </a:r>
            <a:r>
              <a:rPr sz="1200" spc="-5" dirty="0">
                <a:latin typeface="Arial"/>
                <a:cs typeface="Arial"/>
              </a:rPr>
              <a:t>длина </a:t>
            </a:r>
            <a:r>
              <a:rPr sz="1200" dirty="0">
                <a:latin typeface="Arial"/>
                <a:cs typeface="Arial"/>
              </a:rPr>
              <a:t>пакета </a:t>
            </a:r>
            <a:r>
              <a:rPr sz="1200" spc="-5" dirty="0">
                <a:latin typeface="Arial"/>
                <a:cs typeface="Arial"/>
              </a:rPr>
              <a:t>(200)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5" dirty="0">
                <a:latin typeface="Arial"/>
                <a:cs typeface="Arial"/>
              </a:rPr>
              <a:t>его идентификатор.</a:t>
            </a:r>
            <a:endParaRPr sz="1200">
              <a:latin typeface="Arial"/>
              <a:cs typeface="Arial"/>
            </a:endParaRPr>
          </a:p>
          <a:p>
            <a:pPr marL="12700" marR="12065" indent="17970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Поле </a:t>
            </a:r>
            <a:r>
              <a:rPr sz="1200" spc="-5" dirty="0">
                <a:latin typeface="Arial"/>
                <a:cs typeface="Arial"/>
              </a:rPr>
              <a:t>флагов, содержащее информацию </a:t>
            </a:r>
            <a:r>
              <a:rPr sz="1200" dirty="0">
                <a:latin typeface="Arial"/>
                <a:cs typeface="Arial"/>
              </a:rPr>
              <a:t>о </a:t>
            </a:r>
            <a:r>
              <a:rPr sz="1200" spc="-5" dirty="0">
                <a:latin typeface="Arial"/>
                <a:cs typeface="Arial"/>
              </a:rPr>
              <a:t>времени жизни пакета </a:t>
            </a:r>
            <a:r>
              <a:rPr sz="1200" dirty="0">
                <a:latin typeface="Arial"/>
                <a:cs typeface="Arial"/>
              </a:rPr>
              <a:t>(128) и о </a:t>
            </a:r>
            <a:r>
              <a:rPr sz="1200" spc="-5" dirty="0">
                <a:latin typeface="Arial"/>
                <a:cs typeface="Arial"/>
              </a:rPr>
              <a:t>протоколе  верхнего уровня, поместившего </a:t>
            </a:r>
            <a:r>
              <a:rPr sz="1200" dirty="0">
                <a:latin typeface="Arial"/>
                <a:cs typeface="Arial"/>
              </a:rPr>
              <a:t>свои </a:t>
            </a:r>
            <a:r>
              <a:rPr sz="1200" spc="-5" dirty="0">
                <a:latin typeface="Arial"/>
                <a:cs typeface="Arial"/>
              </a:rPr>
              <a:t>данные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IP-пакет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(UDP).</a:t>
            </a:r>
            <a:endParaRPr sz="1200">
              <a:latin typeface="Arial"/>
              <a:cs typeface="Arial"/>
            </a:endParaRPr>
          </a:p>
          <a:p>
            <a:pPr marL="192405">
              <a:lnSpc>
                <a:spcPts val="1345"/>
              </a:lnSpc>
            </a:pPr>
            <a:r>
              <a:rPr sz="1200" dirty="0">
                <a:latin typeface="Arial"/>
                <a:cs typeface="Arial"/>
              </a:rPr>
              <a:t>Затем </a:t>
            </a:r>
            <a:r>
              <a:rPr sz="1200" spc="-5" dirty="0">
                <a:latin typeface="Arial"/>
                <a:cs typeface="Arial"/>
              </a:rPr>
              <a:t>следует контрольная сумма заголовка </a:t>
            </a:r>
            <a:r>
              <a:rPr sz="1200" dirty="0">
                <a:latin typeface="Arial"/>
                <a:cs typeface="Arial"/>
              </a:rPr>
              <a:t>(Header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checksum).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510" y="402866"/>
            <a:ext cx="6184265" cy="17862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2405" marR="135255" lvl="2" indent="-179705" algn="just">
              <a:lnSpc>
                <a:spcPct val="95900"/>
              </a:lnSpc>
              <a:spcBef>
                <a:spcPts val="160"/>
              </a:spcBef>
              <a:buAutoNum type="arabicPeriod" startAt="2"/>
              <a:tabLst>
                <a:tab pos="732155" algn="l"/>
              </a:tabLst>
            </a:pPr>
            <a:r>
              <a:rPr sz="1200" spc="-5" dirty="0">
                <a:latin typeface="Arial"/>
                <a:cs typeface="Arial"/>
              </a:rPr>
              <a:t>На </a:t>
            </a:r>
            <a:r>
              <a:rPr sz="1200" dirty="0">
                <a:latin typeface="Arial"/>
                <a:cs typeface="Arial"/>
              </a:rPr>
              <a:t>рис.8 в </a:t>
            </a:r>
            <a:r>
              <a:rPr sz="1200" spc="-5" dirty="0">
                <a:latin typeface="Arial"/>
                <a:cs typeface="Arial"/>
              </a:rPr>
              <a:t>нижней части рабочей области показана расшифровка первого  </a:t>
            </a:r>
            <a:r>
              <a:rPr sz="1200" dirty="0">
                <a:latin typeface="Arial"/>
                <a:cs typeface="Arial"/>
              </a:rPr>
              <a:t>пакета ICMP </a:t>
            </a:r>
            <a:r>
              <a:rPr sz="1200" spc="-5" dirty="0">
                <a:latin typeface="Arial"/>
                <a:cs typeface="Arial"/>
              </a:rPr>
              <a:t>(Echo request </a:t>
            </a:r>
            <a:r>
              <a:rPr sz="1200" dirty="0">
                <a:latin typeface="Arial"/>
                <a:cs typeface="Arial"/>
              </a:rPr>
              <a:t>- тип 8), </a:t>
            </a:r>
            <a:r>
              <a:rPr sz="1200" spc="-5" dirty="0">
                <a:latin typeface="Arial"/>
                <a:cs typeface="Arial"/>
              </a:rPr>
              <a:t>отправленного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адреса 192.168.1.33 на </a:t>
            </a:r>
            <a:r>
              <a:rPr sz="1200" dirty="0">
                <a:latin typeface="Arial"/>
                <a:cs typeface="Arial"/>
              </a:rPr>
              <a:t>адрес  </a:t>
            </a:r>
            <a:r>
              <a:rPr sz="1200" spc="-5" dirty="0">
                <a:latin typeface="Arial"/>
                <a:cs typeface="Arial"/>
              </a:rPr>
              <a:t>90.156.201.69</a:t>
            </a:r>
            <a:endParaRPr sz="1200" dirty="0">
              <a:latin typeface="Arial"/>
              <a:cs typeface="Arial"/>
            </a:endParaRPr>
          </a:p>
          <a:p>
            <a:pPr marL="192405" marR="5080" lvl="2" indent="-179705">
              <a:lnSpc>
                <a:spcPts val="1380"/>
              </a:lnSpc>
              <a:spcBef>
                <a:spcPts val="35"/>
              </a:spcBef>
              <a:buAutoNum type="arabicPeriod" startAt="2"/>
              <a:tabLst>
                <a:tab pos="731520" algn="l"/>
                <a:tab pos="732155" algn="l"/>
              </a:tabLst>
            </a:pPr>
            <a:r>
              <a:rPr sz="1200" spc="-5" dirty="0">
                <a:latin typeface="Arial"/>
                <a:cs typeface="Arial"/>
              </a:rPr>
              <a:t>На </a:t>
            </a:r>
            <a:r>
              <a:rPr sz="1200" dirty="0">
                <a:latin typeface="Arial"/>
                <a:cs typeface="Arial"/>
              </a:rPr>
              <a:t>рис.9 в </a:t>
            </a:r>
            <a:r>
              <a:rPr sz="1200" spc="-5" dirty="0">
                <a:latin typeface="Arial"/>
                <a:cs typeface="Arial"/>
              </a:rPr>
              <a:t>нижней части рабочей области показана расшифровка второго  </a:t>
            </a:r>
            <a:r>
              <a:rPr sz="1200" dirty="0">
                <a:latin typeface="Arial"/>
                <a:cs typeface="Arial"/>
              </a:rPr>
              <a:t>пакета ICMP </a:t>
            </a:r>
            <a:r>
              <a:rPr sz="1200" spc="-5" dirty="0">
                <a:latin typeface="Arial"/>
                <a:cs typeface="Arial"/>
              </a:rPr>
              <a:t>(сообщение ответа Echo reply </a:t>
            </a:r>
            <a:r>
              <a:rPr sz="1200" dirty="0">
                <a:latin typeface="Arial"/>
                <a:cs typeface="Arial"/>
              </a:rPr>
              <a:t>- тип </a:t>
            </a:r>
            <a:r>
              <a:rPr sz="1200" spc="-5" dirty="0">
                <a:latin typeface="Arial"/>
                <a:cs typeface="Arial"/>
              </a:rPr>
              <a:t>0), отправленного </a:t>
            </a:r>
            <a:r>
              <a:rPr sz="1200" dirty="0">
                <a:latin typeface="Arial"/>
                <a:cs typeface="Arial"/>
              </a:rPr>
              <a:t>в ответ с </a:t>
            </a:r>
            <a:r>
              <a:rPr sz="1200" spc="-5" dirty="0">
                <a:latin typeface="Arial"/>
                <a:cs typeface="Arial"/>
              </a:rPr>
              <a:t>адреса  90.156.201.69 на адрес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192.168.1.33</a:t>
            </a:r>
            <a:endParaRPr sz="1200" dirty="0">
              <a:latin typeface="Arial"/>
              <a:cs typeface="Arial"/>
            </a:endParaRPr>
          </a:p>
          <a:p>
            <a:pPr marL="192405" marR="619760" lvl="2" indent="-179705">
              <a:lnSpc>
                <a:spcPts val="1380"/>
              </a:lnSpc>
              <a:buAutoNum type="arabicPeriod" startAt="2"/>
              <a:tabLst>
                <a:tab pos="731520" algn="l"/>
                <a:tab pos="732155" algn="l"/>
              </a:tabLst>
            </a:pPr>
            <a:r>
              <a:rPr sz="1200" dirty="0">
                <a:latin typeface="Arial"/>
                <a:cs typeface="Arial"/>
              </a:rPr>
              <a:t>Оба </a:t>
            </a:r>
            <a:r>
              <a:rPr sz="1200" spc="-5" dirty="0">
                <a:latin typeface="Arial"/>
                <a:cs typeface="Arial"/>
              </a:rPr>
              <a:t>сообщения имеют одинаковое поле </a:t>
            </a:r>
            <a:r>
              <a:rPr sz="1200" spc="-10" dirty="0">
                <a:latin typeface="Arial"/>
                <a:cs typeface="Arial"/>
              </a:rPr>
              <a:t>данных, </a:t>
            </a:r>
            <a:r>
              <a:rPr sz="1200" dirty="0">
                <a:latin typeface="Arial"/>
                <a:cs typeface="Arial"/>
              </a:rPr>
              <a:t>что подтверждает  </a:t>
            </a:r>
            <a:r>
              <a:rPr sz="1200" spc="-5" dirty="0">
                <a:latin typeface="Arial"/>
                <a:cs typeface="Arial"/>
              </a:rPr>
              <a:t>успешность результата прозвонки </a:t>
            </a:r>
            <a:r>
              <a:rPr sz="1200" dirty="0">
                <a:latin typeface="Arial"/>
                <a:cs typeface="Arial"/>
              </a:rPr>
              <a:t>– что </a:t>
            </a:r>
            <a:r>
              <a:rPr sz="1200" spc="-5" dirty="0">
                <a:latin typeface="Arial"/>
                <a:cs typeface="Arial"/>
              </a:rPr>
              <a:t>послали, </a:t>
            </a:r>
            <a:r>
              <a:rPr sz="1200" dirty="0">
                <a:latin typeface="Arial"/>
                <a:cs typeface="Arial"/>
              </a:rPr>
              <a:t>то в </a:t>
            </a:r>
            <a:r>
              <a:rPr sz="1200" spc="-5" dirty="0">
                <a:latin typeface="Arial"/>
                <a:cs typeface="Arial"/>
              </a:rPr>
              <a:t>ответ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получили</a:t>
            </a:r>
            <a:endParaRPr sz="1200" dirty="0">
              <a:latin typeface="Arial"/>
              <a:cs typeface="Arial"/>
            </a:endParaRPr>
          </a:p>
          <a:p>
            <a:pPr marL="192405" marR="427355" lvl="2" indent="-179705">
              <a:lnSpc>
                <a:spcPts val="1380"/>
              </a:lnSpc>
              <a:buAutoNum type="arabicPeriod" startAt="2"/>
              <a:tabLst>
                <a:tab pos="731520" algn="l"/>
                <a:tab pos="732155" algn="l"/>
              </a:tabLst>
            </a:pPr>
            <a:r>
              <a:rPr sz="1200" spc="-5" dirty="0">
                <a:latin typeface="Arial"/>
                <a:cs typeface="Arial"/>
              </a:rPr>
              <a:t>Через пункт </a:t>
            </a:r>
            <a:r>
              <a:rPr sz="1200" dirty="0">
                <a:latin typeface="Arial"/>
                <a:cs typeface="Arial"/>
              </a:rPr>
              <a:t>меню –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Statistics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–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IO-Graphs </a:t>
            </a:r>
            <a:r>
              <a:rPr sz="1200" spc="-5" dirty="0">
                <a:latin typeface="Arial"/>
                <a:cs typeface="Arial"/>
              </a:rPr>
              <a:t>мы можем видеть скорость  передачи пакетов ICMP </a:t>
            </a:r>
            <a:r>
              <a:rPr sz="1200" dirty="0">
                <a:latin typeface="Arial"/>
                <a:cs typeface="Arial"/>
              </a:rPr>
              <a:t>в бит/с – </a:t>
            </a:r>
            <a:r>
              <a:rPr sz="1200" spc="-5" dirty="0">
                <a:latin typeface="Arial"/>
                <a:cs typeface="Arial"/>
              </a:rPr>
              <a:t>см.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рис.12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450" y="2258386"/>
            <a:ext cx="6184264" cy="22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6627" y="4480686"/>
            <a:ext cx="6500495" cy="196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448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12 – </a:t>
            </a:r>
            <a:r>
              <a:rPr sz="1200" spc="-5" dirty="0">
                <a:latin typeface="Arial"/>
                <a:cs typeface="Arial"/>
              </a:rPr>
              <a:t>скорость </a:t>
            </a:r>
            <a:r>
              <a:rPr sz="1200" dirty="0">
                <a:latin typeface="Arial"/>
                <a:cs typeface="Arial"/>
              </a:rPr>
              <a:t>передачи </a:t>
            </a:r>
            <a:r>
              <a:rPr sz="1200" spc="-5" dirty="0">
                <a:latin typeface="Arial"/>
                <a:cs typeface="Arial"/>
              </a:rPr>
              <a:t>пакетов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ICMP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 indent="17970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Для получения удобного отображения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настройте правильно параметры разрешения </a:t>
            </a:r>
            <a:r>
              <a:rPr sz="1200" dirty="0">
                <a:latin typeface="Arial"/>
                <a:cs typeface="Arial"/>
              </a:rPr>
              <a:t>–  Tick </a:t>
            </a:r>
            <a:r>
              <a:rPr sz="1200" spc="-5" dirty="0">
                <a:latin typeface="Arial"/>
                <a:cs typeface="Arial"/>
              </a:rPr>
              <a:t>interval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Pixels per </a:t>
            </a:r>
            <a:r>
              <a:rPr sz="1200" dirty="0">
                <a:latin typeface="Arial"/>
                <a:cs typeface="Arial"/>
              </a:rPr>
              <a:t>tick, а </a:t>
            </a:r>
            <a:r>
              <a:rPr sz="1200" spc="-5" dirty="0">
                <a:latin typeface="Arial"/>
                <a:cs typeface="Arial"/>
              </a:rPr>
              <a:t>также единицы отображения пакетов </a:t>
            </a:r>
            <a:r>
              <a:rPr sz="1200" dirty="0">
                <a:latin typeface="Arial"/>
                <a:cs typeface="Arial"/>
              </a:rPr>
              <a:t>(Unit) –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Bits/Tick.</a:t>
            </a:r>
            <a:endParaRPr sz="1200" dirty="0">
              <a:latin typeface="Arial"/>
              <a:cs typeface="Arial"/>
            </a:endParaRPr>
          </a:p>
          <a:p>
            <a:pPr marL="12700" marR="396240" indent="17970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Например, выбрав </a:t>
            </a:r>
            <a:r>
              <a:rPr sz="1200" spc="-10" dirty="0">
                <a:latin typeface="Arial"/>
                <a:cs typeface="Arial"/>
              </a:rPr>
              <a:t>другой </a:t>
            </a:r>
            <a:r>
              <a:rPr sz="1200" spc="-5" dirty="0">
                <a:latin typeface="Arial"/>
                <a:cs typeface="Arial"/>
              </a:rPr>
              <a:t>временной масштаб </a:t>
            </a:r>
            <a:r>
              <a:rPr sz="1200" dirty="0">
                <a:latin typeface="Arial"/>
                <a:cs typeface="Arial"/>
              </a:rPr>
              <a:t>(параметр Tick </a:t>
            </a:r>
            <a:r>
              <a:rPr sz="1200" spc="-5" dirty="0">
                <a:latin typeface="Arial"/>
                <a:cs typeface="Arial"/>
              </a:rPr>
              <a:t>interval=0,01sec) </a:t>
            </a:r>
            <a:r>
              <a:rPr sz="1200" dirty="0">
                <a:latin typeface="Arial"/>
                <a:cs typeface="Arial"/>
              </a:rPr>
              <a:t>Вы  </a:t>
            </a:r>
            <a:r>
              <a:rPr sz="1200" spc="-5" dirty="0">
                <a:latin typeface="Arial"/>
                <a:cs typeface="Arial"/>
              </a:rPr>
              <a:t>можете различать во времени </a:t>
            </a:r>
            <a:r>
              <a:rPr sz="1200" dirty="0">
                <a:latin typeface="Arial"/>
                <a:cs typeface="Arial"/>
              </a:rPr>
              <a:t>каждый </a:t>
            </a:r>
            <a:r>
              <a:rPr sz="1200" spc="-5" dirty="0">
                <a:latin typeface="Arial"/>
                <a:cs typeface="Arial"/>
              </a:rPr>
              <a:t>из переданных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принятых </a:t>
            </a:r>
            <a:r>
              <a:rPr sz="1200" dirty="0">
                <a:latin typeface="Arial"/>
                <a:cs typeface="Arial"/>
              </a:rPr>
              <a:t>пакетов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ICMP.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372110" marR="295275" indent="-180340">
              <a:lnSpc>
                <a:spcPts val="1380"/>
              </a:lnSpc>
              <a:tabLst>
                <a:tab pos="954405" algn="l"/>
              </a:tabLst>
            </a:pPr>
            <a:r>
              <a:rPr sz="1200" spc="-5" dirty="0">
                <a:latin typeface="Arial"/>
                <a:cs typeface="Arial"/>
              </a:rPr>
              <a:t>3.6.6	Анализатор протоколов позволяет более наглядно рассмотреть схему  </a:t>
            </a:r>
            <a:r>
              <a:rPr sz="1200" dirty="0">
                <a:latin typeface="Arial"/>
                <a:cs typeface="Arial"/>
              </a:rPr>
              <a:t>передачи </a:t>
            </a:r>
            <a:r>
              <a:rPr sz="1200" spc="-5" dirty="0">
                <a:latin typeface="Arial"/>
                <a:cs typeface="Arial"/>
              </a:rPr>
              <a:t>информации. Для этого через пункт </a:t>
            </a:r>
            <a:r>
              <a:rPr sz="1200" dirty="0">
                <a:latin typeface="Arial"/>
                <a:cs typeface="Arial"/>
              </a:rPr>
              <a:t>меню –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Statistics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–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Flow-Graph </a:t>
            </a:r>
            <a:r>
              <a:rPr sz="1200" spc="-5" dirty="0">
                <a:latin typeface="Arial"/>
                <a:cs typeface="Arial"/>
              </a:rPr>
              <a:t>мы  </a:t>
            </a:r>
            <a:r>
              <a:rPr sz="1200" dirty="0">
                <a:latin typeface="Arial"/>
                <a:cs typeface="Arial"/>
              </a:rPr>
              <a:t>можем </a:t>
            </a:r>
            <a:r>
              <a:rPr sz="1200" spc="-5" dirty="0">
                <a:latin typeface="Arial"/>
                <a:cs typeface="Arial"/>
              </a:rPr>
              <a:t>видеть порядок обмена пакетами ICMP </a:t>
            </a:r>
            <a:r>
              <a:rPr sz="1200" dirty="0">
                <a:latin typeface="Arial"/>
                <a:cs typeface="Arial"/>
              </a:rPr>
              <a:t>между </a:t>
            </a:r>
            <a:r>
              <a:rPr sz="1200" spc="-5" dirty="0">
                <a:latin typeface="Arial"/>
                <a:cs typeface="Arial"/>
              </a:rPr>
              <a:t>хостами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адресами  192.168.1.33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90.156.201.69</a:t>
            </a:r>
            <a:r>
              <a:rPr sz="1200" spc="-5" dirty="0" smtClean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2165350" y="4549951"/>
            <a:ext cx="9084015" cy="4594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6627" y="9111233"/>
            <a:ext cx="638111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179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13 – </a:t>
            </a:r>
            <a:r>
              <a:rPr sz="1200" spc="-5" dirty="0">
                <a:latin typeface="Arial"/>
                <a:cs typeface="Arial"/>
              </a:rPr>
              <a:t>Порядок </a:t>
            </a:r>
            <a:r>
              <a:rPr sz="1200" dirty="0">
                <a:latin typeface="Arial"/>
                <a:cs typeface="Arial"/>
              </a:rPr>
              <a:t>обмена </a:t>
            </a:r>
            <a:r>
              <a:rPr sz="1200" spc="-5" dirty="0">
                <a:latin typeface="Arial"/>
                <a:cs typeface="Arial"/>
              </a:rPr>
              <a:t>пакетами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ICMP</a:t>
            </a:r>
            <a:endParaRPr sz="1200">
              <a:latin typeface="Arial"/>
              <a:cs typeface="Arial"/>
            </a:endParaRPr>
          </a:p>
          <a:p>
            <a:pPr marL="12700" marR="5080" indent="179705">
              <a:lnSpc>
                <a:spcPts val="1380"/>
              </a:lnSpc>
              <a:spcBef>
                <a:spcPts val="65"/>
              </a:spcBef>
            </a:pP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Для выполнения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данной работы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этого достаточно,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но Вы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не останавливайтесь  на этом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и глубже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изучите все возможности перехвата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и анализа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пакетов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от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разных  протоколов.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2911"/>
            <a:ext cx="6508750" cy="748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Правила оформления</a:t>
            </a:r>
            <a:r>
              <a:rPr sz="1400" b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 dirty="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sz="1400" spc="-5" dirty="0" err="1">
                <a:latin typeface="Arial"/>
                <a:cs typeface="Arial"/>
              </a:rPr>
              <a:t>Отчет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ru-RU" sz="1400" spc="-5" dirty="0">
                <a:latin typeface="Arial"/>
                <a:cs typeface="Arial"/>
              </a:rPr>
              <a:t>о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работе должен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содержать: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469900" lvl="1" indent="-457200">
              <a:lnSpc>
                <a:spcPts val="1645"/>
              </a:lnSpc>
              <a:buAutoNum type="arabicPeriod"/>
              <a:tabLst>
                <a:tab pos="462280" algn="l"/>
                <a:tab pos="462915" algn="l"/>
              </a:tabLst>
            </a:pPr>
            <a:r>
              <a:rPr sz="1400" spc="-5" dirty="0">
                <a:latin typeface="Arial"/>
                <a:cs typeface="Arial"/>
              </a:rPr>
              <a:t>Титульный лист: ФИО, </a:t>
            </a:r>
            <a:r>
              <a:rPr sz="1400" dirty="0">
                <a:latin typeface="Arial"/>
                <a:cs typeface="Arial"/>
              </a:rPr>
              <a:t>№ </a:t>
            </a:r>
            <a:r>
              <a:rPr sz="1400" spc="-5" dirty="0">
                <a:latin typeface="Arial"/>
                <a:cs typeface="Arial"/>
              </a:rPr>
              <a:t>группы, </a:t>
            </a:r>
            <a:r>
              <a:rPr sz="1400" spc="-5" dirty="0" err="1" smtClean="0">
                <a:latin typeface="Arial"/>
                <a:cs typeface="Arial"/>
              </a:rPr>
              <a:t>название</a:t>
            </a:r>
            <a:r>
              <a:rPr sz="1400" spc="2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работы.</a:t>
            </a:r>
            <a:endParaRPr sz="1400" dirty="0">
              <a:latin typeface="Arial"/>
              <a:cs typeface="Arial"/>
            </a:endParaRPr>
          </a:p>
          <a:p>
            <a:pPr marL="469900" lvl="1" indent="-457200">
              <a:lnSpc>
                <a:spcPts val="1610"/>
              </a:lnSpc>
              <a:buAutoNum type="arabicPeriod"/>
              <a:tabLst>
                <a:tab pos="462280" algn="l"/>
                <a:tab pos="462915" algn="l"/>
              </a:tabLst>
            </a:pPr>
            <a:r>
              <a:rPr sz="1400" spc="-5" dirty="0">
                <a:latin typeface="Arial"/>
                <a:cs typeface="Arial"/>
              </a:rPr>
              <a:t>Цель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работы.</a:t>
            </a:r>
            <a:endParaRPr sz="1400" dirty="0">
              <a:latin typeface="Arial"/>
              <a:cs typeface="Arial"/>
            </a:endParaRPr>
          </a:p>
          <a:p>
            <a:pPr marL="469900" marR="5080" lvl="1" indent="-457200">
              <a:lnSpc>
                <a:spcPts val="1620"/>
              </a:lnSpc>
              <a:spcBef>
                <a:spcPts val="70"/>
              </a:spcBef>
              <a:buAutoNum type="arabicPeriod"/>
              <a:tabLst>
                <a:tab pos="462280" algn="l"/>
                <a:tab pos="462915" algn="l"/>
              </a:tabLst>
            </a:pPr>
            <a:r>
              <a:rPr sz="1400" spc="-5" dirty="0">
                <a:latin typeface="Arial"/>
                <a:cs typeface="Arial"/>
              </a:rPr>
              <a:t>Результаты </a:t>
            </a:r>
            <a:r>
              <a:rPr sz="1400" spc="-10" dirty="0">
                <a:latin typeface="Arial"/>
                <a:cs typeface="Arial"/>
              </a:rPr>
              <a:t>перехвата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анализа пакетов ICMP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по всем пунктам  раздела 3. Привести соответствующие экранные формы</a:t>
            </a:r>
            <a:r>
              <a:rPr sz="1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но с</a:t>
            </a:r>
            <a:r>
              <a:rPr sz="1400" b="1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Вашими</a:t>
            </a:r>
            <a:endParaRPr sz="1400" dirty="0">
              <a:latin typeface="Arial"/>
              <a:cs typeface="Arial"/>
            </a:endParaRPr>
          </a:p>
          <a:p>
            <a:pPr marL="469900">
              <a:lnSpc>
                <a:spcPts val="1530"/>
              </a:lnSpc>
            </a:pPr>
            <a:r>
              <a:rPr sz="1400" u="heavy" spc="-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результатами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400" dirty="0">
              <a:latin typeface="Arial"/>
              <a:cs typeface="Arial"/>
            </a:endParaRPr>
          </a:p>
          <a:p>
            <a:pPr marL="469900" lvl="1" indent="-457200">
              <a:lnSpc>
                <a:spcPts val="1645"/>
              </a:lnSpc>
              <a:buAutoNum type="arabicPeriod" startAt="4"/>
              <a:tabLst>
                <a:tab pos="462280" algn="l"/>
                <a:tab pos="462915" algn="l"/>
              </a:tabLst>
            </a:pPr>
            <a:r>
              <a:rPr sz="1400" spc="-5" dirty="0">
                <a:latin typeface="Arial"/>
                <a:cs typeface="Arial"/>
              </a:rPr>
              <a:t>Комментарии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выводы по 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всем </a:t>
            </a:r>
            <a:r>
              <a:rPr sz="1400" spc="-5" dirty="0" err="1">
                <a:solidFill>
                  <a:srgbClr val="0000FF"/>
                </a:solidFill>
                <a:latin typeface="Arial"/>
                <a:cs typeface="Arial"/>
              </a:rPr>
              <a:t>пунктам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2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работы.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6985" indent="228600" algn="just">
              <a:lnSpc>
                <a:spcPts val="1610"/>
              </a:lnSpc>
            </a:pPr>
            <a:r>
              <a:rPr sz="1400" spc="-5" dirty="0">
                <a:latin typeface="Arial"/>
                <a:cs typeface="Arial"/>
              </a:rPr>
              <a:t>Сохранить </a:t>
            </a:r>
            <a:r>
              <a:rPr sz="1400" dirty="0">
                <a:latin typeface="Arial"/>
                <a:cs typeface="Arial"/>
              </a:rPr>
              <a:t>отчет в </a:t>
            </a:r>
            <a:r>
              <a:rPr sz="1400" spc="-5" dirty="0">
                <a:latin typeface="Arial"/>
                <a:cs typeface="Arial"/>
              </a:rPr>
              <a:t>файле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 err="1" smtClean="0">
                <a:latin typeface="Arial"/>
                <a:cs typeface="Arial"/>
              </a:rPr>
              <a:t>именем</a:t>
            </a:r>
            <a:r>
              <a:rPr lang="ru-RU" sz="1400" spc="-5" dirty="0">
                <a:latin typeface="Arial"/>
                <a:cs typeface="Arial"/>
              </a:rPr>
              <a:t>:</a:t>
            </a:r>
            <a:r>
              <a:rPr lang="ru-RU" sz="1400" spc="-5" dirty="0" smtClean="0">
                <a:latin typeface="Arial"/>
                <a:cs typeface="Arial"/>
              </a:rPr>
              <a:t>ваше фамилия</a:t>
            </a:r>
            <a:r>
              <a:rPr sz="1400" spc="-5" dirty="0" smtClean="0">
                <a:latin typeface="Arial"/>
                <a:cs typeface="Arial"/>
              </a:rPr>
              <a:t>.doc </a:t>
            </a:r>
            <a:endParaRPr lang="ru-RU" sz="1400" spc="-5" dirty="0" smtClean="0">
              <a:latin typeface="Arial"/>
              <a:cs typeface="Arial"/>
            </a:endParaRPr>
          </a:p>
          <a:p>
            <a:pPr marL="12700" marR="6985" indent="228600" algn="just">
              <a:lnSpc>
                <a:spcPts val="1610"/>
              </a:lnSpc>
            </a:pPr>
            <a:r>
              <a:rPr sz="1400" b="1" dirty="0" smtClean="0">
                <a:solidFill>
                  <a:srgbClr val="0000FF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качестве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подтверждения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выполнения данной работы,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необходимо 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вместе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с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файлом отчета выслать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одном архиве также файл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с  перехваченными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пакетами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(с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расширением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*.pcap).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buFont typeface="Arial"/>
              <a:buAutoNum type="arabicPlain" startAt="5"/>
              <a:tabLst>
                <a:tab pos="269875" algn="l"/>
                <a:tab pos="271145" algn="l"/>
              </a:tabLst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Контрольные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вопросы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lain" startAt="5"/>
            </a:pPr>
            <a:endParaRPr sz="1300" dirty="0">
              <a:latin typeface="Times New Roman"/>
              <a:cs typeface="Times New Roman"/>
            </a:endParaRPr>
          </a:p>
          <a:p>
            <a:pPr marL="911860" lvl="1" indent="-449580">
              <a:lnSpc>
                <a:spcPts val="1650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400" spc="-5" dirty="0">
                <a:latin typeface="Arial"/>
                <a:cs typeface="Arial"/>
              </a:rPr>
              <a:t>Назначение анализатора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Wireshark</a:t>
            </a:r>
            <a:endParaRPr sz="1400" dirty="0">
              <a:latin typeface="Arial"/>
              <a:cs typeface="Arial"/>
            </a:endParaRPr>
          </a:p>
          <a:p>
            <a:pPr marL="911860" lvl="1" indent="-449580">
              <a:lnSpc>
                <a:spcPts val="1614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400" spc="-5" dirty="0">
                <a:latin typeface="Arial"/>
                <a:cs typeface="Arial"/>
              </a:rPr>
              <a:t>Назначение полей протокола Ethernet</a:t>
            </a:r>
            <a:endParaRPr sz="1400" dirty="0">
              <a:latin typeface="Arial"/>
              <a:cs typeface="Arial"/>
            </a:endParaRPr>
          </a:p>
          <a:p>
            <a:pPr marL="911860" lvl="1" indent="-449580">
              <a:lnSpc>
                <a:spcPts val="1610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400" spc="-5" dirty="0">
                <a:latin typeface="Arial"/>
                <a:cs typeface="Arial"/>
              </a:rPr>
              <a:t>Назначение полей заголовка протокола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IP</a:t>
            </a:r>
            <a:endParaRPr sz="1400" dirty="0">
              <a:latin typeface="Arial"/>
              <a:cs typeface="Arial"/>
            </a:endParaRPr>
          </a:p>
          <a:p>
            <a:pPr marL="911860" lvl="1" indent="-449580">
              <a:lnSpc>
                <a:spcPts val="1610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400" spc="-5" dirty="0">
                <a:latin typeface="Arial"/>
                <a:cs typeface="Arial"/>
              </a:rPr>
              <a:t>Назначение протокола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ICMP</a:t>
            </a:r>
            <a:endParaRPr sz="1400" dirty="0">
              <a:latin typeface="Arial"/>
              <a:cs typeface="Arial"/>
            </a:endParaRPr>
          </a:p>
          <a:p>
            <a:pPr marL="911860" lvl="1" indent="-449580">
              <a:lnSpc>
                <a:spcPts val="1610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400" spc="-5" dirty="0">
                <a:latin typeface="Arial"/>
                <a:cs typeface="Arial"/>
              </a:rPr>
              <a:t>Сообщения протокола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ICMP</a:t>
            </a:r>
            <a:endParaRPr sz="1400" dirty="0">
              <a:latin typeface="Arial"/>
              <a:cs typeface="Arial"/>
            </a:endParaRPr>
          </a:p>
          <a:p>
            <a:pPr marL="911860" lvl="1" indent="-449580">
              <a:lnSpc>
                <a:spcPts val="1645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400" spc="-5" dirty="0">
                <a:latin typeface="Arial"/>
                <a:cs typeface="Arial"/>
              </a:rPr>
              <a:t>Процессы, использующие протокол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ICMP</a:t>
            </a:r>
            <a:endParaRPr sz="1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5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339090" indent="-257810">
              <a:lnSpc>
                <a:spcPct val="100000"/>
              </a:lnSpc>
              <a:spcBef>
                <a:spcPts val="5"/>
              </a:spcBef>
              <a:buFont typeface="Arial"/>
              <a:buAutoNum type="arabicPlain" startAt="5"/>
              <a:tabLst>
                <a:tab pos="338455" algn="l"/>
                <a:tab pos="339725" algn="l"/>
              </a:tabLst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Литература, рекомендуемая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выполнения лабораторной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работы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lain" startAt="5"/>
            </a:pPr>
            <a:endParaRPr sz="1300" dirty="0">
              <a:latin typeface="Times New Roman"/>
              <a:cs typeface="Times New Roman"/>
            </a:endParaRPr>
          </a:p>
          <a:p>
            <a:pPr marL="919480" lvl="1" indent="-457200">
              <a:lnSpc>
                <a:spcPts val="1410"/>
              </a:lnSpc>
              <a:spcBef>
                <a:spcPts val="5"/>
              </a:spcBef>
              <a:buAutoNum type="arabicPeriod"/>
              <a:tabLst>
                <a:tab pos="732790" algn="l"/>
              </a:tabLst>
            </a:pPr>
            <a:r>
              <a:rPr sz="1200" spc="-5" dirty="0">
                <a:latin typeface="Arial"/>
                <a:cs typeface="Arial"/>
              </a:rPr>
              <a:t>Конспект лекций </a:t>
            </a: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дисциплине </a:t>
            </a:r>
            <a:r>
              <a:rPr sz="1200" dirty="0">
                <a:latin typeface="Arial"/>
                <a:cs typeface="Arial"/>
              </a:rPr>
              <a:t>ИС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СПС</a:t>
            </a:r>
            <a:endParaRPr sz="1200" dirty="0">
              <a:latin typeface="Arial"/>
              <a:cs typeface="Arial"/>
            </a:endParaRPr>
          </a:p>
          <a:p>
            <a:pPr marL="919480" lvl="1" indent="-457200">
              <a:lnSpc>
                <a:spcPts val="1380"/>
              </a:lnSpc>
              <a:buClr>
                <a:srgbClr val="FF0000"/>
              </a:buClr>
              <a:buAutoNum type="arabicPeriod"/>
              <a:tabLst>
                <a:tab pos="732790" algn="l"/>
              </a:tabLst>
            </a:pPr>
            <a:r>
              <a:rPr sz="1200" spc="-5" dirty="0">
                <a:latin typeface="Arial"/>
                <a:cs typeface="Arial"/>
              </a:rPr>
              <a:t>Сайт разработчика </a:t>
            </a:r>
            <a:r>
              <a:rPr sz="1200" dirty="0">
                <a:latin typeface="Arial"/>
                <a:cs typeface="Arial"/>
              </a:rPr>
              <a:t>Wireshark -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http://www.wireshark.org/download.html</a:t>
            </a:r>
            <a:endParaRPr sz="1200" dirty="0">
              <a:latin typeface="Arial"/>
              <a:cs typeface="Arial"/>
            </a:endParaRPr>
          </a:p>
          <a:p>
            <a:pPr marL="919480" marR="600075" lvl="1" indent="-457200">
              <a:lnSpc>
                <a:spcPts val="1380"/>
              </a:lnSpc>
              <a:spcBef>
                <a:spcPts val="65"/>
              </a:spcBef>
              <a:buClr>
                <a:srgbClr val="FF0000"/>
              </a:buClr>
              <a:buAutoNum type="arabicPeriod"/>
              <a:tabLst>
                <a:tab pos="732790" algn="l"/>
              </a:tabLst>
            </a:pPr>
            <a:r>
              <a:rPr sz="1200" spc="-5" dirty="0">
                <a:latin typeface="Arial"/>
                <a:cs typeface="Arial"/>
              </a:rPr>
              <a:t>Документация </a:t>
            </a: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инсталляции </a:t>
            </a:r>
            <a:r>
              <a:rPr sz="1200" dirty="0">
                <a:latin typeface="Arial"/>
                <a:cs typeface="Arial"/>
              </a:rPr>
              <a:t>Wireshark и </a:t>
            </a:r>
            <a:r>
              <a:rPr sz="1200" spc="-5" dirty="0">
                <a:latin typeface="Arial"/>
                <a:cs typeface="Arial"/>
              </a:rPr>
              <a:t>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программно-  аппаратным средствам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http://www.wireshark.org/docs/wsug_html_chunked/ChIntroPlatforms.html</a:t>
            </a:r>
            <a:endParaRPr sz="1200" dirty="0">
              <a:latin typeface="Arial"/>
              <a:cs typeface="Arial"/>
            </a:endParaRPr>
          </a:p>
          <a:p>
            <a:pPr marL="919480" marR="1824355" lvl="1" indent="-457200">
              <a:lnSpc>
                <a:spcPts val="1380"/>
              </a:lnSpc>
              <a:buClr>
                <a:srgbClr val="FF0000"/>
              </a:buClr>
              <a:buAutoNum type="arabicPeriod"/>
              <a:tabLst>
                <a:tab pos="732790" algn="l"/>
              </a:tabLst>
            </a:pPr>
            <a:r>
              <a:rPr sz="1200" spc="-5" dirty="0">
                <a:latin typeface="Arial"/>
                <a:cs typeface="Arial"/>
              </a:rPr>
              <a:t>Руководство пользователя </a:t>
            </a:r>
            <a:r>
              <a:rPr sz="1200" dirty="0">
                <a:latin typeface="Arial"/>
                <a:cs typeface="Arial"/>
              </a:rPr>
              <a:t>Wireshark </a:t>
            </a:r>
            <a:r>
              <a:rPr sz="1200" spc="-5" dirty="0">
                <a:latin typeface="Arial"/>
                <a:cs typeface="Arial"/>
              </a:rPr>
              <a:t>(онлайн-версия)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http://www.wireshark.org/docs/wsug_html_chunked/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627" y="1715769"/>
            <a:ext cx="1214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Методические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7696" y="1715769"/>
            <a:ext cx="5083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4885" algn="l"/>
                <a:tab pos="1295400" algn="l"/>
                <a:tab pos="2705100" algn="l"/>
                <a:tab pos="3516629" algn="l"/>
                <a:tab pos="4053204" algn="l"/>
              </a:tabLst>
            </a:pPr>
            <a:r>
              <a:rPr sz="1400" spc="-5" dirty="0">
                <a:latin typeface="Arial"/>
                <a:cs typeface="Arial"/>
              </a:rPr>
              <a:t>указания	</a:t>
            </a:r>
            <a:r>
              <a:rPr sz="1400" dirty="0">
                <a:latin typeface="Arial"/>
                <a:cs typeface="Arial"/>
              </a:rPr>
              <a:t>к	</a:t>
            </a:r>
            <a:r>
              <a:rPr sz="1400" spc="-5" dirty="0">
                <a:latin typeface="Arial"/>
                <a:cs typeface="Arial"/>
              </a:rPr>
              <a:t>лабораторной	работе	для	дисциплины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756" y="1955164"/>
            <a:ext cx="6275894" cy="24941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6100"/>
              </a:lnSpc>
              <a:spcBef>
                <a:spcPts val="170"/>
              </a:spcBef>
            </a:pPr>
            <a:r>
              <a:rPr sz="1400" spc="-5" dirty="0">
                <a:latin typeface="Arial"/>
                <a:cs typeface="Arial"/>
              </a:rPr>
              <a:t>«Информационные сервисы для </a:t>
            </a:r>
            <a:r>
              <a:rPr sz="1400" dirty="0">
                <a:latin typeface="Arial"/>
                <a:cs typeface="Arial"/>
              </a:rPr>
              <a:t>СПС». </a:t>
            </a:r>
            <a:r>
              <a:rPr sz="1400" spc="-10" dirty="0">
                <a:latin typeface="Arial"/>
                <a:cs typeface="Arial"/>
              </a:rPr>
              <a:t>Могут </a:t>
            </a:r>
            <a:r>
              <a:rPr sz="1400" dirty="0">
                <a:latin typeface="Arial"/>
                <a:cs typeface="Arial"/>
              </a:rPr>
              <a:t>быть </a:t>
            </a:r>
            <a:r>
              <a:rPr sz="1400" spc="-5" dirty="0">
                <a:latin typeface="Arial"/>
                <a:cs typeface="Arial"/>
              </a:rPr>
              <a:t>также использованы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процессе изучения дисциплин "Мультисервисные </a:t>
            </a:r>
            <a:r>
              <a:rPr sz="1400" dirty="0">
                <a:latin typeface="Arial"/>
                <a:cs typeface="Arial"/>
              </a:rPr>
              <a:t>сети" и </a:t>
            </a:r>
            <a:r>
              <a:rPr sz="1400" spc="-5" dirty="0">
                <a:latin typeface="Arial"/>
                <a:cs typeface="Arial"/>
              </a:rPr>
              <a:t>"Пакетная  телефония".</a:t>
            </a:r>
            <a:endParaRPr sz="1400" dirty="0">
              <a:latin typeface="Arial"/>
              <a:cs typeface="Arial"/>
            </a:endParaRPr>
          </a:p>
          <a:p>
            <a:pPr marL="12700" marR="5715" algn="just">
              <a:lnSpc>
                <a:spcPts val="1610"/>
              </a:lnSpc>
              <a:spcBef>
                <a:spcPts val="40"/>
              </a:spcBef>
            </a:pP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данной лабораторной работе студенту предоставляется возможность  получить навыки работы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одним из самых известных </a:t>
            </a:r>
            <a:r>
              <a:rPr sz="1400" spc="-5" dirty="0" err="1">
                <a:latin typeface="Arial"/>
                <a:cs typeface="Arial"/>
              </a:rPr>
              <a:t>анализаторов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sz="1400" spc="-5" dirty="0" err="1" smtClean="0">
                <a:latin typeface="Arial"/>
                <a:cs typeface="Arial"/>
              </a:rPr>
              <a:t>протоколо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 err="1">
                <a:latin typeface="Arial"/>
                <a:cs typeface="Arial"/>
              </a:rPr>
              <a:t>По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направлени</a:t>
            </a:r>
            <a:r>
              <a:rPr lang="ru-RU" sz="1400" spc="-5" dirty="0" smtClean="0">
                <a:latin typeface="Arial"/>
                <a:cs typeface="Arial"/>
              </a:rPr>
              <a:t>е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 -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Телекоммуникации</a:t>
            </a:r>
            <a:r>
              <a:rPr lang="ru-RU" sz="1400" dirty="0">
                <a:latin typeface="Arial"/>
                <a:cs typeface="Arial"/>
              </a:rPr>
              <a:t>я</a:t>
            </a:r>
            <a:endParaRPr sz="1400" dirty="0">
              <a:latin typeface="Times New Roman"/>
              <a:cs typeface="Times New Roman"/>
            </a:endParaRPr>
          </a:p>
          <a:p>
            <a:pPr marL="12700" marR="1594485">
              <a:lnSpc>
                <a:spcPts val="1610"/>
              </a:lnSpc>
            </a:pPr>
            <a:endParaRPr lang="ru-RU" sz="1400" dirty="0" smtClean="0">
              <a:latin typeface="Arial"/>
              <a:cs typeface="Arial"/>
            </a:endParaRPr>
          </a:p>
          <a:p>
            <a:pPr marL="12700" marR="1594485">
              <a:lnSpc>
                <a:spcPts val="1610"/>
              </a:lnSpc>
            </a:pPr>
            <a:endParaRPr lang="ru-RU" sz="1400" dirty="0">
              <a:latin typeface="Arial"/>
              <a:cs typeface="Arial"/>
            </a:endParaRPr>
          </a:p>
          <a:p>
            <a:pPr marL="12700" marR="1594485">
              <a:lnSpc>
                <a:spcPts val="1610"/>
              </a:lnSpc>
            </a:pPr>
            <a:endParaRPr lang="ru-RU" sz="1400" dirty="0" smtClean="0">
              <a:latin typeface="Arial"/>
              <a:cs typeface="Arial"/>
            </a:endParaRPr>
          </a:p>
          <a:p>
            <a:pPr marL="12700" marR="1594485">
              <a:lnSpc>
                <a:spcPts val="1610"/>
              </a:lnSpc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83925"/>
              </p:ext>
            </p:extLst>
          </p:nvPr>
        </p:nvGraphicFramePr>
        <p:xfrm>
          <a:off x="716280" y="1082037"/>
          <a:ext cx="6121399" cy="3807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7670"/>
                <a:gridCol w="633729"/>
              </a:tblGrid>
              <a:tr h="382004">
                <a:tc>
                  <a:txBody>
                    <a:bodyPr/>
                    <a:lstStyle/>
                    <a:p>
                      <a:pPr marL="3175" algn="ctr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Оглавление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38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106">
                <a:tc>
                  <a:txBody>
                    <a:bodyPr/>
                    <a:lstStyle/>
                    <a:p>
                      <a:pPr marL="7112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Цель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106">
                <a:tc>
                  <a:txBody>
                    <a:bodyPr/>
                    <a:lstStyle/>
                    <a:p>
                      <a:pPr marL="7112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Описание основных возможностей анализатора</a:t>
                      </a:r>
                      <a:r>
                        <a:rPr sz="12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Wireshark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308">
                <a:tc>
                  <a:txBody>
                    <a:bodyPr/>
                    <a:lstStyle/>
                    <a:p>
                      <a:pPr marL="30035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2.1.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Установка анализатора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Wireshark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Вашем</a:t>
                      </a:r>
                      <a:r>
                        <a:rPr sz="12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компьютере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106">
                <a:tc>
                  <a:txBody>
                    <a:bodyPr/>
                    <a:lstStyle/>
                    <a:p>
                      <a:pPr marL="300355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2.2.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Начало работы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Анализатором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Wireshark. Основные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возможности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106">
                <a:tc>
                  <a:txBody>
                    <a:bodyPr/>
                    <a:lstStyle/>
                    <a:p>
                      <a:pPr marL="7112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Порядок выполнения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308">
                <a:tc>
                  <a:txBody>
                    <a:bodyPr/>
                    <a:lstStyle/>
                    <a:p>
                      <a:pPr marL="7112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Правила оформления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отчета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04">
                <a:tc>
                  <a:txBody>
                    <a:bodyPr/>
                    <a:lstStyle/>
                    <a:p>
                      <a:pPr marL="7112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Контрольные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106">
                <a:tc>
                  <a:txBody>
                    <a:bodyPr/>
                    <a:lstStyle/>
                    <a:p>
                      <a:pPr marL="7112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Литература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4435"/>
            <a:ext cx="6508115" cy="507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rabicPeriod"/>
              <a:tabLst>
                <a:tab pos="241935" algn="l"/>
              </a:tabLst>
            </a:pPr>
            <a:r>
              <a:rPr sz="1200" b="1" spc="-5" dirty="0">
                <a:latin typeface="Arial"/>
                <a:cs typeface="Arial"/>
              </a:rPr>
              <a:t>Цель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работы:</a:t>
            </a:r>
            <a:endParaRPr sz="1200">
              <a:latin typeface="Arial"/>
              <a:cs typeface="Arial"/>
            </a:endParaRPr>
          </a:p>
          <a:p>
            <a:pPr marL="283845" marR="5080" lvl="1">
              <a:lnSpc>
                <a:spcPts val="1380"/>
              </a:lnSpc>
              <a:spcBef>
                <a:spcPts val="65"/>
              </a:spcBef>
              <a:buAutoNum type="arabicPeriod"/>
              <a:tabLst>
                <a:tab pos="911860" algn="l"/>
                <a:tab pos="912494" algn="l"/>
              </a:tabLst>
            </a:pPr>
            <a:r>
              <a:rPr sz="1200" spc="-5" dirty="0">
                <a:latin typeface="Arial"/>
                <a:cs typeface="Arial"/>
              </a:rPr>
              <a:t>Выполнить инсталляцию программы анализатора протоколов </a:t>
            </a:r>
            <a:r>
              <a:rPr sz="1200" dirty="0">
                <a:latin typeface="Arial"/>
                <a:cs typeface="Arial"/>
              </a:rPr>
              <a:t>Wireshark </a:t>
            </a:r>
            <a:r>
              <a:rPr sz="1200" spc="-5" dirty="0">
                <a:latin typeface="Arial"/>
                <a:cs typeface="Arial"/>
              </a:rPr>
              <a:t>на  Вашем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компьютере</a:t>
            </a:r>
            <a:endParaRPr sz="1200">
              <a:latin typeface="Arial"/>
              <a:cs typeface="Arial"/>
            </a:endParaRPr>
          </a:p>
          <a:p>
            <a:pPr marL="283845" marR="5715" lvl="1">
              <a:lnSpc>
                <a:spcPts val="1380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200" spc="-5" dirty="0">
                <a:latin typeface="Arial"/>
                <a:cs typeface="Arial"/>
              </a:rPr>
              <a:t>На примере трассировки процесса </a:t>
            </a:r>
            <a:r>
              <a:rPr sz="1200" dirty="0">
                <a:latin typeface="Arial"/>
                <a:cs typeface="Arial"/>
              </a:rPr>
              <a:t>PING – </a:t>
            </a:r>
            <a:r>
              <a:rPr sz="1200" spc="-5" dirty="0">
                <a:latin typeface="Arial"/>
                <a:cs typeface="Arial"/>
              </a:rPr>
              <a:t>изучить </a:t>
            </a:r>
            <a:r>
              <a:rPr sz="1200" dirty="0">
                <a:latin typeface="Arial"/>
                <a:cs typeface="Arial"/>
              </a:rPr>
              <a:t>основные </a:t>
            </a:r>
            <a:r>
              <a:rPr sz="1200" spc="-5" dirty="0">
                <a:latin typeface="Arial"/>
                <a:cs typeface="Arial"/>
              </a:rPr>
              <a:t>возможности  анализатора протоколов </a:t>
            </a:r>
            <a:r>
              <a:rPr sz="1200" dirty="0">
                <a:latin typeface="Arial"/>
                <a:cs typeface="Arial"/>
              </a:rPr>
              <a:t>Wireshark и </a:t>
            </a:r>
            <a:r>
              <a:rPr sz="1200" spc="-5" dirty="0">
                <a:latin typeface="Arial"/>
                <a:cs typeface="Arial"/>
              </a:rPr>
              <a:t>Приобрести навыки трассировки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протоколов.</a:t>
            </a:r>
            <a:endParaRPr sz="1200">
              <a:latin typeface="Arial"/>
              <a:cs typeface="Arial"/>
            </a:endParaRPr>
          </a:p>
          <a:p>
            <a:pPr marL="283845" lvl="1">
              <a:lnSpc>
                <a:spcPts val="1345"/>
              </a:lnSpc>
              <a:buAutoNum type="arabicPeriod"/>
              <a:tabLst>
                <a:tab pos="911860" algn="l"/>
                <a:tab pos="912494" algn="l"/>
              </a:tabLst>
            </a:pPr>
            <a:r>
              <a:rPr sz="1200" spc="-5" dirty="0">
                <a:latin typeface="Arial"/>
                <a:cs typeface="Arial"/>
              </a:rPr>
              <a:t>Выполнить анализ сделанных трассировок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отразить это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отчете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AutoNum type="arabicPeriod"/>
            </a:pPr>
            <a:endParaRPr sz="1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50"/>
              </a:spcBef>
              <a:buAutoNum type="arabicPeriod"/>
              <a:tabLst>
                <a:tab pos="241935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Анализатор протоколов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Wireshark.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Описание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основных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возможностей.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Wireshark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-5" dirty="0">
                <a:latin typeface="Arial"/>
                <a:cs typeface="Arial"/>
              </a:rPr>
              <a:t>это приложение-анализатор, которое «знает» структуру </a:t>
            </a:r>
            <a:r>
              <a:rPr sz="1200" dirty="0">
                <a:latin typeface="Arial"/>
                <a:cs typeface="Arial"/>
              </a:rPr>
              <a:t>самых  </a:t>
            </a:r>
            <a:r>
              <a:rPr sz="1200" spc="-5" dirty="0">
                <a:latin typeface="Arial"/>
                <a:cs typeface="Arial"/>
              </a:rPr>
              <a:t>различных сетевых протоколов,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поэтому позволяет разобрать </a:t>
            </a:r>
            <a:r>
              <a:rPr sz="1200" dirty="0">
                <a:latin typeface="Arial"/>
                <a:cs typeface="Arial"/>
              </a:rPr>
              <a:t>сетевой </a:t>
            </a:r>
            <a:r>
              <a:rPr sz="1200" spc="-5" dirty="0">
                <a:latin typeface="Arial"/>
                <a:cs typeface="Arial"/>
              </a:rPr>
              <a:t>пакет, отображая  значение каждого поля протокола любого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уровня.</a:t>
            </a:r>
            <a:endParaRPr sz="1200">
              <a:latin typeface="Arial"/>
              <a:cs typeface="Arial"/>
            </a:endParaRPr>
          </a:p>
          <a:p>
            <a:pPr marL="12700" marR="10160" indent="449580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Wireshark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позволяет перехватывать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расшифровывать все известные  протоколы, использующие </a:t>
            </a:r>
            <a:r>
              <a:rPr sz="1200" dirty="0">
                <a:latin typeface="Arial"/>
                <a:cs typeface="Arial"/>
              </a:rPr>
              <a:t>в качестве </a:t>
            </a:r>
            <a:r>
              <a:rPr sz="1200" spc="-5" dirty="0">
                <a:latin typeface="Arial"/>
                <a:cs typeface="Arial"/>
              </a:rPr>
              <a:t>транспорта среду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Ethernet.</a:t>
            </a:r>
            <a:endParaRPr sz="1200">
              <a:latin typeface="Arial"/>
              <a:cs typeface="Arial"/>
            </a:endParaRPr>
          </a:p>
          <a:p>
            <a:pPr marL="12700" marR="5080" indent="44958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Любая </a:t>
            </a:r>
            <a:r>
              <a:rPr sz="1200" spc="-5" dirty="0">
                <a:latin typeface="Arial"/>
                <a:cs typeface="Arial"/>
              </a:rPr>
              <a:t>информация, передаваемая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кадрах </a:t>
            </a:r>
            <a:r>
              <a:rPr sz="1200" dirty="0">
                <a:latin typeface="Arial"/>
                <a:cs typeface="Arial"/>
              </a:rPr>
              <a:t>Ethernet с </a:t>
            </a:r>
            <a:r>
              <a:rPr sz="1200" spc="-5" dirty="0">
                <a:latin typeface="Arial"/>
                <a:cs typeface="Arial"/>
              </a:rPr>
              <a:t>Вашего </a:t>
            </a:r>
            <a:r>
              <a:rPr sz="1200" dirty="0">
                <a:latin typeface="Arial"/>
                <a:cs typeface="Arial"/>
              </a:rPr>
              <a:t>компьютера или </a:t>
            </a:r>
            <a:r>
              <a:rPr sz="1200" spc="-5" dirty="0">
                <a:latin typeface="Arial"/>
                <a:cs typeface="Arial"/>
              </a:rPr>
              <a:t>на  </a:t>
            </a:r>
            <a:r>
              <a:rPr sz="1200" dirty="0">
                <a:latin typeface="Arial"/>
                <a:cs typeface="Arial"/>
              </a:rPr>
              <a:t>Ваш </a:t>
            </a:r>
            <a:r>
              <a:rPr sz="1200" spc="-5" dirty="0">
                <a:latin typeface="Arial"/>
                <a:cs typeface="Arial"/>
              </a:rPr>
              <a:t>компьютер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перехватывается приложением </a:t>
            </a:r>
            <a:r>
              <a:rPr sz="1200" dirty="0">
                <a:latin typeface="Arial"/>
                <a:cs typeface="Arial"/>
              </a:rPr>
              <a:t>Wireshark, </a:t>
            </a:r>
            <a:r>
              <a:rPr sz="1200" spc="-5" dirty="0">
                <a:latin typeface="Arial"/>
                <a:cs typeface="Arial"/>
              </a:rPr>
              <a:t>записывается на </a:t>
            </a:r>
            <a:r>
              <a:rPr sz="1200" dirty="0">
                <a:latin typeface="Arial"/>
                <a:cs typeface="Arial"/>
              </a:rPr>
              <a:t>Ваш </a:t>
            </a:r>
            <a:r>
              <a:rPr sz="1200" spc="-5" dirty="0">
                <a:latin typeface="Arial"/>
                <a:cs typeface="Arial"/>
              </a:rPr>
              <a:t>диск </a:t>
            </a:r>
            <a:r>
              <a:rPr sz="1200" dirty="0">
                <a:latin typeface="Arial"/>
                <a:cs typeface="Arial"/>
              </a:rPr>
              <a:t>и  может 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быть 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впоследствии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Вами 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проанализирована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со 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всех 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позиций 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на 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предмет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10"/>
              </a:spcBef>
            </a:pPr>
            <a:r>
              <a:rPr sz="1200" spc="-5" dirty="0">
                <a:latin typeface="Arial"/>
                <a:cs typeface="Arial"/>
              </a:rPr>
              <a:t>информационной безопасности (наличия на Вашем компьютере программ-шпионов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5" dirty="0">
                <a:latin typeface="Arial"/>
                <a:cs typeface="Arial"/>
              </a:rPr>
              <a:t>других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нежелательных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приложений),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загрузки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интерфейса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доступа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Вашему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провайдеру</a:t>
            </a:r>
            <a:endParaRPr sz="1200">
              <a:latin typeface="Arial"/>
              <a:cs typeface="Arial"/>
            </a:endParaRPr>
          </a:p>
          <a:p>
            <a:pPr marL="12700" marR="10795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(измерения скорости передачи, наличия фонового трафика, объемов переданного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5" dirty="0">
                <a:latin typeface="Arial"/>
                <a:cs typeface="Arial"/>
              </a:rPr>
              <a:t>принятого трафика </a:t>
            </a:r>
            <a:r>
              <a:rPr sz="1200" dirty="0">
                <a:latin typeface="Arial"/>
                <a:cs typeface="Arial"/>
              </a:rPr>
              <a:t>и т.п.) и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т.д.</a:t>
            </a:r>
            <a:endParaRPr sz="1200">
              <a:latin typeface="Arial"/>
              <a:cs typeface="Arial"/>
            </a:endParaRPr>
          </a:p>
          <a:p>
            <a:pPr marL="12700" marR="9525" indent="449580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Данная программа широко используется для </a:t>
            </a:r>
            <a:r>
              <a:rPr sz="1200" dirty="0">
                <a:latin typeface="Arial"/>
                <a:cs typeface="Arial"/>
              </a:rPr>
              <a:t>поиска и </a:t>
            </a:r>
            <a:r>
              <a:rPr sz="1200" spc="-5" dirty="0">
                <a:latin typeface="Arial"/>
                <a:cs typeface="Arial"/>
              </a:rPr>
              <a:t>устранения различных  неисправностей, изучения </a:t>
            </a:r>
            <a:r>
              <a:rPr sz="1200" dirty="0">
                <a:latin typeface="Arial"/>
                <a:cs typeface="Arial"/>
              </a:rPr>
              <a:t>сетевых </a:t>
            </a:r>
            <a:r>
              <a:rPr sz="1200" spc="-5" dirty="0">
                <a:latin typeface="Arial"/>
                <a:cs typeface="Arial"/>
              </a:rPr>
              <a:t>протоколов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т.д.</a:t>
            </a:r>
            <a:endParaRPr sz="1200">
              <a:latin typeface="Arial"/>
              <a:cs typeface="Arial"/>
            </a:endParaRPr>
          </a:p>
          <a:p>
            <a:pPr marL="12700" marR="11430" indent="44958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С основными </a:t>
            </a:r>
            <a:r>
              <a:rPr sz="1200" spc="-5" dirty="0">
                <a:latin typeface="Arial"/>
                <a:cs typeface="Arial"/>
              </a:rPr>
              <a:t>возможностями этой программы </a:t>
            </a:r>
            <a:r>
              <a:rPr sz="1200" dirty="0">
                <a:latin typeface="Arial"/>
                <a:cs typeface="Arial"/>
              </a:rPr>
              <a:t>Вы </a:t>
            </a:r>
            <a:r>
              <a:rPr sz="1200" spc="-5" dirty="0">
                <a:latin typeface="Arial"/>
                <a:cs typeface="Arial"/>
              </a:rPr>
              <a:t>познакомитесь ближе, выполнив  </a:t>
            </a:r>
            <a:r>
              <a:rPr sz="1200" spc="-10" dirty="0">
                <a:latin typeface="Arial"/>
                <a:cs typeface="Arial"/>
              </a:rPr>
              <a:t>данную</a:t>
            </a:r>
            <a:r>
              <a:rPr sz="1200" spc="-5" dirty="0">
                <a:latin typeface="Arial"/>
                <a:cs typeface="Arial"/>
              </a:rPr>
              <a:t> работу!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3825" marR="119380" algn="ctr">
              <a:lnSpc>
                <a:spcPts val="1380"/>
              </a:lnSpc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Работа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с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данным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приложением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начинается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с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установки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анализатора Wireshark на  Вашем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Компьютере.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327" y="393701"/>
            <a:ext cx="6493815" cy="74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1200" b="1" spc="-5" dirty="0">
                <a:latin typeface="Arial"/>
                <a:cs typeface="Arial"/>
              </a:rPr>
              <a:t>2.1	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Установка анализатора Wireshark на Вашем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Компьютере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2.1.1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Скачайте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программу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 инсталляции анализатора Wireshark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на Вашем </a:t>
            </a:r>
            <a:r>
              <a:rPr sz="1200" dirty="0">
                <a:latin typeface="Arial"/>
                <a:cs typeface="Arial"/>
              </a:rPr>
              <a:t>с  сайта </a:t>
            </a:r>
            <a:r>
              <a:rPr sz="1200" spc="-5" dirty="0">
                <a:latin typeface="Arial"/>
                <a:cs typeface="Arial"/>
              </a:rPr>
              <a:t>разработчика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http://www.wireshark.org/download.html</a:t>
            </a:r>
            <a:r>
              <a:rPr sz="1200" spc="25" dirty="0">
                <a:solidFill>
                  <a:srgbClr val="800080"/>
                </a:solidFill>
                <a:latin typeface="Arial"/>
                <a:cs typeface="Arial"/>
                <a:hlinkClick r:id="rId2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719455" y="1623059"/>
            <a:ext cx="6473825" cy="418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327" y="5836284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>
                <a:moveTo>
                  <a:pt x="0" y="0"/>
                </a:moveTo>
                <a:lnTo>
                  <a:pt x="6475222" y="0"/>
                </a:lnTo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3810" y="6654673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066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6627" y="5822060"/>
            <a:ext cx="6508115" cy="3094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Рисунок </a:t>
            </a:r>
            <a:r>
              <a:rPr sz="1400" dirty="0">
                <a:latin typeface="Arial"/>
                <a:cs typeface="Arial"/>
              </a:rPr>
              <a:t>1 - </a:t>
            </a:r>
            <a:r>
              <a:rPr sz="1400" spc="-5" dirty="0">
                <a:latin typeface="Arial"/>
                <a:cs typeface="Arial"/>
              </a:rPr>
              <a:t>Окно сайта разработчика программы анализатора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Wireshark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610"/>
              </a:lnSpc>
              <a:spcBef>
                <a:spcPts val="5"/>
              </a:spcBef>
            </a:pPr>
            <a:r>
              <a:rPr sz="1400" u="heavy" spc="-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Внимание!!!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Для корректной установки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последующей работы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перед  скачиванием программы </a:t>
            </a:r>
            <a:r>
              <a:rPr sz="1400" b="1" spc="-5" dirty="0">
                <a:latin typeface="Arial"/>
                <a:cs typeface="Arial"/>
              </a:rPr>
              <a:t>определитесь </a:t>
            </a:r>
            <a:r>
              <a:rPr sz="1400" b="1" dirty="0">
                <a:latin typeface="Arial"/>
                <a:cs typeface="Arial"/>
              </a:rPr>
              <a:t>с </a:t>
            </a:r>
            <a:r>
              <a:rPr sz="1400" b="1" spc="-5" dirty="0">
                <a:latin typeface="Arial"/>
                <a:cs typeface="Arial"/>
              </a:rPr>
              <a:t>версией Wireshark</a:t>
            </a:r>
            <a:r>
              <a:rPr sz="1400" spc="-5" dirty="0">
                <a:latin typeface="Arial"/>
                <a:cs typeface="Arial"/>
              </a:rPr>
              <a:t>,  соответствующей версии программно-аппаратных </a:t>
            </a:r>
            <a:r>
              <a:rPr sz="1400" dirty="0">
                <a:latin typeface="Arial"/>
                <a:cs typeface="Arial"/>
              </a:rPr>
              <a:t>средств </a:t>
            </a:r>
            <a:r>
              <a:rPr sz="1400" spc="-5" dirty="0">
                <a:latin typeface="Arial"/>
                <a:cs typeface="Arial"/>
              </a:rPr>
              <a:t>Вашего  компьютера.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200" spc="-5" dirty="0">
                <a:latin typeface="Arial"/>
                <a:cs typeface="Arial"/>
              </a:rPr>
              <a:t>Для установления соответствия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определите на своем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компьютере:</a:t>
            </a:r>
            <a:endParaRPr sz="1200">
              <a:latin typeface="Arial"/>
              <a:cs typeface="Arial"/>
            </a:endParaRPr>
          </a:p>
          <a:p>
            <a:pPr marL="462280" indent="-220979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2280" algn="l"/>
                <a:tab pos="462915" algn="l"/>
              </a:tabLst>
            </a:pPr>
            <a:r>
              <a:rPr sz="1200" dirty="0">
                <a:latin typeface="Arial"/>
                <a:cs typeface="Arial"/>
              </a:rPr>
              <a:t>Тип ОС </a:t>
            </a:r>
            <a:r>
              <a:rPr sz="1200" spc="-5" dirty="0">
                <a:latin typeface="Arial"/>
                <a:cs typeface="Arial"/>
              </a:rPr>
              <a:t>(Windows, Linux, </a:t>
            </a:r>
            <a:r>
              <a:rPr sz="1200" dirty="0">
                <a:latin typeface="Arial"/>
                <a:cs typeface="Arial"/>
              </a:rPr>
              <a:t>…)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marL="462280" indent="-220979">
              <a:lnSpc>
                <a:spcPts val="1410"/>
              </a:lnSpc>
              <a:spcBef>
                <a:spcPts val="25"/>
              </a:spcBef>
              <a:buFont typeface="Symbol"/>
              <a:buChar char=""/>
              <a:tabLst>
                <a:tab pos="462280" algn="l"/>
                <a:tab pos="462915" algn="l"/>
              </a:tabLst>
            </a:pPr>
            <a:r>
              <a:rPr sz="1200" spc="-5" dirty="0">
                <a:latin typeface="Arial"/>
                <a:cs typeface="Arial"/>
              </a:rPr>
              <a:t>Разрядность процессора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32-х </a:t>
            </a:r>
            <a:r>
              <a:rPr sz="1200" dirty="0">
                <a:latin typeface="Arial"/>
                <a:cs typeface="Arial"/>
              </a:rPr>
              <a:t>или </a:t>
            </a:r>
            <a:r>
              <a:rPr sz="1200" spc="-5" dirty="0">
                <a:latin typeface="Arial"/>
                <a:cs typeface="Arial"/>
              </a:rPr>
              <a:t>64-х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разрядный.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30"/>
              </a:spcBef>
            </a:pPr>
            <a:r>
              <a:rPr sz="1200" spc="-5" dirty="0">
                <a:latin typeface="Arial"/>
                <a:cs typeface="Arial"/>
              </a:rPr>
              <a:t>Разрядность процессора определяется разрядностью </a:t>
            </a:r>
            <a:r>
              <a:rPr sz="1200" spc="-10" dirty="0">
                <a:latin typeface="Arial"/>
                <a:cs typeface="Arial"/>
              </a:rPr>
              <a:t>шины </a:t>
            </a:r>
            <a:r>
              <a:rPr sz="1200" spc="-5" dirty="0">
                <a:latin typeface="Arial"/>
                <a:cs typeface="Arial"/>
              </a:rPr>
              <a:t>данных. </a:t>
            </a:r>
            <a:r>
              <a:rPr sz="1200" dirty="0">
                <a:latin typeface="Arial"/>
                <a:cs typeface="Arial"/>
              </a:rPr>
              <a:t>Большинство  </a:t>
            </a:r>
            <a:r>
              <a:rPr sz="1200" spc="-5" dirty="0">
                <a:latin typeface="Arial"/>
                <a:cs typeface="Arial"/>
              </a:rPr>
              <a:t>компьютеров возрастом не старше </a:t>
            </a:r>
            <a:r>
              <a:rPr sz="1200" spc="5" dirty="0">
                <a:latin typeface="Arial"/>
                <a:cs typeface="Arial"/>
              </a:rPr>
              <a:t>2-х </a:t>
            </a:r>
            <a:r>
              <a:rPr sz="1200" spc="-5" dirty="0">
                <a:latin typeface="Arial"/>
                <a:cs typeface="Arial"/>
              </a:rPr>
              <a:t>лет являются 64-х разрядными. На </a:t>
            </a:r>
            <a:r>
              <a:rPr sz="1200" dirty="0">
                <a:latin typeface="Arial"/>
                <a:cs typeface="Arial"/>
              </a:rPr>
              <a:t>таких  </a:t>
            </a:r>
            <a:r>
              <a:rPr sz="1200" spc="-5" dirty="0">
                <a:latin typeface="Arial"/>
                <a:cs typeface="Arial"/>
              </a:rPr>
              <a:t>компьютерах будут </a:t>
            </a:r>
            <a:r>
              <a:rPr sz="1200" dirty="0">
                <a:latin typeface="Arial"/>
                <a:cs typeface="Arial"/>
              </a:rPr>
              <a:t>работать </a:t>
            </a:r>
            <a:r>
              <a:rPr sz="1200" spc="-5" dirty="0">
                <a:latin typeface="Arial"/>
                <a:cs typeface="Arial"/>
              </a:rPr>
              <a:t>обе версии Wireshark </a:t>
            </a:r>
            <a:r>
              <a:rPr sz="1200" dirty="0">
                <a:latin typeface="Arial"/>
                <a:cs typeface="Arial"/>
              </a:rPr>
              <a:t>– и </a:t>
            </a:r>
            <a:r>
              <a:rPr sz="1200" spc="-5" dirty="0">
                <a:latin typeface="Arial"/>
                <a:cs typeface="Arial"/>
              </a:rPr>
              <a:t>32-х </a:t>
            </a:r>
            <a:r>
              <a:rPr sz="1200" dirty="0">
                <a:latin typeface="Arial"/>
                <a:cs typeface="Arial"/>
              </a:rPr>
              <a:t>и 64-х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разрядные.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50"/>
              </a:lnSpc>
            </a:pPr>
            <a:r>
              <a:rPr sz="1200" dirty="0">
                <a:latin typeface="Arial"/>
                <a:cs typeface="Arial"/>
              </a:rPr>
              <a:t>Если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же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Вас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32-х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разрядный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процессор,</a:t>
            </a:r>
            <a:r>
              <a:rPr sz="1200" u="heavy" spc="2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или</a:t>
            </a:r>
            <a:r>
              <a:rPr sz="1200" b="1" u="heavy" spc="2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Вы</a:t>
            </a:r>
            <a:r>
              <a:rPr sz="1200" b="1" u="heavy" spc="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не</a:t>
            </a:r>
            <a:r>
              <a:rPr sz="1200" b="1" u="heavy" spc="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уверены</a:t>
            </a:r>
            <a:r>
              <a:rPr sz="1200" b="1" u="heavy" spc="2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</a:t>
            </a:r>
            <a:r>
              <a:rPr sz="1200" b="1" u="heavy" spc="2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том,</a:t>
            </a:r>
            <a:r>
              <a:rPr sz="1200" b="1" u="heavy" spc="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какой</a:t>
            </a:r>
            <a:r>
              <a:rPr sz="1200" b="1" u="heavy" spc="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у</a:t>
            </a:r>
            <a:r>
              <a:rPr sz="1200" b="1" u="heavy" spc="2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Вас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410"/>
              </a:lnSpc>
            </a:pPr>
            <a:r>
              <a:rPr sz="1200" u="heavy" spc="-3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процессор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 то Вам </a:t>
            </a:r>
            <a:r>
              <a:rPr sz="1200" spc="-5" dirty="0">
                <a:latin typeface="Arial"/>
                <a:cs typeface="Arial"/>
              </a:rPr>
              <a:t>необходимо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скачать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32-х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разрядную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версию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Wireshark.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 Windows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это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http://wiresharkdownloads.riverbed.com/wireshark/win32/wireshark-win32-1.6.2.exe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1" y="393701"/>
            <a:ext cx="6713092" cy="52416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919480" marR="5715" indent="-457200" algn="just">
              <a:lnSpc>
                <a:spcPct val="95900"/>
              </a:lnSpc>
              <a:spcBef>
                <a:spcPts val="160"/>
              </a:spcBef>
            </a:pPr>
            <a:r>
              <a:rPr sz="1200" spc="-5" dirty="0">
                <a:latin typeface="Arial"/>
                <a:cs typeface="Arial"/>
              </a:rPr>
              <a:t>2.1.2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Запустите процесс инсталляции на Вашем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компьютере</a:t>
            </a: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Следуйте  подсказкам </a:t>
            </a: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умолчанию, подтверждая установку всех предлагаемых  компонент, нажатием </a:t>
            </a:r>
            <a:r>
              <a:rPr sz="1200" dirty="0">
                <a:latin typeface="Arial"/>
                <a:cs typeface="Arial"/>
              </a:rPr>
              <a:t>кнопки </a:t>
            </a:r>
            <a:r>
              <a:rPr sz="1200" spc="-204" dirty="0">
                <a:latin typeface="Arial"/>
                <a:cs typeface="Arial"/>
              </a:rPr>
              <a:t>―</a:t>
            </a:r>
            <a:r>
              <a:rPr sz="1200" b="1" spc="-204" dirty="0">
                <a:latin typeface="Arial"/>
                <a:cs typeface="Arial"/>
              </a:rPr>
              <a:t>NEXT</a:t>
            </a:r>
            <a:r>
              <a:rPr sz="1200" spc="-204" dirty="0">
                <a:latin typeface="Arial"/>
                <a:cs typeface="Arial"/>
              </a:rPr>
              <a:t>‖, </a:t>
            </a:r>
            <a:r>
              <a:rPr sz="1200" dirty="0">
                <a:latin typeface="Arial"/>
                <a:cs typeface="Arial"/>
              </a:rPr>
              <a:t>и по </a:t>
            </a:r>
            <a:r>
              <a:rPr sz="1200" spc="-5" dirty="0">
                <a:latin typeface="Arial"/>
                <a:cs typeface="Arial"/>
              </a:rPr>
              <a:t>завершении всех </a:t>
            </a:r>
            <a:r>
              <a:rPr sz="1200" spc="-10" dirty="0">
                <a:latin typeface="Arial"/>
                <a:cs typeface="Arial"/>
              </a:rPr>
              <a:t>процессов  </a:t>
            </a:r>
            <a:r>
              <a:rPr sz="1200" spc="-5" dirty="0">
                <a:latin typeface="Arial"/>
                <a:cs typeface="Arial"/>
              </a:rPr>
              <a:t>инсталляции </a:t>
            </a:r>
            <a:r>
              <a:rPr sz="1200" dirty="0">
                <a:latin typeface="Arial"/>
                <a:cs typeface="Arial"/>
              </a:rPr>
              <a:t>– с </a:t>
            </a:r>
            <a:r>
              <a:rPr sz="1200" spc="-5" dirty="0">
                <a:latin typeface="Arial"/>
                <a:cs typeface="Arial"/>
              </a:rPr>
              <a:t>программой можно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работать.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80"/>
              </a:lnSpc>
            </a:pPr>
            <a:r>
              <a:rPr sz="1200" u="heavy" spc="-3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Внимание!!!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Рассматривайте </a:t>
            </a:r>
            <a:r>
              <a:rPr sz="1200" spc="-5" dirty="0">
                <a:latin typeface="Arial"/>
                <a:cs typeface="Arial"/>
              </a:rPr>
              <a:t>эту программу не </a:t>
            </a:r>
            <a:r>
              <a:rPr sz="1200" dirty="0">
                <a:latin typeface="Arial"/>
                <a:cs typeface="Arial"/>
              </a:rPr>
              <a:t>только как </a:t>
            </a:r>
            <a:r>
              <a:rPr sz="1200" spc="-5" dirty="0">
                <a:latin typeface="Arial"/>
                <a:cs typeface="Arial"/>
              </a:rPr>
              <a:t>приложение, которое надо  изучить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для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выполнения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лабораторных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работ,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но</a:t>
            </a:r>
            <a:r>
              <a:rPr sz="1200" u="heavy" spc="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</a:t>
            </a:r>
            <a:r>
              <a:rPr sz="1200" b="1" u="heavy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первую</a:t>
            </a:r>
            <a:r>
              <a:rPr sz="1200" b="1" u="heavy" spc="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очередь,</a:t>
            </a:r>
            <a:r>
              <a:rPr sz="1200" b="1" u="heavy" spc="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как</a:t>
            </a:r>
            <a:r>
              <a:rPr sz="1200" b="1" u="heavy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приложение,</a:t>
            </a:r>
            <a:endParaRPr sz="1200" dirty="0">
              <a:latin typeface="Arial"/>
              <a:cs typeface="Arial"/>
            </a:endParaRPr>
          </a:p>
          <a:p>
            <a:pPr marL="12700" marR="6985" algn="just">
              <a:lnSpc>
                <a:spcPts val="1380"/>
              </a:lnSpc>
            </a:pPr>
            <a:r>
              <a:rPr sz="1200" u="heavy" spc="-3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которое будет полезно Вам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как </a:t>
            </a:r>
            <a:r>
              <a:rPr sz="1200" spc="-5" dirty="0">
                <a:latin typeface="Arial"/>
                <a:cs typeface="Arial"/>
              </a:rPr>
              <a:t>на Вашем домашнем компьютере, так </a:t>
            </a:r>
            <a:r>
              <a:rPr sz="1200" dirty="0">
                <a:latin typeface="Arial"/>
                <a:cs typeface="Arial"/>
              </a:rPr>
              <a:t>и в </a:t>
            </a:r>
            <a:r>
              <a:rPr sz="1200" spc="-5" dirty="0">
                <a:latin typeface="Arial"/>
                <a:cs typeface="Arial"/>
              </a:rPr>
              <a:t>работе </a:t>
            </a:r>
            <a:r>
              <a:rPr sz="1200" spc="-10" dirty="0">
                <a:latin typeface="Arial"/>
                <a:cs typeface="Arial"/>
              </a:rPr>
              <a:t>по  </a:t>
            </a:r>
            <a:r>
              <a:rPr sz="1200" spc="-5" dirty="0">
                <a:latin typeface="Arial"/>
                <a:cs typeface="Arial"/>
              </a:rPr>
              <a:t>получаемой </a:t>
            </a:r>
            <a:r>
              <a:rPr sz="1200" dirty="0">
                <a:latin typeface="Arial"/>
                <a:cs typeface="Arial"/>
              </a:rPr>
              <a:t>специальности </a:t>
            </a:r>
            <a:r>
              <a:rPr sz="1200" spc="-5" dirty="0">
                <a:latin typeface="Arial"/>
                <a:cs typeface="Arial"/>
              </a:rPr>
              <a:t>(Wireshark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наиболее широко используемый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доступный  </a:t>
            </a:r>
            <a:r>
              <a:rPr sz="1200" spc="-5" dirty="0">
                <a:latin typeface="Arial"/>
                <a:cs typeface="Arial"/>
              </a:rPr>
              <a:t>анализатор-сниффер </a:t>
            </a:r>
            <a:r>
              <a:rPr sz="1200" dirty="0">
                <a:latin typeface="Arial"/>
                <a:cs typeface="Arial"/>
              </a:rPr>
              <a:t>как в </a:t>
            </a:r>
            <a:r>
              <a:rPr sz="1200" spc="-5" dirty="0">
                <a:latin typeface="Arial"/>
                <a:cs typeface="Arial"/>
              </a:rPr>
              <a:t>среде системных администраторов, </a:t>
            </a:r>
            <a:r>
              <a:rPr sz="1200" dirty="0">
                <a:latin typeface="Arial"/>
                <a:cs typeface="Arial"/>
              </a:rPr>
              <a:t>так и среди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хакеров).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  <a:tabLst>
                <a:tab pos="911860" algn="l"/>
              </a:tabLst>
            </a:pPr>
            <a:r>
              <a:rPr sz="1200" b="1" spc="-5" dirty="0">
                <a:latin typeface="Arial"/>
                <a:cs typeface="Arial"/>
              </a:rPr>
              <a:t>2.2	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Начало работы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Анализатором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Wireshark.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Основные</a:t>
            </a:r>
            <a:r>
              <a:rPr sz="12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возможности.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Чтобы </a:t>
            </a:r>
            <a:r>
              <a:rPr sz="1200" spc="-5" dirty="0">
                <a:latin typeface="Arial"/>
                <a:cs typeface="Arial"/>
              </a:rPr>
              <a:t>запустить данное приложение необходимо два раза щелкнуть </a:t>
            </a:r>
            <a:r>
              <a:rPr sz="1200" dirty="0">
                <a:latin typeface="Arial"/>
                <a:cs typeface="Arial"/>
              </a:rPr>
              <a:t>по  </a:t>
            </a:r>
            <a:r>
              <a:rPr sz="1200" spc="-5" dirty="0">
                <a:latin typeface="Arial"/>
                <a:cs typeface="Arial"/>
              </a:rPr>
              <a:t>соответствующему </a:t>
            </a:r>
            <a:r>
              <a:rPr sz="1200" dirty="0">
                <a:latin typeface="Arial"/>
                <a:cs typeface="Arial"/>
              </a:rPr>
              <a:t>ярлыку в папке с </a:t>
            </a:r>
            <a:r>
              <a:rPr sz="1200" spc="-5" dirty="0">
                <a:latin typeface="Arial"/>
                <a:cs typeface="Arial"/>
              </a:rPr>
              <a:t>установленной программой.</a:t>
            </a:r>
            <a:endParaRPr sz="1200" dirty="0">
              <a:latin typeface="Arial"/>
              <a:cs typeface="Arial"/>
            </a:endParaRPr>
          </a:p>
          <a:p>
            <a:pPr marL="12700" marR="13335" indent="44958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Все </a:t>
            </a:r>
            <a:r>
              <a:rPr sz="1200" spc="-5" dirty="0">
                <a:latin typeface="Arial"/>
                <a:cs typeface="Arial"/>
              </a:rPr>
              <a:t>возможности данной программы невозможно изучить </a:t>
            </a:r>
            <a:r>
              <a:rPr sz="1200" dirty="0">
                <a:latin typeface="Arial"/>
                <a:cs typeface="Arial"/>
              </a:rPr>
              <a:t>в масштабах </a:t>
            </a:r>
            <a:r>
              <a:rPr sz="1200" spc="-5" dirty="0">
                <a:latin typeface="Arial"/>
                <a:cs typeface="Arial"/>
              </a:rPr>
              <a:t>одной  лабораторной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работы.</a:t>
            </a:r>
            <a:endParaRPr sz="1200" dirty="0">
              <a:latin typeface="Arial"/>
              <a:cs typeface="Arial"/>
            </a:endParaRPr>
          </a:p>
          <a:p>
            <a:pPr marL="12700" marR="6985" indent="44958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данной работе </a:t>
            </a:r>
            <a:r>
              <a:rPr sz="1200" dirty="0">
                <a:latin typeface="Arial"/>
                <a:cs typeface="Arial"/>
              </a:rPr>
              <a:t>Wireshark </a:t>
            </a:r>
            <a:r>
              <a:rPr sz="1200" spc="-5" dirty="0">
                <a:latin typeface="Arial"/>
                <a:cs typeface="Arial"/>
              </a:rPr>
              <a:t>используется </a:t>
            </a:r>
            <a:r>
              <a:rPr sz="1200" dirty="0">
                <a:latin typeface="Arial"/>
                <a:cs typeface="Arial"/>
              </a:rPr>
              <a:t>в качестве </a:t>
            </a:r>
            <a:r>
              <a:rPr sz="1200" spc="-5" dirty="0">
                <a:latin typeface="Arial"/>
                <a:cs typeface="Arial"/>
              </a:rPr>
              <a:t>инструмента для анализа  сетевых пакетов, генерируемых Web-приложениями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некоторыми другими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службами.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Однако, </a:t>
            </a:r>
            <a:r>
              <a:rPr sz="1200" spc="-5" dirty="0">
                <a:latin typeface="Arial"/>
                <a:cs typeface="Arial"/>
              </a:rPr>
              <a:t>поскольку фильтры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процессе выполнения данной работы не  используются, </a:t>
            </a:r>
            <a:r>
              <a:rPr sz="1200" dirty="0">
                <a:latin typeface="Arial"/>
                <a:cs typeface="Arial"/>
              </a:rPr>
              <a:t>то после </a:t>
            </a:r>
            <a:r>
              <a:rPr sz="1200" spc="-5" dirty="0">
                <a:latin typeface="Arial"/>
                <a:cs typeface="Arial"/>
              </a:rPr>
              <a:t>окончания работы программы </a:t>
            </a:r>
            <a:r>
              <a:rPr sz="1200" dirty="0">
                <a:latin typeface="Arial"/>
                <a:cs typeface="Arial"/>
              </a:rPr>
              <a:t>Wireshark, </a:t>
            </a:r>
            <a:r>
              <a:rPr sz="1200" spc="-5" dirty="0">
                <a:latin typeface="Arial"/>
                <a:cs typeface="Arial"/>
              </a:rPr>
              <a:t>на Вашем диске  остается файл </a:t>
            </a:r>
            <a:r>
              <a:rPr sz="1200" dirty="0">
                <a:latin typeface="Arial"/>
                <a:cs typeface="Arial"/>
              </a:rPr>
              <a:t>в котором </a:t>
            </a:r>
            <a:r>
              <a:rPr sz="1200" spc="-5" dirty="0">
                <a:latin typeface="Arial"/>
                <a:cs typeface="Arial"/>
              </a:rPr>
              <a:t>хранятся все перехваченные </a:t>
            </a:r>
            <a:r>
              <a:rPr sz="1200" dirty="0">
                <a:latin typeface="Arial"/>
                <a:cs typeface="Arial"/>
              </a:rPr>
              <a:t>пакеты от </a:t>
            </a:r>
            <a:r>
              <a:rPr sz="1200" spc="-5" dirty="0">
                <a:latin typeface="Arial"/>
                <a:cs typeface="Arial"/>
              </a:rPr>
              <a:t>всех сетевых служб,  запущенных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активных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данный </a:t>
            </a:r>
            <a:r>
              <a:rPr sz="1200" dirty="0">
                <a:latin typeface="Arial"/>
                <a:cs typeface="Arial"/>
              </a:rPr>
              <a:t>момент </a:t>
            </a:r>
            <a:r>
              <a:rPr sz="1200" spc="-5" dirty="0">
                <a:latin typeface="Arial"/>
                <a:cs typeface="Arial"/>
              </a:rPr>
              <a:t>на Вашем компьютере </a:t>
            </a:r>
            <a:r>
              <a:rPr sz="1200" spc="20" dirty="0">
                <a:latin typeface="Arial"/>
                <a:cs typeface="Arial"/>
              </a:rPr>
              <a:t>(</a:t>
            </a:r>
            <a:r>
              <a:rPr sz="120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даже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от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тех служб,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которых Вы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подозреваете</a:t>
            </a:r>
            <a:r>
              <a:rPr sz="1200" spc="-5" dirty="0">
                <a:latin typeface="Arial"/>
                <a:cs typeface="Arial"/>
              </a:rPr>
              <a:t>!).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10795" indent="44958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Ниже </a:t>
            </a:r>
            <a:r>
              <a:rPr sz="1200" dirty="0">
                <a:latin typeface="Arial"/>
                <a:cs typeface="Arial"/>
              </a:rPr>
              <a:t>приводятся </a:t>
            </a:r>
            <a:r>
              <a:rPr sz="1200" spc="-5" dirty="0">
                <a:latin typeface="Arial"/>
                <a:cs typeface="Arial"/>
              </a:rPr>
              <a:t>лишь краткое описание работы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программой для </a:t>
            </a:r>
            <a:r>
              <a:rPr sz="1200" spc="-5" dirty="0" err="1">
                <a:latin typeface="Arial"/>
                <a:cs typeface="Arial"/>
              </a:rPr>
              <a:t>выполнения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 smtClean="0">
                <a:latin typeface="Arial"/>
                <a:cs typeface="Arial"/>
              </a:rPr>
              <a:t>работы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12" y="692911"/>
            <a:ext cx="5323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Главное окно программы </a:t>
            </a:r>
            <a:r>
              <a:rPr sz="1400" dirty="0">
                <a:latin typeface="Arial"/>
                <a:cs typeface="Arial"/>
              </a:rPr>
              <a:t>Wireshark </a:t>
            </a:r>
            <a:r>
              <a:rPr sz="1400" spc="-5" dirty="0">
                <a:latin typeface="Arial"/>
                <a:cs typeface="Arial"/>
              </a:rPr>
              <a:t>представлено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рисунке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248" y="1674355"/>
            <a:ext cx="6332512" cy="3755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248" y="1819356"/>
            <a:ext cx="6332855" cy="273685"/>
          </a:xfrm>
          <a:custGeom>
            <a:avLst/>
            <a:gdLst/>
            <a:ahLst/>
            <a:cxnLst/>
            <a:rect l="l" t="t" r="r" b="b"/>
            <a:pathLst>
              <a:path w="6332855" h="273685">
                <a:moveTo>
                  <a:pt x="0" y="0"/>
                </a:moveTo>
                <a:lnTo>
                  <a:pt x="6332361" y="0"/>
                </a:lnTo>
                <a:lnTo>
                  <a:pt x="6332361" y="273102"/>
                </a:lnTo>
                <a:lnTo>
                  <a:pt x="0" y="273102"/>
                </a:lnTo>
              </a:path>
            </a:pathLst>
          </a:custGeom>
          <a:ln w="115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248" y="1819356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102"/>
                </a:lnTo>
              </a:path>
            </a:pathLst>
          </a:custGeom>
          <a:ln w="1033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2457" y="1159445"/>
            <a:ext cx="1119505" cy="410209"/>
          </a:xfrm>
          <a:prstGeom prst="rect">
            <a:avLst/>
          </a:prstGeom>
          <a:ln w="1144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66370" marR="158750" indent="142240">
              <a:lnSpc>
                <a:spcPts val="1520"/>
              </a:lnSpc>
              <a:spcBef>
                <a:spcPts val="15"/>
              </a:spcBef>
            </a:pPr>
            <a:r>
              <a:rPr sz="1250" spc="-70" dirty="0">
                <a:latin typeface="Arial"/>
                <a:cs typeface="Arial"/>
              </a:rPr>
              <a:t>Панель  управления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248" y="2092459"/>
            <a:ext cx="3827779" cy="227965"/>
          </a:xfrm>
          <a:custGeom>
            <a:avLst/>
            <a:gdLst/>
            <a:ahLst/>
            <a:cxnLst/>
            <a:rect l="l" t="t" r="r" b="b"/>
            <a:pathLst>
              <a:path w="3827779" h="227964">
                <a:moveTo>
                  <a:pt x="3827512" y="0"/>
                </a:moveTo>
                <a:lnTo>
                  <a:pt x="3827512" y="227666"/>
                </a:lnTo>
                <a:lnTo>
                  <a:pt x="0" y="227666"/>
                </a:lnTo>
                <a:lnTo>
                  <a:pt x="0" y="0"/>
                </a:lnTo>
              </a:path>
            </a:pathLst>
          </a:custGeom>
          <a:ln w="115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2760" y="2320125"/>
            <a:ext cx="2505075" cy="0"/>
          </a:xfrm>
          <a:custGeom>
            <a:avLst/>
            <a:gdLst/>
            <a:ahLst/>
            <a:cxnLst/>
            <a:rect l="l" t="t" r="r" b="b"/>
            <a:pathLst>
              <a:path w="2505075">
                <a:moveTo>
                  <a:pt x="0" y="0"/>
                </a:moveTo>
                <a:lnTo>
                  <a:pt x="2504849" y="0"/>
                </a:lnTo>
              </a:path>
            </a:pathLst>
          </a:custGeom>
          <a:ln w="115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5248" y="2305996"/>
            <a:ext cx="6332855" cy="3018155"/>
          </a:xfrm>
          <a:custGeom>
            <a:avLst/>
            <a:gdLst/>
            <a:ahLst/>
            <a:cxnLst/>
            <a:rect l="l" t="t" r="r" b="b"/>
            <a:pathLst>
              <a:path w="6332855" h="3018154">
                <a:moveTo>
                  <a:pt x="0" y="0"/>
                </a:moveTo>
                <a:lnTo>
                  <a:pt x="0" y="3017811"/>
                </a:lnTo>
                <a:lnTo>
                  <a:pt x="6332361" y="3017811"/>
                </a:lnTo>
                <a:lnTo>
                  <a:pt x="6332361" y="0"/>
                </a:lnTo>
              </a:path>
            </a:pathLst>
          </a:custGeom>
          <a:ln w="113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3512" y="3457781"/>
            <a:ext cx="1119505" cy="410209"/>
          </a:xfrm>
          <a:prstGeom prst="rect">
            <a:avLst/>
          </a:prstGeom>
          <a:solidFill>
            <a:srgbClr val="FFFFFF"/>
          </a:solidFill>
          <a:ln w="1144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290195" marR="266700" indent="-16510">
              <a:lnSpc>
                <a:spcPts val="1520"/>
              </a:lnSpc>
              <a:spcBef>
                <a:spcPts val="15"/>
              </a:spcBef>
            </a:pPr>
            <a:r>
              <a:rPr sz="1250" spc="-60" dirty="0">
                <a:latin typeface="Arial"/>
                <a:cs typeface="Arial"/>
              </a:rPr>
              <a:t>Рабочая  </a:t>
            </a:r>
            <a:r>
              <a:rPr sz="1250" spc="-65" dirty="0">
                <a:latin typeface="Arial"/>
                <a:cs typeface="Arial"/>
              </a:rPr>
              <a:t>область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0561" y="1154950"/>
            <a:ext cx="1119505" cy="410209"/>
          </a:xfrm>
          <a:prstGeom prst="rect">
            <a:avLst/>
          </a:prstGeom>
          <a:ln w="1144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46685" marR="139065" indent="161925">
              <a:lnSpc>
                <a:spcPts val="1520"/>
              </a:lnSpc>
              <a:spcBef>
                <a:spcPts val="15"/>
              </a:spcBef>
            </a:pPr>
            <a:r>
              <a:rPr sz="1250" spc="-70" dirty="0">
                <a:latin typeface="Arial"/>
                <a:cs typeface="Arial"/>
              </a:rPr>
              <a:t>Панель  фильтрации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0257" y="1598433"/>
            <a:ext cx="0" cy="494030"/>
          </a:xfrm>
          <a:custGeom>
            <a:avLst/>
            <a:gdLst/>
            <a:ahLst/>
            <a:cxnLst/>
            <a:rect l="l" t="t" r="r" b="b"/>
            <a:pathLst>
              <a:path h="494030">
                <a:moveTo>
                  <a:pt x="0" y="0"/>
                </a:moveTo>
                <a:lnTo>
                  <a:pt x="0" y="494025"/>
                </a:lnTo>
              </a:path>
            </a:pathLst>
          </a:custGeom>
          <a:ln w="3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8193" y="1569052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250304"/>
                </a:moveTo>
                <a:lnTo>
                  <a:pt x="0" y="0"/>
                </a:lnTo>
              </a:path>
            </a:pathLst>
          </a:custGeom>
          <a:ln w="3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5639180"/>
            <a:ext cx="6507480" cy="2898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Рисунок </a:t>
            </a:r>
            <a:r>
              <a:rPr sz="1400" dirty="0">
                <a:latin typeface="Arial"/>
                <a:cs typeface="Arial"/>
              </a:rPr>
              <a:t>2 - </a:t>
            </a:r>
            <a:r>
              <a:rPr sz="1400" spc="-5" dirty="0">
                <a:latin typeface="Arial"/>
                <a:cs typeface="Arial"/>
              </a:rPr>
              <a:t>Главное окно программы-анализатора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Wireshark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8255" indent="449580" algn="just">
              <a:lnSpc>
                <a:spcPts val="1610"/>
              </a:lnSpc>
              <a:spcBef>
                <a:spcPts val="5"/>
              </a:spcBef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Панель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управления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позволяет управлять основными возможностями  приложения, например, начать перехват сетевых пакетов, открыть  сохраненную ранее сессию перехвата пакетов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т.д.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ct val="96000"/>
              </a:lnSpc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Панель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фильтра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дает возможность отфильтровать ненужные пакеты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оставить только необходимые. Фильтрацию </a:t>
            </a:r>
            <a:r>
              <a:rPr sz="1400" dirty="0">
                <a:latin typeface="Arial"/>
                <a:cs typeface="Arial"/>
              </a:rPr>
              <a:t>можно </a:t>
            </a:r>
            <a:r>
              <a:rPr sz="1400" spc="-5" dirty="0">
                <a:latin typeface="Arial"/>
                <a:cs typeface="Arial"/>
              </a:rPr>
              <a:t>осуществить, написав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соответствующем поле </a:t>
            </a:r>
            <a:r>
              <a:rPr sz="1400" dirty="0">
                <a:latin typeface="Arial"/>
                <a:cs typeface="Arial"/>
              </a:rPr>
              <a:t>маску </a:t>
            </a:r>
            <a:r>
              <a:rPr sz="1400" spc="-5" dirty="0">
                <a:latin typeface="Arial"/>
                <a:cs typeface="Arial"/>
              </a:rPr>
              <a:t>фильтрации (например, «SIP|UDP»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будут  отображаться только пакеты, содержащие поля протоколов SIP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UDP).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610"/>
              </a:lnSpc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рабочей области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отображаются перехваченные пакеты (верхняя  </a:t>
            </a:r>
            <a:r>
              <a:rPr sz="1400" dirty="0">
                <a:latin typeface="Arial"/>
                <a:cs typeface="Arial"/>
              </a:rPr>
              <a:t>часть </a:t>
            </a:r>
            <a:r>
              <a:rPr sz="1400" spc="-5" dirty="0">
                <a:latin typeface="Arial"/>
                <a:cs typeface="Arial"/>
              </a:rPr>
              <a:t>рабочей </a:t>
            </a:r>
            <a:r>
              <a:rPr sz="1400" dirty="0">
                <a:latin typeface="Arial"/>
                <a:cs typeface="Arial"/>
              </a:rPr>
              <a:t>области) и </a:t>
            </a:r>
            <a:r>
              <a:rPr sz="1400" spc="-5" dirty="0">
                <a:latin typeface="Arial"/>
                <a:cs typeface="Arial"/>
              </a:rPr>
              <a:t>расшифровка каждого поля сетевого пакета  </a:t>
            </a:r>
            <a:r>
              <a:rPr sz="1400" dirty="0">
                <a:latin typeface="Arial"/>
                <a:cs typeface="Arial"/>
              </a:rPr>
              <a:t>(нижняя </a:t>
            </a:r>
            <a:r>
              <a:rPr sz="1400" spc="-5" dirty="0">
                <a:latin typeface="Arial"/>
                <a:cs typeface="Arial"/>
              </a:rPr>
              <a:t>часть рабочей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области).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4435"/>
            <a:ext cx="464375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пункте меню </a:t>
            </a:r>
            <a:r>
              <a:rPr sz="1200" b="1" spc="-5" dirty="0">
                <a:latin typeface="Arial"/>
                <a:cs typeface="Arial"/>
              </a:rPr>
              <a:t>Capture </a:t>
            </a:r>
            <a:r>
              <a:rPr sz="1200" spc="-5" dirty="0">
                <a:latin typeface="Arial"/>
                <a:cs typeface="Arial"/>
              </a:rPr>
              <a:t>(фиксация, перехват) выберите </a:t>
            </a:r>
            <a:r>
              <a:rPr sz="1200" b="1" spc="-5" dirty="0">
                <a:latin typeface="Arial"/>
                <a:cs typeface="Arial"/>
              </a:rPr>
              <a:t>Options</a:t>
            </a:r>
            <a:r>
              <a:rPr sz="1200" spc="-5" dirty="0">
                <a:latin typeface="Arial"/>
                <a:cs typeface="Arial"/>
              </a:rPr>
              <a:t>.  </a:t>
            </a:r>
            <a:r>
              <a:rPr sz="1200" dirty="0">
                <a:latin typeface="Arial"/>
                <a:cs typeface="Arial"/>
              </a:rPr>
              <a:t>У Вас </a:t>
            </a:r>
            <a:r>
              <a:rPr sz="1200" spc="-5" dirty="0">
                <a:latin typeface="Arial"/>
                <a:cs typeface="Arial"/>
              </a:rPr>
              <a:t>откроется следующее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окно: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455" y="1069974"/>
            <a:ext cx="5565775" cy="383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9825" y="5779134"/>
            <a:ext cx="431164" cy="344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627" y="4879974"/>
            <a:ext cx="6507480" cy="198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3 – </a:t>
            </a:r>
            <a:r>
              <a:rPr sz="1200" spc="-5" dirty="0">
                <a:latin typeface="Arial"/>
                <a:cs typeface="Arial"/>
              </a:rPr>
              <a:t>Окно </a:t>
            </a:r>
            <a:r>
              <a:rPr sz="1200" b="1" spc="-5" dirty="0">
                <a:latin typeface="Arial"/>
                <a:cs typeface="Arial"/>
              </a:rPr>
              <a:t>Options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меню </a:t>
            </a:r>
            <a:r>
              <a:rPr sz="1200" b="1" spc="-5" dirty="0">
                <a:latin typeface="Arial"/>
                <a:cs typeface="Arial"/>
              </a:rPr>
              <a:t>Capture </a:t>
            </a:r>
            <a:r>
              <a:rPr sz="1200" spc="-5" dirty="0">
                <a:latin typeface="Arial"/>
                <a:cs typeface="Arial"/>
              </a:rPr>
              <a:t>(фиксация,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перехват)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Для того, чтобы следить за процессом перехвата всех пакетов (</a:t>
            </a:r>
            <a:r>
              <a:rPr sz="1200" b="1" spc="-5" dirty="0">
                <a:latin typeface="Arial"/>
                <a:cs typeface="Arial"/>
              </a:rPr>
              <a:t>без фильтрации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dirty="0">
                <a:latin typeface="Arial"/>
                <a:cs typeface="Arial"/>
              </a:rPr>
              <a:t>–  </a:t>
            </a:r>
            <a:r>
              <a:rPr sz="1200" spc="-5" dirty="0">
                <a:latin typeface="Arial"/>
                <a:cs typeface="Arial"/>
              </a:rPr>
              <a:t>выберите режим </a:t>
            </a:r>
            <a:r>
              <a:rPr sz="1200" dirty="0">
                <a:latin typeface="Arial"/>
                <a:cs typeface="Arial"/>
              </a:rPr>
              <a:t>«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Capture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packets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promiscuous mode</a:t>
            </a:r>
            <a:r>
              <a:rPr sz="1200" spc="-5" dirty="0">
                <a:latin typeface="Arial"/>
                <a:cs typeface="Arial"/>
              </a:rPr>
              <a:t>» (Перехват всех пакетов без  разбора)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для этого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уберите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галочку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соответствующем</a:t>
            </a:r>
            <a:r>
              <a:rPr sz="1200" dirty="0">
                <a:latin typeface="Arial"/>
                <a:cs typeface="Arial"/>
              </a:rPr>
              <a:t> окне.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370"/>
              </a:lnSpc>
              <a:spcBef>
                <a:spcPts val="5"/>
              </a:spcBef>
              <a:tabLst>
                <a:tab pos="4730115" algn="l"/>
              </a:tabLst>
            </a:pPr>
            <a:r>
              <a:rPr sz="1200" dirty="0">
                <a:latin typeface="Arial"/>
                <a:cs typeface="Arial"/>
              </a:rPr>
              <a:t>Чтобы </a:t>
            </a:r>
            <a:r>
              <a:rPr sz="1200" spc="-5" dirty="0">
                <a:latin typeface="Arial"/>
                <a:cs typeface="Arial"/>
              </a:rPr>
              <a:t>начать перехват пакетов 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нажмите на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значок	(</a:t>
            </a:r>
            <a:r>
              <a:rPr sz="1200" b="1" spc="-5" dirty="0">
                <a:latin typeface="Arial"/>
                <a:cs typeface="Arial"/>
              </a:rPr>
              <a:t>Start</a:t>
            </a:r>
            <a:r>
              <a:rPr sz="1200" spc="-5" dirty="0">
                <a:latin typeface="Arial"/>
                <a:cs typeface="Arial"/>
              </a:rPr>
              <a:t>) </a:t>
            </a:r>
            <a:r>
              <a:rPr sz="1200" b="1" spc="-5" dirty="0">
                <a:latin typeface="Arial"/>
                <a:cs typeface="Arial"/>
              </a:rPr>
              <a:t>главной панели</a:t>
            </a:r>
            <a:r>
              <a:rPr sz="1200" spc="-5" dirty="0">
                <a:latin typeface="Arial"/>
                <a:cs typeface="Arial"/>
              </a:rPr>
              <a:t>,  либо </a:t>
            </a:r>
            <a:r>
              <a:rPr sz="1200" dirty="0">
                <a:latin typeface="Arial"/>
                <a:cs typeface="Arial"/>
              </a:rPr>
              <a:t>кнопку «</a:t>
            </a:r>
            <a:r>
              <a:rPr sz="1200" b="1" dirty="0">
                <a:latin typeface="Arial"/>
                <a:cs typeface="Arial"/>
              </a:rPr>
              <a:t>Start</a:t>
            </a:r>
            <a:r>
              <a:rPr sz="1200" dirty="0">
                <a:latin typeface="Arial"/>
                <a:cs typeface="Arial"/>
              </a:rPr>
              <a:t>» в окне </a:t>
            </a:r>
            <a:r>
              <a:rPr sz="1200" b="1" spc="-5" dirty="0">
                <a:latin typeface="Arial"/>
                <a:cs typeface="Arial"/>
              </a:rPr>
              <a:t>Capture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Options.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появившемся </a:t>
            </a:r>
            <a:r>
              <a:rPr sz="1200" dirty="0">
                <a:latin typeface="Arial"/>
                <a:cs typeface="Arial"/>
              </a:rPr>
              <a:t>списке </a:t>
            </a:r>
            <a:r>
              <a:rPr sz="1200" spc="-5" dirty="0">
                <a:latin typeface="Arial"/>
                <a:cs typeface="Arial"/>
              </a:rPr>
              <a:t>сетевых интерфейсов </a:t>
            </a:r>
            <a:r>
              <a:rPr sz="1200" dirty="0">
                <a:latin typeface="Arial"/>
                <a:cs typeface="Arial"/>
              </a:rPr>
              <a:t>выберите </a:t>
            </a:r>
            <a:r>
              <a:rPr sz="1200" spc="-5" dirty="0">
                <a:latin typeface="Arial"/>
                <a:cs typeface="Arial"/>
              </a:rPr>
              <a:t>тот </a:t>
            </a:r>
            <a:r>
              <a:rPr sz="1200" dirty="0">
                <a:latin typeface="Arial"/>
                <a:cs typeface="Arial"/>
              </a:rPr>
              <a:t>интерфейс,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для которого  </a:t>
            </a:r>
            <a:r>
              <a:rPr sz="1200" spc="-5" dirty="0">
                <a:latin typeface="Arial"/>
                <a:cs typeface="Arial"/>
              </a:rPr>
              <a:t>параметр «</a:t>
            </a:r>
            <a:r>
              <a:rPr sz="1200" b="1" spc="-5" dirty="0">
                <a:latin typeface="Arial"/>
                <a:cs typeface="Arial"/>
              </a:rPr>
              <a:t>Packets</a:t>
            </a:r>
            <a:r>
              <a:rPr sz="1200" spc="-5" dirty="0">
                <a:latin typeface="Arial"/>
                <a:cs typeface="Arial"/>
              </a:rPr>
              <a:t>» постоянно увеличивается (это означает, что на данном интерфейсе 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наблюдается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активность</a:t>
            </a:r>
            <a:r>
              <a:rPr sz="1200" spc="-5" dirty="0"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4050" y="6867524"/>
            <a:ext cx="6314439" cy="1138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0925" y="8987154"/>
            <a:ext cx="205739" cy="21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7972805"/>
            <a:ext cx="6508750" cy="1481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684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Рисунок </a:t>
            </a:r>
            <a:r>
              <a:rPr sz="1200" dirty="0">
                <a:latin typeface="Arial"/>
                <a:cs typeface="Arial"/>
              </a:rPr>
              <a:t>4 – Выбор </a:t>
            </a:r>
            <a:r>
              <a:rPr sz="1200" spc="-5" dirty="0">
                <a:latin typeface="Arial"/>
                <a:cs typeface="Arial"/>
              </a:rPr>
              <a:t>активного сетевого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интерфейса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Для начала </a:t>
            </a:r>
            <a:r>
              <a:rPr sz="1400" spc="-10" dirty="0">
                <a:latin typeface="Arial"/>
                <a:cs typeface="Arial"/>
              </a:rPr>
              <a:t>перехвата </a:t>
            </a:r>
            <a:r>
              <a:rPr sz="1400" spc="-5" dirty="0">
                <a:latin typeface="Arial"/>
                <a:cs typeface="Arial"/>
              </a:rPr>
              <a:t>нажмите кнопку </a:t>
            </a:r>
            <a:r>
              <a:rPr sz="1400" dirty="0">
                <a:latin typeface="Arial"/>
                <a:cs typeface="Arial"/>
              </a:rPr>
              <a:t>«</a:t>
            </a:r>
            <a:r>
              <a:rPr sz="1400" b="1" dirty="0">
                <a:latin typeface="Arial"/>
                <a:cs typeface="Arial"/>
              </a:rPr>
              <a:t>Start</a:t>
            </a:r>
            <a:r>
              <a:rPr sz="1400" dirty="0">
                <a:latin typeface="Arial"/>
                <a:cs typeface="Arial"/>
              </a:rPr>
              <a:t>»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для активного сетевого  интерфейса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ts val="1620"/>
              </a:lnSpc>
              <a:tabLst>
                <a:tab pos="5734685" algn="l"/>
              </a:tabLst>
            </a:pPr>
            <a:r>
              <a:rPr sz="1400" spc="-5" dirty="0">
                <a:latin typeface="Arial"/>
                <a:cs typeface="Arial"/>
              </a:rPr>
              <a:t>Для остановки </a:t>
            </a:r>
            <a:r>
              <a:rPr sz="1400" spc="-10" dirty="0">
                <a:latin typeface="Arial"/>
                <a:cs typeface="Arial"/>
              </a:rPr>
              <a:t>перехвата </a:t>
            </a:r>
            <a:r>
              <a:rPr sz="1400" spc="-5" dirty="0">
                <a:latin typeface="Arial"/>
                <a:cs typeface="Arial"/>
              </a:rPr>
              <a:t>пакетов необходимо нажать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значок	(</a:t>
            </a:r>
            <a:r>
              <a:rPr sz="1400" b="1" spc="-5" dirty="0">
                <a:latin typeface="Arial"/>
                <a:cs typeface="Arial"/>
              </a:rPr>
              <a:t>Stop</a:t>
            </a:r>
            <a:r>
              <a:rPr sz="1400" spc="-5" dirty="0">
                <a:latin typeface="Arial"/>
                <a:cs typeface="Arial"/>
              </a:rPr>
              <a:t>)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панели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управления.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2911"/>
            <a:ext cx="6509384" cy="4542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3"/>
              <a:tabLst>
                <a:tab pos="241935" algn="l"/>
              </a:tabLst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Порядок выполнения</a:t>
            </a:r>
            <a:r>
              <a:rPr sz="1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работы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eriod" startAt="3"/>
            </a:pPr>
            <a:endParaRPr sz="1400" dirty="0">
              <a:latin typeface="Times New Roman"/>
              <a:cs typeface="Times New Roman"/>
            </a:endParaRPr>
          </a:p>
          <a:p>
            <a:pPr marL="12700" marR="7620" indent="179705" algn="just">
              <a:lnSpc>
                <a:spcPts val="1610"/>
              </a:lnSpc>
            </a:pPr>
            <a:r>
              <a:rPr sz="1400" spc="-5" dirty="0">
                <a:latin typeface="Arial"/>
                <a:cs typeface="Arial"/>
              </a:rPr>
              <a:t>Для понимания работы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анализатором,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 err="1">
                <a:latin typeface="Arial"/>
                <a:cs typeface="Arial"/>
              </a:rPr>
              <a:t>данной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работе </a:t>
            </a:r>
            <a:r>
              <a:rPr sz="1400" dirty="0">
                <a:latin typeface="Arial"/>
                <a:cs typeface="Arial"/>
              </a:rPr>
              <a:t>мы  </a:t>
            </a:r>
            <a:r>
              <a:rPr sz="1400" spc="-5" dirty="0">
                <a:latin typeface="Arial"/>
                <a:cs typeface="Arial"/>
              </a:rPr>
              <a:t>будем исследовать простейшие коммуникационные </a:t>
            </a:r>
            <a:r>
              <a:rPr sz="1400" dirty="0">
                <a:latin typeface="Arial"/>
                <a:cs typeface="Arial"/>
              </a:rPr>
              <a:t>процессы, </a:t>
            </a:r>
            <a:r>
              <a:rPr sz="1400" spc="-5" dirty="0">
                <a:latin typeface="Arial"/>
                <a:cs typeface="Arial"/>
              </a:rPr>
              <a:t>которые </a:t>
            </a:r>
            <a:r>
              <a:rPr sz="1400" dirty="0">
                <a:latin typeface="Arial"/>
                <a:cs typeface="Arial"/>
              </a:rPr>
              <a:t>Вы  </a:t>
            </a:r>
            <a:r>
              <a:rPr sz="1400" spc="-5" dirty="0">
                <a:latin typeface="Arial"/>
                <a:cs typeface="Arial"/>
              </a:rPr>
              <a:t>запустите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Вашем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компьютере.</a:t>
            </a:r>
            <a:endParaRPr sz="1400" dirty="0">
              <a:latin typeface="Arial"/>
              <a:cs typeface="Arial"/>
            </a:endParaRPr>
          </a:p>
          <a:p>
            <a:pPr marL="192405">
              <a:lnSpc>
                <a:spcPts val="1525"/>
              </a:lnSpc>
              <a:tabLst>
                <a:tab pos="466725" algn="l"/>
                <a:tab pos="1353185" algn="l"/>
                <a:tab pos="1951355" algn="l"/>
                <a:tab pos="2974975" algn="l"/>
                <a:tab pos="4020185" algn="l"/>
                <a:tab pos="4853305" algn="l"/>
                <a:tab pos="5394960" algn="l"/>
              </a:tabLst>
            </a:pPr>
            <a:r>
              <a:rPr sz="1400" dirty="0">
                <a:latin typeface="Arial"/>
                <a:cs typeface="Arial"/>
              </a:rPr>
              <a:t>В	</a:t>
            </a:r>
            <a:r>
              <a:rPr sz="1400" spc="-5" dirty="0">
                <a:latin typeface="Arial"/>
                <a:cs typeface="Arial"/>
              </a:rPr>
              <a:t>качестве	таких	процессов	</a:t>
            </a:r>
            <a:r>
              <a:rPr sz="1400" spc="-10" dirty="0">
                <a:latin typeface="Arial"/>
                <a:cs typeface="Arial"/>
              </a:rPr>
              <a:t>исследуем	</a:t>
            </a:r>
            <a:r>
              <a:rPr sz="1400" spc="-5" dirty="0">
                <a:latin typeface="Arial"/>
                <a:cs typeface="Arial"/>
              </a:rPr>
              <a:t>процесс	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Ping	</a:t>
            </a:r>
            <a:r>
              <a:rPr sz="1400" spc="-5" dirty="0">
                <a:latin typeface="Arial"/>
                <a:cs typeface="Arial"/>
              </a:rPr>
              <a:t>(«прозвонка»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14"/>
              </a:lnSpc>
            </a:pPr>
            <a:r>
              <a:rPr sz="1400" spc="-5" dirty="0">
                <a:latin typeface="Arial"/>
                <a:cs typeface="Arial"/>
              </a:rPr>
              <a:t>соединения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удаленным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хостом).</a:t>
            </a:r>
            <a:endParaRPr sz="1400" dirty="0">
              <a:latin typeface="Arial"/>
              <a:cs typeface="Arial"/>
            </a:endParaRPr>
          </a:p>
          <a:p>
            <a:pPr marL="12700" marR="8890" indent="179705">
              <a:lnSpc>
                <a:spcPts val="161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Этот </a:t>
            </a:r>
            <a:r>
              <a:rPr sz="1400" spc="-5" dirty="0">
                <a:latin typeface="Arial"/>
                <a:cs typeface="Arial"/>
              </a:rPr>
              <a:t>процесс наиболее часто используются для выявления проблем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транспортной </a:t>
            </a:r>
            <a:r>
              <a:rPr sz="1400" spc="-10" dirty="0">
                <a:latin typeface="Arial"/>
                <a:cs typeface="Arial"/>
              </a:rPr>
              <a:t>сети. </a:t>
            </a:r>
            <a:r>
              <a:rPr sz="1400" spc="-5" dirty="0">
                <a:latin typeface="Arial"/>
                <a:cs typeface="Arial"/>
              </a:rPr>
              <a:t>Процесс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Ping </a:t>
            </a:r>
            <a:r>
              <a:rPr sz="1400" spc="-5" dirty="0">
                <a:latin typeface="Arial"/>
                <a:cs typeface="Arial"/>
              </a:rPr>
              <a:t>использует для этих </a:t>
            </a:r>
            <a:r>
              <a:rPr sz="1400" dirty="0">
                <a:latin typeface="Arial"/>
                <a:cs typeface="Arial"/>
              </a:rPr>
              <a:t>целей </a:t>
            </a:r>
            <a:r>
              <a:rPr sz="1400" spc="-5" dirty="0">
                <a:latin typeface="Arial"/>
                <a:cs typeface="Arial"/>
              </a:rPr>
              <a:t>протокол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ICMP.</a:t>
            </a:r>
            <a:endParaRPr sz="1400" dirty="0">
              <a:latin typeface="Arial"/>
              <a:cs typeface="Arial"/>
            </a:endParaRPr>
          </a:p>
          <a:p>
            <a:pPr marL="192405">
              <a:lnSpc>
                <a:spcPts val="1530"/>
              </a:lnSpc>
            </a:pPr>
            <a:r>
              <a:rPr sz="1400" u="heavy" spc="-3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Перехват </a:t>
            </a:r>
            <a:r>
              <a:rPr sz="1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и </a:t>
            </a:r>
            <a:r>
              <a:rPr sz="1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анализ </a:t>
            </a:r>
            <a:r>
              <a:rPr sz="1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сообщений </a:t>
            </a:r>
            <a:r>
              <a:rPr sz="1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протокола </a:t>
            </a:r>
            <a:r>
              <a:rPr sz="1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ICMP и </a:t>
            </a:r>
            <a:r>
              <a:rPr sz="1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будет </a:t>
            </a:r>
            <a:r>
              <a:rPr sz="1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целью</a:t>
            </a:r>
            <a:r>
              <a:rPr sz="1400" b="1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данного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u="heavy" spc="-3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1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пункта</a:t>
            </a:r>
            <a:r>
              <a:rPr sz="14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работы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Порядок </a:t>
            </a:r>
            <a:r>
              <a:rPr sz="1400" b="1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выполнения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1400" b="1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работы </a:t>
            </a:r>
            <a:r>
              <a:rPr sz="1400" b="1" u="heavy" spc="-5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следующий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515620" lvl="1" indent="-274320">
              <a:lnSpc>
                <a:spcPts val="1410"/>
              </a:lnSpc>
              <a:buSzPct val="91666"/>
              <a:buAutoNum type="arabicPeriod"/>
              <a:tabLst>
                <a:tab pos="454659" algn="l"/>
              </a:tabLst>
            </a:pP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Запускаем </a:t>
            </a:r>
            <a:r>
              <a:rPr sz="1200" dirty="0">
                <a:latin typeface="Arial"/>
                <a:cs typeface="Arial"/>
              </a:rPr>
              <a:t>процесс </a:t>
            </a:r>
            <a:r>
              <a:rPr sz="1200" spc="-5" dirty="0">
                <a:latin typeface="Arial"/>
                <a:cs typeface="Arial"/>
              </a:rPr>
              <a:t>перехвата пакетов анализатором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Wireshark</a:t>
            </a:r>
          </a:p>
          <a:p>
            <a:pPr marL="515620" marR="5715" lvl="1" indent="-274320">
              <a:lnSpc>
                <a:spcPts val="1380"/>
              </a:lnSpc>
              <a:spcBef>
                <a:spcPts val="65"/>
              </a:spcBef>
              <a:buSzPct val="91666"/>
              <a:buAutoNum type="arabicPeriod"/>
              <a:tabLst>
                <a:tab pos="454659" algn="l"/>
              </a:tabLst>
            </a:pP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Запускаем </a:t>
            </a:r>
            <a:r>
              <a:rPr sz="1200" dirty="0">
                <a:latin typeface="Arial"/>
                <a:cs typeface="Arial"/>
              </a:rPr>
              <a:t>исследуемый процесс </a:t>
            </a:r>
            <a:r>
              <a:rPr sz="1200" spc="-5" dirty="0">
                <a:latin typeface="Arial"/>
                <a:cs typeface="Arial"/>
              </a:rPr>
              <a:t>Ping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командной строке </a:t>
            </a:r>
            <a:r>
              <a:rPr sz="1200" dirty="0">
                <a:latin typeface="Arial"/>
                <a:cs typeface="Arial"/>
              </a:rPr>
              <a:t>интерфейса </a:t>
            </a:r>
            <a:r>
              <a:rPr sz="1200" spc="-10" dirty="0">
                <a:latin typeface="Arial"/>
                <a:cs typeface="Arial"/>
              </a:rPr>
              <a:t>CLI </a:t>
            </a:r>
            <a:r>
              <a:rPr sz="1200" dirty="0">
                <a:latin typeface="Arial"/>
                <a:cs typeface="Arial"/>
              </a:rPr>
              <a:t>и  ожидаем </a:t>
            </a:r>
            <a:r>
              <a:rPr sz="1200" spc="-5" dirty="0">
                <a:latin typeface="Arial"/>
                <a:cs typeface="Arial"/>
              </a:rPr>
              <a:t>окончания процесса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Ping</a:t>
            </a:r>
            <a:endParaRPr sz="1200" dirty="0">
              <a:latin typeface="Arial"/>
              <a:cs typeface="Arial"/>
            </a:endParaRPr>
          </a:p>
          <a:p>
            <a:pPr marL="515620" lvl="1" indent="-274320">
              <a:lnSpc>
                <a:spcPts val="1315"/>
              </a:lnSpc>
              <a:buSzPct val="91666"/>
              <a:buAutoNum type="arabicPeriod"/>
              <a:tabLst>
                <a:tab pos="454659" algn="l"/>
              </a:tabLst>
            </a:pP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Останавливаем процесс перехвата пакетов анализатором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Wireshark</a:t>
            </a:r>
          </a:p>
          <a:p>
            <a:pPr marL="515620" marR="5080" lvl="1" indent="-274320">
              <a:lnSpc>
                <a:spcPts val="1380"/>
              </a:lnSpc>
              <a:spcBef>
                <a:spcPts val="65"/>
              </a:spcBef>
              <a:buSzPct val="91666"/>
              <a:buAutoNum type="arabicPeriod"/>
              <a:tabLst>
                <a:tab pos="454659" algn="l"/>
              </a:tabLst>
            </a:pP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Копируем результаты выполнения команды Ping </a:t>
            </a:r>
            <a:r>
              <a:rPr sz="1200" dirty="0">
                <a:latin typeface="Arial"/>
                <a:cs typeface="Arial"/>
              </a:rPr>
              <a:t>в отчет (файл в </a:t>
            </a:r>
            <a:r>
              <a:rPr sz="1200" dirty="0" err="1">
                <a:latin typeface="Arial"/>
                <a:cs typeface="Arial"/>
              </a:rPr>
              <a:t>формате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имя</a:t>
            </a:r>
            <a:r>
              <a:rPr sz="1200" spc="-5" dirty="0" smtClean="0">
                <a:latin typeface="Arial"/>
                <a:cs typeface="Arial"/>
              </a:rPr>
              <a:t>.doc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515620" marR="5715" lvl="1" indent="-274320">
              <a:lnSpc>
                <a:spcPts val="1380"/>
              </a:lnSpc>
              <a:buSzPct val="91666"/>
              <a:buAutoNum type="arabicPeriod"/>
              <a:tabLst>
                <a:tab pos="454659" algn="l"/>
              </a:tabLst>
            </a:pP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Сохраняем результаты перехвата пакетов анализатором </a:t>
            </a:r>
            <a:r>
              <a:rPr sz="1200" dirty="0">
                <a:latin typeface="Arial"/>
                <a:cs typeface="Arial"/>
              </a:rPr>
              <a:t>Wireshark в </a:t>
            </a:r>
            <a:r>
              <a:rPr sz="1200" spc="-5" dirty="0">
                <a:latin typeface="Arial"/>
                <a:cs typeface="Arial"/>
              </a:rPr>
              <a:t>файле </a:t>
            </a:r>
            <a:r>
              <a:rPr sz="1200" dirty="0">
                <a:latin typeface="Arial"/>
                <a:cs typeface="Arial"/>
              </a:rPr>
              <a:t>с  </a:t>
            </a:r>
            <a:r>
              <a:rPr sz="1200" spc="-5" dirty="0">
                <a:latin typeface="Arial"/>
                <a:cs typeface="Arial"/>
              </a:rPr>
              <a:t>именем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ping.pcap</a:t>
            </a:r>
            <a:endParaRPr sz="1200" dirty="0">
              <a:latin typeface="Arial"/>
              <a:cs typeface="Arial"/>
            </a:endParaRPr>
          </a:p>
          <a:p>
            <a:pPr marL="515620" lvl="1" indent="-274320">
              <a:lnSpc>
                <a:spcPts val="1315"/>
              </a:lnSpc>
              <a:buSzPct val="91666"/>
              <a:buAutoNum type="arabicPeriod"/>
              <a:tabLst>
                <a:tab pos="454659" algn="l"/>
              </a:tabLst>
            </a:pP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Производим небольшой анализ результатов перехвата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пакетов</a:t>
            </a:r>
            <a:endParaRPr sz="1200" dirty="0">
              <a:latin typeface="Arial"/>
              <a:cs typeface="Arial"/>
            </a:endParaRPr>
          </a:p>
          <a:p>
            <a:pPr marL="515620" marR="5715" lvl="1" indent="-274320">
              <a:lnSpc>
                <a:spcPts val="1380"/>
              </a:lnSpc>
              <a:spcBef>
                <a:spcPts val="65"/>
              </a:spcBef>
              <a:buSzPct val="91666"/>
              <a:buAutoNum type="arabicPeriod"/>
              <a:tabLst>
                <a:tab pos="454659" algn="l"/>
              </a:tabLst>
            </a:pP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Оформляем отчет </a:t>
            </a: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данной работе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отсылаем файл </a:t>
            </a:r>
            <a:r>
              <a:rPr sz="1200" spc="-5" dirty="0" err="1">
                <a:latin typeface="Arial"/>
                <a:cs typeface="Arial"/>
              </a:rPr>
              <a:t>отчета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имя</a:t>
            </a:r>
            <a:r>
              <a:rPr sz="1200" dirty="0" smtClean="0">
                <a:latin typeface="Arial"/>
                <a:cs typeface="Arial"/>
              </a:rPr>
              <a:t>.doc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1983</Words>
  <Application>Microsoft Office PowerPoint</Application>
  <PresentationFormat>Произвольный</PresentationFormat>
  <Paragraphs>248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AEK</dc:creator>
  <cp:lastModifiedBy>Канатбек Атеев</cp:lastModifiedBy>
  <cp:revision>13</cp:revision>
  <dcterms:created xsi:type="dcterms:W3CDTF">2019-02-12T04:46:10Z</dcterms:created>
  <dcterms:modified xsi:type="dcterms:W3CDTF">2019-02-20T04:35:22Z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2011-09-15T00:00:00Z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2019-02-12T00:00:00Z</vt:filetime>
  </property>
</Properties>
</file>