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1145" r:id="rId2"/>
    <p:sldId id="804" r:id="rId3"/>
    <p:sldId id="805" r:id="rId4"/>
    <p:sldId id="806" r:id="rId5"/>
    <p:sldId id="807" r:id="rId6"/>
    <p:sldId id="808" r:id="rId7"/>
    <p:sldId id="809" r:id="rId8"/>
    <p:sldId id="810" r:id="rId9"/>
    <p:sldId id="811" r:id="rId10"/>
    <p:sldId id="812" r:id="rId11"/>
    <p:sldId id="813" r:id="rId12"/>
    <p:sldId id="814" r:id="rId13"/>
    <p:sldId id="1002" r:id="rId14"/>
    <p:sldId id="815" r:id="rId15"/>
    <p:sldId id="816" r:id="rId16"/>
    <p:sldId id="817" r:id="rId17"/>
    <p:sldId id="818" r:id="rId18"/>
    <p:sldId id="1003" r:id="rId19"/>
    <p:sldId id="819" r:id="rId20"/>
    <p:sldId id="1004" r:id="rId21"/>
    <p:sldId id="1005" r:id="rId22"/>
    <p:sldId id="820" r:id="rId23"/>
    <p:sldId id="821" r:id="rId24"/>
    <p:sldId id="822" r:id="rId25"/>
    <p:sldId id="823" r:id="rId26"/>
    <p:sldId id="824" r:id="rId27"/>
    <p:sldId id="825" r:id="rId28"/>
    <p:sldId id="826" r:id="rId29"/>
    <p:sldId id="827" r:id="rId30"/>
    <p:sldId id="828" r:id="rId31"/>
    <p:sldId id="829" r:id="rId32"/>
    <p:sldId id="830" r:id="rId33"/>
    <p:sldId id="831" r:id="rId34"/>
    <p:sldId id="832" r:id="rId35"/>
    <p:sldId id="833" r:id="rId36"/>
    <p:sldId id="838" r:id="rId37"/>
    <p:sldId id="1144" r:id="rId38"/>
  </p:sldIdLst>
  <p:sldSz cx="9144000" cy="6858000" type="screen4x3"/>
  <p:notesSz cx="6858000" cy="9144000"/>
  <p:defaultTextStyle>
    <a:defPPr>
      <a:defRPr lang="ru-RU"/>
    </a:defPPr>
    <a:lvl1pPr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6" autoAdjust="0"/>
    <p:restoredTop sz="94576" autoAdjust="0"/>
  </p:normalViewPr>
  <p:slideViewPr>
    <p:cSldViewPr>
      <p:cViewPr varScale="1">
        <p:scale>
          <a:sx n="114" d="100"/>
          <a:sy n="114" d="100"/>
        </p:scale>
        <p:origin x="13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8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E8F0D1AD-E353-45F5-B737-32D4FF9E95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2F3C4EB9-7E91-4709-B304-0B8D8859BD7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2FCAF5FA-BC51-47E7-A943-1EAE98563E6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23F68693-E5B7-4067-BCAF-1C9940961C5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fld id="{07BA73FD-14B4-417B-8F34-4CBEFF0B812E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26">
            <a:extLst>
              <a:ext uri="{FF2B5EF4-FFF2-40B4-BE49-F238E27FC236}">
                <a16:creationId xmlns:a16="http://schemas.microsoft.com/office/drawing/2014/main" id="{2B1C16C6-5EAD-44C2-930F-2D66E89DF2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1027">
            <a:extLst>
              <a:ext uri="{FF2B5EF4-FFF2-40B4-BE49-F238E27FC236}">
                <a16:creationId xmlns:a16="http://schemas.microsoft.com/office/drawing/2014/main" id="{F12D56D9-5E18-4872-84A0-194D8A979FF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1028">
            <a:extLst>
              <a:ext uri="{FF2B5EF4-FFF2-40B4-BE49-F238E27FC236}">
                <a16:creationId xmlns:a16="http://schemas.microsoft.com/office/drawing/2014/main" id="{83C8EDEC-1237-4A1B-B472-DB4899DF137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1029">
            <a:extLst>
              <a:ext uri="{FF2B5EF4-FFF2-40B4-BE49-F238E27FC236}">
                <a16:creationId xmlns:a16="http://schemas.microsoft.com/office/drawing/2014/main" id="{680B006E-778C-44FE-9EF8-518E6A68233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Образец текста</a:t>
            </a:r>
          </a:p>
          <a:p>
            <a:pPr lvl="1"/>
            <a:r>
              <a:rPr lang="en-US" noProof="0"/>
              <a:t>Второй уровень</a:t>
            </a:r>
          </a:p>
          <a:p>
            <a:pPr lvl="2"/>
            <a:r>
              <a:rPr lang="en-US" noProof="0"/>
              <a:t>Третий уровень</a:t>
            </a:r>
          </a:p>
          <a:p>
            <a:pPr lvl="3"/>
            <a:r>
              <a:rPr lang="en-US" noProof="0"/>
              <a:t>Четвертый уровень</a:t>
            </a:r>
          </a:p>
          <a:p>
            <a:pPr lvl="4"/>
            <a:r>
              <a:rPr lang="en-US" noProof="0"/>
              <a:t>Пятый уровень</a:t>
            </a:r>
          </a:p>
        </p:txBody>
      </p:sp>
      <p:sp>
        <p:nvSpPr>
          <p:cNvPr id="53254" name="Rectangle 1030">
            <a:extLst>
              <a:ext uri="{FF2B5EF4-FFF2-40B4-BE49-F238E27FC236}">
                <a16:creationId xmlns:a16="http://schemas.microsoft.com/office/drawing/2014/main" id="{F43C4575-CA21-4582-813D-D2801DC09DF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1031">
            <a:extLst>
              <a:ext uri="{FF2B5EF4-FFF2-40B4-BE49-F238E27FC236}">
                <a16:creationId xmlns:a16="http://schemas.microsoft.com/office/drawing/2014/main" id="{96EE1883-2C8B-4682-9C6C-02EFB8A739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fld id="{BC5B31CB-DA66-48BD-86E8-9E6F0D0E31B3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ver">
            <a:extLst>
              <a:ext uri="{FF2B5EF4-FFF2-40B4-BE49-F238E27FC236}">
                <a16:creationId xmlns:a16="http://schemas.microsoft.com/office/drawing/2014/main" id="{160EC017-3D4A-48E5-91DA-D7DF5A974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3D06B14-1050-4544-85C5-494DD7A049AF}"/>
              </a:ext>
            </a:extLst>
          </p:cNvPr>
          <p:cNvSpPr>
            <a:spLocks noChangeArrowheads="1"/>
          </p:cNvSpPr>
          <p:nvPr/>
        </p:nvSpPr>
        <p:spPr bwMode="black">
          <a:xfrm>
            <a:off x="4067175" y="1247775"/>
            <a:ext cx="4848225" cy="403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42021" name="Rectangle 5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343400" y="4343400"/>
            <a:ext cx="4267200" cy="533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2022" name="Rectangle 6"/>
          <p:cNvSpPr>
            <a:spLocks noGrp="1" noChangeArrowheads="1"/>
          </p:cNvSpPr>
          <p:nvPr>
            <p:ph type="ctrTitle"/>
          </p:nvPr>
        </p:nvSpPr>
        <p:spPr bwMode="white">
          <a:xfrm>
            <a:off x="4114800" y="2057400"/>
            <a:ext cx="4800600" cy="2701925"/>
          </a:xfrm>
        </p:spPr>
        <p:txBody>
          <a:bodyPr anchor="t">
            <a:spAutoFit/>
          </a:bodyPr>
          <a:lstStyle>
            <a:lvl1pPr>
              <a:lnSpc>
                <a:spcPct val="150000"/>
              </a:lnSpc>
              <a:spcBef>
                <a:spcPct val="50000"/>
              </a:spcBef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2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0249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92950" y="549275"/>
            <a:ext cx="2016125" cy="6192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549275"/>
            <a:ext cx="5897562" cy="6192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163070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549275"/>
            <a:ext cx="7993062" cy="719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260475" y="1485900"/>
            <a:ext cx="7848600" cy="5256213"/>
          </a:xfrm>
        </p:spPr>
        <p:txBody>
          <a:bodyPr/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94955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549275"/>
            <a:ext cx="7993062" cy="719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260475" y="1485900"/>
            <a:ext cx="3848100" cy="52562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60975" y="1485900"/>
            <a:ext cx="3848100" cy="25511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260975" y="4189413"/>
            <a:ext cx="3848100" cy="25527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72825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8272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58146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60475" y="1485900"/>
            <a:ext cx="38481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60975" y="1485900"/>
            <a:ext cx="38481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2412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539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700702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349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7313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8668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026">
            <a:extLst>
              <a:ext uri="{FF2B5EF4-FFF2-40B4-BE49-F238E27FC236}">
                <a16:creationId xmlns:a16="http://schemas.microsoft.com/office/drawing/2014/main" id="{2249965A-4BD6-4E4B-B287-F48B779B893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72575" cy="6867525"/>
            <a:chOff x="0" y="0"/>
            <a:chExt cx="5778" cy="4326"/>
          </a:xfrm>
        </p:grpSpPr>
        <p:pic>
          <p:nvPicPr>
            <p:cNvPr id="2053" name="Picture 1027" descr="Picture1">
              <a:extLst>
                <a:ext uri="{FF2B5EF4-FFF2-40B4-BE49-F238E27FC236}">
                  <a16:creationId xmlns:a16="http://schemas.microsoft.com/office/drawing/2014/main" id="{9F6664D0-2D82-49FF-8553-3E7EF32BDCC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78" cy="4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4" name="Group 1028">
              <a:extLst>
                <a:ext uri="{FF2B5EF4-FFF2-40B4-BE49-F238E27FC236}">
                  <a16:creationId xmlns:a16="http://schemas.microsoft.com/office/drawing/2014/main" id="{B71CA080-FA7D-4E32-B17F-F6ACD80E2EF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76" y="0"/>
              <a:ext cx="432" cy="4326"/>
              <a:chOff x="576" y="0"/>
              <a:chExt cx="432" cy="4326"/>
            </a:xfrm>
          </p:grpSpPr>
          <p:sp>
            <p:nvSpPr>
              <p:cNvPr id="340997" name="Rectangle 1029">
                <a:extLst>
                  <a:ext uri="{FF2B5EF4-FFF2-40B4-BE49-F238E27FC236}">
                    <a16:creationId xmlns:a16="http://schemas.microsoft.com/office/drawing/2014/main" id="{F803AED8-6ECE-4B5C-A956-87D0DFC6080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white">
              <a:xfrm>
                <a:off x="576" y="249"/>
                <a:ext cx="432" cy="67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2056" name="Group 1030">
                <a:extLst>
                  <a:ext uri="{FF2B5EF4-FFF2-40B4-BE49-F238E27FC236}">
                    <a16:creationId xmlns:a16="http://schemas.microsoft.com/office/drawing/2014/main" id="{8E9B5716-9D75-40BA-B6AB-8E750032AFA1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76" y="0"/>
                <a:ext cx="144" cy="4326"/>
                <a:chOff x="576" y="0"/>
                <a:chExt cx="144" cy="4326"/>
              </a:xfrm>
            </p:grpSpPr>
            <p:sp>
              <p:nvSpPr>
                <p:cNvPr id="340999" name="Line 1031">
                  <a:extLst>
                    <a:ext uri="{FF2B5EF4-FFF2-40B4-BE49-F238E27FC236}">
                      <a16:creationId xmlns:a16="http://schemas.microsoft.com/office/drawing/2014/main" id="{47ADC438-A5FF-4B62-8C60-F3452660D593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708" y="0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0" name="Line 1032">
                  <a:extLst>
                    <a:ext uri="{FF2B5EF4-FFF2-40B4-BE49-F238E27FC236}">
                      <a16:creationId xmlns:a16="http://schemas.microsoft.com/office/drawing/2014/main" id="{B46D9F8B-1BC8-4BBF-8ECF-F4CF667853AA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576" y="252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1" name="Line 1033">
                  <a:extLst>
                    <a:ext uri="{FF2B5EF4-FFF2-40B4-BE49-F238E27FC236}">
                      <a16:creationId xmlns:a16="http://schemas.microsoft.com/office/drawing/2014/main" id="{1254B74A-CFB4-4E26-AAAD-E4A726FBD863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 flipH="1">
                  <a:off x="576" y="240"/>
                  <a:ext cx="0" cy="696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2" name="Line 1034">
                  <a:extLst>
                    <a:ext uri="{FF2B5EF4-FFF2-40B4-BE49-F238E27FC236}">
                      <a16:creationId xmlns:a16="http://schemas.microsoft.com/office/drawing/2014/main" id="{98EA4550-A4D0-41EF-BD9C-F5E807F5FA27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576" y="924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3" name="Line 1035">
                  <a:extLst>
                    <a:ext uri="{FF2B5EF4-FFF2-40B4-BE49-F238E27FC236}">
                      <a16:creationId xmlns:a16="http://schemas.microsoft.com/office/drawing/2014/main" id="{3308004B-EB5D-4C23-9950-FCCD49278A2B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708" y="912"/>
                  <a:ext cx="0" cy="3414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2051" name="Rectangle 1036">
            <a:extLst>
              <a:ext uri="{FF2B5EF4-FFF2-40B4-BE49-F238E27FC236}">
                <a16:creationId xmlns:a16="http://schemas.microsoft.com/office/drawing/2014/main" id="{FB0548BC-80A8-4747-94EA-5CDE688D2A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60475" y="1485900"/>
            <a:ext cx="78486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1"/>
            <a:r>
              <a:rPr lang="en-US" altLang="ru-RU"/>
              <a:t>Linim veniam, quis nostrud exerci nostrud exerci tation ullamcorper</a:t>
            </a:r>
          </a:p>
          <a:p>
            <a:pPr lvl="2"/>
            <a:r>
              <a:rPr lang="en-US" altLang="ru-RU"/>
              <a:t>Linim veniam, quis nostrud exerci tatioexerc 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  <a:p>
            <a:pPr lvl="3"/>
            <a:endParaRPr lang="en-US" altLang="ru-RU"/>
          </a:p>
        </p:txBody>
      </p:sp>
      <p:sp>
        <p:nvSpPr>
          <p:cNvPr id="2052" name="Rectangle 1037">
            <a:extLst>
              <a:ext uri="{FF2B5EF4-FFF2-40B4-BE49-F238E27FC236}">
                <a16:creationId xmlns:a16="http://schemas.microsoft.com/office/drawing/2014/main" id="{29BB9DB3-2DA5-4C4C-AD9E-6A063436C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549275"/>
            <a:ext cx="79930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561A7"/>
        </a:buClr>
        <a:buSzPct val="70000"/>
        <a:buFont typeface="Monotype Sorts" pitchFamily="2" charset="2"/>
        <a:buBlip>
          <a:blip r:embed="rId17"/>
        </a:buBlip>
        <a:defRPr sz="2400">
          <a:solidFill>
            <a:schemeClr val="tx1"/>
          </a:solidFill>
          <a:latin typeface="+mn-lt"/>
        </a:defRPr>
      </a:lvl2pPr>
      <a:lvl3pPr marL="1376363" indent="-238125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SzPct val="70000"/>
        <a:buFont typeface="Monotype Sorts" pitchFamily="2" charset="2"/>
        <a:buChar char="u"/>
        <a:defRPr sz="2400">
          <a:solidFill>
            <a:schemeClr val="tx1"/>
          </a:solidFill>
          <a:latin typeface="+mn-lt"/>
        </a:defRPr>
      </a:lvl3pPr>
      <a:lvl4pPr marL="1825625" indent="-225425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SzPct val="80000"/>
        <a:buFont typeface="Wingdings" panose="05000000000000000000" pitchFamily="2" charset="2"/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168525" indent="-171450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5pPr>
      <a:lvl6pPr marL="26257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6pPr>
      <a:lvl7pPr marL="30829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7pPr>
      <a:lvl8pPr marL="35401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8pPr>
      <a:lvl9pPr marL="39973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DD05CFA9-0370-4B7B-8BDF-8AE5542829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7294" y="548680"/>
            <a:ext cx="7786687" cy="4286250"/>
          </a:xfrm>
        </p:spPr>
        <p:txBody>
          <a:bodyPr/>
          <a:lstStyle/>
          <a:p>
            <a:pPr eaLnBrk="1" hangingPunct="1">
              <a:defRPr/>
            </a:pPr>
            <a:br>
              <a:rPr lang="ru-RU" sz="3200" b="1" dirty="0">
                <a:solidFill>
                  <a:srgbClr val="0000CC"/>
                </a:solidFill>
              </a:rPr>
            </a:br>
            <a:br>
              <a:rPr lang="ru-RU" sz="3200" b="1" dirty="0">
                <a:solidFill>
                  <a:srgbClr val="0000CC"/>
                </a:solidFill>
              </a:rPr>
            </a:br>
            <a:r>
              <a:rPr lang="ru-RU" b="1">
                <a:solidFill>
                  <a:schemeClr val="tx1">
                    <a:lumMod val="95000"/>
                    <a:lumOff val="5000"/>
                  </a:schemeClr>
                </a:solidFill>
              </a:rPr>
              <a:t>Лекция 5</a:t>
            </a:r>
            <a:br>
              <a:rPr lang="ru-RU" sz="3200" b="1" dirty="0">
                <a:solidFill>
                  <a:srgbClr val="0000CC"/>
                </a:solidFill>
              </a:rPr>
            </a:br>
            <a:r>
              <a:rPr lang="ru-RU" sz="3200" b="1" dirty="0">
                <a:solidFill>
                  <a:srgbClr val="0000CC"/>
                </a:solidFill>
              </a:rPr>
              <a:t> Диаграмма деятельности</a:t>
            </a:r>
            <a:br>
              <a:rPr lang="ru-RU" sz="3200" b="1" dirty="0">
                <a:solidFill>
                  <a:srgbClr val="0000CC"/>
                </a:solidFill>
              </a:rPr>
            </a:br>
            <a:r>
              <a:rPr lang="ru-RU" sz="3200" b="1" dirty="0">
                <a:solidFill>
                  <a:srgbClr val="0000CC"/>
                </a:solidFill>
              </a:rPr>
              <a:t>языка UML</a:t>
            </a:r>
            <a:br>
              <a:rPr lang="ru-RU" sz="3200" b="1" dirty="0">
                <a:solidFill>
                  <a:srgbClr val="0000CC"/>
                </a:solidFill>
              </a:rPr>
            </a:br>
            <a:br>
              <a:rPr lang="ru-RU" sz="3200" b="1" dirty="0">
                <a:solidFill>
                  <a:srgbClr val="0000CC"/>
                </a:solidFill>
              </a:rPr>
            </a:br>
            <a:endParaRPr lang="ru-RU" sz="3200" b="1" dirty="0">
              <a:solidFill>
                <a:srgbClr val="0000CC"/>
              </a:solidFill>
            </a:endParaRPr>
          </a:p>
        </p:txBody>
      </p:sp>
      <p:sp>
        <p:nvSpPr>
          <p:cNvPr id="9219" name="Rectangle 1027">
            <a:extLst>
              <a:ext uri="{FF2B5EF4-FFF2-40B4-BE49-F238E27FC236}">
                <a16:creationId xmlns:a16="http://schemas.microsoft.com/office/drawing/2014/main" id="{C766D47D-6D3E-4A51-A2FC-C6646353C2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4438" y="5072063"/>
            <a:ext cx="7772400" cy="16430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endParaRPr lang="ru-RU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F578D56-D565-4B00-B492-16866A8C61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Узел решения </a:t>
            </a:r>
            <a:r>
              <a:rPr lang="ru-RU" altLang="ru-RU" i="1"/>
              <a:t>(</a:t>
            </a:r>
            <a:r>
              <a:rPr lang="en-US" altLang="ru-RU" i="1"/>
              <a:t>d</a:t>
            </a:r>
            <a:r>
              <a:rPr lang="ru-RU" altLang="ru-RU" i="1"/>
              <a:t>ecision node)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23DB387-4DC2-428D-AA06-ACB9834422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- является узлом управления, который выбирает между выходящими потоками</a:t>
            </a:r>
          </a:p>
          <a:p>
            <a:pPr eaLnBrk="1" hangingPunct="1"/>
            <a:r>
              <a:rPr lang="ru-RU" altLang="ru-RU"/>
              <a:t>Если для узла решения при оценивании оказываются справедливыми более одного сторожевого условия, то семантика такого поведения в языке UML 2</a:t>
            </a:r>
            <a:r>
              <a:rPr lang="en-US" altLang="ru-RU"/>
              <a:t>.</a:t>
            </a:r>
            <a:r>
              <a:rPr lang="ru-RU" altLang="ru-RU"/>
              <a:t>х не определена, поскольку среди выходящих дуг возникает состязание за прием маркера</a:t>
            </a:r>
          </a:p>
          <a:p>
            <a:pPr eaLnBrk="1" hangingPunct="1"/>
            <a:r>
              <a:rPr lang="ru-RU" altLang="ru-RU"/>
              <a:t>При отсутствии дополнительной спецификации это может привести к несостоятельной (ill-formed) модели</a:t>
            </a:r>
          </a:p>
          <a:p>
            <a:pPr eaLnBrk="1" hangingPunct="1"/>
            <a:r>
              <a:rPr lang="ru-RU" altLang="ru-RU"/>
              <a:t>Чтобы гарантировать выполнение только одного сторожевого условия, иногда удобно использовать процедуру проверки до первого истинного условия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DD27A39-7A52-4C50-AA97-03BD2CF5C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Варианты изображения узла решения</a:t>
            </a:r>
          </a:p>
        </p:txBody>
      </p:sp>
      <p:pic>
        <p:nvPicPr>
          <p:cNvPr id="14339" name="Picture 4" descr="Рис_08_8">
            <a:extLst>
              <a:ext uri="{FF2B5EF4-FFF2-40B4-BE49-F238E27FC236}">
                <a16:creationId xmlns:a16="http://schemas.microsoft.com/office/drawing/2014/main" id="{F7B0D86C-3B7B-49D7-888E-A357A80F8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951038"/>
            <a:ext cx="7488238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709119F-238D-4AC9-A76D-53982E4630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Узел слияния</a:t>
            </a:r>
            <a:r>
              <a:rPr lang="ru-RU" altLang="ru-RU" i="1"/>
              <a:t> (</a:t>
            </a:r>
            <a:r>
              <a:rPr lang="en-US" altLang="ru-RU" i="1"/>
              <a:t>m</a:t>
            </a:r>
            <a:r>
              <a:rPr lang="ru-RU" altLang="ru-RU" i="1"/>
              <a:t>erge node)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3C42139-68C2-473A-99A3-1B9F73BB05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935038"/>
          </a:xfrm>
        </p:spPr>
        <p:txBody>
          <a:bodyPr/>
          <a:lstStyle/>
          <a:p>
            <a:pPr eaLnBrk="1" hangingPunct="1"/>
            <a:r>
              <a:rPr lang="ru-RU" altLang="ru-RU"/>
              <a:t>- является узлом управления, который соединяет вместе несколько альтернативных потоков</a:t>
            </a:r>
          </a:p>
        </p:txBody>
      </p:sp>
      <p:pic>
        <p:nvPicPr>
          <p:cNvPr id="15364" name="Picture 4" descr="Рис_08_9">
            <a:extLst>
              <a:ext uri="{FF2B5EF4-FFF2-40B4-BE49-F238E27FC236}">
                <a16:creationId xmlns:a16="http://schemas.microsoft.com/office/drawing/2014/main" id="{039B4AB5-6ACD-41B6-95AD-350FDE93D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213" y="3127375"/>
            <a:ext cx="7065962" cy="174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AC_16">
            <a:extLst>
              <a:ext uri="{FF2B5EF4-FFF2-40B4-BE49-F238E27FC236}">
                <a16:creationId xmlns:a16="http://schemas.microsoft.com/office/drawing/2014/main" id="{54175731-FA94-4B4E-9EF5-6B62C94D9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844675"/>
            <a:ext cx="7129463" cy="480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3">
            <a:extLst>
              <a:ext uri="{FF2B5EF4-FFF2-40B4-BE49-F238E27FC236}">
                <a16:creationId xmlns:a16="http://schemas.microsoft.com/office/drawing/2014/main" id="{F025B352-A8CC-4670-86C4-C1ECEB6CF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592138"/>
            <a:ext cx="7632700" cy="665162"/>
          </a:xfrm>
          <a:noFill/>
        </p:spPr>
        <p:txBody>
          <a:bodyPr/>
          <a:lstStyle/>
          <a:p>
            <a:pPr eaLnBrk="1" hangingPunct="1"/>
            <a:r>
              <a:rPr lang="ru-RU" altLang="ru-RU"/>
              <a:t>Пример последовательного ветвления</a:t>
            </a:r>
            <a:endParaRPr lang="en-US" alt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1FB03D2-1D32-42FE-8F11-C0FFD1C743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Узел разделения</a:t>
            </a:r>
            <a:r>
              <a:rPr lang="ru-RU" altLang="ru-RU" i="1"/>
              <a:t> (</a:t>
            </a:r>
            <a:r>
              <a:rPr lang="en-US" altLang="ru-RU" i="1"/>
              <a:t>f</a:t>
            </a:r>
            <a:r>
              <a:rPr lang="ru-RU" altLang="ru-RU" i="1"/>
              <a:t>ork node)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3402D80-5ABB-47E2-9712-DEABFE7016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3671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- является узлом управления, который расщепляет поток на несколько параллельных потоков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Дуги, выходящие из узла разделения, дополнительно могут иметь сторожевые условия, при невыполнении которых могут возникать паузы с передачей маркеров по этим дугам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В данном случае предполагается, что никакие из находящихся далее узлов соединения не зависят от прохода маркеров, передающихся через дугу со сторожевым условием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Если этого исключить нельзя, то необходимо ввести узел решения с последующим узлом слияния   </a:t>
            </a:r>
          </a:p>
        </p:txBody>
      </p:sp>
      <p:pic>
        <p:nvPicPr>
          <p:cNvPr id="17412" name="Picture 4" descr="Рис_08_10">
            <a:extLst>
              <a:ext uri="{FF2B5EF4-FFF2-40B4-BE49-F238E27FC236}">
                <a16:creationId xmlns:a16="http://schemas.microsoft.com/office/drawing/2014/main" id="{26B1CF3C-C455-4551-8F32-EA878FF73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263" y="5295900"/>
            <a:ext cx="735488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F4CCC10-AB75-4158-9B7E-C0DD71EB9D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Узел соединения</a:t>
            </a:r>
            <a:r>
              <a:rPr lang="ru-RU" altLang="ru-RU" i="1"/>
              <a:t> (join node)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61911CC-2207-4996-B65A-8B1E52594B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628775"/>
            <a:ext cx="7848600" cy="4392613"/>
          </a:xfrm>
        </p:spPr>
        <p:txBody>
          <a:bodyPr/>
          <a:lstStyle/>
          <a:p>
            <a:pPr eaLnBrk="1" hangingPunct="1"/>
            <a:r>
              <a:rPr lang="ru-RU" altLang="ru-RU"/>
              <a:t>- является узлом управления, который синхронизирует несколько потоков</a:t>
            </a:r>
          </a:p>
          <a:p>
            <a:pPr eaLnBrk="1" hangingPunct="1"/>
            <a:r>
              <a:rPr lang="ru-RU" altLang="ru-RU"/>
              <a:t>Узлы соединения могут иметь дополнительную логическую спецификацию условий, при выполнении которых они должны генерировать маркер на выходе</a:t>
            </a:r>
          </a:p>
          <a:p>
            <a:pPr eaLnBrk="1" hangingPunct="1"/>
            <a:r>
              <a:rPr lang="ru-RU" altLang="ru-RU"/>
              <a:t>Если для узла соединения существуют маркеры во всех его входящих дугах, то выходящей дуге предлагаются маркеры согласно следующим правилам:</a:t>
            </a:r>
          </a:p>
          <a:p>
            <a:pPr eaLnBrk="1" hangingPunct="1"/>
            <a:r>
              <a:rPr lang="ru-RU" altLang="ru-RU"/>
              <a:t>Если все маркеры, предлагаемые на входящих дугах, являются маркерами управления, то выходящей дуге предлагается один маркер управления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155BEF7-BDBF-4F2E-A8E3-3401432585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Примеры изображения узла соединения 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907D9E5-2CB6-4147-A7D3-53BA41F3CC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2519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600"/>
              <a:t>Если часть маркеров, предлагаемых на входящих дугах, являются маркерами управления, а другие являются маркерами данных, то выходящей дуге предлагаются только маркеры данных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/>
              <a:t>Они предлагаются выходящей дуге в том же порядке, в каком предлагаются на входе этого узла соединения</a:t>
            </a:r>
          </a:p>
        </p:txBody>
      </p:sp>
      <p:pic>
        <p:nvPicPr>
          <p:cNvPr id="19460" name="Picture 4" descr="Рис_08_11">
            <a:extLst>
              <a:ext uri="{FF2B5EF4-FFF2-40B4-BE49-F238E27FC236}">
                <a16:creationId xmlns:a16="http://schemas.microsoft.com/office/drawing/2014/main" id="{2B0A0A1B-A29D-4642-AC89-3B458C16B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365625"/>
            <a:ext cx="7345363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53CF7EF-24E6-4B41-BA9C-3835416005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Примеры изображения узла соединения с дополнительной спецификацией </a:t>
            </a:r>
          </a:p>
        </p:txBody>
      </p:sp>
      <p:pic>
        <p:nvPicPr>
          <p:cNvPr id="20483" name="Picture 4" descr="Рис_08_12">
            <a:extLst>
              <a:ext uri="{FF2B5EF4-FFF2-40B4-BE49-F238E27FC236}">
                <a16:creationId xmlns:a16="http://schemas.microsoft.com/office/drawing/2014/main" id="{7C6A880D-26E6-4D60-B92C-C5A21071C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243138"/>
            <a:ext cx="7451725" cy="185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>
            <a:extLst>
              <a:ext uri="{FF2B5EF4-FFF2-40B4-BE49-F238E27FC236}">
                <a16:creationId xmlns:a16="http://schemas.microsoft.com/office/drawing/2014/main" id="{AF9C4004-C759-4491-9965-FA816F22A1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32325" y="304800"/>
          <a:ext cx="4283075" cy="586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Точечный рисунок" r:id="rId3" imgW="4282811" imgH="5860288" progId="Paint.Picture">
                  <p:embed/>
                </p:oleObj>
              </mc:Choice>
              <mc:Fallback>
                <p:oleObj name="Точечный рисунок" r:id="rId3" imgW="4282811" imgH="5860288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2325" y="304800"/>
                        <a:ext cx="4283075" cy="586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>
            <a:extLst>
              <a:ext uri="{FF2B5EF4-FFF2-40B4-BE49-F238E27FC236}">
                <a16:creationId xmlns:a16="http://schemas.microsoft.com/office/drawing/2014/main" id="{438BEC3B-3E85-47AB-86C1-9B0CAF2A69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3438" y="260350"/>
            <a:ext cx="3810000" cy="2016125"/>
          </a:xfrm>
          <a:noFill/>
        </p:spPr>
        <p:txBody>
          <a:bodyPr/>
          <a:lstStyle/>
          <a:p>
            <a:pPr eaLnBrk="1" hangingPunct="1"/>
            <a:r>
              <a:rPr lang="ru-RU" altLang="ru-RU"/>
              <a:t>Пример условно-параллельных деятельностей</a:t>
            </a:r>
            <a:endParaRPr lang="en-US" altLang="ru-RU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F4FB1EC-AE47-4E5D-AB5D-6ABB4760A9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2422525"/>
            <a:ext cx="3529013" cy="3454400"/>
          </a:xfrm>
          <a:noFill/>
        </p:spPr>
        <p:txBody>
          <a:bodyPr/>
          <a:lstStyle/>
          <a:p>
            <a:pPr eaLnBrk="1" hangingPunct="1"/>
            <a:r>
              <a:rPr lang="ru-RU" altLang="ru-RU"/>
              <a:t>Дуги, выходящие из узла разделения, дополнительно могут иметь сторожевые условия, при невыполнении которых могут возникать паузы с передачей управления по этим дугам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8AA3FA4-F148-4B2F-804E-5386F3216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Специальные действия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A53B84B-E3C4-470E-BD80-62C9911E1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485900"/>
            <a:ext cx="7848600" cy="5256213"/>
          </a:xfrm>
        </p:spPr>
        <p:txBody>
          <a:bodyPr/>
          <a:lstStyle/>
          <a:p>
            <a:pPr eaLnBrk="1" hangingPunct="1"/>
            <a:r>
              <a:rPr lang="ru-RU" altLang="ru-RU" i="1"/>
              <a:t>Действие передачи сигнала (send signal action)</a:t>
            </a:r>
            <a:r>
              <a:rPr lang="ru-RU" altLang="ru-RU"/>
              <a:t> является действием, которое на основе своих входов создает экземпляр сигнала и передает его объекту цели</a:t>
            </a:r>
          </a:p>
          <a:p>
            <a:pPr eaLnBrk="1" hangingPunct="1"/>
            <a:endParaRPr lang="ru-RU" altLang="ru-RU"/>
          </a:p>
          <a:p>
            <a:pPr eaLnBrk="1" hangingPunct="1"/>
            <a:endParaRPr lang="ru-RU" altLang="ru-RU"/>
          </a:p>
          <a:p>
            <a:pPr eaLnBrk="1" hangingPunct="1"/>
            <a:endParaRPr lang="ru-RU" altLang="ru-RU"/>
          </a:p>
          <a:p>
            <a:pPr eaLnBrk="1" hangingPunct="1"/>
            <a:r>
              <a:rPr lang="ru-RU" altLang="ru-RU" i="1"/>
              <a:t>Действие приема события (</a:t>
            </a:r>
            <a:r>
              <a:rPr lang="en-US" altLang="ru-RU" i="1"/>
              <a:t>a</a:t>
            </a:r>
            <a:r>
              <a:rPr lang="ru-RU" altLang="ru-RU" i="1"/>
              <a:t>ccept </a:t>
            </a:r>
            <a:r>
              <a:rPr lang="en-US" altLang="ru-RU" i="1"/>
              <a:t>e</a:t>
            </a:r>
            <a:r>
              <a:rPr lang="ru-RU" altLang="ru-RU" i="1"/>
              <a:t>vent </a:t>
            </a:r>
            <a:r>
              <a:rPr lang="en-US" altLang="ru-RU" i="1"/>
              <a:t>a</a:t>
            </a:r>
            <a:r>
              <a:rPr lang="ru-RU" altLang="ru-RU" i="1"/>
              <a:t>ction)</a:t>
            </a:r>
            <a:r>
              <a:rPr lang="ru-RU" altLang="ru-RU"/>
              <a:t> является действием, которое ожидает наступление некоторого события</a:t>
            </a:r>
          </a:p>
        </p:txBody>
      </p:sp>
      <p:pic>
        <p:nvPicPr>
          <p:cNvPr id="21508" name="Picture 4" descr="Рис_08_13">
            <a:extLst>
              <a:ext uri="{FF2B5EF4-FFF2-40B4-BE49-F238E27FC236}">
                <a16:creationId xmlns:a16="http://schemas.microsoft.com/office/drawing/2014/main" id="{B2CB09A9-DA29-4801-A30B-5046A37FBF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928938"/>
            <a:ext cx="77025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 descr="Рис_08_14">
            <a:extLst>
              <a:ext uri="{FF2B5EF4-FFF2-40B4-BE49-F238E27FC236}">
                <a16:creationId xmlns:a16="http://schemas.microsoft.com/office/drawing/2014/main" id="{43630FD9-6C4C-4E99-8B57-A2A0E6C75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305425"/>
            <a:ext cx="7056438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F260E1-6458-4C96-801D-926CBFE4E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ru-RU"/>
              <a:t>Диаграмма деятельности (activity diagram)</a:t>
            </a:r>
            <a:endParaRPr lang="ru-RU" altLang="ru-RU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057AF9F-E319-46DA-B700-BBCE1A4B6C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ru-RU"/>
              <a:t>– диаграмма, которая изображает поведение объекта или системы с использованием моделей потока данных и потока управления</a:t>
            </a:r>
            <a:endParaRPr lang="ru-RU" altLang="ru-RU"/>
          </a:p>
          <a:p>
            <a:pPr eaLnBrk="1" hangingPunct="1"/>
            <a:r>
              <a:rPr lang="ru-RU" altLang="ru-RU" i="1"/>
              <a:t>Деятельность (activity)</a:t>
            </a:r>
            <a:r>
              <a:rPr lang="ru-RU" altLang="ru-RU"/>
              <a:t> является спецификацией параметризованного поведения в форме координируемой последовательности подчиненных единиц, индивидуальными элементами которых являются действия</a:t>
            </a:r>
          </a:p>
          <a:p>
            <a:pPr eaLnBrk="1" hangingPunct="1"/>
            <a:r>
              <a:rPr lang="ru-RU" altLang="ru-RU"/>
              <a:t>Элементами, из которых состоят деятельности, являются действия</a:t>
            </a:r>
          </a:p>
          <a:p>
            <a:pPr eaLnBrk="1" hangingPunct="1"/>
            <a:r>
              <a:rPr lang="ru-RU" altLang="ru-RU" i="1"/>
              <a:t>Действие (action)</a:t>
            </a:r>
            <a:r>
              <a:rPr lang="ru-RU" altLang="ru-RU"/>
              <a:t> представляет собой элементарную единицу спецификации поведения, которая не может быть далее декомпозирована в форме деятельности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AC_04">
            <a:extLst>
              <a:ext uri="{FF2B5EF4-FFF2-40B4-BE49-F238E27FC236}">
                <a16:creationId xmlns:a16="http://schemas.microsoft.com/office/drawing/2014/main" id="{9FD6D331-A7EB-4BAC-A2C0-0F33AACEB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550" y="2070100"/>
            <a:ext cx="5715000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3">
            <a:extLst>
              <a:ext uri="{FF2B5EF4-FFF2-40B4-BE49-F238E27FC236}">
                <a16:creationId xmlns:a16="http://schemas.microsoft.com/office/drawing/2014/main" id="{844AED2D-9D5E-41A5-B181-9B7DE13B3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31888" y="658813"/>
            <a:ext cx="7543800" cy="609600"/>
          </a:xfrm>
          <a:noFill/>
        </p:spPr>
        <p:txBody>
          <a:bodyPr/>
          <a:lstStyle/>
          <a:p>
            <a:pPr eaLnBrk="1" hangingPunct="1"/>
            <a:r>
              <a:rPr lang="ru-RU" altLang="ru-RU"/>
              <a:t>Пример передачи и приема сигнала</a:t>
            </a:r>
            <a:endParaRPr lang="en-US" alt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AC_10">
            <a:extLst>
              <a:ext uri="{FF2B5EF4-FFF2-40B4-BE49-F238E27FC236}">
                <a16:creationId xmlns:a16="http://schemas.microsoft.com/office/drawing/2014/main" id="{C2956E18-7103-4EF7-B5D3-BA1E002C7A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717675"/>
            <a:ext cx="5616575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>
            <a:extLst>
              <a:ext uri="{FF2B5EF4-FFF2-40B4-BE49-F238E27FC236}">
                <a16:creationId xmlns:a16="http://schemas.microsoft.com/office/drawing/2014/main" id="{5AEC4E0C-A07B-4B35-B1D9-348A8229D1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42913"/>
            <a:ext cx="8640762" cy="609600"/>
          </a:xfrm>
          <a:noFill/>
        </p:spPr>
        <p:txBody>
          <a:bodyPr/>
          <a:lstStyle/>
          <a:p>
            <a:pPr eaLnBrk="1" hangingPunct="1"/>
            <a:r>
              <a:rPr lang="ru-RU" altLang="ru-RU"/>
              <a:t>Пример передачи и приема сигнала</a:t>
            </a:r>
            <a:endParaRPr lang="en-US" alt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A77DB8F-D405-4575-B744-7A07BC87B9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Ожидание временного события</a:t>
            </a:r>
            <a:br>
              <a:rPr lang="ru-RU" altLang="ru-RU"/>
            </a:br>
            <a:r>
              <a:rPr lang="ru-RU" altLang="ru-RU"/>
              <a:t>(</a:t>
            </a:r>
            <a:r>
              <a:rPr lang="en-US" altLang="ru-RU"/>
              <a:t>a</a:t>
            </a:r>
            <a:r>
              <a:rPr lang="ru-RU" altLang="ru-RU"/>
              <a:t>ccept time event action)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A9E3C8D-0F88-4832-9908-6AACE51366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628775"/>
            <a:ext cx="7848600" cy="15827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Специальный случай действия приема события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Если наступившее событие является временным событием, то объект должен зафиксировать значение момента времени, когда наступило соответствующее событие</a:t>
            </a:r>
          </a:p>
        </p:txBody>
      </p:sp>
      <p:pic>
        <p:nvPicPr>
          <p:cNvPr id="24580" name="Picture 4" descr="Рис_08_15">
            <a:extLst>
              <a:ext uri="{FF2B5EF4-FFF2-40B4-BE49-F238E27FC236}">
                <a16:creationId xmlns:a16="http://schemas.microsoft.com/office/drawing/2014/main" id="{C8EF37C2-EDC5-43AF-A564-E240D356C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3567113"/>
            <a:ext cx="7281862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78C8DEE-9954-40F8-8722-136FCE0F5E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Узел объекта</a:t>
            </a:r>
            <a:r>
              <a:rPr lang="ru-RU" altLang="ru-RU" i="1"/>
              <a:t> (object node)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64BAD2C-EF0A-4CB3-B161-7AA07F01A3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3959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/>
              <a:t>- является узлом абстрактной деятельности, которая является частью определяющего потока объектов в деятельности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Узел объекта для маркеров объектов, находящихся в специальном состоянии, дополнительно содержит спецификацию этого состояния, которая записывается в прямых скобках ниже имени типа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Узел объекта для маркеров, содержащих множества объектов различных типов, содержит имена всех этих объектов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/>
              <a:t>Узлы объектов с сигналом в качестве типа изображаются с помощью специального символа, внутри которого записывается имя типа сигнала</a:t>
            </a:r>
          </a:p>
        </p:txBody>
      </p:sp>
      <p:pic>
        <p:nvPicPr>
          <p:cNvPr id="25604" name="Picture 4" descr="Рис_08_17">
            <a:extLst>
              <a:ext uri="{FF2B5EF4-FFF2-40B4-BE49-F238E27FC236}">
                <a16:creationId xmlns:a16="http://schemas.microsoft.com/office/drawing/2014/main" id="{0D324291-1C62-4ED8-A165-1267B92F8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656263"/>
            <a:ext cx="76327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9BEED17-647D-4EF8-A2F9-9B1F01397D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Узлы объектов с дополнительными ограничениями 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4958242-7ED3-4EBC-B973-D3E2CCD222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5900"/>
            <a:ext cx="7848600" cy="3167063"/>
          </a:xfrm>
        </p:spPr>
        <p:txBody>
          <a:bodyPr/>
          <a:lstStyle/>
          <a:p>
            <a:pPr eaLnBrk="1" hangingPunct="1"/>
            <a:r>
              <a:rPr lang="ru-RU" altLang="ru-RU"/>
              <a:t>Узел объекта с ограниченной верхней границей должен содержать явную спецификацию этой границы</a:t>
            </a:r>
          </a:p>
          <a:p>
            <a:pPr eaLnBrk="1" hangingPunct="1"/>
            <a:r>
              <a:rPr lang="ru-RU" altLang="ru-RU"/>
              <a:t>Узел объекта может специфицировать порядок управления маркерами объектов, отличающимся от FIFO, в форме дополнительной спецификации</a:t>
            </a:r>
          </a:p>
          <a:p>
            <a:pPr eaLnBrk="1" hangingPunct="1"/>
            <a:r>
              <a:rPr lang="ru-RU" altLang="ru-RU"/>
              <a:t>Дополнительная спецификация выбора маркеров помечается ключевым словом «selection», размещенном в символе примечания и присоединенном к символу узла</a:t>
            </a:r>
          </a:p>
        </p:txBody>
      </p:sp>
      <p:pic>
        <p:nvPicPr>
          <p:cNvPr id="26628" name="Picture 4" descr="Рис_08_18">
            <a:extLst>
              <a:ext uri="{FF2B5EF4-FFF2-40B4-BE49-F238E27FC236}">
                <a16:creationId xmlns:a16="http://schemas.microsoft.com/office/drawing/2014/main" id="{8CE892E5-1F76-428A-B2E5-8AADE8453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960938"/>
            <a:ext cx="7345362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1D227F4-2F3D-4C25-BA12-C9BCEBBA06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Центральный буфер</a:t>
            </a:r>
            <a:r>
              <a:rPr lang="ru-RU" altLang="ru-RU" i="1"/>
              <a:t> (central buffer)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B9F9B43-1109-4C93-9E40-7297ED3121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- является узлом объекта для управления потоками из нескольких источников и мест назначения</a:t>
            </a:r>
          </a:p>
          <a:p>
            <a:pPr eaLnBrk="1" hangingPunct="1"/>
            <a:r>
              <a:rPr lang="ru-RU" altLang="ru-RU"/>
              <a:t>Центральный буфер принимает маркеры из расположенных до него узлов объектов и отправляет их дальше в расположенные после него узлы объектов</a:t>
            </a:r>
          </a:p>
          <a:p>
            <a:pPr eaLnBrk="1" hangingPunct="1"/>
            <a:r>
              <a:rPr lang="ru-RU" altLang="ru-RU"/>
              <a:t>Центральный буфер не имеет непосредственных соединений с узлами действия</a:t>
            </a:r>
          </a:p>
          <a:p>
            <a:pPr eaLnBrk="1" hangingPunct="1"/>
            <a:r>
              <a:rPr lang="ru-RU" altLang="ru-RU"/>
              <a:t>Хотя все узлы объектов имеют функциональность буфера, но центральные буферы отличаются тем, что они не привязаны к действиям, как рассматриваемые далее контакты и параметры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00BFA91-BFD4-4684-B874-B7400BC0E4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622300"/>
            <a:ext cx="7993062" cy="719138"/>
          </a:xfrm>
        </p:spPr>
        <p:txBody>
          <a:bodyPr/>
          <a:lstStyle/>
          <a:p>
            <a:pPr eaLnBrk="1" hangingPunct="1"/>
            <a:r>
              <a:rPr lang="ru-RU" altLang="ru-RU"/>
              <a:t>Пример использования центрального буфера </a:t>
            </a:r>
          </a:p>
        </p:txBody>
      </p:sp>
      <p:pic>
        <p:nvPicPr>
          <p:cNvPr id="28675" name="Picture 4" descr="Рис_08_19">
            <a:extLst>
              <a:ext uri="{FF2B5EF4-FFF2-40B4-BE49-F238E27FC236}">
                <a16:creationId xmlns:a16="http://schemas.microsoft.com/office/drawing/2014/main" id="{B318AC2E-7DE1-48BD-899D-392E2BD62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092325"/>
            <a:ext cx="8064500" cy="320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AA19790A-8537-45F3-BD42-4D2B1A5436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Хранилище данных</a:t>
            </a:r>
            <a:r>
              <a:rPr lang="ru-RU" altLang="ru-RU" i="1"/>
              <a:t> (data store)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4BB301D-9499-4B93-A12D-48192758C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- является разновидностью центрального буфера для постоянного хранения объектов или другой информации</a:t>
            </a:r>
          </a:p>
          <a:p>
            <a:pPr eaLnBrk="1" hangingPunct="1"/>
            <a:r>
              <a:rPr lang="ru-RU" altLang="ru-RU"/>
              <a:t>Хранилище данных принимает все маркеры, которые в него входят, сохраняет их и копирует, когда они выбираются для дальнейшего использования</a:t>
            </a:r>
          </a:p>
          <a:p>
            <a:pPr eaLnBrk="1" hangingPunct="1"/>
            <a:r>
              <a:rPr lang="ru-RU" altLang="ru-RU"/>
              <a:t>Если входящий маркер представляет объект, который уже имеется в хранилище, то он заменяет любой маркер в узле объекта, содержащий этот объект</a:t>
            </a:r>
          </a:p>
          <a:p>
            <a:pPr eaLnBrk="1" hangingPunct="1"/>
            <a:r>
              <a:rPr lang="ru-RU" altLang="ru-RU"/>
              <a:t>Копирование маркеров в хранилище данных выполняется всякий раз, когда они выбираются для следования по выходным дугам</a:t>
            </a:r>
          </a:p>
          <a:p>
            <a:pPr eaLnBrk="1" hangingPunct="1"/>
            <a:r>
              <a:rPr lang="ru-RU" altLang="ru-RU"/>
              <a:t>Ситуация представляется таким образом, что маркеры как бы никогда не покидают хранилище данных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C390A3B-DBEC-4092-834A-50A90485E1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использования хранилища данных </a:t>
            </a:r>
          </a:p>
        </p:txBody>
      </p:sp>
      <p:pic>
        <p:nvPicPr>
          <p:cNvPr id="30723" name="Picture 4" descr="Рис_08_20">
            <a:extLst>
              <a:ext uri="{FF2B5EF4-FFF2-40B4-BE49-F238E27FC236}">
                <a16:creationId xmlns:a16="http://schemas.microsoft.com/office/drawing/2014/main" id="{EE489E60-5B5A-43EF-80CE-807AA43BD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257425"/>
            <a:ext cx="8066087" cy="289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7A3A43B-57B8-4D50-95E8-D2DCA9462F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Входные и выходные контакты объектов 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8BC10B5-820E-4CEA-99F4-2C28F69C7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2374900"/>
          </a:xfrm>
        </p:spPr>
        <p:txBody>
          <a:bodyPr/>
          <a:lstStyle/>
          <a:p>
            <a:pPr eaLnBrk="1" hangingPunct="1"/>
            <a:r>
              <a:rPr lang="ru-RU" altLang="ru-RU" i="1"/>
              <a:t>Входной контакт (</a:t>
            </a:r>
            <a:r>
              <a:rPr lang="en-US" altLang="ru-RU" i="1"/>
              <a:t>i</a:t>
            </a:r>
            <a:r>
              <a:rPr lang="ru-RU" altLang="ru-RU" i="1"/>
              <a:t>nput pin)</a:t>
            </a:r>
            <a:r>
              <a:rPr lang="ru-RU" altLang="ru-RU"/>
              <a:t> является узлом объекта, который принимает значения от других действий в форме потока объектов</a:t>
            </a:r>
          </a:p>
          <a:p>
            <a:pPr eaLnBrk="1" hangingPunct="1"/>
            <a:r>
              <a:rPr lang="ru-RU" altLang="ru-RU" i="1"/>
              <a:t>Выходной контакт (</a:t>
            </a:r>
            <a:r>
              <a:rPr lang="en-US" altLang="ru-RU" i="1"/>
              <a:t>o</a:t>
            </a:r>
            <a:r>
              <a:rPr lang="ru-RU" altLang="ru-RU" i="1"/>
              <a:t>utput pin)</a:t>
            </a:r>
            <a:r>
              <a:rPr lang="ru-RU" altLang="ru-RU"/>
              <a:t> является узлом объекта, который поставляет значения другим действиям в форме потока объектов. </a:t>
            </a:r>
          </a:p>
        </p:txBody>
      </p:sp>
      <p:pic>
        <p:nvPicPr>
          <p:cNvPr id="31748" name="Picture 4" descr="Рис_08_21">
            <a:extLst>
              <a:ext uri="{FF2B5EF4-FFF2-40B4-BE49-F238E27FC236}">
                <a16:creationId xmlns:a16="http://schemas.microsoft.com/office/drawing/2014/main" id="{137192C5-0D9E-4D15-9B88-B1C2372EE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664075"/>
            <a:ext cx="762158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2688A43-B37E-4CE2-8DBB-2FE55BF7A8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Узел деятельности </a:t>
            </a:r>
            <a:r>
              <a:rPr lang="ru-RU" altLang="ru-RU" i="1"/>
              <a:t>(</a:t>
            </a:r>
            <a:r>
              <a:rPr lang="en-US" altLang="ru-RU" i="1"/>
              <a:t>activity node</a:t>
            </a:r>
            <a:r>
              <a:rPr lang="ru-RU" altLang="ru-RU" i="1"/>
              <a:t>)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C65B67F-D901-45A3-9104-2B3E3CB4D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628775"/>
            <a:ext cx="7848600" cy="4895850"/>
          </a:xfrm>
        </p:spPr>
        <p:txBody>
          <a:bodyPr/>
          <a:lstStyle/>
          <a:p>
            <a:pPr eaLnBrk="1" hangingPunct="1"/>
            <a:r>
              <a:rPr lang="ru-RU" altLang="ru-RU"/>
              <a:t>- является абстрактным классом для отдельных точек в потоке деятельности, соединенных дугами</a:t>
            </a:r>
          </a:p>
          <a:p>
            <a:pPr eaLnBrk="1" hangingPunct="1"/>
            <a:endParaRPr lang="ru-RU" altLang="ru-RU" i="1"/>
          </a:p>
          <a:p>
            <a:pPr eaLnBrk="1" hangingPunct="1"/>
            <a:endParaRPr lang="ru-RU" altLang="ru-RU" i="1"/>
          </a:p>
          <a:p>
            <a:pPr eaLnBrk="1" hangingPunct="1"/>
            <a:endParaRPr lang="ru-RU" altLang="ru-RU" i="1"/>
          </a:p>
          <a:p>
            <a:pPr eaLnBrk="1" hangingPunct="1"/>
            <a:r>
              <a:rPr lang="ru-RU" altLang="ru-RU" i="1"/>
              <a:t>Дуга деятельности (activity edge)</a:t>
            </a:r>
            <a:r>
              <a:rPr lang="ru-RU" altLang="ru-RU"/>
              <a:t> является абстрактным классом для направленных соединений между двумя узлами деятельности</a:t>
            </a:r>
          </a:p>
        </p:txBody>
      </p:sp>
      <p:pic>
        <p:nvPicPr>
          <p:cNvPr id="6148" name="Picture 4" descr="Рис_08_1">
            <a:extLst>
              <a:ext uri="{FF2B5EF4-FFF2-40B4-BE49-F238E27FC236}">
                <a16:creationId xmlns:a16="http://schemas.microsoft.com/office/drawing/2014/main" id="{1923F024-5B01-4A14-A206-CA02F62ED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781300"/>
            <a:ext cx="7812088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Рис_08_2">
            <a:extLst>
              <a:ext uri="{FF2B5EF4-FFF2-40B4-BE49-F238E27FC236}">
                <a16:creationId xmlns:a16="http://schemas.microsoft.com/office/drawing/2014/main" id="{6E71557E-9A03-449B-BE27-30D9F7B84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5445125"/>
            <a:ext cx="77041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D3885DC2-5310-4660-A655-B3FB3465C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Варианты	изображения передачи объекта и потока объектов</a:t>
            </a:r>
          </a:p>
        </p:txBody>
      </p:sp>
      <p:pic>
        <p:nvPicPr>
          <p:cNvPr id="32771" name="Picture 4" descr="Рис_08_22">
            <a:extLst>
              <a:ext uri="{FF2B5EF4-FFF2-40B4-BE49-F238E27FC236}">
                <a16:creationId xmlns:a16="http://schemas.microsoft.com/office/drawing/2014/main" id="{77C92072-56A4-411F-AE01-C97F001920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349500"/>
            <a:ext cx="7324725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5" descr="Рис_08_23">
            <a:extLst>
              <a:ext uri="{FF2B5EF4-FFF2-40B4-BE49-F238E27FC236}">
                <a16:creationId xmlns:a16="http://schemas.microsoft.com/office/drawing/2014/main" id="{3B35F4D0-CD69-45C7-8BD9-2492E13F0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086225"/>
            <a:ext cx="7018337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B6CF25D-D85A-4327-AB87-2982D23D41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477838"/>
            <a:ext cx="7993062" cy="719137"/>
          </a:xfrm>
        </p:spPr>
        <p:txBody>
          <a:bodyPr/>
          <a:lstStyle/>
          <a:p>
            <a:pPr eaLnBrk="1" hangingPunct="1"/>
            <a:r>
              <a:rPr lang="ru-RU" altLang="ru-RU"/>
              <a:t>Узел параметра деятельности</a:t>
            </a:r>
            <a:br>
              <a:rPr lang="ru-RU" altLang="ru-RU"/>
            </a:br>
            <a:r>
              <a:rPr lang="ru-RU" altLang="ru-RU" i="1"/>
              <a:t>(activity parameter node)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B5CBD72-D4D6-4744-82C9-7E30DCA730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6013" y="1485900"/>
            <a:ext cx="7956550" cy="5256213"/>
          </a:xfrm>
        </p:spPr>
        <p:txBody>
          <a:bodyPr/>
          <a:lstStyle/>
          <a:p>
            <a:pPr eaLnBrk="1" hangingPunct="1"/>
            <a:r>
              <a:rPr lang="ru-RU" altLang="ru-RU" sz="2200"/>
              <a:t>- является узлом объекта для моделирования входов и выходов деятельности</a:t>
            </a:r>
          </a:p>
          <a:p>
            <a:pPr eaLnBrk="1" hangingPunct="1"/>
            <a:r>
              <a:rPr lang="ru-RU" altLang="ru-RU" sz="2200"/>
              <a:t>Вызов и выполнение некоторой деятельности с параметрами выполняется в соответствии со следующими правилами:</a:t>
            </a:r>
          </a:p>
          <a:p>
            <a:pPr eaLnBrk="1" hangingPunct="1"/>
            <a:r>
              <a:rPr lang="ru-RU" altLang="ru-RU" sz="2200"/>
              <a:t>Для вызываемой деятельности должны быть достигнуты все необходимые не потоковые входы</a:t>
            </a:r>
          </a:p>
          <a:p>
            <a:pPr eaLnBrk="1" hangingPunct="1"/>
            <a:r>
              <a:rPr lang="ru-RU" altLang="ru-RU" sz="2200"/>
              <a:t>Если все входы в деятельность являются входами потока объектов, то для начала выполнения деятельности должен быть достигнут по крайней мере один из узлов входных параметров этой деятельности</a:t>
            </a:r>
          </a:p>
          <a:p>
            <a:pPr eaLnBrk="1" hangingPunct="1"/>
            <a:r>
              <a:rPr lang="ru-RU" altLang="ru-RU" sz="2200"/>
              <a:t>Во время выполнения деятельности на ее узлах входных параметров могут поглощаться дополнительные маркеры, а на ее узлах выходных параметров – отправляться</a:t>
            </a:r>
          </a:p>
          <a:p>
            <a:pPr eaLnBrk="1" hangingPunct="1"/>
            <a:r>
              <a:rPr lang="ru-RU" altLang="ru-RU" sz="2200"/>
              <a:t>Для завершения деятельности должны быть достигнуты все специфицированные узлы выходных параметров этой деятельности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E7F4A8D-C3AB-45EF-8F92-CA5CA0D7C7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Пример деятельности с входным параметром </a:t>
            </a:r>
          </a:p>
        </p:txBody>
      </p:sp>
      <p:pic>
        <p:nvPicPr>
          <p:cNvPr id="34819" name="Picture 4" descr="Рис_08_24">
            <a:extLst>
              <a:ext uri="{FF2B5EF4-FFF2-40B4-BE49-F238E27FC236}">
                <a16:creationId xmlns:a16="http://schemas.microsoft.com/office/drawing/2014/main" id="{94ED572C-E211-45F0-A101-0FD0EDCBA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060575"/>
            <a:ext cx="7129463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B430B076-8BA5-4C17-91AA-6C57E9AF42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Множество параметров </a:t>
            </a:r>
            <a:r>
              <a:rPr lang="ru-RU" altLang="ru-RU" i="1"/>
              <a:t>(parameter set)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CB116A0-8821-42F2-B6CF-EF6827F3A0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5900"/>
            <a:ext cx="7848600" cy="2735263"/>
          </a:xfrm>
        </p:spPr>
        <p:txBody>
          <a:bodyPr/>
          <a:lstStyle/>
          <a:p>
            <a:pPr eaLnBrk="1" hangingPunct="1"/>
            <a:r>
              <a:rPr lang="ru-RU" altLang="ru-RU"/>
              <a:t>- предназначено для моделирования отдельного альтернативного потока объектов на входе или выходе деятельности</a:t>
            </a:r>
          </a:p>
          <a:p>
            <a:pPr eaLnBrk="1" hangingPunct="1"/>
            <a:r>
              <a:rPr lang="ru-RU" altLang="ru-RU"/>
              <a:t>Если для деятельности специфицировано несколько множеств входных параметров, то для вызова деятельности необходимо наличие маркеров объектов для входных параметров только для одного такого множества</a:t>
            </a:r>
          </a:p>
        </p:txBody>
      </p:sp>
      <p:pic>
        <p:nvPicPr>
          <p:cNvPr id="35844" name="Picture 4" descr="Рис_08_25">
            <a:extLst>
              <a:ext uri="{FF2B5EF4-FFF2-40B4-BE49-F238E27FC236}">
                <a16:creationId xmlns:a16="http://schemas.microsoft.com/office/drawing/2014/main" id="{0B282CD3-D984-4DC5-8E5C-08AAFA67EF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475163"/>
            <a:ext cx="6858000" cy="190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71C2493-B11F-4EC8-AADF-BC6AD72515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Разбиение деятельности</a:t>
            </a:r>
            <a:r>
              <a:rPr lang="ru-RU" altLang="ru-RU" i="1"/>
              <a:t> (activity partition)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4209A44-8D96-4DF6-9734-9DD8E0AD4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1222375"/>
          </a:xfrm>
        </p:spPr>
        <p:txBody>
          <a:bodyPr/>
          <a:lstStyle/>
          <a:p>
            <a:pPr eaLnBrk="1" hangingPunct="1"/>
            <a:r>
              <a:rPr lang="ru-RU" altLang="ru-RU"/>
              <a:t>– элемент модели, предназначенный для группировки действий, которые относятся к одной деятельности и имеют некоторую общую характеристику</a:t>
            </a:r>
          </a:p>
        </p:txBody>
      </p:sp>
      <p:pic>
        <p:nvPicPr>
          <p:cNvPr id="36868" name="Picture 4" descr="Рис_08_26">
            <a:extLst>
              <a:ext uri="{FF2B5EF4-FFF2-40B4-BE49-F238E27FC236}">
                <a16:creationId xmlns:a16="http://schemas.microsoft.com/office/drawing/2014/main" id="{927596B5-3459-411B-BF37-FEC6F719E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876550"/>
            <a:ext cx="7208838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2DE02BAE-FB18-46A7-9A16-D34FE2D9B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Правила использования разбиений на диаграмме деятельности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A5E0709-CB56-4036-8E81-C2EE28E62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557338"/>
            <a:ext cx="7848600" cy="5256212"/>
          </a:xfrm>
        </p:spPr>
        <p:txBody>
          <a:bodyPr/>
          <a:lstStyle/>
          <a:p>
            <a:pPr eaLnBrk="1" hangingPunct="1"/>
            <a:r>
              <a:rPr lang="ru-RU" altLang="ru-RU"/>
              <a:t>Любые узел или дуга деятельности не могут одновременно принадлежать двум или более разбиениям в одном и том же измерении.</a:t>
            </a:r>
          </a:p>
          <a:p>
            <a:pPr eaLnBrk="1" hangingPunct="1"/>
            <a:r>
              <a:rPr lang="ru-RU" altLang="ru-RU"/>
              <a:t>Разбиения не влияют на потоки маркеров, за которые несут ответственность экземпляры классификаторов, представленными отдельными разбиениями.</a:t>
            </a:r>
          </a:p>
          <a:p>
            <a:pPr eaLnBrk="1" hangingPunct="1"/>
            <a:r>
              <a:rPr lang="ru-RU" altLang="ru-RU"/>
              <a:t>Разбиения одного измерения и уровня вложенности должны быть представлены частями внутренней структуры одного и того же классификатора.</a:t>
            </a:r>
          </a:p>
          <a:p>
            <a:pPr eaLnBrk="1" hangingPunct="1"/>
            <a:r>
              <a:rPr lang="ru-RU" altLang="ru-RU"/>
              <a:t>Разбиение может быть представлено атрибутом, а ее подразбиения – значениями этого атрибута</a:t>
            </a:r>
          </a:p>
          <a:p>
            <a:pPr eaLnBrk="1" hangingPunct="1"/>
            <a:r>
              <a:rPr lang="ru-RU" altLang="ru-RU"/>
              <a:t>Если разбиение имеет некоторое измерение, то оно не может содержатся ни в каком другом разбиении.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AD329353-7FAC-4709-B05E-C1CE906C6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188913"/>
            <a:ext cx="7993062" cy="719137"/>
          </a:xfrm>
        </p:spPr>
        <p:txBody>
          <a:bodyPr/>
          <a:lstStyle/>
          <a:p>
            <a:pPr eaLnBrk="1" hangingPunct="1"/>
            <a:r>
              <a:rPr lang="ru-RU" altLang="ru-RU"/>
              <a:t>Обработчик исключения</a:t>
            </a:r>
            <a:r>
              <a:rPr lang="ru-RU" altLang="ru-RU" i="1"/>
              <a:t> (exception handler)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068A8941-CA60-4EB9-9917-E4EF4B1998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052513"/>
            <a:ext cx="7848600" cy="5256212"/>
          </a:xfrm>
        </p:spPr>
        <p:txBody>
          <a:bodyPr/>
          <a:lstStyle/>
          <a:p>
            <a:pPr eaLnBrk="1" hangingPunct="1"/>
            <a:r>
              <a:rPr lang="ru-RU" altLang="ru-RU" sz="2200"/>
              <a:t>- представляет собой спецификацию деятельности, выполнение которой происходит в случае исключения в ходе выполнения некоторого защищенного узла</a:t>
            </a:r>
          </a:p>
          <a:p>
            <a:pPr eaLnBrk="1" hangingPunct="1"/>
            <a:r>
              <a:rPr lang="ru-RU" altLang="ru-RU" sz="2200"/>
              <a:t>Правила использования обработчиков исключений:</a:t>
            </a:r>
          </a:p>
          <a:p>
            <a:pPr eaLnBrk="1" hangingPunct="1"/>
            <a:r>
              <a:rPr lang="ru-RU" altLang="ru-RU" sz="2200"/>
              <a:t>Тело обработчика должно иметь один вход, и этот вход является тем же, что и вход исключения.</a:t>
            </a:r>
          </a:p>
          <a:p>
            <a:pPr eaLnBrk="1" hangingPunct="1"/>
            <a:r>
              <a:rPr lang="ru-RU" altLang="ru-RU" sz="2200"/>
              <a:t>Контакты результата тела обработчика исключения должны соответствовать по числу и типу контактам результата защищенного узла.</a:t>
            </a:r>
          </a:p>
          <a:p>
            <a:pPr eaLnBrk="1" hangingPunct="1"/>
            <a:r>
              <a:rPr lang="ru-RU" altLang="ru-RU" sz="2200"/>
              <a:t>Защищенный узел и узел тела обработчика должны быть одного и того же уровня вложенности.</a:t>
            </a:r>
          </a:p>
          <a:p>
            <a:pPr eaLnBrk="1" hangingPunct="1"/>
            <a:r>
              <a:rPr lang="ru-RU" altLang="ru-RU" sz="2200"/>
              <a:t>В противном случае нотация может быть интерпретирована ошибочно как прерывающая дуга, которая пересекает границу.</a:t>
            </a:r>
          </a:p>
          <a:p>
            <a:pPr eaLnBrk="1" hangingPunct="1"/>
            <a:r>
              <a:rPr lang="ru-RU" altLang="ru-RU" sz="2200"/>
              <a:t>К одному защищенному узлу могут быть присоединены несколько обработчиков исключений, каждый со своими собственными стрелками молнии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6414769-97AD-45C5-AF79-10BD0B6246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Самостоятельное задание №7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023BB2E-BC3E-4740-AEA1-10604350F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485900"/>
            <a:ext cx="7578725" cy="5256213"/>
          </a:xfrm>
        </p:spPr>
        <p:txBody>
          <a:bodyPr/>
          <a:lstStyle/>
          <a:p>
            <a:pPr eaLnBrk="1" hangingPunct="1"/>
            <a:r>
              <a:rPr lang="ru-RU" altLang="ru-RU"/>
              <a:t>Выполнить текущее тестирование: вопросы 30-33</a:t>
            </a:r>
          </a:p>
          <a:p>
            <a:pPr eaLnBrk="1" hangingPunct="1"/>
            <a:r>
              <a:rPr lang="ru-RU" altLang="ru-RU"/>
              <a:t>Разработать диаграмму деятельности, реализующую сценарий взаимодействия Клиента и </a:t>
            </a:r>
            <a:r>
              <a:rPr lang="en-US" altLang="ru-RU"/>
              <a:t>ATM</a:t>
            </a:r>
            <a:endParaRPr lang="ru-RU" altLang="ru-RU"/>
          </a:p>
          <a:p>
            <a:pPr lvl="1" eaLnBrk="1" hangingPunct="1"/>
            <a:r>
              <a:rPr lang="ru-RU" altLang="ru-RU"/>
              <a:t>На основе заданных ранее сценариев №1 и №2 изобразить все действия, выполняемые Клиентом банкомата, Банкоматом и Банком</a:t>
            </a:r>
          </a:p>
          <a:p>
            <a:pPr lvl="1" eaLnBrk="1" hangingPunct="1"/>
            <a:r>
              <a:rPr lang="ru-RU" altLang="ru-RU"/>
              <a:t>Для этой цели предварительно изобразить 3 разбиения (дорожки)</a:t>
            </a:r>
          </a:p>
          <a:p>
            <a:pPr lvl="1" eaLnBrk="1" hangingPunct="1"/>
            <a:r>
              <a:rPr lang="ru-RU" altLang="ru-RU"/>
              <a:t>Изобразить поток управления между ними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8BAA096-C8CF-4076-AF21-03AF3E65C4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Поток управления (control flow)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4743F99-D75F-4763-AC22-FC6E151F19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5900"/>
            <a:ext cx="7848600" cy="2447925"/>
          </a:xfrm>
        </p:spPr>
        <p:txBody>
          <a:bodyPr/>
          <a:lstStyle/>
          <a:p>
            <a:pPr eaLnBrk="1" hangingPunct="1"/>
            <a:r>
              <a:rPr lang="ru-RU" altLang="ru-RU"/>
              <a:t>- представляется в форме дуги деятельности, которая связывает между собой два узла деятельности и по которой передаются только маркеры управления</a:t>
            </a:r>
          </a:p>
          <a:p>
            <a:pPr eaLnBrk="1" hangingPunct="1"/>
            <a:r>
              <a:rPr lang="ru-RU" altLang="ru-RU"/>
              <a:t>При этом все маркеры управления, которые предлагаются узлом источником, предлагаются узлу цели, а вдоль дуги потока управления не могут следовать объекты и данные </a:t>
            </a:r>
          </a:p>
        </p:txBody>
      </p:sp>
      <p:pic>
        <p:nvPicPr>
          <p:cNvPr id="7172" name="Picture 4" descr="Рис_08_4">
            <a:extLst>
              <a:ext uri="{FF2B5EF4-FFF2-40B4-BE49-F238E27FC236}">
                <a16:creationId xmlns:a16="http://schemas.microsoft.com/office/drawing/2014/main" id="{A4052215-24CD-4896-ADC2-6686457F8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797425"/>
            <a:ext cx="7559675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70CFF98-82EA-4404-85EF-F5B15D87BB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Поток объектов (object flow)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1235D93-B4CD-48D6-B97C-3776AA8A62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5900"/>
            <a:ext cx="7848600" cy="3598863"/>
          </a:xfrm>
        </p:spPr>
        <p:txBody>
          <a:bodyPr/>
          <a:lstStyle/>
          <a:p>
            <a:pPr eaLnBrk="1" hangingPunct="1"/>
            <a:r>
              <a:rPr lang="ru-RU" altLang="ru-RU"/>
              <a:t>- представляется в форме дуги деятельности, по которой передаются только маркеры объектов или данных</a:t>
            </a:r>
          </a:p>
          <a:p>
            <a:pPr eaLnBrk="1" hangingPunct="1"/>
            <a:r>
              <a:rPr lang="ru-RU" altLang="ru-RU"/>
              <a:t>При этом все маркеры, предлагаемые узлом источником, предлагаются для узла цели с учетом ограничений, которые могут быть дополнительно специфицированы с помощью веса дуги</a:t>
            </a:r>
          </a:p>
          <a:p>
            <a:pPr eaLnBrk="1" hangingPunct="1"/>
            <a:r>
              <a:rPr lang="ru-RU" altLang="ru-RU"/>
              <a:t>Узлы объектов, соединенные потоком объектов с необязательными промежуточными узлами действий или управления, должны иметь совместимые типы </a:t>
            </a:r>
          </a:p>
        </p:txBody>
      </p:sp>
      <p:pic>
        <p:nvPicPr>
          <p:cNvPr id="8196" name="Picture 4" descr="Рис_08_5">
            <a:extLst>
              <a:ext uri="{FF2B5EF4-FFF2-40B4-BE49-F238E27FC236}">
                <a16:creationId xmlns:a16="http://schemas.microsoft.com/office/drawing/2014/main" id="{58F08264-AD57-46F3-AED7-D3C5CDD57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589588"/>
            <a:ext cx="795655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BD89E93-72FC-4793-A9AF-BB969F76F2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Варианты нотация для деятельности </a:t>
            </a:r>
          </a:p>
        </p:txBody>
      </p:sp>
      <p:pic>
        <p:nvPicPr>
          <p:cNvPr id="9219" name="Picture 4" descr="Рис_08_6">
            <a:extLst>
              <a:ext uri="{FF2B5EF4-FFF2-40B4-BE49-F238E27FC236}">
                <a16:creationId xmlns:a16="http://schemas.microsoft.com/office/drawing/2014/main" id="{EB900E68-B61F-4695-9AD9-7A8A79862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035175"/>
            <a:ext cx="7921625" cy="247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2FF57FF-937B-41EE-9654-257EC15FD0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Семантика деятельности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EE8AFCD-DD08-40ED-A2AD-1E35593629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5900"/>
            <a:ext cx="7848600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200"/>
              <a:t>Семантика деятельности в языке UML 2</a:t>
            </a:r>
            <a:r>
              <a:rPr lang="en-US" altLang="ru-RU" sz="2200"/>
              <a:t>.</a:t>
            </a:r>
            <a:r>
              <a:rPr lang="ru-RU" altLang="ru-RU" sz="2200"/>
              <a:t>х основывается на потоке маркеров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i="1"/>
              <a:t>Маркер (token)</a:t>
            </a:r>
            <a:r>
              <a:rPr lang="ru-RU" altLang="ru-RU" sz="2200"/>
              <a:t> – элемент модели, предназначенный для представления некоторого объекта, данных или управления и существующий на диаграмме деятельности в отдельном узле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Каждый маркер отличается от любого другого, даже если он содержит то же значение, что и другой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Любой узел деятельности может начать свое выполнение, только если удовлетворены специфицированные условия для его входных маркеров, причем эти условия зависят от вида узла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Когда узел начинает свое выполнение, маркеры принимаются из некоторых или всех его входных дуг, а специальный маркер размещается в этом узле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/>
              <a:t>Когда узел завершает выполнение, специальный маркер удаляется из этого узла, а другие маркеры предлагаются в некоторых или всех его выходных дугах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A381AEA-7768-40E6-A8B3-D95521FB0C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Семантика действия 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96267F7-707D-4821-8784-3089076AE8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12875"/>
            <a:ext cx="7848600" cy="5256213"/>
          </a:xfrm>
        </p:spPr>
        <p:txBody>
          <a:bodyPr/>
          <a:lstStyle/>
          <a:p>
            <a:pPr eaLnBrk="1" hangingPunct="1"/>
            <a:r>
              <a:rPr lang="ru-RU" altLang="ru-RU" sz="2200"/>
              <a:t>Выполнение действия становится возможным, когда удовлетворены предварительные условия для его потоков управления и объектов</a:t>
            </a:r>
          </a:p>
          <a:p>
            <a:pPr eaLnBrk="1" hangingPunct="1"/>
            <a:r>
              <a:rPr lang="ru-RU" altLang="ru-RU" sz="2200"/>
              <a:t>Выполнение действия поглощает входные маркеры управления и маркеры объектов и удаляет их из источников дуг управления и из входных контактов</a:t>
            </a:r>
          </a:p>
          <a:p>
            <a:pPr eaLnBrk="1" hangingPunct="1"/>
            <a:r>
              <a:rPr lang="ru-RU" altLang="ru-RU" sz="2200"/>
              <a:t>Если на одной дуге являются доступными несколько маркеров управления, то они все поглощаются </a:t>
            </a:r>
          </a:p>
          <a:p>
            <a:pPr eaLnBrk="1" hangingPunct="1"/>
            <a:r>
              <a:rPr lang="ru-RU" altLang="ru-RU" sz="2200"/>
              <a:t>Действие продолжает выполнение до тех пор, пока оно не будет завершено</a:t>
            </a:r>
          </a:p>
          <a:p>
            <a:pPr eaLnBrk="1" hangingPunct="1"/>
            <a:r>
              <a:rPr lang="ru-RU" altLang="ru-RU" sz="2200"/>
              <a:t>После завершения действия оно предлагает маркеры объектов во все его выходные контакты, а маркеры управления во все выходящие из него дуги управления, и на этом формально оно заканчивается</a:t>
            </a:r>
          </a:p>
          <a:p>
            <a:pPr eaLnBrk="1" hangingPunct="1"/>
            <a:r>
              <a:rPr lang="ru-RU" altLang="ru-RU" sz="2200"/>
              <a:t>После окончания выполнения действия с помощью некоторой реализации должны быть восстановлены его ресурсы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31FDDD8-8EA6-470D-ABA7-55AABC2FC4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Узлы управления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844837A-921F-42C0-AFC0-64F86E8AEF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3238500"/>
          </a:xfrm>
        </p:spPr>
        <p:txBody>
          <a:bodyPr/>
          <a:lstStyle/>
          <a:p>
            <a:pPr eaLnBrk="1" hangingPunct="1"/>
            <a:r>
              <a:rPr lang="ru-RU" altLang="ru-RU" i="1"/>
              <a:t>Начальный узел (</a:t>
            </a:r>
            <a:r>
              <a:rPr lang="en-US" altLang="ru-RU" i="1"/>
              <a:t>i</a:t>
            </a:r>
            <a:r>
              <a:rPr lang="ru-RU" altLang="ru-RU" i="1"/>
              <a:t>nitial node)</a:t>
            </a:r>
            <a:r>
              <a:rPr lang="ru-RU" altLang="ru-RU"/>
              <a:t> является узлом управления, в котором начинается поток при вызове деятельности</a:t>
            </a:r>
          </a:p>
          <a:p>
            <a:pPr eaLnBrk="1" hangingPunct="1"/>
            <a:r>
              <a:rPr lang="ru-RU" altLang="ru-RU" i="1"/>
              <a:t>Узел финала деятельности (</a:t>
            </a:r>
            <a:r>
              <a:rPr lang="en-US" altLang="ru-RU" i="1"/>
              <a:t>a</a:t>
            </a:r>
            <a:r>
              <a:rPr lang="ru-RU" altLang="ru-RU" i="1"/>
              <a:t>ctivity final </a:t>
            </a:r>
            <a:r>
              <a:rPr lang="en-US" altLang="ru-RU" i="1"/>
              <a:t>node</a:t>
            </a:r>
            <a:r>
              <a:rPr lang="ru-RU" altLang="ru-RU" i="1"/>
              <a:t>)</a:t>
            </a:r>
            <a:r>
              <a:rPr lang="ru-RU" altLang="ru-RU"/>
              <a:t> является узлом управления, который прекращает или останавливает все потоки в деятельности</a:t>
            </a:r>
          </a:p>
          <a:p>
            <a:pPr eaLnBrk="1" hangingPunct="1"/>
            <a:r>
              <a:rPr lang="ru-RU" altLang="ru-RU" i="1"/>
              <a:t>Узел финала потока (flow final node)</a:t>
            </a:r>
            <a:r>
              <a:rPr lang="ru-RU" altLang="ru-RU"/>
              <a:t> является финальным узлом, который завершает отдельный поток управления или поток объектов, не завершая содержащей его деятельности</a:t>
            </a:r>
          </a:p>
        </p:txBody>
      </p:sp>
      <p:pic>
        <p:nvPicPr>
          <p:cNvPr id="12292" name="Picture 4" descr="Рис_08_7">
            <a:extLst>
              <a:ext uri="{FF2B5EF4-FFF2-40B4-BE49-F238E27FC236}">
                <a16:creationId xmlns:a16="http://schemas.microsoft.com/office/drawing/2014/main" id="{E848BF12-B3EB-4865-BC31-12149E987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5300663"/>
            <a:ext cx="7345363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UML2_УчебныйКурс">
  <a:themeElements>
    <a:clrScheme name="UML2_УчебныйКурс 13">
      <a:dk1>
        <a:srgbClr val="000000"/>
      </a:dk1>
      <a:lt1>
        <a:srgbClr val="FFFF99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CA"/>
      </a:accent3>
      <a:accent4>
        <a:srgbClr val="000000"/>
      </a:accent4>
      <a:accent5>
        <a:srgbClr val="DAEDEF"/>
      </a:accent5>
      <a:accent6>
        <a:srgbClr val="2D2D8A"/>
      </a:accent6>
      <a:hlink>
        <a:srgbClr val="2561A7"/>
      </a:hlink>
      <a:folHlink>
        <a:srgbClr val="FBCC30"/>
      </a:folHlink>
    </a:clrScheme>
    <a:fontScheme name="UML2_УчебныйКурс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/>
          <a:defRPr kumimoji="0" lang="ru-RU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/>
          <a:defRPr kumimoji="0" lang="ru-RU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UML2_УчебныйКур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3">
        <a:dk1>
          <a:srgbClr val="000000"/>
        </a:dk1>
        <a:lt1>
          <a:srgbClr val="FFFF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2561A7"/>
        </a:hlink>
        <a:folHlink>
          <a:srgbClr val="FBCC3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UML2_УчебныйКурс</Template>
  <TotalTime>780</TotalTime>
  <Words>1752</Words>
  <Application>Microsoft Office PowerPoint</Application>
  <PresentationFormat>Экран (4:3)</PresentationFormat>
  <Paragraphs>134</Paragraphs>
  <Slides>37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4" baseType="lpstr">
      <vt:lpstr>Arial Narrow</vt:lpstr>
      <vt:lpstr>Arial</vt:lpstr>
      <vt:lpstr>Monotype Sorts</vt:lpstr>
      <vt:lpstr>Wingdings</vt:lpstr>
      <vt:lpstr>Times New Roman</vt:lpstr>
      <vt:lpstr>UML2_УчебныйКурс</vt:lpstr>
      <vt:lpstr>Точечный рисунок</vt:lpstr>
      <vt:lpstr>  Лекция 5  Диаграмма деятельности языка UML  </vt:lpstr>
      <vt:lpstr>Диаграмма деятельности (activity diagram)</vt:lpstr>
      <vt:lpstr>Узел деятельности (activity node)</vt:lpstr>
      <vt:lpstr>Поток управления (control flow)</vt:lpstr>
      <vt:lpstr>Поток объектов (object flow)</vt:lpstr>
      <vt:lpstr>Варианты нотация для деятельности </vt:lpstr>
      <vt:lpstr>Семантика деятельности </vt:lpstr>
      <vt:lpstr>Семантика действия </vt:lpstr>
      <vt:lpstr>Узлы управления </vt:lpstr>
      <vt:lpstr>Узел решения (decision node)</vt:lpstr>
      <vt:lpstr>Варианты изображения узла решения</vt:lpstr>
      <vt:lpstr>Узел слияния (merge node)</vt:lpstr>
      <vt:lpstr>Пример последовательного ветвления</vt:lpstr>
      <vt:lpstr>Узел разделения (fork node)</vt:lpstr>
      <vt:lpstr>Узел соединения (join node)</vt:lpstr>
      <vt:lpstr>Примеры изображения узла соединения </vt:lpstr>
      <vt:lpstr>Примеры изображения узла соединения с дополнительной спецификацией </vt:lpstr>
      <vt:lpstr>Пример условно-параллельных деятельностей</vt:lpstr>
      <vt:lpstr>Специальные действия </vt:lpstr>
      <vt:lpstr>Пример передачи и приема сигнала</vt:lpstr>
      <vt:lpstr>Пример передачи и приема сигнала</vt:lpstr>
      <vt:lpstr>Ожидание временного события (accept time event action)</vt:lpstr>
      <vt:lpstr>Узел объекта (object node)</vt:lpstr>
      <vt:lpstr>Узлы объектов с дополнительными ограничениями </vt:lpstr>
      <vt:lpstr>Центральный буфер (central buffer)</vt:lpstr>
      <vt:lpstr>Пример использования центрального буфера </vt:lpstr>
      <vt:lpstr>Хранилище данных (data store)</vt:lpstr>
      <vt:lpstr>Пример использования хранилища данных </vt:lpstr>
      <vt:lpstr>Входные и выходные контакты объектов </vt:lpstr>
      <vt:lpstr>Варианты изображения передачи объекта и потока объектов</vt:lpstr>
      <vt:lpstr>Узел параметра деятельности (activity parameter node)</vt:lpstr>
      <vt:lpstr>Пример деятельности с входным параметром </vt:lpstr>
      <vt:lpstr>Множество параметров (parameter set)</vt:lpstr>
      <vt:lpstr>Разбиение деятельности (activity partition)</vt:lpstr>
      <vt:lpstr>Правила использования разбиений на диаграмме деятельности</vt:lpstr>
      <vt:lpstr>Обработчик исключения (exception handler)</vt:lpstr>
      <vt:lpstr>Самостоятельное задание №7</vt:lpstr>
    </vt:vector>
  </TitlesOfParts>
  <Company>Inter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Нотация и семантика языка UML 2.0</dc:title>
  <dc:subject>UML2</dc:subject>
  <dc:creator>Alex</dc:creator>
  <cp:lastModifiedBy>Владислав Карюкин</cp:lastModifiedBy>
  <cp:revision>92</cp:revision>
  <dcterms:created xsi:type="dcterms:W3CDTF">2007-02-22T16:19:18Z</dcterms:created>
  <dcterms:modified xsi:type="dcterms:W3CDTF">2021-09-20T06:11:36Z</dcterms:modified>
</cp:coreProperties>
</file>