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94660"/>
  </p:normalViewPr>
  <p:slideViewPr>
    <p:cSldViewPr snapToGrid="0">
      <p:cViewPr varScale="1">
        <p:scale>
          <a:sx n="69" d="100"/>
          <a:sy n="69" d="100"/>
        </p:scale>
        <p:origin x="1440"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ru-RU" smtClean="0"/>
              <a:t>Образец заголовка</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9E84A899-36F6-4681-A97E-277F618037C6}" type="datetimeFigureOut">
              <a:rPr lang="ru-RU" smtClean="0"/>
              <a:t>20.04.2020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4E43B30-A068-40ED-9055-A58079176203}" type="slidenum">
              <a:rPr lang="ru-RU" smtClean="0"/>
              <a:t>‹#›</a:t>
            </a:fld>
            <a:endParaRPr lang="ru-RU"/>
          </a:p>
        </p:txBody>
      </p:sp>
    </p:spTree>
    <p:extLst>
      <p:ext uri="{BB962C8B-B14F-4D97-AF65-F5344CB8AC3E}">
        <p14:creationId xmlns:p14="http://schemas.microsoft.com/office/powerpoint/2010/main" val="1319287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9E84A899-36F6-4681-A97E-277F618037C6}" type="datetimeFigureOut">
              <a:rPr lang="ru-RU" smtClean="0"/>
              <a:t>20.04.2020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4E43B30-A068-40ED-9055-A58079176203}" type="slidenum">
              <a:rPr lang="ru-RU" smtClean="0"/>
              <a:t>‹#›</a:t>
            </a:fld>
            <a:endParaRPr lang="ru-RU"/>
          </a:p>
        </p:txBody>
      </p:sp>
    </p:spTree>
    <p:extLst>
      <p:ext uri="{BB962C8B-B14F-4D97-AF65-F5344CB8AC3E}">
        <p14:creationId xmlns:p14="http://schemas.microsoft.com/office/powerpoint/2010/main" val="37341780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9E84A899-36F6-4681-A97E-277F618037C6}" type="datetimeFigureOut">
              <a:rPr lang="ru-RU" smtClean="0"/>
              <a:t>20.04.2020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4E43B30-A068-40ED-9055-A58079176203}" type="slidenum">
              <a:rPr lang="ru-RU" smtClean="0"/>
              <a:t>‹#›</a:t>
            </a:fld>
            <a:endParaRPr lang="ru-RU"/>
          </a:p>
        </p:txBody>
      </p:sp>
    </p:spTree>
    <p:extLst>
      <p:ext uri="{BB962C8B-B14F-4D97-AF65-F5344CB8AC3E}">
        <p14:creationId xmlns:p14="http://schemas.microsoft.com/office/powerpoint/2010/main" val="30170766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9E84A899-36F6-4681-A97E-277F618037C6}" type="datetimeFigureOut">
              <a:rPr lang="ru-RU" smtClean="0"/>
              <a:t>20.04.2020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4E43B30-A068-40ED-9055-A58079176203}" type="slidenum">
              <a:rPr lang="ru-RU" smtClean="0"/>
              <a:t>‹#›</a:t>
            </a:fld>
            <a:endParaRPr lang="ru-RU"/>
          </a:p>
        </p:txBody>
      </p:sp>
    </p:spTree>
    <p:extLst>
      <p:ext uri="{BB962C8B-B14F-4D97-AF65-F5344CB8AC3E}">
        <p14:creationId xmlns:p14="http://schemas.microsoft.com/office/powerpoint/2010/main" val="27499743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ru-RU" smtClean="0"/>
              <a:t>Образец заголовка</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9E84A899-36F6-4681-A97E-277F618037C6}" type="datetimeFigureOut">
              <a:rPr lang="ru-RU" smtClean="0"/>
              <a:t>20.04.2020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4E43B30-A068-40ED-9055-A58079176203}" type="slidenum">
              <a:rPr lang="ru-RU" smtClean="0"/>
              <a:t>‹#›</a:t>
            </a:fld>
            <a:endParaRPr lang="ru-RU"/>
          </a:p>
        </p:txBody>
      </p:sp>
    </p:spTree>
    <p:extLst>
      <p:ext uri="{BB962C8B-B14F-4D97-AF65-F5344CB8AC3E}">
        <p14:creationId xmlns:p14="http://schemas.microsoft.com/office/powerpoint/2010/main" val="41843944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9E84A899-36F6-4681-A97E-277F618037C6}" type="datetimeFigureOut">
              <a:rPr lang="ru-RU" smtClean="0"/>
              <a:t>20.04.2020</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4E43B30-A068-40ED-9055-A58079176203}" type="slidenum">
              <a:rPr lang="ru-RU" smtClean="0"/>
              <a:t>‹#›</a:t>
            </a:fld>
            <a:endParaRPr lang="ru-RU"/>
          </a:p>
        </p:txBody>
      </p:sp>
    </p:spTree>
    <p:extLst>
      <p:ext uri="{BB962C8B-B14F-4D97-AF65-F5344CB8AC3E}">
        <p14:creationId xmlns:p14="http://schemas.microsoft.com/office/powerpoint/2010/main" val="34114864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ru-RU" smtClean="0"/>
              <a:t>Образец заголовка</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629842" y="2505075"/>
            <a:ext cx="3868340"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4629150" y="2505075"/>
            <a:ext cx="3887391"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9E84A899-36F6-4681-A97E-277F618037C6}" type="datetimeFigureOut">
              <a:rPr lang="ru-RU" smtClean="0"/>
              <a:t>20.04.2020</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B4E43B30-A068-40ED-9055-A58079176203}" type="slidenum">
              <a:rPr lang="ru-RU" smtClean="0"/>
              <a:t>‹#›</a:t>
            </a:fld>
            <a:endParaRPr lang="ru-RU"/>
          </a:p>
        </p:txBody>
      </p:sp>
    </p:spTree>
    <p:extLst>
      <p:ext uri="{BB962C8B-B14F-4D97-AF65-F5344CB8AC3E}">
        <p14:creationId xmlns:p14="http://schemas.microsoft.com/office/powerpoint/2010/main" val="18757895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9E84A899-36F6-4681-A97E-277F618037C6}" type="datetimeFigureOut">
              <a:rPr lang="ru-RU" smtClean="0"/>
              <a:t>20.04.2020</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B4E43B30-A068-40ED-9055-A58079176203}" type="slidenum">
              <a:rPr lang="ru-RU" smtClean="0"/>
              <a:t>‹#›</a:t>
            </a:fld>
            <a:endParaRPr lang="ru-RU"/>
          </a:p>
        </p:txBody>
      </p:sp>
    </p:spTree>
    <p:extLst>
      <p:ext uri="{BB962C8B-B14F-4D97-AF65-F5344CB8AC3E}">
        <p14:creationId xmlns:p14="http://schemas.microsoft.com/office/powerpoint/2010/main" val="18799179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E84A899-36F6-4681-A97E-277F618037C6}" type="datetimeFigureOut">
              <a:rPr lang="ru-RU" smtClean="0"/>
              <a:t>20.04.2020</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B4E43B30-A068-40ED-9055-A58079176203}" type="slidenum">
              <a:rPr lang="ru-RU" smtClean="0"/>
              <a:t>‹#›</a:t>
            </a:fld>
            <a:endParaRPr lang="ru-RU"/>
          </a:p>
        </p:txBody>
      </p:sp>
    </p:spTree>
    <p:extLst>
      <p:ext uri="{BB962C8B-B14F-4D97-AF65-F5344CB8AC3E}">
        <p14:creationId xmlns:p14="http://schemas.microsoft.com/office/powerpoint/2010/main" val="32812573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ru-RU" smtClean="0"/>
              <a:t>Образец заголовка</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Date Placeholder 4"/>
          <p:cNvSpPr>
            <a:spLocks noGrp="1"/>
          </p:cNvSpPr>
          <p:nvPr>
            <p:ph type="dt" sz="half" idx="10"/>
          </p:nvPr>
        </p:nvSpPr>
        <p:spPr/>
        <p:txBody>
          <a:bodyPr/>
          <a:lstStyle/>
          <a:p>
            <a:fld id="{9E84A899-36F6-4681-A97E-277F618037C6}" type="datetimeFigureOut">
              <a:rPr lang="ru-RU" smtClean="0"/>
              <a:t>20.04.2020</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4E43B30-A068-40ED-9055-A58079176203}" type="slidenum">
              <a:rPr lang="ru-RU" smtClean="0"/>
              <a:t>‹#›</a:t>
            </a:fld>
            <a:endParaRPr lang="ru-RU"/>
          </a:p>
        </p:txBody>
      </p:sp>
    </p:spTree>
    <p:extLst>
      <p:ext uri="{BB962C8B-B14F-4D97-AF65-F5344CB8AC3E}">
        <p14:creationId xmlns:p14="http://schemas.microsoft.com/office/powerpoint/2010/main" val="25633052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Date Placeholder 4"/>
          <p:cNvSpPr>
            <a:spLocks noGrp="1"/>
          </p:cNvSpPr>
          <p:nvPr>
            <p:ph type="dt" sz="half" idx="10"/>
          </p:nvPr>
        </p:nvSpPr>
        <p:spPr/>
        <p:txBody>
          <a:bodyPr/>
          <a:lstStyle/>
          <a:p>
            <a:fld id="{9E84A899-36F6-4681-A97E-277F618037C6}" type="datetimeFigureOut">
              <a:rPr lang="ru-RU" smtClean="0"/>
              <a:t>20.04.2020</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4E43B30-A068-40ED-9055-A58079176203}" type="slidenum">
              <a:rPr lang="ru-RU" smtClean="0"/>
              <a:t>‹#›</a:t>
            </a:fld>
            <a:endParaRPr lang="ru-RU"/>
          </a:p>
        </p:txBody>
      </p:sp>
    </p:spTree>
    <p:extLst>
      <p:ext uri="{BB962C8B-B14F-4D97-AF65-F5344CB8AC3E}">
        <p14:creationId xmlns:p14="http://schemas.microsoft.com/office/powerpoint/2010/main" val="28074452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E84A899-36F6-4681-A97E-277F618037C6}" type="datetimeFigureOut">
              <a:rPr lang="ru-RU" smtClean="0"/>
              <a:t>20.04.2020</a:t>
            </a:fld>
            <a:endParaRPr lang="ru-RU"/>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4E43B30-A068-40ED-9055-A58079176203}" type="slidenum">
              <a:rPr lang="ru-RU" smtClean="0"/>
              <a:t>‹#›</a:t>
            </a:fld>
            <a:endParaRPr lang="ru-RU"/>
          </a:p>
        </p:txBody>
      </p:sp>
    </p:spTree>
    <p:extLst>
      <p:ext uri="{BB962C8B-B14F-4D97-AF65-F5344CB8AC3E}">
        <p14:creationId xmlns:p14="http://schemas.microsoft.com/office/powerpoint/2010/main" val="201023748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hyperlink" Target="https://ru.wikipedia.org/wiki/Helicobacter_pylori" TargetMode="Externa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hyperlink" Target="https://ru.wikipedia.org/wiki/%D0%A8%D0%B5%D1%81%D1%82%D0%B8%D0%B2%D0%B0%D0%BB%D0%B5%D0%BD%D1%82%D0%BD%D1%8B%D0%B9_%D1%85%D1%80%D0%BE%D0%BC" TargetMode="Externa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hyperlink" Target="https://ru.wikipedia.org/wiki/%D0%91%D0%B5%D1%82%D0%B0-%D1%80%D0%B0%D1%81%D0%BF%D0%B0%D0%B4" TargetMode="External"/><Relationship Id="rId2" Type="http://schemas.openxmlformats.org/officeDocument/2006/relationships/hyperlink" Target="https://ru.wikipedia.org/wiki/%D0%90%D0%BB%D1%8C%D1%84%D0%B0-%D1%80%D0%B0%D1%81%D0%BF%D0%B0%D0%B4" TargetMode="External"/><Relationship Id="rId1" Type="http://schemas.openxmlformats.org/officeDocument/2006/relationships/slideLayout" Target="../slideLayouts/slideLayout7.xml"/><Relationship Id="rId4" Type="http://schemas.openxmlformats.org/officeDocument/2006/relationships/hyperlink" Target="https://ru.wikipedia.org/wiki/%D0%93%D0%B0%D0%BC%D0%BC%D0%B0-%D0%B8%D0%B7%D0%BB%D1%83%D1%87%D0%B5%D0%BD%D0%B8%D0%B5"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645920" y="1920240"/>
            <a:ext cx="5956661" cy="1944122"/>
          </a:xfrm>
          <a:prstGeom prst="rect">
            <a:avLst/>
          </a:prstGeom>
          <a:solidFill>
            <a:schemeClr val="accent6">
              <a:lumMod val="40000"/>
              <a:lumOff val="60000"/>
            </a:schemeClr>
          </a:solidFill>
        </p:spPr>
        <p:txBody>
          <a:bodyPr wrap="square">
            <a:spAutoFit/>
          </a:bodyPr>
          <a:lstStyle/>
          <a:p>
            <a:pPr algn="ctr">
              <a:lnSpc>
                <a:spcPct val="107000"/>
              </a:lnSpc>
              <a:spcAft>
                <a:spcPts val="800"/>
              </a:spcAft>
            </a:pPr>
            <a:r>
              <a:rPr lang="ru-RU" sz="2000" b="1" dirty="0">
                <a:latin typeface="Times New Roman" panose="02020603050405020304" pitchFamily="18" charset="0"/>
                <a:ea typeface="Calibri" panose="020F0502020204030204" pitchFamily="34" charset="0"/>
                <a:cs typeface="Times New Roman" panose="02020603050405020304" pitchFamily="18" charset="0"/>
              </a:rPr>
              <a:t>Лекция 15</a:t>
            </a:r>
            <a:endParaRPr lang="ru-RU" sz="2000" dirty="0">
              <a:latin typeface="Times New Roman" panose="02020603050405020304" pitchFamily="18" charset="0"/>
              <a:ea typeface="Calibri" panose="020F0502020204030204" pitchFamily="34" charset="0"/>
              <a:cs typeface="Times New Roman" panose="02020603050405020304" pitchFamily="18" charset="0"/>
            </a:endParaRPr>
          </a:p>
          <a:p>
            <a:pPr>
              <a:lnSpc>
                <a:spcPct val="107000"/>
              </a:lnSpc>
              <a:spcAft>
                <a:spcPts val="800"/>
              </a:spcAft>
            </a:pPr>
            <a:r>
              <a:rPr lang="ru-RU" sz="2000" b="1" dirty="0">
                <a:latin typeface="Times New Roman" panose="02020603050405020304" pitchFamily="18" charset="0"/>
                <a:ea typeface="Calibri" panose="020F0502020204030204" pitchFamily="34" charset="0"/>
                <a:cs typeface="Times New Roman" panose="02020603050405020304" pitchFamily="18" charset="0"/>
              </a:rPr>
              <a:t>Тема: «Канцерогенез и образование опухолевых клеток» (продолжение)</a:t>
            </a:r>
            <a:endParaRPr lang="ru-RU" sz="2000" dirty="0">
              <a:latin typeface="Times New Roman" panose="02020603050405020304" pitchFamily="18" charset="0"/>
              <a:ea typeface="Calibri" panose="020F0502020204030204" pitchFamily="34" charset="0"/>
              <a:cs typeface="Times New Roman" panose="02020603050405020304" pitchFamily="18" charset="0"/>
            </a:endParaRPr>
          </a:p>
          <a:p>
            <a:pPr>
              <a:lnSpc>
                <a:spcPct val="107000"/>
              </a:lnSpc>
              <a:spcAft>
                <a:spcPts val="800"/>
              </a:spcAft>
            </a:pPr>
            <a:r>
              <a:rPr lang="ru-RU" sz="2000" b="1" dirty="0">
                <a:latin typeface="Times New Roman" panose="02020603050405020304" pitchFamily="18" charset="0"/>
                <a:ea typeface="Calibri" panose="020F0502020204030204" pitchFamily="34" charset="0"/>
                <a:cs typeface="Times New Roman" panose="02020603050405020304" pitchFamily="18" charset="0"/>
              </a:rPr>
              <a:t> </a:t>
            </a:r>
            <a:r>
              <a:rPr lang="ru-RU" sz="2000" b="1" dirty="0" err="1">
                <a:latin typeface="Times New Roman" panose="02020603050405020304" pitchFamily="18" charset="0"/>
                <a:ea typeface="Calibri" panose="020F0502020204030204" pitchFamily="34" charset="0"/>
                <a:cs typeface="Times New Roman" panose="02020603050405020304" pitchFamily="18" charset="0"/>
              </a:rPr>
              <a:t>Подтема</a:t>
            </a:r>
            <a:r>
              <a:rPr lang="ru-RU" sz="2000" b="1" dirty="0">
                <a:latin typeface="Times New Roman" panose="02020603050405020304" pitchFamily="18" charset="0"/>
                <a:ea typeface="Calibri" panose="020F0502020204030204" pitchFamily="34" charset="0"/>
                <a:cs typeface="Times New Roman" panose="02020603050405020304" pitchFamily="18" charset="0"/>
              </a:rPr>
              <a:t>: «Канцерогенные и мутагенные вещества»</a:t>
            </a:r>
            <a:endParaRPr lang="ru-RU" sz="20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48628646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35527" y="1"/>
            <a:ext cx="8242267" cy="6948056"/>
          </a:xfrm>
          <a:prstGeom prst="rect">
            <a:avLst/>
          </a:prstGeom>
          <a:solidFill>
            <a:schemeClr val="accent6">
              <a:lumMod val="40000"/>
              <a:lumOff val="60000"/>
            </a:schemeClr>
          </a:solidFill>
        </p:spPr>
        <p:txBody>
          <a:bodyPr wrap="square">
            <a:spAutoFit/>
          </a:bodyPr>
          <a:lstStyle/>
          <a:p>
            <a:pPr algn="just">
              <a:lnSpc>
                <a:spcPct val="107000"/>
              </a:lnSpc>
              <a:spcAft>
                <a:spcPts val="675"/>
              </a:spcAft>
            </a:pPr>
            <a:r>
              <a:rPr lang="ru-RU" sz="20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Механизм канцерогенного и мутагенного действия физических факторов.</a:t>
            </a:r>
            <a:endParaRPr lang="ru-RU" sz="2000" dirty="0">
              <a:solidFill>
                <a:srgbClr val="FF0000"/>
              </a:solidFill>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675"/>
              </a:spcAft>
            </a:pPr>
            <a:r>
              <a:rPr lang="ru-RU" sz="2000" dirty="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В процессе </a:t>
            </a:r>
            <a:r>
              <a:rPr lang="ru-RU" sz="2000" b="1" i="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воздействия ионизирующих излучений </a:t>
            </a:r>
            <a:r>
              <a:rPr lang="ru-RU" sz="2000" dirty="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на организм компоненты клетки, в том числе </a:t>
            </a:r>
            <a:r>
              <a:rPr lang="ru-RU" sz="2000" b="1" dirty="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молекулы ДНК, поглощают определённое количество (дозу) энергии</a:t>
            </a:r>
            <a:r>
              <a:rPr lang="ru-RU" sz="2000" dirty="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 При этом одна и та же доза может быть достигнута при слабой интенсивности облучения в течение длительного времени либо путём кратковременного облучения с высокой интенсивностью. </a:t>
            </a:r>
            <a:r>
              <a:rPr lang="ru-RU" sz="2000" u="sng"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Последствием облучения могут быть разрыв водородных связей в двойной спирали молекулы ДНК, разрывы одной или двух цепей ДНК, образование новых устойчивых связей (сшивок) между двумя цепями одной молекулы ДНК, между различными молекулами ДНК или между ДНК и молекулами белков. </a:t>
            </a:r>
            <a:endParaRPr lang="ru-RU" sz="2000" u="sng" dirty="0">
              <a:solidFill>
                <a:srgbClr val="FF0000"/>
              </a:solidFill>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675"/>
              </a:spcAft>
            </a:pPr>
            <a:r>
              <a:rPr lang="ru-RU" sz="2000" b="1" dirty="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Частота возникновения (индукции) мутаций пропорциональна дозе облучения. С увеличением дозы возрастает вероятность поражения.</a:t>
            </a:r>
            <a:endParaRPr lang="ru-RU" sz="2000" b="1"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675"/>
              </a:spcAft>
            </a:pPr>
            <a:r>
              <a:rPr lang="ru-RU" sz="2000" dirty="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В отличие от рентгеновских, </a:t>
            </a:r>
            <a:r>
              <a:rPr lang="ru-RU" sz="2000" b="1" i="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ультрафиолетовые лучи</a:t>
            </a:r>
            <a:r>
              <a:rPr lang="ru-RU" sz="2000" i="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000" b="1" dirty="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не обладают </a:t>
            </a:r>
            <a:r>
              <a:rPr lang="ru-RU" sz="2000" dirty="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достаточной энергией ионизации. </a:t>
            </a:r>
            <a:r>
              <a:rPr lang="ru-RU" sz="2000" b="1" dirty="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Однако она поглощается входящими в состав ДНК азотистыми основаниями (пуринами и пиримидинами), </a:t>
            </a:r>
            <a:r>
              <a:rPr lang="ru-RU" sz="2000" b="1" u="sng" dirty="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переводя их в энергетически неустойчивое, возбуждённое состояние</a:t>
            </a:r>
            <a:r>
              <a:rPr lang="ru-RU" sz="2000" u="sng" dirty="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000"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Это приводит к ошибкам при репликации ДНК.</a:t>
            </a:r>
            <a:endParaRPr lang="ru-RU" sz="20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2200057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93965" y="263236"/>
            <a:ext cx="8478982" cy="6247864"/>
          </a:xfrm>
          <a:prstGeom prst="rect">
            <a:avLst/>
          </a:prstGeom>
          <a:solidFill>
            <a:schemeClr val="accent6">
              <a:lumMod val="40000"/>
              <a:lumOff val="60000"/>
            </a:schemeClr>
          </a:solidFill>
        </p:spPr>
        <p:txBody>
          <a:bodyPr wrap="square">
            <a:spAutoFit/>
          </a:bodyPr>
          <a:lstStyle/>
          <a:p>
            <a:r>
              <a:rPr lang="ru-RU" sz="2000" b="1" dirty="0" smtClean="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Радиационное </a:t>
            </a:r>
            <a:r>
              <a:rPr lang="ru-RU" sz="2000" b="1" dirty="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повреждение генетического материала не является прямым источником возникновения изменений в клетках организма, повреждённых облучением.</a:t>
            </a:r>
            <a:r>
              <a:rPr lang="ru-RU" sz="2000" dirty="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 Дело в том, что у любых организмов в клетках присутствует вода. Поэтому излучение не только непосредственно “ударяет” по чувствительным генетическим структурам, но и действует на них косвенно за счёт разложения воды. Этот процесс приводит к образованию короткоживущих, так называемых </a:t>
            </a:r>
            <a:r>
              <a:rPr lang="ru-RU" sz="2000" b="1" i="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свободных радикалов</a:t>
            </a:r>
            <a:r>
              <a:rPr lang="ru-RU" sz="2000" i="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000" dirty="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a:t>
            </a:r>
            <a:r>
              <a:rPr lang="ru-RU" sz="2000" b="1" dirty="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водорода Н</a:t>
            </a:r>
            <a:r>
              <a:rPr lang="ru-RU" sz="2000" b="1" baseline="30000" dirty="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a:t>
            </a:r>
            <a:r>
              <a:rPr lang="ru-RU" sz="2000" b="1" dirty="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 и гидроксила ОН</a:t>
            </a:r>
            <a:r>
              <a:rPr lang="ru-RU" sz="2000" b="1" baseline="30000" dirty="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a:t>
            </a:r>
            <a:r>
              <a:rPr lang="ru-RU" sz="2000" dirty="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 объединяющихся с образованием либо воды, либо химически активных, а следовательно, биологически очень опасных молекул — </a:t>
            </a:r>
            <a:r>
              <a:rPr lang="ru-RU" sz="2000" b="1" dirty="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перекиси водорода и атомарного кислорода.</a:t>
            </a:r>
            <a:r>
              <a:rPr lang="ru-RU" sz="2000" dirty="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 </a:t>
            </a:r>
            <a:endParaRPr lang="ru-RU" sz="2000" dirty="0" smtClean="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endParaRPr>
          </a:p>
          <a:p>
            <a:r>
              <a:rPr lang="ru-RU" sz="2000" dirty="0" smtClean="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В </a:t>
            </a:r>
            <a:r>
              <a:rPr lang="ru-RU" sz="2000" dirty="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свою очередь, они способны вызвать несколько новых актов </a:t>
            </a:r>
            <a:r>
              <a:rPr lang="ru-RU" sz="2000" b="1" dirty="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ионизации. </a:t>
            </a:r>
            <a:r>
              <a:rPr lang="ru-RU" sz="2000" dirty="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Таким образом, </a:t>
            </a:r>
            <a:r>
              <a:rPr lang="ru-RU" sz="2000" b="1" dirty="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происходит лавинообразное увеличение частоты попаданий в “мишени”.</a:t>
            </a:r>
            <a:r>
              <a:rPr lang="ru-RU" sz="2000" dirty="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 </a:t>
            </a:r>
            <a:endParaRPr lang="ru-RU" sz="2000" dirty="0" smtClean="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endParaRPr>
          </a:p>
          <a:p>
            <a:r>
              <a:rPr lang="ru-RU" sz="2000" dirty="0" smtClean="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В клетках есть </a:t>
            </a:r>
            <a:r>
              <a:rPr lang="ru-RU" sz="2000" dirty="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соединения, способные взаимодействовать со свободными </a:t>
            </a:r>
            <a:r>
              <a:rPr lang="ru-RU" sz="2000" dirty="0" smtClean="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 радикалами</a:t>
            </a:r>
            <a:r>
              <a:rPr lang="ru-RU" sz="2000" dirty="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000" i="1" dirty="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a:t>
            </a:r>
            <a:r>
              <a:rPr lang="ru-RU" sz="2000" i="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антиоксиданты</a:t>
            </a:r>
            <a:r>
              <a:rPr lang="ru-RU" sz="2000" i="1" dirty="0" smtClean="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),которые </a:t>
            </a:r>
            <a:r>
              <a:rPr lang="ru-RU" sz="2000" i="1" dirty="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000" dirty="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защищают молекулы-мишени от непрямого действия радиации. К числу таких антиоксидантов, например, относятся </a:t>
            </a:r>
            <a:r>
              <a:rPr lang="ru-RU" sz="2000"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токоферол (витамин Е), микроэлемент селен и др</a:t>
            </a:r>
            <a:r>
              <a:rPr lang="ru-RU" sz="2000" dirty="0" smtClean="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a:t>
            </a:r>
            <a:r>
              <a:rPr lang="ru-RU" sz="20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endParaRPr lang="ru-RU" sz="2000" b="1" dirty="0" smtClean="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endParaRPr>
          </a:p>
          <a:p>
            <a:endParaRPr lang="ru-RU" sz="2000" b="1" dirty="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endParaRPr>
          </a:p>
          <a:p>
            <a:endParaRPr lang="ru-RU" sz="2000" dirty="0"/>
          </a:p>
        </p:txBody>
      </p:sp>
    </p:spTree>
    <p:extLst>
      <p:ext uri="{BB962C8B-B14F-4D97-AF65-F5344CB8AC3E}">
        <p14:creationId xmlns:p14="http://schemas.microsoft.com/office/powerpoint/2010/main" val="183621628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66255" y="277091"/>
            <a:ext cx="8686800" cy="6863417"/>
          </a:xfrm>
          <a:prstGeom prst="rect">
            <a:avLst/>
          </a:prstGeom>
          <a:solidFill>
            <a:schemeClr val="accent6">
              <a:lumMod val="40000"/>
              <a:lumOff val="60000"/>
            </a:schemeClr>
          </a:solidFill>
        </p:spPr>
        <p:txBody>
          <a:bodyPr wrap="square">
            <a:spAutoFit/>
          </a:bodyPr>
          <a:lstStyle/>
          <a:p>
            <a:r>
              <a:rPr lang="ru-RU" sz="2000" b="1" dirty="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Мутагенным фактором </a:t>
            </a:r>
            <a:r>
              <a:rPr lang="ru-RU" sz="2000" dirty="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также является </a:t>
            </a:r>
            <a:r>
              <a:rPr lang="ru-RU" sz="20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повышенная температура</a:t>
            </a:r>
            <a:r>
              <a:rPr lang="ru-RU" sz="2000" b="1" dirty="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a:t>
            </a:r>
            <a:r>
              <a:rPr lang="ru-RU" sz="2000" dirty="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 Например, при выращивании мушек-дрозофил </a:t>
            </a:r>
            <a:r>
              <a:rPr lang="ru-RU" sz="2000" b="1" dirty="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при температуре на 10 °С выше обычной число мутаций увеличивается втрое. </a:t>
            </a:r>
            <a:r>
              <a:rPr lang="ru-RU" sz="2000" b="1" dirty="0" smtClean="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000" b="1" dirty="0" smtClean="0">
                <a:solidFill>
                  <a:srgbClr val="FF0000"/>
                </a:solidFill>
                <a:latin typeface="Times New Roman" panose="02020603050405020304" pitchFamily="18" charset="0"/>
                <a:cs typeface="Times New Roman" panose="02020603050405020304" pitchFamily="18" charset="0"/>
              </a:rPr>
              <a:t>К физическим факторам относится также </a:t>
            </a:r>
            <a:r>
              <a:rPr lang="ru-RU" sz="2000" b="1" u="sng" dirty="0" smtClean="0">
                <a:solidFill>
                  <a:srgbClr val="FF0000"/>
                </a:solidFill>
                <a:latin typeface="Times New Roman" panose="02020603050405020304" pitchFamily="18" charset="0"/>
                <a:cs typeface="Times New Roman" panose="02020603050405020304" pitchFamily="18" charset="0"/>
              </a:rPr>
              <a:t>электрические и магнитные поля.</a:t>
            </a:r>
          </a:p>
          <a:p>
            <a:r>
              <a:rPr lang="ru-RU" sz="2000" b="1" dirty="0" smtClean="0">
                <a:latin typeface="Times New Roman" panose="02020603050405020304" pitchFamily="18" charset="0"/>
                <a:cs typeface="Times New Roman" panose="02020603050405020304" pitchFamily="18" charset="0"/>
              </a:rPr>
              <a:t>Например, линии </a:t>
            </a:r>
            <a:r>
              <a:rPr lang="ru-RU" sz="2000" b="1" dirty="0">
                <a:latin typeface="Times New Roman" panose="02020603050405020304" pitchFamily="18" charset="0"/>
                <a:cs typeface="Times New Roman" panose="02020603050405020304" pitchFamily="18" charset="0"/>
              </a:rPr>
              <a:t>электропередач, сильные радиопередающие устройства создают электромагнитное поле</a:t>
            </a:r>
            <a:r>
              <a:rPr lang="ru-RU" sz="2000" b="1" dirty="0">
                <a:solidFill>
                  <a:srgbClr val="FF0000"/>
                </a:solidFill>
                <a:latin typeface="Times New Roman" panose="02020603050405020304" pitchFamily="18" charset="0"/>
                <a:cs typeface="Times New Roman" panose="02020603050405020304" pitchFamily="18" charset="0"/>
              </a:rPr>
              <a:t>,</a:t>
            </a:r>
            <a:r>
              <a:rPr lang="ru-RU" sz="2000" dirty="0">
                <a:solidFill>
                  <a:srgbClr val="FF0000"/>
                </a:solidFill>
                <a:latin typeface="Times New Roman" panose="02020603050405020304" pitchFamily="18" charset="0"/>
                <a:cs typeface="Times New Roman" panose="02020603050405020304" pitchFamily="18" charset="0"/>
              </a:rPr>
              <a:t> </a:t>
            </a:r>
            <a:r>
              <a:rPr lang="ru-RU" sz="2000" dirty="0" smtClean="0">
                <a:solidFill>
                  <a:srgbClr val="FF0000"/>
                </a:solidFill>
                <a:latin typeface="Times New Roman" panose="02020603050405020304" pitchFamily="18" charset="0"/>
                <a:cs typeface="Times New Roman" panose="02020603050405020304" pitchFamily="18" charset="0"/>
              </a:rPr>
              <a:t> </a:t>
            </a:r>
            <a:r>
              <a:rPr lang="ru-RU" sz="2000" dirty="0">
                <a:solidFill>
                  <a:srgbClr val="FF0000"/>
                </a:solidFill>
                <a:latin typeface="Times New Roman" panose="02020603050405020304" pitchFamily="18" charset="0"/>
                <a:cs typeface="Times New Roman" panose="02020603050405020304" pitchFamily="18" charset="0"/>
              </a:rPr>
              <a:t>в разы </a:t>
            </a:r>
            <a:r>
              <a:rPr lang="ru-RU" sz="2000" dirty="0" smtClean="0">
                <a:solidFill>
                  <a:srgbClr val="FF0000"/>
                </a:solidFill>
                <a:latin typeface="Times New Roman" panose="02020603050405020304" pitchFamily="18" charset="0"/>
                <a:cs typeface="Times New Roman" panose="02020603050405020304" pitchFamily="18" charset="0"/>
              </a:rPr>
              <a:t>превышающие </a:t>
            </a:r>
            <a:r>
              <a:rPr lang="ru-RU" sz="2000" dirty="0">
                <a:solidFill>
                  <a:srgbClr val="FF0000"/>
                </a:solidFill>
                <a:latin typeface="Times New Roman" panose="02020603050405020304" pitchFamily="18" charset="0"/>
                <a:cs typeface="Times New Roman" panose="02020603050405020304" pitchFamily="18" charset="0"/>
              </a:rPr>
              <a:t>допустимый уровень</a:t>
            </a:r>
            <a:r>
              <a:rPr lang="ru-RU" sz="2000" dirty="0">
                <a:latin typeface="Times New Roman" panose="02020603050405020304" pitchFamily="18" charset="0"/>
                <a:cs typeface="Times New Roman" panose="02020603050405020304" pitchFamily="18" charset="0"/>
              </a:rPr>
              <a:t>. </a:t>
            </a:r>
            <a:r>
              <a:rPr lang="ru-RU" sz="2000" b="1" dirty="0" smtClean="0">
                <a:latin typeface="Times New Roman" panose="02020603050405020304" pitchFamily="18" charset="0"/>
                <a:cs typeface="Times New Roman" panose="02020603050405020304" pitchFamily="18" charset="0"/>
              </a:rPr>
              <a:t>Электрические </a:t>
            </a:r>
            <a:r>
              <a:rPr lang="ru-RU" sz="2000" b="1" dirty="0">
                <a:latin typeface="Times New Roman" panose="02020603050405020304" pitchFamily="18" charset="0"/>
                <a:cs typeface="Times New Roman" panose="02020603050405020304" pitchFamily="18" charset="0"/>
              </a:rPr>
              <a:t>и магнитные поля</a:t>
            </a:r>
            <a:r>
              <a:rPr lang="ru-RU" sz="2000" dirty="0">
                <a:latin typeface="Times New Roman" panose="02020603050405020304" pitchFamily="18" charset="0"/>
                <a:cs typeface="Times New Roman" panose="02020603050405020304" pitchFamily="18" charset="0"/>
              </a:rPr>
              <a:t> сильно влияют на состояние всех биологических объектов, попадающих в зону их воздействия. Например, в районе действия электрического поля ЛЭП у насекомых проявляются изменения в поведении: </a:t>
            </a:r>
            <a:r>
              <a:rPr lang="ru-RU" sz="2000" dirty="0" smtClean="0">
                <a:latin typeface="Times New Roman" panose="02020603050405020304" pitchFamily="18" charset="0"/>
                <a:cs typeface="Times New Roman" panose="02020603050405020304" pitchFamily="18" charset="0"/>
              </a:rPr>
              <a:t> </a:t>
            </a:r>
            <a:r>
              <a:rPr lang="ru-RU" sz="2000" dirty="0">
                <a:latin typeface="Times New Roman" panose="02020603050405020304" pitchFamily="18" charset="0"/>
                <a:cs typeface="Times New Roman" panose="02020603050405020304" pitchFamily="18" charset="0"/>
              </a:rPr>
              <a:t>у пчел фиксируется повышенная агрессивность, беспокойство, снижение работоспособности и продуктивности, склонность к потере маток; у жуков, комаров, бабочек и других летающих насекомых наблюдается изменение поведенческих реакций, </a:t>
            </a:r>
            <a:r>
              <a:rPr lang="ru-RU" sz="2000" b="1" dirty="0" smtClean="0">
                <a:latin typeface="Times New Roman" panose="02020603050405020304" pitchFamily="18" charset="0"/>
                <a:cs typeface="Times New Roman" panose="02020603050405020304" pitchFamily="18" charset="0"/>
              </a:rPr>
              <a:t>У </a:t>
            </a:r>
            <a:r>
              <a:rPr lang="ru-RU" sz="2000" b="1" dirty="0">
                <a:latin typeface="Times New Roman" panose="02020603050405020304" pitchFamily="18" charset="0"/>
                <a:cs typeface="Times New Roman" panose="02020603050405020304" pitchFamily="18" charset="0"/>
              </a:rPr>
              <a:t>растений </a:t>
            </a:r>
            <a:r>
              <a:rPr lang="ru-RU" sz="2000" dirty="0">
                <a:latin typeface="Times New Roman" panose="02020603050405020304" pitchFamily="18" charset="0"/>
                <a:cs typeface="Times New Roman" panose="02020603050405020304" pitchFamily="18" charset="0"/>
              </a:rPr>
              <a:t>распространены аномалии развития - часто меняются формы и размеры цветков, листьев, стеблей, появляются лишние лепестки</a:t>
            </a:r>
            <a:r>
              <a:rPr lang="ru-RU" sz="2000" dirty="0" smtClean="0">
                <a:latin typeface="Times New Roman" panose="02020603050405020304" pitchFamily="18" charset="0"/>
                <a:cs typeface="Times New Roman" panose="02020603050405020304" pitchFamily="18" charset="0"/>
              </a:rPr>
              <a:t>. </a:t>
            </a:r>
          </a:p>
          <a:p>
            <a:r>
              <a:rPr lang="ru-RU" sz="2000" b="1" dirty="0">
                <a:latin typeface="Times New Roman" panose="02020603050405020304" pitchFamily="18" charset="0"/>
                <a:cs typeface="Times New Roman" panose="02020603050405020304" pitchFamily="18" charset="0"/>
              </a:rPr>
              <a:t>При продолжительном пребывании (месяцы - годы) людей в электромагнитном поле ЛЭП </a:t>
            </a:r>
            <a:r>
              <a:rPr lang="ru-RU" sz="2000" dirty="0">
                <a:latin typeface="Times New Roman" panose="02020603050405020304" pitchFamily="18" charset="0"/>
                <a:cs typeface="Times New Roman" panose="02020603050405020304" pitchFamily="18" charset="0"/>
              </a:rPr>
              <a:t>могут развиваться заболевания преимущественно </a:t>
            </a:r>
            <a:r>
              <a:rPr lang="ru-RU" sz="2000" dirty="0" smtClean="0">
                <a:latin typeface="Times New Roman" panose="02020603050405020304" pitchFamily="18" charset="0"/>
                <a:cs typeface="Times New Roman" panose="02020603050405020304" pitchFamily="18" charset="0"/>
              </a:rPr>
              <a:t>сердечно-сосудистой, </a:t>
            </a:r>
            <a:r>
              <a:rPr lang="ru-RU" sz="2000" dirty="0">
                <a:latin typeface="Times New Roman" panose="02020603050405020304" pitchFamily="18" charset="0"/>
                <a:cs typeface="Times New Roman" panose="02020603050405020304" pitchFamily="18" charset="0"/>
              </a:rPr>
              <a:t>нервной систем организма человека. </a:t>
            </a:r>
          </a:p>
          <a:p>
            <a:r>
              <a:rPr lang="ru-RU" sz="2000" b="1" dirty="0">
                <a:latin typeface="Times New Roman" panose="02020603050405020304" pitchFamily="18" charset="0"/>
                <a:cs typeface="Times New Roman" panose="02020603050405020304" pitchFamily="18" charset="0"/>
              </a:rPr>
              <a:t>В последние годы в числе отдаленных последствий часто называются онкологические заболевания.</a:t>
            </a:r>
          </a:p>
          <a:p>
            <a:endParaRPr lang="ru-RU" sz="2000" b="1" dirty="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8470221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443345" y="374318"/>
            <a:ext cx="8229600" cy="6083076"/>
          </a:xfrm>
          <a:prstGeom prst="rect">
            <a:avLst/>
          </a:prstGeom>
          <a:solidFill>
            <a:schemeClr val="accent6">
              <a:lumMod val="40000"/>
              <a:lumOff val="60000"/>
            </a:schemeClr>
          </a:solidFill>
        </p:spPr>
        <p:txBody>
          <a:bodyPr wrap="square">
            <a:spAutoFit/>
          </a:bodyPr>
          <a:lstStyle/>
          <a:p>
            <a:pPr algn="just">
              <a:lnSpc>
                <a:spcPct val="107000"/>
              </a:lnSpc>
              <a:spcAft>
                <a:spcPts val="675"/>
              </a:spcAft>
            </a:pPr>
            <a:r>
              <a:rPr lang="ru-RU" sz="2400" dirty="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Наиболее существенное влияние на человека оказывают </a:t>
            </a:r>
            <a:r>
              <a:rPr lang="ru-RU" sz="2400"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мобильные телефоны, СВЧ печи, компьютеры и телевизоры</a:t>
            </a:r>
            <a:r>
              <a:rPr lang="ru-RU" sz="2400" dirty="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 Проблема электромагнитного излучения, исходящего от персональных компьютеров, встает достаточно остро ввиду нескольких причин: компьютер имеет сразу два источника излучения (монитор и системный блок); пользователь ПК практически лишен возможности работать на расстоянии; очень длительное время воздействия.</a:t>
            </a:r>
            <a:endParaRPr lang="ru-RU" sz="2400" dirty="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675"/>
              </a:spcAft>
            </a:pPr>
            <a:r>
              <a:rPr lang="ru-RU" sz="2400" b="1" dirty="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Генетические последствия воздействия </a:t>
            </a:r>
            <a:r>
              <a:rPr lang="ru-RU" sz="2400" b="1" dirty="0" err="1" smtClean="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дивайсов</a:t>
            </a:r>
            <a:r>
              <a:rPr lang="ru-RU" sz="2400" b="1" dirty="0" smtClean="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b="1" dirty="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изучены пока недостаточно. </a:t>
            </a:r>
            <a:r>
              <a:rPr lang="ru-RU" sz="2400" dirty="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В одной из лабораторий США исследуется вопрос о зависимости между рождением </a:t>
            </a:r>
            <a:r>
              <a:rPr lang="ru-RU" sz="2400" dirty="0" smtClean="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детей с болезнью Дауна от облученных </a:t>
            </a:r>
            <a:r>
              <a:rPr lang="ru-RU" sz="2400" dirty="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их отцов СВЧ энергией. </a:t>
            </a:r>
            <a:r>
              <a:rPr lang="ru-RU" sz="2400" dirty="0" smtClean="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Известны факты, </a:t>
            </a:r>
            <a:r>
              <a:rPr lang="ru-RU" sz="2400" dirty="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что большинство таких детей имеют отцов, облученных во время второй мировой войны </a:t>
            </a:r>
            <a:r>
              <a:rPr lang="ru-RU" sz="2400" b="1" dirty="0" err="1">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радиополем</a:t>
            </a:r>
            <a:r>
              <a:rPr lang="ru-RU" sz="2400" b="1" dirty="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 локаторов.</a:t>
            </a:r>
            <a:endParaRPr lang="ru-RU" sz="2400" b="1" dirty="0">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46036150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568036" y="207819"/>
            <a:ext cx="8049491" cy="5669244"/>
          </a:xfrm>
          <a:prstGeom prst="rect">
            <a:avLst/>
          </a:prstGeom>
          <a:solidFill>
            <a:schemeClr val="accent6">
              <a:lumMod val="40000"/>
              <a:lumOff val="60000"/>
            </a:schemeClr>
          </a:solidFill>
        </p:spPr>
        <p:txBody>
          <a:bodyPr wrap="square">
            <a:spAutoFit/>
          </a:bodyPr>
          <a:lstStyle/>
          <a:p>
            <a:pPr algn="ctr">
              <a:lnSpc>
                <a:spcPct val="107000"/>
              </a:lnSpc>
              <a:spcBef>
                <a:spcPts val="600"/>
              </a:spcBef>
              <a:spcAft>
                <a:spcPts val="600"/>
              </a:spcAft>
            </a:pPr>
            <a:r>
              <a:rPr lang="ru-RU" sz="2000" b="1"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Биологические </a:t>
            </a:r>
            <a:r>
              <a:rPr lang="ru-RU" sz="2000" b="1" dirty="0" smtClean="0">
                <a:solidFill>
                  <a:srgbClr val="FF0000"/>
                </a:solidFill>
                <a:latin typeface="Times New Roman" panose="02020603050405020304" pitchFamily="18" charset="0"/>
                <a:ea typeface="Calibri" panose="020F0502020204030204" pitchFamily="34" charset="0"/>
                <a:cs typeface="Times New Roman" panose="02020603050405020304" pitchFamily="18" charset="0"/>
              </a:rPr>
              <a:t>факторы канцерогенеза</a:t>
            </a:r>
            <a:endParaRPr lang="ru-RU" sz="2000" dirty="0">
              <a:solidFill>
                <a:srgbClr val="FF0000"/>
              </a:solidFill>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Bef>
                <a:spcPts val="600"/>
              </a:spcBef>
              <a:spcAft>
                <a:spcPts val="600"/>
              </a:spcAft>
            </a:pPr>
            <a:r>
              <a:rPr lang="ru-RU" sz="2000"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     Роль биологических факторов в канцерогенезе </a:t>
            </a:r>
            <a:r>
              <a:rPr lang="ru-RU" sz="2000" dirty="0" smtClean="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и</a:t>
            </a:r>
            <a:r>
              <a:rPr lang="ru-RU" sz="2000"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 этиологии некоторых злокачественных опухолей </a:t>
            </a:r>
            <a:r>
              <a:rPr lang="ru-RU" sz="2000" dirty="0" smtClean="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000"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весьма значительна. Так, до 25 % случаев возникновения первичного рака печени (</a:t>
            </a:r>
            <a:r>
              <a:rPr lang="ru-RU" sz="2000" b="1"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гепатоцеллюлярная карцинома</a:t>
            </a:r>
            <a:r>
              <a:rPr lang="ru-RU" sz="2000"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 в странах Азии и Африки связывают с инфицированностью </a:t>
            </a:r>
            <a:r>
              <a:rPr lang="ru-RU" sz="20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вирусом гепатита В</a:t>
            </a:r>
            <a:r>
              <a:rPr lang="ru-RU" sz="2000" b="1"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a:t>
            </a:r>
            <a:r>
              <a:rPr lang="ru-RU" sz="2000"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 </a:t>
            </a:r>
            <a:endParaRPr lang="ru-RU" sz="2000" dirty="0" smtClean="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endParaRPr>
          </a:p>
          <a:p>
            <a:pPr algn="just">
              <a:lnSpc>
                <a:spcPct val="107000"/>
              </a:lnSpc>
              <a:spcBef>
                <a:spcPts val="600"/>
              </a:spcBef>
              <a:spcAft>
                <a:spcPts val="600"/>
              </a:spcAft>
            </a:pPr>
            <a:r>
              <a:rPr lang="ru-RU" sz="2000" dirty="0" smtClean="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Около </a:t>
            </a:r>
            <a:r>
              <a:rPr lang="ru-RU" sz="2000"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300 000 случаев заболевания раком шейки матки в год и значительная доля случаев заболевания раком полового члена связывают с передаваемыми половым путём </a:t>
            </a:r>
            <a:r>
              <a:rPr lang="ru-RU" sz="2000" b="1"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папилловирусами</a:t>
            </a:r>
            <a:r>
              <a:rPr lang="ru-RU" sz="20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000"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a:t>
            </a:r>
            <a:r>
              <a:rPr lang="ru-RU" sz="2000"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в первую очередь, типа </a:t>
            </a:r>
            <a:r>
              <a:rPr lang="ru-RU" sz="2000" b="1" i="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HPV-16</a:t>
            </a:r>
            <a:r>
              <a:rPr lang="ru-RU" sz="20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000" b="1" i="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HPV-18</a:t>
            </a:r>
            <a:r>
              <a:rPr lang="ru-RU" sz="20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000" b="1" i="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HPV-33</a:t>
            </a:r>
            <a:r>
              <a:rPr lang="ru-RU" sz="2000"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 Примерно 30—50 % случаев заболевания </a:t>
            </a:r>
            <a:r>
              <a:rPr lang="ru-RU" sz="2000" b="1" dirty="0" err="1">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лимфомой</a:t>
            </a:r>
            <a:r>
              <a:rPr lang="ru-RU" sz="2000" b="1"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000" b="1" dirty="0" err="1">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Ходжкина</a:t>
            </a:r>
            <a:r>
              <a:rPr lang="ru-RU" sz="2000"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 ассоциируется с поражением человеческого организма </a:t>
            </a:r>
            <a:r>
              <a:rPr lang="ru-RU" sz="20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вирусом Эпштейна –</a:t>
            </a:r>
            <a:r>
              <a:rPr lang="ru-RU" sz="2000" b="1"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Барр</a:t>
            </a:r>
            <a:r>
              <a:rPr lang="ru-RU" sz="20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(вирус герпеса человека4 типа) </a:t>
            </a:r>
            <a:r>
              <a:rPr lang="ru-RU" sz="2000" dirty="0" smtClean="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a:t>
            </a:r>
            <a:r>
              <a:rPr lang="ru-RU" sz="2000" dirty="0" smtClean="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В </a:t>
            </a:r>
            <a:r>
              <a:rPr lang="ru-RU" sz="2000"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1990-е годы получены убедительные данные о зависимости большинства разновидностей рака желудка от инфицированности бактерией </a:t>
            </a:r>
            <a:r>
              <a:rPr lang="ru-RU" sz="2000" b="1" i="1" dirty="0" err="1">
                <a:latin typeface="Times New Roman" panose="02020603050405020304" pitchFamily="18" charset="0"/>
                <a:ea typeface="Times New Roman" panose="02020603050405020304" pitchFamily="18" charset="0"/>
                <a:cs typeface="Times New Roman" panose="02020603050405020304" pitchFamily="18" charset="0"/>
                <a:hlinkClick r:id="rId2" tooltip="Helicobacter pylori"/>
              </a:rPr>
              <a:t>Helicobacter</a:t>
            </a:r>
            <a:r>
              <a:rPr lang="ru-RU" sz="2000" b="1" i="1" dirty="0">
                <a:latin typeface="Times New Roman" panose="02020603050405020304" pitchFamily="18" charset="0"/>
                <a:ea typeface="Times New Roman" panose="02020603050405020304" pitchFamily="18" charset="0"/>
                <a:cs typeface="Times New Roman" panose="02020603050405020304" pitchFamily="18" charset="0"/>
                <a:hlinkClick r:id="rId2" tooltip="Helicobacter pylori"/>
              </a:rPr>
              <a:t> </a:t>
            </a:r>
            <a:r>
              <a:rPr lang="ru-RU" sz="2000" b="1" i="1" dirty="0" err="1">
                <a:latin typeface="Times New Roman" panose="02020603050405020304" pitchFamily="18" charset="0"/>
                <a:ea typeface="Times New Roman" panose="02020603050405020304" pitchFamily="18" charset="0"/>
                <a:cs typeface="Times New Roman" panose="02020603050405020304" pitchFamily="18" charset="0"/>
                <a:hlinkClick r:id="rId2" tooltip="Helicobacter pylori"/>
              </a:rPr>
              <a:t>pylor</a:t>
            </a:r>
            <a:r>
              <a:rPr lang="en-US" sz="2000" b="1" i="1" dirty="0" err="1">
                <a:latin typeface="Times New Roman" panose="02020603050405020304" pitchFamily="18" charset="0"/>
                <a:ea typeface="Times New Roman" panose="02020603050405020304" pitchFamily="18" charset="0"/>
                <a:cs typeface="Times New Roman" panose="02020603050405020304" pitchFamily="18" charset="0"/>
              </a:rPr>
              <a:t>i</a:t>
            </a:r>
            <a:r>
              <a:rPr lang="ru-RU" sz="2000" b="1" dirty="0" smtClean="0">
                <a:latin typeface="Times New Roman" panose="02020603050405020304" pitchFamily="18" charset="0"/>
                <a:ea typeface="Times New Roman" panose="02020603050405020304" pitchFamily="18" charset="0"/>
                <a:cs typeface="Times New Roman" panose="02020603050405020304" pitchFamily="18" charset="0"/>
              </a:rPr>
              <a:t>.</a:t>
            </a:r>
            <a:endParaRPr lang="ru-RU" sz="20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72313131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90945" y="304800"/>
            <a:ext cx="8354292" cy="6343561"/>
          </a:xfrm>
          <a:prstGeom prst="rect">
            <a:avLst/>
          </a:prstGeom>
          <a:solidFill>
            <a:schemeClr val="accent6">
              <a:lumMod val="40000"/>
              <a:lumOff val="60000"/>
            </a:schemeClr>
          </a:solidFill>
        </p:spPr>
        <p:txBody>
          <a:bodyPr wrap="square">
            <a:spAutoFit/>
          </a:bodyPr>
          <a:lstStyle/>
          <a:p>
            <a:pPr algn="just">
              <a:lnSpc>
                <a:spcPct val="107000"/>
              </a:lnSpc>
              <a:spcAft>
                <a:spcPts val="675"/>
              </a:spcAft>
            </a:pPr>
            <a:r>
              <a:rPr lang="ru-RU" sz="2000"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К биологическим мутагенам</a:t>
            </a:r>
            <a:r>
              <a:rPr lang="ru-RU" sz="2000" dirty="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 также относят </a:t>
            </a:r>
            <a:r>
              <a:rPr lang="ru-RU" sz="2000" b="1" dirty="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некоторые растения, например безвременник осенний </a:t>
            </a:r>
            <a:r>
              <a:rPr lang="ru-RU" sz="2000" b="1" i="1" dirty="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a:t>
            </a:r>
            <a:r>
              <a:rPr lang="ru-RU" sz="2000" b="1" i="1" dirty="0" err="1">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Colchicum</a:t>
            </a:r>
            <a:r>
              <a:rPr lang="ru-RU" sz="2000" b="1" i="1" dirty="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000" b="1" i="1" dirty="0" err="1">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autumnale</a:t>
            </a:r>
            <a:r>
              <a:rPr lang="ru-RU" sz="2000" b="1" i="1" dirty="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a:t>
            </a:r>
            <a:r>
              <a:rPr lang="ru-RU" sz="2000" b="1" dirty="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 многие </a:t>
            </a:r>
            <a:r>
              <a:rPr lang="ru-RU" sz="2000" b="1" dirty="0" smtClean="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вирусы животных и человека </a:t>
            </a:r>
            <a:r>
              <a:rPr lang="ru-RU" sz="2000" b="1" dirty="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и генно-модифицированные объекты.</a:t>
            </a:r>
            <a:r>
              <a:rPr lang="ru-RU" sz="2000" dirty="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000" dirty="0" smtClean="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Например, извлекаемый </a:t>
            </a:r>
            <a:r>
              <a:rPr lang="ru-RU" sz="2000" dirty="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из безвременника </a:t>
            </a:r>
            <a:r>
              <a:rPr lang="ru-RU" sz="20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алкалоид колхицин</a:t>
            </a:r>
            <a:r>
              <a:rPr lang="ru-RU" sz="2000"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000" dirty="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часто используется для искусственного получения </a:t>
            </a:r>
            <a:r>
              <a:rPr lang="ru-RU" sz="2000" dirty="0" err="1">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полиплоидов</a:t>
            </a:r>
            <a:r>
              <a:rPr lang="ru-RU" sz="2000" dirty="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 так как блокирует расхождение удвоившихся хромосом. </a:t>
            </a:r>
            <a:endParaRPr lang="ru-RU" sz="2000" dirty="0" smtClean="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endParaRPr>
          </a:p>
          <a:p>
            <a:pPr algn="just">
              <a:lnSpc>
                <a:spcPct val="107000"/>
              </a:lnSpc>
              <a:spcAft>
                <a:spcPts val="675"/>
              </a:spcAft>
            </a:pPr>
            <a:r>
              <a:rPr lang="ru-RU" sz="2000" dirty="0" smtClean="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В </a:t>
            </a:r>
            <a:r>
              <a:rPr lang="ru-RU" sz="2000" dirty="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настоящее время </a:t>
            </a:r>
            <a:r>
              <a:rPr lang="ru-RU" sz="2000"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трансгенные</a:t>
            </a:r>
            <a:r>
              <a:rPr lang="ru-RU" sz="2000"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сорта сельскохозяйственных культур, устойчивые к гербицидам, вирусам, насекомым-вредителям, с улучшенными качественными характеристиками </a:t>
            </a:r>
            <a:r>
              <a:rPr lang="ru-RU" sz="2000" dirty="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(улучшенный состав растительного масла) занимают посевные площади, превышающие 85 млн. гектаров. Продукты питания, полученные из таких сортов, теперь уже не редкость на прилавках магазинов многих стран мира.</a:t>
            </a:r>
            <a:endParaRPr lang="ru-RU" sz="20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675"/>
              </a:spcAft>
            </a:pPr>
            <a:r>
              <a:rPr lang="ru-RU" sz="2000" dirty="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Но у генной инженерии есть и другая, заставляющая насторожиться, сторона, которая связана с возможным изменением структуры генома конкретного </a:t>
            </a:r>
            <a:r>
              <a:rPr lang="ru-RU" sz="2000" dirty="0" err="1">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трансгенного</a:t>
            </a:r>
            <a:r>
              <a:rPr lang="ru-RU" sz="2000" dirty="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 растения, с утечкой </a:t>
            </a:r>
            <a:r>
              <a:rPr lang="ru-RU" sz="2000" dirty="0" err="1">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трансгенов</a:t>
            </a:r>
            <a:r>
              <a:rPr lang="ru-RU" sz="2000" dirty="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 и их передачей диким сородичам, с воздействием на "дикие" виды в природной экосистеме. </a:t>
            </a:r>
            <a:r>
              <a:rPr lang="ru-RU" sz="2000"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Часто в ГМ-организм внедряется ген, отвечающий за устойчивость к антибиотикам в качестве гена-маркера</a:t>
            </a:r>
            <a:r>
              <a:rPr lang="ru-RU" sz="2000" dirty="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 </a:t>
            </a:r>
            <a:endParaRPr lang="ru-RU" sz="2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55762450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429490" y="304800"/>
            <a:ext cx="8312727" cy="6416949"/>
          </a:xfrm>
          <a:prstGeom prst="rect">
            <a:avLst/>
          </a:prstGeom>
          <a:solidFill>
            <a:schemeClr val="accent6">
              <a:lumMod val="40000"/>
              <a:lumOff val="60000"/>
            </a:schemeClr>
          </a:solidFill>
        </p:spPr>
        <p:txBody>
          <a:bodyPr wrap="square">
            <a:spAutoFit/>
          </a:bodyPr>
          <a:lstStyle/>
          <a:p>
            <a:pPr algn="just">
              <a:lnSpc>
                <a:spcPct val="107000"/>
              </a:lnSpc>
              <a:spcAft>
                <a:spcPts val="675"/>
              </a:spcAft>
            </a:pPr>
            <a:r>
              <a:rPr lang="ru-RU" sz="2000" dirty="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Среди используемых продуктов - </a:t>
            </a:r>
            <a:r>
              <a:rPr lang="ru-RU" sz="2000" u="sng" dirty="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масла и сиропы, которые содержат "ГМ-производный материал", а также мука и крахмал</a:t>
            </a:r>
            <a:r>
              <a:rPr lang="ru-RU" sz="2000" dirty="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 Эти компоненты могут использоваться во многих продуктах переработки, начиная с вегетарианских гамбургеров и заканчивая сухим печеньем и соусами, аналогично использованию компонентов, которые происходят из не ГМ-культур. Например, </a:t>
            </a:r>
            <a:r>
              <a:rPr lang="ru-RU" sz="2000" u="sng" dirty="0" err="1">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трансгенная</a:t>
            </a:r>
            <a:r>
              <a:rPr lang="ru-RU" sz="2000" u="sng" dirty="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 соя входит в состав почти 60% продуктов, среди которых: колбасные изделия, пельмени, хлеб, шоколад, маргарин, мороженное, детское питание и др</a:t>
            </a:r>
            <a:r>
              <a:rPr lang="ru-RU" sz="2000" dirty="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 На основе ГМ - компонентов производят различные пищевые добавки (</a:t>
            </a:r>
            <a:r>
              <a:rPr lang="ru-RU" sz="2000" b="1" dirty="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индекс Е</a:t>
            </a:r>
            <a:r>
              <a:rPr lang="ru-RU" sz="2000" dirty="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 Как показали исследования "Гринпис", многочисленные компании с мировым именем используют ГМ-продукцию для производства своей продукции.</a:t>
            </a:r>
            <a:endParaRPr lang="ru-RU" sz="2000" dirty="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675"/>
              </a:spcAft>
            </a:pPr>
            <a:r>
              <a:rPr lang="ru-RU" sz="2000" b="1" dirty="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       До сих пор однозначного ответа на вопрос о том, как влияет потребление </a:t>
            </a:r>
            <a:r>
              <a:rPr lang="ru-RU" sz="2000" b="1" dirty="0" err="1">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трансгенных</a:t>
            </a:r>
            <a:r>
              <a:rPr lang="ru-RU" sz="2000" b="1" dirty="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 продуктов на здоровье людей, нет.</a:t>
            </a:r>
            <a:r>
              <a:rPr lang="ru-RU" sz="2000" dirty="0">
                <a:solidFill>
                  <a:srgbClr val="333333"/>
                </a:solidFill>
                <a:latin typeface="Times New Roman" panose="02020603050405020304" pitchFamily="18" charset="0"/>
                <a:ea typeface="Times New Roman" panose="02020603050405020304" pitchFamily="18" charset="0"/>
                <a:cs typeface="Times New Roman" panose="02020603050405020304" pitchFamily="18" charset="0"/>
              </a:rPr>
              <a:t> По мнению специалистов, ответить на этот вопрос можно лишь после того как на свет появятся внуки тех, кто сегодня питается ГМО. Анализ состояния здоровья одного поколения людей не даст достоверной картины. Результаты экспериментов над лабораторными животными показывают, что частота мутаций у них возрастает в сотни и тысячи раз и развивается бесплодие.</a:t>
            </a:r>
            <a:endParaRPr lang="ru-RU" sz="20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5852706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418011" y="209006"/>
            <a:ext cx="8177349" cy="6435503"/>
          </a:xfrm>
          <a:prstGeom prst="rect">
            <a:avLst/>
          </a:prstGeom>
          <a:solidFill>
            <a:schemeClr val="accent6">
              <a:lumMod val="40000"/>
              <a:lumOff val="60000"/>
            </a:schemeClr>
          </a:solidFill>
        </p:spPr>
        <p:txBody>
          <a:bodyPr wrap="square">
            <a:spAutoFit/>
          </a:bodyPr>
          <a:lstStyle/>
          <a:p>
            <a:pPr algn="just">
              <a:spcBef>
                <a:spcPts val="600"/>
              </a:spcBef>
              <a:spcAft>
                <a:spcPts val="600"/>
              </a:spcAft>
            </a:pPr>
            <a:r>
              <a:rPr lang="ru-RU" sz="2000"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 По определению экспертов ВОЗ: «</a:t>
            </a:r>
            <a:r>
              <a:rPr lang="ru-RU" sz="2000"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Канцероген</a:t>
            </a:r>
            <a:r>
              <a:rPr lang="ru-RU" sz="2000"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 — </a:t>
            </a:r>
            <a:r>
              <a:rPr lang="ru-RU" sz="2000"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это агент, который в силу своих физических, химических и биологических свойств может вызвать необратимые изменения и повреждения в тех частях генетического аппарата, которые осуществляют контроль над соматическими клетками. </a:t>
            </a:r>
            <a:endParaRPr lang="ru-RU" sz="2000" dirty="0">
              <a:latin typeface="Times New Roman" panose="02020603050405020304" pitchFamily="18" charset="0"/>
              <a:ea typeface="Times New Roman" panose="02020603050405020304" pitchFamily="18" charset="0"/>
              <a:cs typeface="Times New Roman" panose="02020603050405020304" pitchFamily="18" charset="0"/>
            </a:endParaRPr>
          </a:p>
          <a:p>
            <a:pPr>
              <a:lnSpc>
                <a:spcPct val="107000"/>
              </a:lnSpc>
              <a:spcAft>
                <a:spcPts val="0"/>
              </a:spcAft>
            </a:pPr>
            <a:r>
              <a:rPr lang="ru-RU" sz="2000" dirty="0">
                <a:latin typeface="Times New Roman" panose="02020603050405020304" pitchFamily="18" charset="0"/>
                <a:ea typeface="Calibri" panose="020F0502020204030204" pitchFamily="34" charset="0"/>
                <a:cs typeface="Times New Roman" panose="02020603050405020304" pitchFamily="18" charset="0"/>
              </a:rPr>
              <a:t>         Это факторы ОС, которые могут вызвать образование злокачественных опухолей. 80-90% всех форм рака у человека  - это результат действия этих фактором. </a:t>
            </a:r>
            <a:r>
              <a:rPr lang="ru-RU" sz="2000" b="1" dirty="0">
                <a:latin typeface="Times New Roman" panose="02020603050405020304" pitchFamily="18" charset="0"/>
                <a:ea typeface="Calibri" panose="020F0502020204030204" pitchFamily="34" charset="0"/>
                <a:cs typeface="Times New Roman" panose="02020603050405020304" pitchFamily="18" charset="0"/>
              </a:rPr>
              <a:t>Указанные факторы имеют следующую природу</a:t>
            </a:r>
            <a:r>
              <a:rPr lang="ru-RU" sz="2000" dirty="0">
                <a:latin typeface="Times New Roman" panose="02020603050405020304" pitchFamily="18" charset="0"/>
                <a:ea typeface="Calibri" panose="020F0502020204030204" pitchFamily="34" charset="0"/>
                <a:cs typeface="Times New Roman" panose="02020603050405020304" pitchFamily="18" charset="0"/>
              </a:rPr>
              <a:t>:</a:t>
            </a:r>
          </a:p>
          <a:p>
            <a:pPr>
              <a:lnSpc>
                <a:spcPct val="107000"/>
              </a:lnSpc>
              <a:spcAft>
                <a:spcPts val="0"/>
              </a:spcAft>
            </a:pPr>
            <a:r>
              <a:rPr lang="ru-RU" sz="2000" dirty="0">
                <a:latin typeface="Times New Roman" panose="02020603050405020304" pitchFamily="18" charset="0"/>
                <a:ea typeface="Calibri" panose="020F0502020204030204" pitchFamily="34" charset="0"/>
                <a:cs typeface="Times New Roman" panose="02020603050405020304" pitchFamily="18" charset="0"/>
              </a:rPr>
              <a:t>-  </a:t>
            </a:r>
            <a:r>
              <a:rPr lang="ru-RU" sz="2000" b="1"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химическую</a:t>
            </a:r>
            <a:r>
              <a:rPr lang="ru-RU" sz="2000" dirty="0">
                <a:latin typeface="Times New Roman" panose="02020603050405020304" pitchFamily="18" charset="0"/>
                <a:ea typeface="Calibri" panose="020F0502020204030204" pitchFamily="34" charset="0"/>
                <a:cs typeface="Times New Roman" panose="02020603050405020304" pitchFamily="18" charset="0"/>
              </a:rPr>
              <a:t> (различные химические вещества), </a:t>
            </a:r>
          </a:p>
          <a:p>
            <a:pPr>
              <a:lnSpc>
                <a:spcPct val="107000"/>
              </a:lnSpc>
              <a:spcAft>
                <a:spcPts val="0"/>
              </a:spcAft>
            </a:pPr>
            <a:r>
              <a:rPr lang="ru-RU" sz="2000" dirty="0">
                <a:latin typeface="Times New Roman" panose="02020603050405020304" pitchFamily="18" charset="0"/>
                <a:ea typeface="Calibri" panose="020F0502020204030204" pitchFamily="34" charset="0"/>
                <a:cs typeface="Times New Roman" panose="02020603050405020304" pitchFamily="18" charset="0"/>
              </a:rPr>
              <a:t>- </a:t>
            </a:r>
            <a:r>
              <a:rPr lang="ru-RU" sz="2000" b="1"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физическую</a:t>
            </a:r>
            <a:r>
              <a:rPr lang="ru-RU" sz="2000" b="1" dirty="0">
                <a:latin typeface="Times New Roman" panose="02020603050405020304" pitchFamily="18" charset="0"/>
                <a:ea typeface="Calibri" panose="020F0502020204030204" pitchFamily="34" charset="0"/>
                <a:cs typeface="Times New Roman" panose="02020603050405020304" pitchFamily="18" charset="0"/>
              </a:rPr>
              <a:t> </a:t>
            </a:r>
            <a:r>
              <a:rPr lang="ru-RU" sz="2000" dirty="0">
                <a:latin typeface="Times New Roman" panose="02020603050405020304" pitchFamily="18" charset="0"/>
                <a:ea typeface="Calibri" panose="020F0502020204030204" pitchFamily="34" charset="0"/>
                <a:cs typeface="Times New Roman" panose="02020603050405020304" pitchFamily="18" charset="0"/>
              </a:rPr>
              <a:t>(ионизирующие излучения, УФ-лучи, электромагнитные поля), </a:t>
            </a:r>
          </a:p>
          <a:p>
            <a:pPr>
              <a:lnSpc>
                <a:spcPct val="107000"/>
              </a:lnSpc>
              <a:spcAft>
                <a:spcPts val="0"/>
              </a:spcAft>
            </a:pPr>
            <a:r>
              <a:rPr lang="ru-RU" sz="2000" dirty="0">
                <a:latin typeface="Times New Roman" panose="02020603050405020304" pitchFamily="18" charset="0"/>
                <a:ea typeface="Calibri" panose="020F0502020204030204" pitchFamily="34" charset="0"/>
                <a:cs typeface="Times New Roman" panose="02020603050405020304" pitchFamily="18" charset="0"/>
              </a:rPr>
              <a:t>- </a:t>
            </a:r>
            <a:r>
              <a:rPr lang="ru-RU" sz="2000" b="1"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биологическую</a:t>
            </a:r>
            <a:r>
              <a:rPr lang="ru-RU" sz="2000" b="1" dirty="0">
                <a:latin typeface="Times New Roman" panose="02020603050405020304" pitchFamily="18" charset="0"/>
                <a:ea typeface="Calibri" panose="020F0502020204030204" pitchFamily="34" charset="0"/>
                <a:cs typeface="Times New Roman" panose="02020603050405020304" pitchFamily="18" charset="0"/>
              </a:rPr>
              <a:t> </a:t>
            </a:r>
            <a:r>
              <a:rPr lang="ru-RU" sz="2000" dirty="0">
                <a:latin typeface="Times New Roman" panose="02020603050405020304" pitchFamily="18" charset="0"/>
                <a:ea typeface="Calibri" panose="020F0502020204030204" pitchFamily="34" charset="0"/>
                <a:cs typeface="Times New Roman" panose="02020603050405020304" pitchFamily="18" charset="0"/>
              </a:rPr>
              <a:t>(онкогенные вирусы, бактерии).</a:t>
            </a:r>
          </a:p>
          <a:p>
            <a:pPr>
              <a:lnSpc>
                <a:spcPct val="107000"/>
              </a:lnSpc>
              <a:spcAft>
                <a:spcPts val="0"/>
              </a:spcAft>
            </a:pPr>
            <a:r>
              <a:rPr lang="ru-RU" sz="2000" dirty="0">
                <a:latin typeface="Times New Roman" panose="02020603050405020304" pitchFamily="18" charset="0"/>
                <a:ea typeface="Calibri" panose="020F0502020204030204" pitchFamily="34" charset="0"/>
                <a:cs typeface="Times New Roman" panose="02020603050405020304" pitchFamily="18" charset="0"/>
              </a:rPr>
              <a:t>    </a:t>
            </a:r>
            <a:r>
              <a:rPr lang="ru-RU" sz="2000" b="1" dirty="0">
                <a:latin typeface="Times New Roman" panose="02020603050405020304" pitchFamily="18" charset="0"/>
                <a:ea typeface="Calibri" panose="020F0502020204030204" pitchFamily="34" charset="0"/>
                <a:cs typeface="Times New Roman" panose="02020603050405020304" pitchFamily="18" charset="0"/>
              </a:rPr>
              <a:t>В настоящее время ВОЗ выделило 4 группы веществ по их канцерогенным свойствам: </a:t>
            </a:r>
            <a:endParaRPr lang="ru-RU" sz="2000" dirty="0">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lnSpc>
                <a:spcPct val="107000"/>
              </a:lnSpc>
              <a:spcAft>
                <a:spcPts val="120"/>
              </a:spcAft>
              <a:tabLst>
                <a:tab pos="457200" algn="l"/>
              </a:tabLst>
            </a:pPr>
            <a:r>
              <a:rPr lang="ru-RU" sz="2000" b="1"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Канцерогенные для человека -  120,</a:t>
            </a:r>
            <a:endParaRPr lang="ru-RU" sz="2000" b="1" dirty="0">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lnSpc>
                <a:spcPct val="107000"/>
              </a:lnSpc>
              <a:spcAft>
                <a:spcPts val="120"/>
              </a:spcAft>
              <a:tabLst>
                <a:tab pos="457200" algn="l"/>
              </a:tabLst>
            </a:pPr>
            <a:r>
              <a:rPr lang="ru-RU" sz="2000" b="1"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Вероятно и возможно канцерогенные - 82 и 311,</a:t>
            </a:r>
            <a:endParaRPr lang="ru-RU" sz="2000" b="1" dirty="0">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lnSpc>
                <a:spcPct val="107000"/>
              </a:lnSpc>
              <a:spcAft>
                <a:spcPts val="120"/>
              </a:spcAft>
              <a:tabLst>
                <a:tab pos="457200" algn="l"/>
              </a:tabLst>
            </a:pPr>
            <a:r>
              <a:rPr lang="ru-RU" sz="2000" b="1" dirty="0" err="1">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Неклассифицируемые</a:t>
            </a:r>
            <a:r>
              <a:rPr lang="ru-RU" sz="2000" b="1"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 как канцерогены для человека - 499,</a:t>
            </a:r>
            <a:endParaRPr lang="ru-RU" sz="2000" b="1" dirty="0">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lnSpc>
                <a:spcPct val="107000"/>
              </a:lnSpc>
              <a:spcAft>
                <a:spcPts val="120"/>
              </a:spcAft>
              <a:tabLst>
                <a:tab pos="457200" algn="l"/>
              </a:tabLst>
            </a:pPr>
            <a:r>
              <a:rPr lang="ru-RU" sz="2000" b="1" dirty="0" err="1">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Неканцерогенные</a:t>
            </a:r>
            <a:r>
              <a:rPr lang="ru-RU" sz="2000" b="1"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 – 1 (капролактам).</a:t>
            </a:r>
            <a:endParaRPr lang="ru-RU" sz="20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205788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82879" y="454979"/>
            <a:ext cx="8634549" cy="6777881"/>
          </a:xfrm>
          <a:prstGeom prst="rect">
            <a:avLst/>
          </a:prstGeom>
          <a:solidFill>
            <a:schemeClr val="accent6">
              <a:lumMod val="40000"/>
              <a:lumOff val="60000"/>
            </a:schemeClr>
          </a:solidFill>
        </p:spPr>
        <p:txBody>
          <a:bodyPr wrap="square">
            <a:spAutoFit/>
          </a:bodyPr>
          <a:lstStyle/>
          <a:p>
            <a:pPr>
              <a:lnSpc>
                <a:spcPct val="107000"/>
              </a:lnSpc>
              <a:spcBef>
                <a:spcPts val="600"/>
              </a:spcBef>
              <a:spcAft>
                <a:spcPts val="600"/>
              </a:spcAft>
            </a:pPr>
            <a:r>
              <a:rPr lang="ru-RU" sz="2000" b="1" dirty="0" smtClean="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Химические канцерогены</a:t>
            </a:r>
            <a:r>
              <a:rPr lang="ru-RU" sz="2000" dirty="0" smtClean="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000"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наиболее часто </a:t>
            </a:r>
            <a:r>
              <a:rPr lang="ru-RU" sz="2000" dirty="0" smtClean="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встречаемые в ОС:</a:t>
            </a:r>
            <a:endParaRPr lang="ru-RU" sz="20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120"/>
              </a:spcAft>
              <a:buSzPts val="1000"/>
              <a:buFont typeface="Symbol" panose="05050102010706020507" pitchFamily="18" charset="2"/>
              <a:buChar char=""/>
              <a:tabLst>
                <a:tab pos="457200" algn="l"/>
              </a:tabLst>
            </a:pPr>
            <a:r>
              <a:rPr lang="ru-RU" sz="20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Нитраты и нитриты</a:t>
            </a:r>
            <a:r>
              <a:rPr lang="ru-RU" sz="2000"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 которые поступают в организм с пищей (овощи, знаки, корнеплоды). Часть нитратов в процессе хранения пищевых продуктов или непосредственно в ЖКТ может восстанавливаться до нитритов. Попадая в желудок, нитриты способны под действием желудочного сока превращаться в </a:t>
            </a:r>
            <a:r>
              <a:rPr lang="ru-RU" sz="2000" dirty="0" err="1">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нитрозамины</a:t>
            </a:r>
            <a:r>
              <a:rPr lang="ru-RU" sz="2000"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 - вещества с широким спектром канцерогенного действия.</a:t>
            </a:r>
            <a:endParaRPr lang="ru-RU" sz="20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120"/>
              </a:spcAft>
              <a:buSzPts val="1000"/>
              <a:buFont typeface="Symbol" panose="05050102010706020507" pitchFamily="18" charset="2"/>
              <a:buChar char=""/>
              <a:tabLst>
                <a:tab pos="457200" algn="l"/>
              </a:tabLst>
            </a:pPr>
            <a:r>
              <a:rPr lang="ru-RU" sz="20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Пищевые добавки </a:t>
            </a:r>
            <a:r>
              <a:rPr lang="ru-RU" sz="2000"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(например: Е-123-Амарант (не путать с растением амарант, Е-121-Цитрусовый красный являются доказанными канцерогенами и запрещены законодательством во многих странах.</a:t>
            </a:r>
            <a:endParaRPr lang="ru-RU" sz="20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120"/>
              </a:spcAft>
              <a:buSzPts val="1000"/>
              <a:buFont typeface="Symbol" panose="05050102010706020507" pitchFamily="18" charset="2"/>
              <a:buChar char=""/>
              <a:tabLst>
                <a:tab pos="457200" algn="l"/>
              </a:tabLst>
            </a:pPr>
            <a:r>
              <a:rPr lang="ru-RU" sz="20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Полициклические ароматические углеводороды</a:t>
            </a:r>
            <a:r>
              <a:rPr lang="ru-RU" sz="2000"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000" dirty="0">
                <a:latin typeface="Times New Roman" panose="02020603050405020304" pitchFamily="18" charset="0"/>
                <a:ea typeface="Times New Roman" panose="02020603050405020304" pitchFamily="18" charset="0"/>
                <a:cs typeface="Times New Roman" panose="02020603050405020304" pitchFamily="18" charset="0"/>
              </a:rPr>
              <a:t>и </a:t>
            </a:r>
            <a:r>
              <a:rPr lang="ru-RU" sz="2000"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их производные — образуются при сгорании бытового мусора, неполном сгорании нефтепродуктов и присутствуют в выхлопных газах автомобилей. Среди них встречаются чрезвычайно канцерогенные вещества, в сотни раз более опасные чем бензол. Некоторые могут образовываться при жарке пищи, перекаливании растительных масел.</a:t>
            </a:r>
            <a:endParaRPr lang="ru-RU" sz="20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120"/>
              </a:spcAft>
              <a:buSzPts val="1000"/>
              <a:buFont typeface="Symbol" panose="05050102010706020507" pitchFamily="18" charset="2"/>
              <a:buChar char=""/>
              <a:tabLst>
                <a:tab pos="457200" algn="l"/>
              </a:tabLst>
            </a:pPr>
            <a:r>
              <a:rPr lang="ru-RU" sz="2000" b="1"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Бензопирены</a:t>
            </a:r>
            <a:r>
              <a:rPr lang="ru-RU" sz="2000"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 — образуются при жарке и при приготовлении пищи на вертеле. Их много в табачном дыме. Это продукты пиролиза (термическое разложение органических веществ) белков образуются при длительном нагреве мяса в духовке. </a:t>
            </a:r>
            <a:endParaRPr lang="ru-RU" sz="2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5898234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181557"/>
            <a:ext cx="8934994" cy="6676443"/>
          </a:xfrm>
          <a:prstGeom prst="rect">
            <a:avLst/>
          </a:prstGeom>
          <a:solidFill>
            <a:schemeClr val="accent6">
              <a:lumMod val="40000"/>
              <a:lumOff val="60000"/>
            </a:schemeClr>
          </a:solidFill>
        </p:spPr>
        <p:txBody>
          <a:bodyPr wrap="square">
            <a:spAutoFit/>
          </a:bodyPr>
          <a:lstStyle/>
          <a:p>
            <a:pPr marL="342900" lvl="0" indent="-342900">
              <a:lnSpc>
                <a:spcPct val="107000"/>
              </a:lnSpc>
              <a:spcAft>
                <a:spcPts val="120"/>
              </a:spcAft>
              <a:buSzPts val="1000"/>
              <a:buFont typeface="Symbol" panose="05050102010706020507" pitchFamily="18" charset="2"/>
              <a:buChar char=""/>
              <a:tabLst>
                <a:tab pos="457200" algn="l"/>
              </a:tabLst>
            </a:pPr>
            <a:r>
              <a:rPr lang="ru-RU"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Пероксиды (перекиси)</a:t>
            </a:r>
            <a:r>
              <a:rPr lang="ru-RU"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 образуются в прогорклых жирах и при сильном нагреве растительных масел.</a:t>
            </a:r>
            <a:endParaRPr lang="ru-RU" sz="14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120"/>
              </a:spcAft>
              <a:buSzPts val="1000"/>
              <a:buFont typeface="Symbol" panose="05050102010706020507" pitchFamily="18" charset="2"/>
              <a:buChar char=""/>
              <a:tabLst>
                <a:tab pos="457200" algn="l"/>
              </a:tabLst>
            </a:pPr>
            <a:r>
              <a:rPr lang="ru-RU" b="1" u="sng"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Афлактоксины</a:t>
            </a:r>
            <a:r>
              <a:rPr lang="ru-RU" b="1" u="sng"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 смертельно опасные </a:t>
            </a:r>
            <a:r>
              <a:rPr lang="ru-RU" b="1" dirty="0" err="1">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микотоксины</a:t>
            </a:r>
            <a:r>
              <a:rPr lang="ru-RU"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 продуцируемые плесневыми грибами - </a:t>
            </a:r>
            <a:r>
              <a:rPr lang="ru-RU" b="1" dirty="0" err="1">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микомицетами</a:t>
            </a:r>
            <a:r>
              <a:rPr lang="ru-RU"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 , которые произрастают и поражают зёрна, семена и плоды растений с высоким содержанием растительных масел и жирных кислот например, на семенах арахиса, масличных культур) и других субстратах. Среди всех биологически производимых ядов </a:t>
            </a:r>
            <a:r>
              <a:rPr lang="ru-RU" dirty="0" err="1">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афлатоксины</a:t>
            </a:r>
            <a:r>
              <a:rPr lang="ru-RU"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 являются самыми сильными </a:t>
            </a:r>
            <a:r>
              <a:rPr lang="ru-RU" b="1" dirty="0" err="1">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гепатоканцерогенами</a:t>
            </a:r>
            <a:r>
              <a:rPr lang="ru-RU" b="1"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a:t>
            </a:r>
            <a:endParaRPr lang="ru-RU" sz="14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120"/>
              </a:spcAft>
              <a:buSzPts val="1000"/>
              <a:buFont typeface="Symbol" panose="05050102010706020507" pitchFamily="18" charset="2"/>
              <a:buChar char=""/>
              <a:tabLst>
                <a:tab pos="457200" algn="l"/>
              </a:tabLst>
            </a:pPr>
            <a:r>
              <a:rPr lang="ru-RU" b="1"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Диоксины</a:t>
            </a:r>
            <a:r>
              <a:rPr lang="ru-RU"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 хлорорганические соединения, образующиеся при сжигании бытового мусора.</a:t>
            </a:r>
            <a:endParaRPr lang="ru-RU" sz="14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120"/>
              </a:spcAft>
              <a:buSzPts val="1000"/>
              <a:buFont typeface="Symbol" panose="05050102010706020507" pitchFamily="18" charset="2"/>
              <a:buChar char=""/>
              <a:tabLst>
                <a:tab pos="457200" algn="l"/>
              </a:tabLst>
            </a:pPr>
            <a:r>
              <a:rPr lang="ru-RU"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Винилхлорид </a:t>
            </a:r>
            <a:r>
              <a:rPr lang="ru-RU"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a:t>
            </a:r>
            <a:r>
              <a:rPr lang="ru-RU" dirty="0" err="1">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хлопроизводное</a:t>
            </a:r>
            <a:r>
              <a:rPr lang="ru-RU"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 этилена)— вещество является чрезвычайно огнеопасным и взрывоопасным. Продукты его горения токсичны. Оказывает на организм человека канцерогенное, мутагенное и тератогенное действие.</a:t>
            </a:r>
            <a:endParaRPr lang="ru-RU" sz="14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120"/>
              </a:spcAft>
              <a:buSzPts val="1000"/>
              <a:buFont typeface="Symbol" panose="05050102010706020507" pitchFamily="18" charset="2"/>
              <a:buChar char=""/>
              <a:tabLst>
                <a:tab pos="457200" algn="l"/>
              </a:tabLst>
            </a:pPr>
            <a:r>
              <a:rPr lang="ru-RU"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Бензол </a:t>
            </a:r>
            <a:r>
              <a:rPr lang="ru-RU"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 токсичное и канцерогенное вещество. Пары бензола могут проникать через неповрежденную кожу. Если организм человека подвергается длительному воздействию бензола в малых концентрациях, последствия также могут быть очень серьёзными. В этом случае хроническое отравление бензолом может стать причиной лейкемии (рака крови) и анемии (недостатка гемоглобина в крови).</a:t>
            </a:r>
            <a:endParaRPr lang="ru-RU" sz="14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120"/>
              </a:spcAft>
              <a:buSzPts val="1000"/>
              <a:buFont typeface="Symbol" panose="05050102010706020507" pitchFamily="18" charset="2"/>
              <a:buChar char=""/>
              <a:tabLst>
                <a:tab pos="457200" algn="l"/>
              </a:tabLst>
            </a:pPr>
            <a:r>
              <a:rPr lang="ru-RU"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Формальдегид </a:t>
            </a:r>
            <a:r>
              <a:rPr lang="ru-RU"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 токсичен и оказывает сильное отрицательное воздействие на ЦНС. Формальдегид внесён в список канцерогенных веществ ГН 1.1.725-98 в разделе «вероятно канцерогенные для человека», при этом доказана его </a:t>
            </a:r>
            <a:r>
              <a:rPr lang="ru-RU" dirty="0" err="1">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канцерогенность</a:t>
            </a:r>
            <a:r>
              <a:rPr lang="ru-RU"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 для животных.</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0603477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166588"/>
            <a:ext cx="8712926" cy="6847772"/>
          </a:xfrm>
          <a:prstGeom prst="rect">
            <a:avLst/>
          </a:prstGeom>
          <a:solidFill>
            <a:schemeClr val="accent6">
              <a:lumMod val="40000"/>
              <a:lumOff val="60000"/>
            </a:schemeClr>
          </a:solidFill>
        </p:spPr>
        <p:txBody>
          <a:bodyPr wrap="square">
            <a:spAutoFit/>
          </a:bodyPr>
          <a:lstStyle/>
          <a:p>
            <a:pPr marL="342900" lvl="0" indent="-342900">
              <a:lnSpc>
                <a:spcPct val="107000"/>
              </a:lnSpc>
              <a:spcAft>
                <a:spcPts val="120"/>
              </a:spcAft>
              <a:buSzPts val="1000"/>
              <a:buFont typeface="Symbol" panose="05050102010706020507" pitchFamily="18" charset="2"/>
              <a:buChar char=""/>
              <a:tabLst>
                <a:tab pos="457200" algn="l"/>
              </a:tabLst>
            </a:pPr>
            <a:r>
              <a:rPr lang="ru-RU" sz="2400" b="1" dirty="0" smtClean="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Тяжелые металлы и волокнистые вещества</a:t>
            </a:r>
          </a:p>
          <a:p>
            <a:pPr marL="342900" lvl="0" indent="-342900">
              <a:lnSpc>
                <a:spcPct val="107000"/>
              </a:lnSpc>
              <a:spcAft>
                <a:spcPts val="120"/>
              </a:spcAft>
              <a:buSzPts val="1000"/>
              <a:buFont typeface="Symbol" panose="05050102010706020507" pitchFamily="18" charset="2"/>
              <a:buChar char=""/>
              <a:tabLst>
                <a:tab pos="457200" algn="l"/>
              </a:tabLst>
            </a:pPr>
            <a:r>
              <a:rPr lang="ru-RU" sz="2400" b="1" dirty="0" smtClean="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Кадмий</a:t>
            </a:r>
            <a:r>
              <a:rPr lang="ru-RU" sz="24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 тяжелый металл, кумулятивный яд (способен накапливаться в организме до опасных для здоровья количеств). Канцерогенен. Соединения кадмия ядовиты.</a:t>
            </a:r>
            <a:endParaRPr lang="ru-RU" sz="2400" dirty="0">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lnSpc>
                <a:spcPct val="107000"/>
              </a:lnSpc>
              <a:spcAft>
                <a:spcPts val="120"/>
              </a:spcAft>
              <a:buSzPts val="1000"/>
              <a:buFont typeface="Symbol" panose="05050102010706020507" pitchFamily="18" charset="2"/>
              <a:buChar char=""/>
              <a:tabLst>
                <a:tab pos="457200" algn="l"/>
              </a:tabLst>
            </a:pPr>
            <a:r>
              <a:rPr lang="ru-RU" sz="24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Мышьяк</a:t>
            </a:r>
            <a:r>
              <a:rPr lang="ru-RU" sz="2400"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 (тяжелый полуметалл) ядовитое и канцерогенное вещество. Все соединения мышьяка также ядовиты.</a:t>
            </a:r>
            <a:endParaRPr lang="ru-RU" sz="2400" dirty="0">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lnSpc>
                <a:spcPct val="107000"/>
              </a:lnSpc>
              <a:spcAft>
                <a:spcPts val="120"/>
              </a:spcAft>
              <a:buSzPts val="1000"/>
              <a:buFont typeface="Symbol" panose="05050102010706020507" pitchFamily="18" charset="2"/>
              <a:buChar char=""/>
              <a:tabLst>
                <a:tab pos="457200" algn="l"/>
              </a:tabLst>
            </a:pPr>
            <a:r>
              <a:rPr lang="ru-RU" sz="24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hlinkClick r:id="rId2" tooltip="Шестивалентный хром"/>
              </a:rPr>
              <a:t>Шестивалентный хром</a:t>
            </a:r>
            <a:r>
              <a:rPr lang="ru-RU" sz="2400"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ТМ)— является признанным канцерогеном при вдыхании.</a:t>
            </a:r>
            <a:endParaRPr lang="ru-RU" sz="2400" dirty="0">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lnSpc>
                <a:spcPct val="107000"/>
              </a:lnSpc>
              <a:spcAft>
                <a:spcPts val="120"/>
              </a:spcAft>
              <a:buSzPts val="1000"/>
              <a:buFont typeface="Symbol" panose="05050102010706020507" pitchFamily="18" charset="2"/>
              <a:buChar char=""/>
              <a:tabLst>
                <a:tab pos="457200" algn="l"/>
              </a:tabLst>
            </a:pPr>
            <a:r>
              <a:rPr lang="ru-RU" sz="24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Никель (ТМ) </a:t>
            </a:r>
            <a:r>
              <a:rPr lang="ru-RU" sz="2400"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 соединения никеля токсичны, канцерогенны, аллергенны, </a:t>
            </a:r>
            <a:r>
              <a:rPr lang="ru-RU" sz="2400" dirty="0" err="1">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мутагенны</a:t>
            </a:r>
            <a:r>
              <a:rPr lang="ru-RU" sz="2400"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a:t>
            </a:r>
            <a:endParaRPr lang="ru-RU" sz="2400" dirty="0">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lnSpc>
                <a:spcPct val="107000"/>
              </a:lnSpc>
              <a:spcAft>
                <a:spcPts val="120"/>
              </a:spcAft>
              <a:buSzPts val="1000"/>
              <a:buFont typeface="Symbol" panose="05050102010706020507" pitchFamily="18" charset="2"/>
              <a:buChar char=""/>
              <a:tabLst>
                <a:tab pos="457200" algn="l"/>
              </a:tabLst>
            </a:pPr>
            <a:r>
              <a:rPr lang="ru-RU" sz="24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Асбест </a:t>
            </a:r>
            <a:r>
              <a:rPr lang="ru-RU" sz="2400"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 среди канцерогенов стоит особняком. Его сложно отнести к химическим канцерогенам, которые, как правило, являются химически активными веществами. </a:t>
            </a:r>
            <a:r>
              <a:rPr lang="ru-RU" sz="2400" dirty="0" err="1">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Канцерогенность</a:t>
            </a:r>
            <a:r>
              <a:rPr lang="ru-RU" sz="2400"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 асбеста, напротив, выражается в том, что живой организм не в состоянии избавиться от микроскопических, химически крайне инертных, частиц этого вещества.</a:t>
            </a:r>
            <a:endParaRPr lang="ru-RU" sz="24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0401552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22070" y="104503"/>
            <a:ext cx="8530046" cy="7230184"/>
          </a:xfrm>
          <a:prstGeom prst="rect">
            <a:avLst/>
          </a:prstGeom>
          <a:solidFill>
            <a:schemeClr val="accent6">
              <a:lumMod val="40000"/>
              <a:lumOff val="60000"/>
            </a:schemeClr>
          </a:solidFill>
        </p:spPr>
        <p:txBody>
          <a:bodyPr wrap="square">
            <a:spAutoFit/>
          </a:bodyPr>
          <a:lstStyle/>
          <a:p>
            <a:pPr marL="243840" algn="ctr">
              <a:lnSpc>
                <a:spcPct val="107000"/>
              </a:lnSpc>
              <a:spcAft>
                <a:spcPts val="120"/>
              </a:spcAft>
            </a:pPr>
            <a:r>
              <a:rPr lang="ru-RU" sz="20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Механизм действия химических канцерогенов</a:t>
            </a:r>
            <a:endParaRPr lang="ru-RU" sz="2000" dirty="0">
              <a:solidFill>
                <a:srgbClr val="FF0000"/>
              </a:solidFill>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Bef>
                <a:spcPts val="600"/>
              </a:spcBef>
              <a:spcAft>
                <a:spcPts val="600"/>
              </a:spcAft>
            </a:pPr>
            <a:r>
              <a:rPr lang="ru-RU" sz="2000"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     Большинство химических канцерогенов относятся к органическим соединениям лишь небольшое число неорганических веществ обладают такой способностью. </a:t>
            </a:r>
            <a:endParaRPr lang="ru-RU" sz="2000" dirty="0" smtClean="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endParaRPr>
          </a:p>
          <a:p>
            <a:pPr algn="just">
              <a:lnSpc>
                <a:spcPct val="107000"/>
              </a:lnSpc>
              <a:spcBef>
                <a:spcPts val="600"/>
              </a:spcBef>
              <a:spcAft>
                <a:spcPts val="600"/>
              </a:spcAft>
            </a:pPr>
            <a:r>
              <a:rPr lang="ru-RU" sz="2000" dirty="0" smtClean="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По </a:t>
            </a:r>
            <a:r>
              <a:rPr lang="ru-RU" sz="2000"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Миллеру все канцерогены в той или иной степени являются </a:t>
            </a:r>
            <a:r>
              <a:rPr lang="ru-RU" sz="2000" b="1" dirty="0" err="1">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электрофилами</a:t>
            </a:r>
            <a:r>
              <a:rPr lang="ru-RU" sz="2000"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000" b="1"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имеющие свободные электроны</a:t>
            </a:r>
            <a:r>
              <a:rPr lang="ru-RU" sz="2000"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 которые </a:t>
            </a:r>
            <a:r>
              <a:rPr lang="ru-RU" sz="2000" b="1"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легко взаимодействуют с  нуклеофильными  группами азотистых оснований нуклеиновых кислот, в частности ДНК, образуя с ними прочные ковалентные связи. </a:t>
            </a:r>
            <a:r>
              <a:rPr lang="ru-RU" sz="2000" dirty="0" smtClean="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Негативные </a:t>
            </a:r>
            <a:r>
              <a:rPr lang="ru-RU" sz="2000"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действия со стороны канцерогенов проявляются в химической модификации нуклеиновой кислоты. Последствия такой модификации проявляются в невозможности правильного протекания процессов транскрипции и репликации ДНК, причина которого — образование </a:t>
            </a:r>
            <a:r>
              <a:rPr lang="ru-RU" sz="2000" dirty="0" err="1">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ковалентно</a:t>
            </a:r>
            <a:r>
              <a:rPr lang="ru-RU" sz="2000"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 связанных с ней так называемых </a:t>
            </a:r>
            <a:r>
              <a:rPr lang="ru-RU" sz="20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ДНК-</a:t>
            </a:r>
            <a:r>
              <a:rPr lang="ru-RU" sz="2000" b="1"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аддуктов</a:t>
            </a:r>
            <a:r>
              <a:rPr lang="ru-RU" sz="2000"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000"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Например, при репликации </a:t>
            </a:r>
            <a:r>
              <a:rPr lang="ru-RU" sz="2000" dirty="0" err="1">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модифицированой</a:t>
            </a:r>
            <a:r>
              <a:rPr lang="ru-RU" sz="2000"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 ДНК, нуклеотиды которой связаны с канцерогеном, могут быть </a:t>
            </a:r>
            <a:r>
              <a:rPr lang="ru-RU" sz="2000" b="1"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неправильно считаны ДНК-полимеразой, вследствие чего возникают </a:t>
            </a:r>
            <a:r>
              <a:rPr lang="ru-RU" sz="20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мутации</a:t>
            </a:r>
            <a:r>
              <a:rPr lang="ru-RU" sz="2000" b="1"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a:t>
            </a:r>
            <a:r>
              <a:rPr lang="ru-RU" sz="2000"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 </a:t>
            </a:r>
            <a:endParaRPr lang="ru-RU" sz="2000" dirty="0" smtClean="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endParaRPr>
          </a:p>
          <a:p>
            <a:pPr algn="just">
              <a:lnSpc>
                <a:spcPct val="107000"/>
              </a:lnSpc>
              <a:spcBef>
                <a:spcPts val="600"/>
              </a:spcBef>
              <a:spcAft>
                <a:spcPts val="600"/>
              </a:spcAft>
            </a:pPr>
            <a:r>
              <a:rPr lang="ru-RU" sz="2000" b="1" dirty="0" smtClean="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Накопление </a:t>
            </a:r>
            <a:r>
              <a:rPr lang="ru-RU" sz="20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большого количества мутаций в геноме приводят к трансформации нормальной клетки в опухолевую, что является основой канцерогенеза.</a:t>
            </a:r>
            <a:endParaRPr lang="ru-RU" sz="2000" b="1"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93680372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56754" y="457201"/>
            <a:ext cx="8856617" cy="5365571"/>
          </a:xfrm>
          <a:prstGeom prst="rect">
            <a:avLst/>
          </a:prstGeom>
          <a:solidFill>
            <a:schemeClr val="accent6">
              <a:lumMod val="40000"/>
              <a:lumOff val="60000"/>
            </a:schemeClr>
          </a:solidFill>
        </p:spPr>
        <p:txBody>
          <a:bodyPr wrap="square">
            <a:spAutoFit/>
          </a:bodyPr>
          <a:lstStyle/>
          <a:p>
            <a:pPr>
              <a:lnSpc>
                <a:spcPct val="107000"/>
              </a:lnSpc>
              <a:spcBef>
                <a:spcPts val="600"/>
              </a:spcBef>
              <a:spcAft>
                <a:spcPts val="600"/>
              </a:spcAft>
            </a:pPr>
            <a:r>
              <a:rPr lang="ru-RU" sz="2000"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Химические канцерогены можно разделить на две большие группы:</a:t>
            </a:r>
            <a:endParaRPr lang="ru-RU" sz="2000" dirty="0">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lnSpc>
                <a:spcPct val="107000"/>
              </a:lnSpc>
              <a:spcAft>
                <a:spcPts val="120"/>
              </a:spcAft>
              <a:buSzPts val="1000"/>
              <a:buFont typeface="Symbol" panose="05050102010706020507" pitchFamily="18" charset="2"/>
              <a:buChar char=""/>
              <a:tabLst>
                <a:tab pos="457200" algn="l"/>
              </a:tabLst>
            </a:pPr>
            <a:r>
              <a:rPr lang="ru-RU" sz="2000" b="1"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Генотоксические</a:t>
            </a:r>
            <a:endParaRPr lang="ru-RU" sz="2000" b="1" dirty="0">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lnSpc>
                <a:spcPct val="107000"/>
              </a:lnSpc>
              <a:spcAft>
                <a:spcPts val="120"/>
              </a:spcAft>
              <a:buSzPts val="1000"/>
              <a:buFont typeface="Symbol" panose="05050102010706020507" pitchFamily="18" charset="2"/>
              <a:buChar char=""/>
              <a:tabLst>
                <a:tab pos="457200" algn="l"/>
              </a:tabLst>
            </a:pPr>
            <a:r>
              <a:rPr lang="ru-RU" sz="2000" b="1"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Негенотоксические</a:t>
            </a:r>
            <a:endParaRPr lang="ru-RU" sz="2000" b="1" dirty="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Bef>
                <a:spcPts val="600"/>
              </a:spcBef>
              <a:spcAft>
                <a:spcPts val="600"/>
              </a:spcAft>
            </a:pPr>
            <a:r>
              <a:rPr lang="ru-RU" sz="2000" b="1" dirty="0" err="1">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Генотоксические</a:t>
            </a:r>
            <a:r>
              <a:rPr lang="ru-RU" sz="2000" b="1"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 канцерогены</a:t>
            </a:r>
            <a:r>
              <a:rPr lang="ru-RU" sz="2000"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 — </a:t>
            </a:r>
            <a:r>
              <a:rPr lang="ru-RU" sz="2000" dirty="0" smtClean="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это химические </a:t>
            </a:r>
            <a:r>
              <a:rPr lang="ru-RU" sz="2000"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соединения, при взаимодействии которых с компонентами ДНК, могут возникать повреждения и мутации генома клетки. </a:t>
            </a:r>
            <a:r>
              <a:rPr lang="ru-RU" sz="2000"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Мутации в свою очередь могут привести к процессам трансформации клеток, то есть к образованию опухолевых клеток.</a:t>
            </a:r>
            <a:endParaRPr lang="ru-RU" sz="2000" dirty="0">
              <a:latin typeface="Times New Roman" panose="02020603050405020304" pitchFamily="18" charset="0"/>
              <a:ea typeface="Calibri" panose="020F0502020204030204" pitchFamily="34" charset="0"/>
              <a:cs typeface="Times New Roman" panose="02020603050405020304" pitchFamily="18" charset="0"/>
            </a:endParaRPr>
          </a:p>
          <a:p>
            <a:pPr>
              <a:lnSpc>
                <a:spcPct val="107000"/>
              </a:lnSpc>
              <a:spcBef>
                <a:spcPts val="600"/>
              </a:spcBef>
              <a:spcAft>
                <a:spcPts val="600"/>
              </a:spcAft>
            </a:pPr>
            <a:r>
              <a:rPr lang="ru-RU" sz="2000" b="1" dirty="0" err="1">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Негенотоксические</a:t>
            </a:r>
            <a:r>
              <a:rPr lang="ru-RU" sz="2000" b="1"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 канцерогены</a:t>
            </a:r>
            <a:r>
              <a:rPr lang="ru-RU" sz="2000"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 — </a:t>
            </a:r>
            <a:r>
              <a:rPr lang="ru-RU" sz="2000"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химические вещества, которые могут вызывать повреждения генома только в высоких концентрациях, при очень длительном и практически беспрерывном воздействии. </a:t>
            </a:r>
            <a:r>
              <a:rPr lang="ru-RU" sz="2000" u="sng"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Они вызывают бесконтрольную клеточную пролиферацию, тормозят </a:t>
            </a:r>
            <a:r>
              <a:rPr lang="ru-RU" sz="2000" u="sng" dirty="0" err="1">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апоптоз</a:t>
            </a:r>
            <a:r>
              <a:rPr lang="ru-RU" sz="2000" u="sng"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 нарушают взаимодействие между клетками (клеточную адгезию)</a:t>
            </a:r>
            <a:r>
              <a:rPr lang="ru-RU" sz="2000"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 Большинство </a:t>
            </a:r>
            <a:r>
              <a:rPr lang="ru-RU" sz="2000" dirty="0" err="1">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негенотоксическиих</a:t>
            </a:r>
            <a:r>
              <a:rPr lang="ru-RU" sz="2000"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 канцерогенов — </a:t>
            </a:r>
            <a:r>
              <a:rPr lang="ru-RU" sz="2000"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промоторы канцерогенеза</a:t>
            </a:r>
            <a:r>
              <a:rPr lang="ru-RU" sz="2000"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 такие как: </a:t>
            </a:r>
            <a:r>
              <a:rPr lang="ru-RU" sz="2000" b="1"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хлорорганические пестициды</a:t>
            </a:r>
            <a:r>
              <a:rPr lang="ru-RU" sz="2000"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 (ДДТ, ГХЦГ), </a:t>
            </a:r>
            <a:r>
              <a:rPr lang="ru-RU" sz="2000" b="1"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гормоны</a:t>
            </a:r>
            <a:r>
              <a:rPr lang="ru-RU" sz="2000"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000" b="1"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волокнистые материалы, </a:t>
            </a:r>
            <a:r>
              <a:rPr lang="ru-RU" sz="2000" b="1" dirty="0" err="1">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асбет</a:t>
            </a:r>
            <a:r>
              <a:rPr lang="ru-RU" sz="2000"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000" b="1"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волокнистые силикаты</a:t>
            </a:r>
            <a:r>
              <a:rPr lang="ru-RU" sz="2000"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 в особенности его пыль.</a:t>
            </a:r>
            <a:endParaRPr lang="ru-RU" sz="20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53148905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261257"/>
            <a:ext cx="8490857" cy="6504858"/>
          </a:xfrm>
          <a:prstGeom prst="rect">
            <a:avLst/>
          </a:prstGeom>
          <a:solidFill>
            <a:schemeClr val="accent6">
              <a:lumMod val="40000"/>
              <a:lumOff val="60000"/>
            </a:schemeClr>
          </a:solidFill>
        </p:spPr>
        <p:txBody>
          <a:bodyPr wrap="square">
            <a:spAutoFit/>
          </a:bodyPr>
          <a:lstStyle/>
          <a:p>
            <a:pPr algn="just">
              <a:lnSpc>
                <a:spcPct val="107000"/>
              </a:lnSpc>
              <a:spcBef>
                <a:spcPts val="600"/>
              </a:spcBef>
              <a:spcAft>
                <a:spcPts val="600"/>
              </a:spcAft>
            </a:pPr>
            <a:r>
              <a:rPr lang="ru-RU" sz="2400" b="1"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По способу действия </a:t>
            </a:r>
            <a:r>
              <a:rPr lang="ru-RU" sz="2400" b="1" dirty="0" err="1">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генотоксические</a:t>
            </a:r>
            <a:r>
              <a:rPr lang="ru-RU" sz="2400" b="1"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 канцерогены можно разделить на:</a:t>
            </a:r>
            <a:endParaRPr lang="ru-RU" sz="2400" dirty="0">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lgn="just">
              <a:lnSpc>
                <a:spcPct val="107000"/>
              </a:lnSpc>
              <a:spcAft>
                <a:spcPts val="120"/>
              </a:spcAft>
              <a:buSzPts val="1000"/>
              <a:buFont typeface="Symbol" panose="05050102010706020507" pitchFamily="18" charset="2"/>
              <a:buChar char=""/>
              <a:tabLst>
                <a:tab pos="457200" algn="l"/>
              </a:tabLst>
            </a:pPr>
            <a:r>
              <a:rPr lang="ru-RU" sz="24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прямые</a:t>
            </a:r>
            <a:r>
              <a:rPr lang="ru-RU" sz="2400" b="1"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 вещества с высокой реакционной способностью, непосредственно образующие с ДНК </a:t>
            </a:r>
            <a:r>
              <a:rPr lang="ru-RU" sz="2400" dirty="0" err="1">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ковалентно</a:t>
            </a:r>
            <a:r>
              <a:rPr lang="ru-RU" sz="2400"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 связанные </a:t>
            </a:r>
            <a:r>
              <a:rPr lang="ru-RU" sz="2400" dirty="0" err="1">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аддукты</a:t>
            </a:r>
            <a:r>
              <a:rPr lang="ru-RU" sz="2400"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 (это— </a:t>
            </a:r>
            <a:r>
              <a:rPr lang="ru-RU" sz="2400"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N-</a:t>
            </a:r>
            <a:r>
              <a:rPr lang="ru-RU" sz="2400"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нитрозилалкилмочевина</a:t>
            </a:r>
            <a:r>
              <a:rPr lang="ru-RU" sz="2400"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(НАМ</a:t>
            </a:r>
            <a:r>
              <a:rPr lang="ru-RU" sz="2400" b="1"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b="1" dirty="0" err="1">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алкилирующие</a:t>
            </a:r>
            <a:r>
              <a:rPr lang="ru-RU" sz="2400" b="1"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 и </a:t>
            </a:r>
            <a:r>
              <a:rPr lang="ru-RU" sz="2400" b="1" dirty="0" err="1">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ацетилирующие</a:t>
            </a:r>
            <a:r>
              <a:rPr lang="ru-RU" sz="2400" b="1"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 вещества</a:t>
            </a:r>
            <a:r>
              <a:rPr lang="ru-RU" sz="2400"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 ), </a:t>
            </a:r>
            <a:r>
              <a:rPr lang="ru-RU" sz="2400" dirty="0" err="1">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эпоксиды</a:t>
            </a:r>
            <a:r>
              <a:rPr lang="ru-RU" sz="2400"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 (в особенности </a:t>
            </a:r>
            <a:r>
              <a:rPr lang="ru-RU" sz="2400" b="1" dirty="0" err="1">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полиароматические</a:t>
            </a:r>
            <a:r>
              <a:rPr lang="ru-RU" sz="2400" b="1"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 углеводороды, ПАУ</a:t>
            </a:r>
            <a:r>
              <a:rPr lang="ru-RU" sz="2400"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b="1" dirty="0" err="1">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этиленамин</a:t>
            </a:r>
            <a:r>
              <a:rPr lang="ru-RU" sz="2400" b="1"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 и его производные, </a:t>
            </a:r>
            <a:r>
              <a:rPr lang="ru-RU" sz="2400" b="1" dirty="0" err="1">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хлорэтиламин</a:t>
            </a:r>
            <a:r>
              <a:rPr lang="ru-RU" sz="2400"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 и др.).</a:t>
            </a:r>
            <a:endParaRPr lang="ru-RU" sz="2400" dirty="0">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lgn="just">
              <a:lnSpc>
                <a:spcPct val="107000"/>
              </a:lnSpc>
              <a:spcAft>
                <a:spcPts val="120"/>
              </a:spcAft>
              <a:buSzPts val="1000"/>
              <a:buFont typeface="Symbol" panose="05050102010706020507" pitchFamily="18" charset="2"/>
              <a:buChar char=""/>
              <a:tabLst>
                <a:tab pos="457200" algn="l"/>
              </a:tabLst>
            </a:pPr>
            <a:r>
              <a:rPr lang="ru-RU" sz="24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непрямые</a:t>
            </a:r>
            <a:r>
              <a:rPr lang="ru-RU" sz="2400"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 малоактивные вещества, образующие </a:t>
            </a:r>
            <a:r>
              <a:rPr lang="ru-RU" sz="2400" b="1" dirty="0" err="1">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ковалентно</a:t>
            </a:r>
            <a:r>
              <a:rPr lang="ru-RU" sz="2400" b="1"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 связанные ДНК-</a:t>
            </a:r>
            <a:r>
              <a:rPr lang="ru-RU" sz="2400" b="1" dirty="0" err="1">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аддукты</a:t>
            </a:r>
            <a:r>
              <a:rPr lang="ru-RU" sz="2400"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 только после ферментативной активации, которая происходит </a:t>
            </a:r>
            <a:r>
              <a:rPr lang="ru-RU" sz="2400" b="1"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с образованием высокоактивных </a:t>
            </a:r>
            <a:r>
              <a:rPr lang="ru-RU" sz="2400" b="1" dirty="0" err="1">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электрофильных</a:t>
            </a:r>
            <a:r>
              <a:rPr lang="ru-RU" sz="2400" b="1"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 метаболитов, способных взаимодействовать с нуклеофильными группами ДНК (ПАУ и их производные</a:t>
            </a:r>
            <a:r>
              <a:rPr lang="ru-RU" sz="2400"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a:t>
            </a:r>
            <a:endParaRPr lang="ru-RU" sz="24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71427941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587829" y="767217"/>
            <a:ext cx="7733211" cy="5471562"/>
          </a:xfrm>
          <a:prstGeom prst="rect">
            <a:avLst/>
          </a:prstGeom>
          <a:solidFill>
            <a:schemeClr val="accent6">
              <a:lumMod val="40000"/>
              <a:lumOff val="60000"/>
            </a:schemeClr>
          </a:solidFill>
        </p:spPr>
        <p:txBody>
          <a:bodyPr wrap="square">
            <a:spAutoFit/>
          </a:bodyPr>
          <a:lstStyle/>
          <a:p>
            <a:pPr algn="ctr">
              <a:lnSpc>
                <a:spcPct val="107000"/>
              </a:lnSpc>
              <a:spcBef>
                <a:spcPts val="600"/>
              </a:spcBef>
              <a:spcAft>
                <a:spcPts val="600"/>
              </a:spcAft>
            </a:pPr>
            <a:r>
              <a:rPr lang="ru-RU" sz="2000" b="1"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Физические факторы (канцерогены)</a:t>
            </a:r>
            <a:endParaRPr lang="ru-RU" sz="2000" dirty="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Bef>
                <a:spcPts val="600"/>
              </a:spcBef>
              <a:spcAft>
                <a:spcPts val="600"/>
              </a:spcAft>
            </a:pPr>
            <a:r>
              <a:rPr lang="ru-RU" sz="2000" dirty="0">
                <a:solidFill>
                  <a:srgbClr val="222222"/>
                </a:solidFill>
                <a:latin typeface="Times New Roman" panose="02020603050405020304" pitchFamily="18" charset="0"/>
                <a:ea typeface="Calibri" panose="020F0502020204030204" pitchFamily="34" charset="0"/>
                <a:cs typeface="Times New Roman" panose="02020603050405020304" pitchFamily="18" charset="0"/>
              </a:rPr>
              <a:t>- </a:t>
            </a:r>
            <a:r>
              <a:rPr lang="ru-RU" sz="2000" b="1"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Ионизирующее излучение</a:t>
            </a:r>
            <a:r>
              <a:rPr lang="ru-RU" sz="2000"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 </a:t>
            </a:r>
            <a:r>
              <a:rPr lang="ru-RU" sz="2000" dirty="0">
                <a:solidFill>
                  <a:srgbClr val="222222"/>
                </a:solidFill>
                <a:latin typeface="Times New Roman" panose="02020603050405020304" pitchFamily="18" charset="0"/>
                <a:ea typeface="Calibri" panose="020F0502020204030204" pitchFamily="34" charset="0"/>
                <a:cs typeface="Times New Roman" panose="02020603050405020304" pitchFamily="18" charset="0"/>
              </a:rPr>
              <a:t>(</a:t>
            </a:r>
            <a:r>
              <a:rPr lang="ru-RU" sz="2000" b="1" dirty="0">
                <a:solidFill>
                  <a:srgbClr val="0000FF"/>
                </a:solidFill>
                <a:latin typeface="Times New Roman" panose="02020603050405020304" pitchFamily="18" charset="0"/>
                <a:ea typeface="Calibri" panose="020F0502020204030204" pitchFamily="34" charset="0"/>
                <a:cs typeface="Times New Roman" panose="02020603050405020304" pitchFamily="18" charset="0"/>
                <a:hlinkClick r:id="rId2" tooltip="Альфа-распад"/>
              </a:rPr>
              <a:t>α</a:t>
            </a:r>
            <a:r>
              <a:rPr lang="ru-RU" sz="2000" b="1" dirty="0">
                <a:latin typeface="Times New Roman" panose="02020603050405020304" pitchFamily="18" charset="0"/>
                <a:ea typeface="Calibri" panose="020F0502020204030204" pitchFamily="34" charset="0"/>
                <a:cs typeface="Times New Roman" panose="02020603050405020304" pitchFamily="18" charset="0"/>
              </a:rPr>
              <a:t>, </a:t>
            </a:r>
            <a:r>
              <a:rPr lang="ru-RU" sz="2000" b="1" dirty="0">
                <a:solidFill>
                  <a:srgbClr val="0000FF"/>
                </a:solidFill>
                <a:latin typeface="Times New Roman" panose="02020603050405020304" pitchFamily="18" charset="0"/>
                <a:ea typeface="Calibri" panose="020F0502020204030204" pitchFamily="34" charset="0"/>
                <a:cs typeface="Times New Roman" panose="02020603050405020304" pitchFamily="18" charset="0"/>
                <a:hlinkClick r:id="rId3" tooltip="Бета-распад"/>
              </a:rPr>
              <a:t>β</a:t>
            </a:r>
            <a:r>
              <a:rPr lang="ru-RU" sz="2000" b="1" dirty="0">
                <a:latin typeface="Times New Roman" panose="02020603050405020304" pitchFamily="18" charset="0"/>
                <a:ea typeface="Calibri" panose="020F0502020204030204" pitchFamily="34" charset="0"/>
                <a:cs typeface="Times New Roman" panose="02020603050405020304" pitchFamily="18" charset="0"/>
              </a:rPr>
              <a:t>, </a:t>
            </a:r>
            <a:r>
              <a:rPr lang="ru-RU" sz="2000" b="1" dirty="0">
                <a:solidFill>
                  <a:srgbClr val="0000FF"/>
                </a:solidFill>
                <a:latin typeface="Times New Roman" panose="02020603050405020304" pitchFamily="18" charset="0"/>
                <a:ea typeface="Calibri" panose="020F0502020204030204" pitchFamily="34" charset="0"/>
                <a:cs typeface="Times New Roman" panose="02020603050405020304" pitchFamily="18" charset="0"/>
                <a:hlinkClick r:id="rId4" tooltip="Гамма-излучение"/>
              </a:rPr>
              <a:t>γ</a:t>
            </a:r>
            <a:r>
              <a:rPr lang="ru-RU" sz="2000" b="1" dirty="0">
                <a:latin typeface="Times New Roman" panose="02020603050405020304" pitchFamily="18" charset="0"/>
                <a:ea typeface="Calibri" panose="020F0502020204030204" pitchFamily="34" charset="0"/>
                <a:cs typeface="Times New Roman" panose="02020603050405020304" pitchFamily="18" charset="0"/>
              </a:rPr>
              <a:t>-</a:t>
            </a:r>
            <a:r>
              <a:rPr lang="ru-RU" sz="2000" dirty="0">
                <a:solidFill>
                  <a:srgbClr val="222222"/>
                </a:solidFill>
                <a:latin typeface="Times New Roman" panose="02020603050405020304" pitchFamily="18" charset="0"/>
                <a:ea typeface="Calibri" panose="020F0502020204030204" pitchFamily="34" charset="0"/>
                <a:cs typeface="Times New Roman" panose="02020603050405020304" pitchFamily="18" charset="0"/>
              </a:rPr>
              <a:t> излучение, рентгеновское </a:t>
            </a:r>
            <a:r>
              <a:rPr lang="ru-RU" sz="2000" dirty="0" smtClean="0">
                <a:solidFill>
                  <a:srgbClr val="222222"/>
                </a:solidFill>
                <a:latin typeface="Times New Roman" panose="02020603050405020304" pitchFamily="18" charset="0"/>
                <a:ea typeface="Calibri" panose="020F0502020204030204" pitchFamily="34" charset="0"/>
                <a:cs typeface="Times New Roman" panose="02020603050405020304" pitchFamily="18" charset="0"/>
              </a:rPr>
              <a:t>Х-</a:t>
            </a:r>
            <a:r>
              <a:rPr lang="ru-RU" sz="2000" dirty="0">
                <a:solidFill>
                  <a:srgbClr val="222222"/>
                </a:solidFill>
                <a:latin typeface="Times New Roman" panose="02020603050405020304" pitchFamily="18" charset="0"/>
                <a:ea typeface="Calibri" panose="020F0502020204030204" pitchFamily="34" charset="0"/>
                <a:cs typeface="Times New Roman" panose="02020603050405020304" pitchFamily="18" charset="0"/>
              </a:rPr>
              <a:t> излучение, нейтронное излучение, протонное излучение, кластерная радиоактивность (распад ядра), потоки ионов, осколки деления), Наиболее известные физические канцерогены — это различные виды ионизирующего излучения,  хотя они же применяются и для лечения онкологических заболеваний. </a:t>
            </a:r>
            <a:endParaRPr lang="ru-RU" sz="2000" dirty="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Bef>
                <a:spcPts val="600"/>
              </a:spcBef>
              <a:spcAft>
                <a:spcPts val="600"/>
              </a:spcAft>
            </a:pPr>
            <a:r>
              <a:rPr lang="ru-RU" sz="2000" dirty="0">
                <a:solidFill>
                  <a:srgbClr val="222222"/>
                </a:solidFill>
                <a:latin typeface="Times New Roman" panose="02020603050405020304" pitchFamily="18" charset="0"/>
                <a:ea typeface="Calibri" panose="020F0502020204030204" pitchFamily="34" charset="0"/>
                <a:cs typeface="Times New Roman" panose="02020603050405020304" pitchFamily="18" charset="0"/>
              </a:rPr>
              <a:t>- </a:t>
            </a:r>
            <a:r>
              <a:rPr lang="ru-RU" sz="2000" b="1"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Ультрафиолетовые лучи</a:t>
            </a:r>
            <a:r>
              <a:rPr lang="ru-RU" sz="2000"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 </a:t>
            </a:r>
            <a:r>
              <a:rPr lang="ru-RU" sz="2000" dirty="0">
                <a:solidFill>
                  <a:srgbClr val="222222"/>
                </a:solidFill>
                <a:latin typeface="Times New Roman" panose="02020603050405020304" pitchFamily="18" charset="0"/>
                <a:ea typeface="Calibri" panose="020F0502020204030204" pitchFamily="34" charset="0"/>
                <a:cs typeface="Times New Roman" panose="02020603050405020304" pitchFamily="18" charset="0"/>
              </a:rPr>
              <a:t>-  полностью поглощаются кожей, и потому может вызвать лишь </a:t>
            </a:r>
            <a:r>
              <a:rPr lang="ru-RU" sz="2000" b="1" dirty="0">
                <a:solidFill>
                  <a:srgbClr val="222222"/>
                </a:solidFill>
                <a:latin typeface="Times New Roman" panose="02020603050405020304" pitchFamily="18" charset="0"/>
                <a:ea typeface="Calibri" panose="020F0502020204030204" pitchFamily="34" charset="0"/>
                <a:cs typeface="Times New Roman" panose="02020603050405020304" pitchFamily="18" charset="0"/>
              </a:rPr>
              <a:t>меланом</a:t>
            </a:r>
            <a:r>
              <a:rPr lang="ru-RU" sz="2000" dirty="0">
                <a:solidFill>
                  <a:srgbClr val="222222"/>
                </a:solidFill>
                <a:latin typeface="Times New Roman" panose="02020603050405020304" pitchFamily="18" charset="0"/>
                <a:ea typeface="Calibri" panose="020F0502020204030204" pitchFamily="34" charset="0"/>
                <a:cs typeface="Times New Roman" panose="02020603050405020304" pitchFamily="18" charset="0"/>
              </a:rPr>
              <a:t>у. Тогда как ионизирующее излучение, свободно проникающие внутрь организма, способны вызвать радиогенные опухоли любых тканей и органов организма (довольно часто кроветворных, вследствие высокой чувствительности). </a:t>
            </a:r>
            <a:endParaRPr lang="ru-RU" sz="2000" dirty="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Bef>
                <a:spcPts val="600"/>
              </a:spcBef>
              <a:spcAft>
                <a:spcPts val="600"/>
              </a:spcAft>
            </a:pPr>
            <a:r>
              <a:rPr lang="ru-RU" sz="2000" dirty="0">
                <a:solidFill>
                  <a:srgbClr val="222222"/>
                </a:solidFill>
                <a:latin typeface="Times New Roman" panose="02020603050405020304" pitchFamily="18" charset="0"/>
                <a:ea typeface="Calibri" panose="020F0502020204030204" pitchFamily="34" charset="0"/>
                <a:cs typeface="Times New Roman" panose="02020603050405020304" pitchFamily="18" charset="0"/>
              </a:rPr>
              <a:t>-   </a:t>
            </a:r>
            <a:r>
              <a:rPr lang="ru-RU" sz="2000" b="1"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Сверхвысокочастотное излучение</a:t>
            </a:r>
            <a:r>
              <a:rPr lang="ru-RU" sz="2000"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 </a:t>
            </a:r>
            <a:r>
              <a:rPr lang="ru-RU" sz="2000" dirty="0">
                <a:solidFill>
                  <a:srgbClr val="222222"/>
                </a:solidFill>
                <a:latin typeface="Times New Roman" panose="02020603050405020304" pitchFamily="18" charset="0"/>
                <a:ea typeface="Calibri" panose="020F0502020204030204" pitchFamily="34" charset="0"/>
                <a:cs typeface="Times New Roman" panose="02020603050405020304" pitchFamily="18" charset="0"/>
              </a:rPr>
              <a:t>(СВЧ), например, микроволновое излучение.</a:t>
            </a:r>
            <a:endParaRPr lang="ru-RU" sz="20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824670042"/>
      </p:ext>
    </p:extLst>
  </p:cSld>
  <p:clrMapOvr>
    <a:masterClrMapping/>
  </p:clrMapOvr>
</p:sld>
</file>

<file path=ppt/theme/theme1.xml><?xml version="1.0" encoding="utf-8"?>
<a:theme xmlns:a="http://schemas.openxmlformats.org/drawingml/2006/main" name="Тема Office">
  <a:themeElements>
    <a:clrScheme name="Тема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Тема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Тема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65</TotalTime>
  <Words>2308</Words>
  <Application>Microsoft Office PowerPoint</Application>
  <PresentationFormat>Экран (4:3)</PresentationFormat>
  <Paragraphs>67</Paragraphs>
  <Slides>16</Slides>
  <Notes>0</Notes>
  <HiddenSlides>0</HiddenSlides>
  <MMClips>0</MMClips>
  <ScaleCrop>false</ScaleCrop>
  <HeadingPairs>
    <vt:vector size="6" baseType="variant">
      <vt:variant>
        <vt:lpstr>Использованные шрифты</vt:lpstr>
      </vt:variant>
      <vt:variant>
        <vt:i4>5</vt:i4>
      </vt:variant>
      <vt:variant>
        <vt:lpstr>Тема</vt:lpstr>
      </vt:variant>
      <vt:variant>
        <vt:i4>1</vt:i4>
      </vt:variant>
      <vt:variant>
        <vt:lpstr>Заголовки слайдов</vt:lpstr>
      </vt:variant>
      <vt:variant>
        <vt:i4>16</vt:i4>
      </vt:variant>
    </vt:vector>
  </HeadingPairs>
  <TitlesOfParts>
    <vt:vector size="22" baseType="lpstr">
      <vt:lpstr>Arial</vt:lpstr>
      <vt:lpstr>Calibri</vt:lpstr>
      <vt:lpstr>Calibri Light</vt:lpstr>
      <vt:lpstr>Symbol</vt:lpstr>
      <vt:lpstr>Times New Roman</vt:lpstr>
      <vt:lpstr>Тема Office</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User</dc:creator>
  <cp:lastModifiedBy>User</cp:lastModifiedBy>
  <cp:revision>19</cp:revision>
  <dcterms:created xsi:type="dcterms:W3CDTF">2020-04-20T06:41:45Z</dcterms:created>
  <dcterms:modified xsi:type="dcterms:W3CDTF">2020-04-20T07:47:02Z</dcterms:modified>
</cp:coreProperties>
</file>