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6" r:id="rId9"/>
    <p:sldId id="257" r:id="rId10"/>
    <p:sldId id="264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062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E4E7C-294E-4D7D-8016-4CE4E1462944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51905-F7A0-4A2A-A509-C1DE96E012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E4E7C-294E-4D7D-8016-4CE4E1462944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51905-F7A0-4A2A-A509-C1DE96E012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E4E7C-294E-4D7D-8016-4CE4E1462944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51905-F7A0-4A2A-A509-C1DE96E012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E4E7C-294E-4D7D-8016-4CE4E1462944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51905-F7A0-4A2A-A509-C1DE96E012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E4E7C-294E-4D7D-8016-4CE4E1462944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51905-F7A0-4A2A-A509-C1DE96E012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E4E7C-294E-4D7D-8016-4CE4E1462944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51905-F7A0-4A2A-A509-C1DE96E012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E4E7C-294E-4D7D-8016-4CE4E1462944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51905-F7A0-4A2A-A509-C1DE96E012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E4E7C-294E-4D7D-8016-4CE4E1462944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51905-F7A0-4A2A-A509-C1DE96E012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E4E7C-294E-4D7D-8016-4CE4E1462944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51905-F7A0-4A2A-A509-C1DE96E012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E4E7C-294E-4D7D-8016-4CE4E1462944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51905-F7A0-4A2A-A509-C1DE96E012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E4E7C-294E-4D7D-8016-4CE4E1462944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51905-F7A0-4A2A-A509-C1DE96E012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E4E7C-294E-4D7D-8016-4CE4E1462944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51905-F7A0-4A2A-A509-C1DE96E012B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785794"/>
            <a:ext cx="8286808" cy="4429155"/>
          </a:xfrm>
        </p:spPr>
        <p:txBody>
          <a:bodyPr>
            <a:noAutofit/>
          </a:bodyPr>
          <a:lstStyle/>
          <a:p>
            <a:r>
              <a:rPr lang="ru-RU" sz="8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Тұлға және әлеуметтік мінез</a:t>
            </a:r>
            <a:r>
              <a:rPr lang="ru-RU" sz="8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құлық</a:t>
            </a:r>
            <a:endParaRPr lang="ru-RU" sz="8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428604"/>
            <a:ext cx="4645750" cy="6215106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адам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мінез-құлқының құрылымы үш элементтен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тұрады:</a:t>
            </a:r>
            <a:endPara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а) мотивация,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мұқтаждық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пен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себеп-дәлелдердің көкейтесті мәселелері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algn="just">
              <a:buNone/>
            </a:pPr>
            <a:endPara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ә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шешімдер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яғни шешімнің мақсаты,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оны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іске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асырудағы құралдарды іріктеп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алу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жоспарлау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algn="just">
              <a:buNone/>
            </a:pPr>
            <a:endPara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б)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іске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асыру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өмірге ендіру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Бұл қоршаған ортаға әсер ету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болатын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нәтижені талдау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іс-қимылдарды жүзеге асыру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http://aral53.files.wordpress.com/2010/07/pozitiv12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188641"/>
            <a:ext cx="4067944" cy="3096344"/>
          </a:xfrm>
          <a:prstGeom prst="rect">
            <a:avLst/>
          </a:prstGeom>
          <a:noFill/>
        </p:spPr>
      </p:pic>
      <p:pic>
        <p:nvPicPr>
          <p:cNvPr id="2052" name="Picture 4" descr="http://aral53.files.wordpress.com/2010/03/raduga-pict_narod_ru041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3429000"/>
            <a:ext cx="3759374" cy="312955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42852"/>
            <a:ext cx="4789196" cy="5983311"/>
          </a:xfrm>
        </p:spPr>
        <p:txBody>
          <a:bodyPr>
            <a:noAutofit/>
          </a:bodyPr>
          <a:lstStyle/>
          <a:p>
            <a:pPr algn="just"/>
            <a:r>
              <a:rPr lang="ru-RU" sz="1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Әлеуметтік мінез-құлықтың өлшемі болып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қылық 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(поступок) </a:t>
            </a:r>
            <a:r>
              <a:rPr lang="ru-RU" sz="1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саналады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endParaRPr lang="ru-RU" sz="1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Қылық 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бұл іс-әрекет.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Мұның әлеуметтік маңызы және мәні болады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Мысалы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анасы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баласына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уақытында тамақ бермесе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бұл жағымсыз қылық болып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есептеледі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endParaRPr lang="ru-RU" sz="1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Әлеуметтік тәртіп белгілі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әлеуметтік ережелерге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(нормаларға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сәйкес келсе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қалыпты дейді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Ал, </a:t>
            </a:r>
            <a:r>
              <a:rPr lang="ru-RU" sz="1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мінез-құлық нормаға сәйкес келмесе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оны </a:t>
            </a:r>
            <a:r>
              <a:rPr lang="ru-RU" sz="1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ауытқыған 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девиандтық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мінез-құлық дейді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Бұл ауытқуды әлеуметтанудың арнаулы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теориясы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1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ауытқы мінез-құлқының әлеуметтануы зерттейді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endParaRPr lang="ru-RU" sz="1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Ауытқу тәртібіне құқық 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пен мораль </a:t>
            </a:r>
            <a:r>
              <a:rPr lang="ru-RU" sz="1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прициптерінен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кейін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кету, </a:t>
            </a:r>
            <a:r>
              <a:rPr lang="ru-RU" sz="1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оларды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бұзу жатады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endParaRPr lang="ru-RU" sz="1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Ауытқу тәртібі еңбек, өндіріс саласында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адамдар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арасында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ұцымдық қарым-қатынастарда, қызметте, жұмыста, тұрмыс-салтында жиі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кездесіп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отырады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Мұндай 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жат </a:t>
            </a:r>
            <a:r>
              <a:rPr lang="ru-RU" sz="1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қылықтарға бұзақылық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ұрлық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маскүнемдік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нашақорлық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өз-өзіне қол жұмсау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жезөкшелік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т.б. </a:t>
            </a:r>
            <a:r>
              <a:rPr lang="ru-RU" sz="1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жатады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Мұндай ауытқу мінез-құлықтарына қарсы күрестер еліміздің барлық салаларында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алуан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түрлі әдістермен қатаң жүзеге асырылуда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https://encrypted-tbn3.gstatic.com/images?q=tbn:ANd9GcQP4lQq2oXSGHMswjvppCoL7ySYuL7WJoR6lleOzIWvL1i836u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332656"/>
            <a:ext cx="3600400" cy="60486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404664"/>
            <a:ext cx="4358858" cy="5721499"/>
          </a:xfrm>
        </p:spPr>
        <p:txBody>
          <a:bodyPr>
            <a:noAutofit/>
          </a:bodyPr>
          <a:lstStyle/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Тұлға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тек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қана әлеуметтік-қоғамдық қатынастардың жемісі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ғана емес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сонымен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қатар әлеуметік іс-әрекеттердің маңызды субъектісі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болып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саналады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Бұл іс-әрекет, қызмет қоғамның барлық салаларында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әрдайым көрініп отырады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18" name="Picture 2" descr="http://www.bnews.kz/picture/380/news/c081d61fc69a47cd348bc67fa015baa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332656"/>
            <a:ext cx="4032448" cy="58326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214282" y="285728"/>
            <a:ext cx="4281518" cy="635798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Көрнекті неміс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әлеуметтанушысы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Марк Вебер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әрбір адам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өзінің іс-әрекетіне белгілі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мән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мағына береді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атап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көрсеткен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Олар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осыларды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өмірде қолданады.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Одан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әрі саналы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адамның әлеуметтік іс-қимылы, әрекеті, қызметі өзінше жеке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дара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бағытталып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өмір сүре алмайды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әр уақытта басқа адамдарға бағытталады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4643438" y="311272"/>
            <a:ext cx="4214841" cy="5903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917596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Вебер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әлеуметік іс-әрекетті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қимылды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типке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бөледі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357298"/>
            <a:ext cx="8821644" cy="5500702"/>
          </a:xfrm>
          <a:solidFill>
            <a:srgbClr val="92D050"/>
          </a:solidFill>
        </p:spPr>
        <p:txBody>
          <a:bodyPr>
            <a:normAutofit fontScale="77500" lnSpcReduction="20000"/>
          </a:bodyPr>
          <a:lstStyle/>
          <a:p>
            <a:endParaRPr lang="ru-RU" dirty="0" smtClean="0"/>
          </a:p>
          <a:p>
            <a:pPr algn="just"/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а)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ақыл-ойдың мақсатқа бағытталуы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целерациональный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Мұнда әрбір іс-әрекеттің мақсаты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құрылымының бір-біріне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сәйкестігі көзделеді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ә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іс-әрекеттің құндылыққа бағытталуы.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Мұнда әрбір іс-әрекеттің басқа құндылық, бағалық үшін өмір сүруі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мысалы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діни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моральдық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көзделеді.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б)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аффективтік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бұл адамның эволюциялық реакциясына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негізделген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аффективия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pPr algn="just"/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в)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дәстүрлік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яғни салт-дәстүрлік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мұнда адмның іс-әрекеті белгілі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дәстүр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салтқа сәйкес болады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2852"/>
            <a:ext cx="5148064" cy="6429420"/>
          </a:xfrm>
        </p:spPr>
        <p:txBody>
          <a:bodyPr>
            <a:noAutofit/>
          </a:bodyPr>
          <a:lstStyle/>
          <a:p>
            <a:pPr algn="just"/>
            <a:r>
              <a:rPr lang="kk-KZ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дамды</a:t>
            </a:r>
            <a:r>
              <a:rPr lang="ru-RU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іс-әрекетке, қызметке итермелейтін</a:t>
            </a:r>
            <a:r>
              <a:rPr lang="ru-RU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негізіг</a:t>
            </a:r>
            <a:r>
              <a:rPr lang="ru-RU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себептер</a:t>
            </a:r>
            <a:r>
              <a:rPr lang="ru-RU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қажеттілік, мұқтаждық, мүдде және мақсат.</a:t>
            </a:r>
            <a:r>
              <a:rPr lang="ru-RU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Қажеттілік өмірде болады</a:t>
            </a:r>
            <a:r>
              <a:rPr lang="ru-RU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бірақ, ол</a:t>
            </a:r>
            <a:r>
              <a:rPr lang="ru-RU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қолда жоқ зәрулікке жатады</a:t>
            </a:r>
            <a:r>
              <a:rPr lang="ru-RU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Қажеттілік табиғи және әлеуметтік болып</a:t>
            </a:r>
            <a:r>
              <a:rPr lang="ru-RU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екіге</a:t>
            </a:r>
            <a:r>
              <a:rPr lang="ru-RU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бөлінеді.</a:t>
            </a:r>
            <a:r>
              <a:rPr lang="ru-RU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Табиғи қажеттілік, ол</a:t>
            </a:r>
            <a:r>
              <a:rPr lang="ru-RU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өз кезегінде</a:t>
            </a:r>
            <a:r>
              <a:rPr lang="ru-RU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әлеуметтік қажеттілікке ұласады.</a:t>
            </a:r>
            <a:endParaRPr lang="en-US" sz="20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Қажеттілік </a:t>
            </a:r>
            <a:r>
              <a:rPr lang="ru-RU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объективті</a:t>
            </a:r>
            <a:r>
              <a:rPr lang="ru-RU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дүниенің </a:t>
            </a:r>
            <a:r>
              <a:rPr lang="ru-RU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даму </a:t>
            </a:r>
            <a:r>
              <a:rPr lang="ru-RU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заңдарының негізгі</a:t>
            </a:r>
            <a:r>
              <a:rPr lang="ru-RU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түрі</a:t>
            </a:r>
            <a:r>
              <a:rPr lang="ru-RU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Осыған орай</a:t>
            </a:r>
            <a:r>
              <a:rPr lang="ru-RU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тұлға қажетілікті терең, жан-жақты түсініп, </a:t>
            </a:r>
            <a:r>
              <a:rPr lang="ru-RU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оны </a:t>
            </a:r>
            <a:r>
              <a:rPr lang="ru-RU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меңгеріп</a:t>
            </a:r>
            <a:r>
              <a:rPr lang="ru-RU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өзінің ісінде</a:t>
            </a:r>
            <a:r>
              <a:rPr lang="ru-RU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қызметінде пайдаланып</a:t>
            </a:r>
            <a:r>
              <a:rPr lang="ru-RU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отырады</a:t>
            </a:r>
            <a:r>
              <a:rPr lang="ru-RU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Екінші</a:t>
            </a:r>
            <a:r>
              <a:rPr lang="ru-RU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жағынан, қажеттілік тұлғаның өмірдегі белсеңділігін, жауапкершілігін</a:t>
            </a:r>
            <a:r>
              <a:rPr lang="ru-RU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арттырудың басты</a:t>
            </a:r>
            <a:r>
              <a:rPr lang="ru-RU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факторларына</a:t>
            </a:r>
            <a:r>
              <a:rPr lang="ru-RU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жатады</a:t>
            </a:r>
            <a:r>
              <a:rPr lang="ru-RU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Тұлғаның атқаратын іс-әрекеті, қызметі белгілі</a:t>
            </a:r>
            <a:r>
              <a:rPr lang="ru-RU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нақты мүдделерді жүзеге асыруға бағытталады.</a:t>
            </a:r>
            <a:endParaRPr lang="ru-RU" sz="20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 descr="http://www.kerekinfo.kz/uploads/images/00/04/55/2012/03/30/2795f5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260648"/>
            <a:ext cx="3635896" cy="63367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0"/>
            <a:ext cx="5581854" cy="6429396"/>
          </a:xfrm>
        </p:spPr>
        <p:txBody>
          <a:bodyPr>
            <a:noAutofit/>
          </a:bodyPr>
          <a:lstStyle/>
          <a:p>
            <a:pPr algn="just"/>
            <a:r>
              <a:rPr lang="ru-RU" sz="1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адам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1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қоғам арасындағы әлеуметтік қатынастар әлеуметтік бақылау жӘлеуметтік бақылау дегеніміз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оның ішінде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құқықтық түрде 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 </a:t>
            </a:r>
            <a:r>
              <a:rPr lang="ru-RU" sz="1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реттеу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арқылы әлеуметтік жүйені құрайтын элементтердің өзара әрекетін реттеу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жолымен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қамтамасыз етеді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және сол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жүйенің өздігінен басқарылу тәсілі болып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табылады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endParaRPr lang="ru-RU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Сол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сияқты әлеуметтік бақылау дегеніміз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1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дара </a:t>
            </a:r>
            <a:r>
              <a:rPr lang="ru-RU" sz="1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адам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мен (</a:t>
            </a:r>
            <a:r>
              <a:rPr lang="ru-RU" sz="1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индивидтің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қоғамның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азамат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пен </a:t>
            </a:r>
            <a:r>
              <a:rPr lang="ru-RU" sz="1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мемлекеттің өзара қатынастарын реттейтін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құрал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Әлеуметтік бақылау шеңберіндегі әлеуметтік қатынас дегеніміз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– субъект (</a:t>
            </a:r>
            <a:r>
              <a:rPr lang="ru-RU" sz="1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адам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адмдардың алуан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топтары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1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бірлестіктері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мен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объектінің 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(сырт </a:t>
            </a:r>
            <a:r>
              <a:rPr lang="ru-RU" sz="1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дүниенің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1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жай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ғана қатынасы емес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бұлар әр түрлі сипаттағы элементтердің өзара қарым-қатынастары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endParaRPr lang="ru-RU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Сөйтіп әлеуметік бақылау дегеніміз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индивидтердің әлеуметтік тәртібін 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тек </a:t>
            </a:r>
            <a:r>
              <a:rPr lang="ru-RU" sz="1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қана саяси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мекемелердің ғана тұрғысынан емес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сонымен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қатар басқа 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да </a:t>
            </a:r>
            <a:r>
              <a:rPr lang="ru-RU" sz="1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әлеуметтік мекемелердің 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яғни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берудің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мәдениеттің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мораль) </a:t>
            </a:r>
            <a:r>
              <a:rPr lang="ru-RU" sz="1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тарапынан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да </a:t>
            </a:r>
            <a:r>
              <a:rPr lang="ru-RU" sz="1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реттеу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болып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табылады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endParaRPr lang="ru-RU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Әлеуметтік бақылау 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топтың, ұжымның, қоғамның тұрақтыдығын, бірлігін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сақтайды.ағдайында қалыптасып, іске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асырылады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http://pro-kostanay.net/upload/video/thumbs/medium/b/c/b/c704f6a46921efda349e59beaf0f3c9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188640"/>
            <a:ext cx="3048000" cy="62646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6357982"/>
          </a:xfrm>
        </p:spPr>
        <p:txBody>
          <a:bodyPr>
            <a:noAutofit/>
          </a:bodyPr>
          <a:lstStyle/>
          <a:p>
            <a:pPr algn="just"/>
            <a:r>
              <a:rPr lang="ru-RU" sz="2000" u="sng" dirty="0" err="1" smtClean="0">
                <a:latin typeface="Times New Roman" pitchFamily="18" charset="0"/>
                <a:cs typeface="Times New Roman" pitchFamily="18" charset="0"/>
              </a:rPr>
              <a:t>Адамның іс-әрекеті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деп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оның мұқтаждығы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алдына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қойған мақсатты жүзеге асыруға бағытталған әрекеттердің жиынтығын айтамыз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М. Вебер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атап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көрсеткендей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u="sng" dirty="0" err="1" smtClean="0">
                <a:latin typeface="Times New Roman" pitchFamily="18" charset="0"/>
                <a:cs typeface="Times New Roman" pitchFamily="18" charset="0"/>
              </a:rPr>
              <a:t>адамның мінез-құлқы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деп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оынң іс-әрекетінің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қызметінің сыртқы көрінісін айтады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Оның негізгі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үш түрі болады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just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а)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инстинктивті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ә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қарапайым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 б)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әлеуметтік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algn="just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ProductImage-image-21037-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3284984"/>
            <a:ext cx="3096344" cy="3312368"/>
          </a:xfrm>
          <a:prstGeom prst="rect">
            <a:avLst/>
          </a:prstGeom>
        </p:spPr>
      </p:pic>
      <p:pic>
        <p:nvPicPr>
          <p:cNvPr id="7" name="Рисунок 6" descr="gip-akt-rebeno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51920" y="3284984"/>
            <a:ext cx="4896544" cy="324036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4330824" cy="5649491"/>
          </a:xfrm>
        </p:spPr>
        <p:txBody>
          <a:bodyPr>
            <a:normAutofit fontScale="85000" lnSpcReduction="20000"/>
          </a:bodyPr>
          <a:lstStyle/>
          <a:p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Мінез-құлықтың бірінші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және екінші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түрі көбінесе саналы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ерікті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емес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түріне жатады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да,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оның әлеуметтік мәні болмайды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Мінез-құлықтың мұндай түрлерін,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психология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ғылымы зерттейді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Екінші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жағынан, кейбір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осындай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тәртіптің түрлерінде әлеуметтік жақтар болуы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мүмкін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мысалы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білместіктен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байқаусызда жасалған қылмыстар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Мінез-құлықтың саналы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өз үлгісі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тек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адамға ғана тән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адамның ақыл-ойының көмегімен еркін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бақылауы арқылы іске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асырылады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Сондықтан оынң әлеуметтік маңызы және әлеуметтік мәні болады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Мұндайды әлеуметтік мінез-құлық деп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санаайды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400" dirty="0">
              <a:solidFill>
                <a:srgbClr val="002060"/>
              </a:solidFill>
            </a:endParaRPr>
          </a:p>
        </p:txBody>
      </p:sp>
      <p:pic>
        <p:nvPicPr>
          <p:cNvPr id="24578" name="Picture 2" descr="http://www.bala-kkk.kz/sites/default/files/upload/images/1(40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332656"/>
            <a:ext cx="3659560" cy="571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14290"/>
            <a:ext cx="4861774" cy="591187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Нағыз әлеуметтік мінез-құлық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жақсылық істеуге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бағытталған, адамның адамдар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арасындагы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мінез-құлқы.</a:t>
            </a:r>
            <a:endParaRPr lang="en-US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Әлеуметтік мінез-құлық әр түрлі болады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олар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>
              <a:buNone/>
            </a:pPr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а)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индивидуалды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яғни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адамның мінез-құлқы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); </a:t>
            </a:r>
          </a:p>
          <a:p>
            <a:pPr>
              <a:buNone/>
            </a:pPr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ә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ұжымдық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бұл жалпы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мұқтаждығы, талап-тілегі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және іс-әрекет мақсатының бірлігі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кезінде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құрылған ұйымдасқан топтың мінез-құлықтары;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б)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бұқаралық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бұл бір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типті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әрі ұйымдаспаған үлкен бұқара тобының мінез-құлқы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http://s08.radikal.ru/i181/1104/0a/4ce8b99116c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2924944"/>
            <a:ext cx="3491880" cy="3533776"/>
          </a:xfrm>
          <a:prstGeom prst="rect">
            <a:avLst/>
          </a:prstGeom>
          <a:noFill/>
        </p:spPr>
      </p:pic>
      <p:pic>
        <p:nvPicPr>
          <p:cNvPr id="3076" name="Picture 4" descr="http://mamopapia.ru/wp-content/uploads/2012/06/1259270201_kids_26_11-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11552" y="0"/>
            <a:ext cx="4032448" cy="28083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857</Words>
  <Application>Microsoft Office PowerPoint</Application>
  <PresentationFormat>Экран (4:3)</PresentationFormat>
  <Paragraphs>56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Тема Office</vt:lpstr>
      <vt:lpstr>Тұлға және әлеуметтік мінез құлық</vt:lpstr>
      <vt:lpstr>Презентация PowerPoint</vt:lpstr>
      <vt:lpstr>Презентация PowerPoint</vt:lpstr>
      <vt:lpstr>Вебер әлеуметік іс-әрекетті, қимылды 4 типке бөледі: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Тұлға және әлеуметтік мінез құлық</dc:title>
  <dc:creator>Назерке</dc:creator>
  <cp:lastModifiedBy>user</cp:lastModifiedBy>
  <cp:revision>17</cp:revision>
  <dcterms:created xsi:type="dcterms:W3CDTF">2013-12-11T03:40:40Z</dcterms:created>
  <dcterms:modified xsi:type="dcterms:W3CDTF">2021-01-20T11:22:17Z</dcterms:modified>
</cp:coreProperties>
</file>