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4" r:id="rId3"/>
    <p:sldId id="263" r:id="rId4"/>
    <p:sldId id="269" r:id="rId5"/>
    <p:sldId id="270" r:id="rId6"/>
    <p:sldId id="271" r:id="rId7"/>
    <p:sldId id="272" r:id="rId8"/>
    <p:sldId id="274" r:id="rId9"/>
    <p:sldId id="28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72"/>
      </p:cViewPr>
      <p:guideLst>
        <p:guide orient="horz" pos="42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2B9F4-B47E-4594-9BF0-6F9F0F7761E3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4F1F-10DD-4D14-9BFE-1AC72D011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808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6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15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74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45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5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6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47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77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1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23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2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48495-F407-46AD-AE1F-11F3A0AA14A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5A313-2600-402D-9B37-8306DEF2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56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13185"/>
            <a:ext cx="9144000" cy="113833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психологии управления в ХХI веке: основные особенности и тенденции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1135" y="2015412"/>
            <a:ext cx="5414865" cy="391885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1.Изменение парадигмы управления.</a:t>
            </a: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2.Основные особенности и тенденции изменения психологии управления.</a:t>
            </a: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3.Основные мировые управленческие культуры.</a:t>
            </a: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4.Тенденции развития управленческой мысли.</a:t>
            </a: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Основные мировые управленческие культуры.</a:t>
            </a: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</a:t>
            </a:r>
            <a:r>
              <a:rPr lang="ru-RU" b="1" dirty="0" smtClean="0"/>
              <a:t> Тенденции развития управленческой мысли.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12776"/>
            <a:ext cx="5576594" cy="466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8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924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Рекомендуемая литература:</a:t>
            </a:r>
            <a:endParaRPr lang="ru-RU" b="1" dirty="0"/>
          </a:p>
        </p:txBody>
      </p:sp>
      <p:pic>
        <p:nvPicPr>
          <p:cNvPr id="5" name="Содержимое 4" descr="http://www.psy-files.ru/templates/school/images/book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554480"/>
            <a:ext cx="5120641" cy="4937760"/>
          </a:xfrm>
        </p:spPr>
      </p:pic>
      <p:sp>
        <p:nvSpPr>
          <p:cNvPr id="8" name="Прямоугольник 7"/>
          <p:cNvSpPr/>
          <p:nvPr/>
        </p:nvSpPr>
        <p:spPr>
          <a:xfrm>
            <a:off x="5669280" y="457200"/>
            <a:ext cx="595884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Ахтаева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Н.С.,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Абдижаппарова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А.И.,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Бекбаева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З.Н. Бас</a:t>
            </a:r>
            <a:r>
              <a:rPr lang="kk-K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қару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психология. –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Алматы: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университеті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2018.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Волкогонова О.Д., Зуб А.Т. Управленческая психология. – Москва: ИД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«Форум» - Инфра,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Hilgard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E.R., Atkinson R.C. Introduction to Psychology. – N.Y.; Chicago: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Harcourt, Brace &amp; World, 2007.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50" dirty="0">
                <a:latin typeface="Times New Roman" panose="02020603050405020304" pitchFamily="18" charset="0"/>
              </a:rPr>
              <a:t>Кабаченко В.С. Психология управления. Учебное пособие. – М.: </a:t>
            </a:r>
            <a:r>
              <a:rPr lang="ru-RU" sz="1600" b="1" spc="-50" dirty="0" err="1">
                <a:latin typeface="Times New Roman" panose="02020603050405020304" pitchFamily="18" charset="0"/>
              </a:rPr>
              <a:t>Юнити</a:t>
            </a:r>
            <a:r>
              <a:rPr lang="ru-RU" sz="1600" b="1" spc="-50" dirty="0">
                <a:latin typeface="Times New Roman" panose="02020603050405020304" pitchFamily="18" charset="0"/>
              </a:rPr>
              <a:t>, 2015. </a:t>
            </a:r>
            <a:endParaRPr lang="ru-RU" sz="1600" b="1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Кремень М.А. Психология и управление. – Мн.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Харвест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Морозов, А. В. Управленческая психология. - М.: Академический проект;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306705" algn="l"/>
              </a:tabLst>
            </a:pP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Трикста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Розанова В.А. Психология управления. – М.: ЗАО «Бизнес-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школа«Интел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Синтез». – 2012.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Sanderson A., 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Safdar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S.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sychology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- University of Guelph: Wiley-sons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Canada. Ltd., 2012.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Столяренко А.Д. Психология управления. - Ростов - на - Дону: Феникс,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Урбанович А.А. Психология управления. Уч. пособие. –</a:t>
            </a:r>
            <a:r>
              <a:rPr lang="ru-RU" sz="1600" b="1" spc="-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</a:t>
            </a: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.:</a:t>
            </a:r>
            <a:r>
              <a:rPr lang="ru-RU" sz="1600" b="1" spc="-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Харвест</a:t>
            </a: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 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41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142" y="255638"/>
            <a:ext cx="11818374" cy="6390967"/>
          </a:xfrm>
        </p:spPr>
        <p:txBody>
          <a:bodyPr>
            <a:noAutofit/>
          </a:bodyPr>
          <a:lstStyle/>
          <a:p>
            <a:r>
              <a:rPr lang="ru-RU" sz="3200" b="1" dirty="0"/>
              <a:t>Таким образом, современная наука управления последовательно </a:t>
            </a:r>
            <a:r>
              <a:rPr lang="ru-RU" sz="3200" b="1" dirty="0" smtClean="0"/>
              <a:t>разворачивается </a:t>
            </a:r>
            <a:r>
              <a:rPr lang="ru-RU" sz="3200" b="1" dirty="0"/>
              <a:t>в сторону </a:t>
            </a:r>
            <a:r>
              <a:rPr lang="ru-RU" sz="3200" b="1" dirty="0" err="1"/>
              <a:t>социологизации</a:t>
            </a:r>
            <a:r>
              <a:rPr lang="ru-RU" sz="3200" b="1" dirty="0"/>
              <a:t> и </a:t>
            </a:r>
            <a:r>
              <a:rPr lang="ru-RU" sz="3200" b="1" dirty="0" err="1"/>
              <a:t>психологизации</a:t>
            </a:r>
            <a:r>
              <a:rPr lang="ru-RU" sz="3200" b="1" dirty="0"/>
              <a:t>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настоящее время поиск путей </a:t>
            </a:r>
            <a:r>
              <a:rPr lang="ru-RU" sz="3200" b="1" dirty="0" smtClean="0"/>
              <a:t>активизации </a:t>
            </a:r>
            <a:r>
              <a:rPr lang="ru-RU" sz="3200" b="1" dirty="0"/>
              <a:t>человеческого фактора внутри организации и учет социально-психологических особенностей персонала признаны решающим условием повышения эффективности совместной деятельности любой организации. </a:t>
            </a:r>
            <a:endParaRPr lang="ru-RU" sz="3200" b="1" dirty="0" smtClean="0"/>
          </a:p>
          <a:p>
            <a:r>
              <a:rPr lang="ru-RU" sz="3200" b="1" dirty="0" smtClean="0"/>
              <a:t>Все </a:t>
            </a:r>
            <a:r>
              <a:rPr lang="ru-RU" sz="3200" b="1" dirty="0"/>
              <a:t>чаще подчеркивается необходимость многосторонней разработки психологии управления как особой, отдельной отрасли психологической науки, со своими основными особенностями и тенденциями </a:t>
            </a:r>
            <a:r>
              <a:rPr lang="ru-RU" sz="3200" b="1" dirty="0" smtClean="0"/>
              <a:t>изменений </a:t>
            </a:r>
            <a:r>
              <a:rPr lang="ru-RU" sz="3200" b="1" dirty="0"/>
              <a:t>объекта и предметов исследования.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39931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631" y="108155"/>
            <a:ext cx="11700387" cy="6705395"/>
          </a:xfrm>
        </p:spPr>
        <p:txBody>
          <a:bodyPr>
            <a:noAutofit/>
          </a:bodyPr>
          <a:lstStyle/>
          <a:p>
            <a:r>
              <a:rPr lang="ru-RU" b="1" dirty="0" smtClean="0"/>
              <a:t>Четыре основные управленческие культуры: </a:t>
            </a:r>
            <a:r>
              <a:rPr lang="ru-RU" b="1" i="1" dirty="0" smtClean="0"/>
              <a:t>американская, японская, европейская </a:t>
            </a:r>
            <a:r>
              <a:rPr lang="ru-RU" b="1" i="1" dirty="0"/>
              <a:t>и </a:t>
            </a:r>
            <a:r>
              <a:rPr lang="ru-RU" b="1" i="1" dirty="0" smtClean="0"/>
              <a:t>советская.</a:t>
            </a:r>
          </a:p>
          <a:p>
            <a:r>
              <a:rPr lang="ru-RU" b="1" i="1" dirty="0" smtClean="0"/>
              <a:t>Американская </a:t>
            </a:r>
            <a:r>
              <a:rPr lang="ru-RU" b="1" i="1" dirty="0"/>
              <a:t>управленческая культура </a:t>
            </a:r>
            <a:r>
              <a:rPr lang="ru-RU" b="1" dirty="0"/>
              <a:t>рассматривала управление как </a:t>
            </a:r>
            <a:r>
              <a:rPr lang="ru-RU" b="1" u="sng" dirty="0" smtClean="0"/>
              <a:t>специализированный </a:t>
            </a:r>
            <a:r>
              <a:rPr lang="ru-RU" b="1" u="sng" dirty="0"/>
              <a:t>вид деятельности</a:t>
            </a:r>
            <a:r>
              <a:rPr lang="ru-RU" b="1" dirty="0"/>
              <a:t>, а сам менеджер </a:t>
            </a:r>
            <a:r>
              <a:rPr lang="ru-RU" b="1" dirty="0" smtClean="0"/>
              <a:t>–это профессионал, обладающий </a:t>
            </a:r>
            <a:r>
              <a:rPr lang="ru-RU" b="1" dirty="0"/>
              <a:t>специальным образованием </a:t>
            </a:r>
            <a:r>
              <a:rPr lang="ru-RU" b="1" dirty="0" smtClean="0"/>
              <a:t>(в </a:t>
            </a:r>
            <a:r>
              <a:rPr lang="ru-RU" b="1" dirty="0"/>
              <a:t>дополнение к инженерному, </a:t>
            </a:r>
            <a:r>
              <a:rPr lang="ru-RU" b="1" dirty="0" smtClean="0"/>
              <a:t>юридическому</a:t>
            </a:r>
            <a:r>
              <a:rPr lang="ru-RU" b="1" dirty="0"/>
              <a:t>, экономическому и др.).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основе американской управленческой </a:t>
            </a:r>
            <a:r>
              <a:rPr lang="ru-RU" b="1" dirty="0" smtClean="0"/>
              <a:t>культуры— </a:t>
            </a:r>
            <a:r>
              <a:rPr lang="ru-RU" b="1" dirty="0"/>
              <a:t>англосаксонский генотип, ядром которого является </a:t>
            </a:r>
            <a:r>
              <a:rPr lang="ru-RU" b="1" dirty="0" smtClean="0"/>
              <a:t>рационализм</a:t>
            </a:r>
            <a:r>
              <a:rPr lang="ru-RU" b="1" dirty="0"/>
              <a:t>:</a:t>
            </a:r>
            <a:endParaRPr lang="ru-RU" b="1" dirty="0" smtClean="0"/>
          </a:p>
          <a:p>
            <a:r>
              <a:rPr lang="ru-RU" b="1" dirty="0" smtClean="0"/>
              <a:t>индивидуализм</a:t>
            </a:r>
            <a:r>
              <a:rPr lang="ru-RU" b="1" dirty="0"/>
              <a:t>, преимущественная опора на собственные силы, расчетливый конкурентный прагматизм. </a:t>
            </a:r>
            <a:endParaRPr lang="ru-RU" b="1" dirty="0" smtClean="0"/>
          </a:p>
          <a:p>
            <a:r>
              <a:rPr lang="ru-RU" b="1" dirty="0" smtClean="0"/>
              <a:t>Оно являются выражением </a:t>
            </a:r>
            <a:r>
              <a:rPr lang="ru-RU" b="1" dirty="0"/>
              <a:t>протестантской </a:t>
            </a:r>
            <a:r>
              <a:rPr lang="ru-RU" b="1" dirty="0" smtClean="0"/>
              <a:t>этики наиболее благоприятной </a:t>
            </a:r>
            <a:r>
              <a:rPr lang="ru-RU" b="1" dirty="0"/>
              <a:t>для развития рыночной экономики. </a:t>
            </a:r>
            <a:endParaRPr lang="ru-RU" b="1" dirty="0" smtClean="0"/>
          </a:p>
          <a:p>
            <a:r>
              <a:rPr lang="ru-RU" b="1" dirty="0" smtClean="0"/>
              <a:t>Однако </a:t>
            </a:r>
            <a:r>
              <a:rPr lang="ru-RU" b="1" dirty="0"/>
              <a:t>в 80-е годы </a:t>
            </a:r>
            <a:r>
              <a:rPr lang="ru-RU" b="1" dirty="0" smtClean="0"/>
              <a:t>ХХ </a:t>
            </a:r>
            <a:r>
              <a:rPr lang="ru-RU" b="1" dirty="0"/>
              <a:t>века </a:t>
            </a:r>
            <a:r>
              <a:rPr lang="ru-RU" b="1" dirty="0" smtClean="0"/>
              <a:t>американцы усомнились </a:t>
            </a:r>
            <a:r>
              <a:rPr lang="ru-RU" b="1" dirty="0"/>
              <a:t>в </a:t>
            </a:r>
            <a:r>
              <a:rPr lang="ru-RU" b="1" dirty="0" smtClean="0"/>
              <a:t>правильности </a:t>
            </a:r>
            <a:r>
              <a:rPr lang="ru-RU" b="1" dirty="0"/>
              <a:t>своего пути, начали обвинять школы бизнеса в неправильной ориентации менеджеров, их отрыве от жизни, неоправданном увлечении «наукой управления</a:t>
            </a:r>
            <a:r>
              <a:rPr lang="ru-RU" b="1" dirty="0" smtClean="0"/>
              <a:t>».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86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6142"/>
            <a:ext cx="10515600" cy="5950821"/>
          </a:xfrm>
        </p:spPr>
        <p:txBody>
          <a:bodyPr>
            <a:normAutofit/>
          </a:bodyPr>
          <a:lstStyle/>
          <a:p>
            <a:r>
              <a:rPr lang="ru-RU" b="1" i="1" u="sng" dirty="0"/>
              <a:t>Японская управленческая культура. </a:t>
            </a:r>
            <a:endParaRPr lang="ru-RU" b="1" i="1" u="sng" dirty="0" smtClean="0"/>
          </a:p>
          <a:p>
            <a:r>
              <a:rPr lang="ru-RU" b="1" dirty="0" smtClean="0"/>
              <a:t>Японское </a:t>
            </a:r>
            <a:r>
              <a:rPr lang="ru-RU" b="1" dirty="0"/>
              <a:t>экономическое чудо развивалось, имея всего три школы бизнеса. </a:t>
            </a:r>
            <a:endParaRPr lang="ru-RU" b="1" dirty="0" smtClean="0"/>
          </a:p>
          <a:p>
            <a:r>
              <a:rPr lang="ru-RU" b="1" dirty="0" smtClean="0"/>
              <a:t>Концепция </a:t>
            </a:r>
            <a:r>
              <a:rPr lang="ru-RU" b="1" dirty="0"/>
              <a:t>японского менеджмента предусматривала подготовку </a:t>
            </a:r>
            <a:r>
              <a:rPr lang="ru-RU" b="1" dirty="0" smtClean="0"/>
              <a:t>руководителей посредством </a:t>
            </a:r>
            <a:r>
              <a:rPr lang="ru-RU" b="1" dirty="0"/>
              <a:t>опыта. </a:t>
            </a:r>
            <a:endParaRPr lang="ru-RU" b="1" dirty="0" smtClean="0"/>
          </a:p>
          <a:p>
            <a:r>
              <a:rPr lang="ru-RU" b="1" dirty="0" smtClean="0"/>
              <a:t>Управленцы </a:t>
            </a:r>
            <a:r>
              <a:rPr lang="ru-RU" b="1" dirty="0"/>
              <a:t>различного уровня целенаправленно проводились через цепочку смен должностей в разных </a:t>
            </a:r>
            <a:r>
              <a:rPr lang="ru-RU" b="1" dirty="0" smtClean="0"/>
              <a:t>подразделениях </a:t>
            </a:r>
            <a:r>
              <a:rPr lang="ru-RU" b="1" dirty="0"/>
              <a:t>фирмы. </a:t>
            </a:r>
            <a:endParaRPr lang="ru-RU" b="1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этом происходило обучение не только делу, но и искусству человеческих отношений. </a:t>
            </a:r>
            <a:endParaRPr lang="ru-RU" b="1" dirty="0" smtClean="0"/>
          </a:p>
          <a:p>
            <a:r>
              <a:rPr lang="ru-RU" b="1" dirty="0" smtClean="0"/>
              <a:t>У </a:t>
            </a:r>
            <a:r>
              <a:rPr lang="ru-RU" b="1" dirty="0"/>
              <a:t>руководителей постепенно культивировались </a:t>
            </a:r>
            <a:r>
              <a:rPr lang="ru-RU" b="1" dirty="0" smtClean="0"/>
              <a:t>необходимые </a:t>
            </a:r>
            <a:r>
              <a:rPr lang="ru-RU" b="1" dirty="0"/>
              <a:t>качества. </a:t>
            </a:r>
          </a:p>
        </p:txBody>
      </p:sp>
    </p:spTree>
    <p:extLst>
      <p:ext uri="{BB962C8B-B14F-4D97-AF65-F5344CB8AC3E}">
        <p14:creationId xmlns:p14="http://schemas.microsoft.com/office/powerpoint/2010/main" val="106086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2619"/>
            <a:ext cx="10515600" cy="5744344"/>
          </a:xfrm>
        </p:spPr>
        <p:txBody>
          <a:bodyPr/>
          <a:lstStyle/>
          <a:p>
            <a:r>
              <a:rPr lang="ru-RU" b="1" i="1" u="sng" dirty="0"/>
              <a:t>Европейская управленческая культура </a:t>
            </a:r>
            <a:r>
              <a:rPr lang="ru-RU" b="1" u="sng" dirty="0"/>
              <a:t>занимает </a:t>
            </a:r>
            <a:r>
              <a:rPr lang="ru-RU" b="1" dirty="0"/>
              <a:t>промежуточную позицию между американской и японской. </a:t>
            </a:r>
            <a:endParaRPr lang="ru-RU" b="1" dirty="0" smtClean="0"/>
          </a:p>
          <a:p>
            <a:r>
              <a:rPr lang="ru-RU" b="1" dirty="0" smtClean="0"/>
              <a:t>С </a:t>
            </a:r>
            <a:r>
              <a:rPr lang="ru-RU" b="1" dirty="0"/>
              <a:t>одной стороны, европейцы, как и американцы, имеют школы бизнеса и центры повышения квалификации по управлению. </a:t>
            </a:r>
            <a:endParaRPr lang="ru-RU" b="1" dirty="0" smtClean="0"/>
          </a:p>
          <a:p>
            <a:r>
              <a:rPr lang="ru-RU" b="1" dirty="0" smtClean="0"/>
              <a:t>С </a:t>
            </a:r>
            <a:r>
              <a:rPr lang="ru-RU" b="1" dirty="0"/>
              <a:t>другой стороны, управление как вид деятельности, которому нужно </a:t>
            </a:r>
            <a:r>
              <a:rPr lang="ru-RU" b="1" dirty="0" smtClean="0"/>
              <a:t>учиться</a:t>
            </a:r>
            <a:r>
              <a:rPr lang="ru-RU" b="1" dirty="0"/>
              <a:t>, до сих пор в перечне карьерных предпочтений находится не на очень высоком месте и, например, в Англии не входит даже в первую </a:t>
            </a:r>
            <a:r>
              <a:rPr lang="ru-RU" b="1" dirty="0" smtClean="0"/>
              <a:t>десятку.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0108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826" y="206477"/>
            <a:ext cx="12123174" cy="737419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Требует отдельного рассмотрения </a:t>
            </a:r>
            <a:r>
              <a:rPr lang="ru-RU" b="1" i="1" u="sng" dirty="0"/>
              <a:t>советская управленческая культура</a:t>
            </a:r>
            <a:r>
              <a:rPr lang="ru-RU" b="1" i="1" u="sng" dirty="0" smtClean="0"/>
              <a:t>.</a:t>
            </a:r>
          </a:p>
          <a:p>
            <a:r>
              <a:rPr lang="ru-RU" b="1" dirty="0" smtClean="0"/>
              <a:t>характерным </a:t>
            </a:r>
            <a:r>
              <a:rPr lang="ru-RU" b="1" dirty="0"/>
              <a:t>было не получение специального управленческого образования, а приобретение </a:t>
            </a:r>
            <a:r>
              <a:rPr lang="ru-RU" b="1" dirty="0" smtClean="0"/>
              <a:t>основательного </a:t>
            </a:r>
            <a:r>
              <a:rPr lang="ru-RU" b="1" dirty="0"/>
              <a:t>управленческого опыта и личная преданность рекомендующему и назначающему. </a:t>
            </a:r>
            <a:endParaRPr lang="ru-RU" b="1" dirty="0" smtClean="0"/>
          </a:p>
          <a:p>
            <a:r>
              <a:rPr lang="ru-RU" b="1" dirty="0" smtClean="0"/>
              <a:t>Как </a:t>
            </a:r>
            <a:r>
              <a:rPr lang="ru-RU" b="1" dirty="0"/>
              <a:t>отмечает А.А. </a:t>
            </a:r>
            <a:r>
              <a:rPr lang="ru-RU" b="1" dirty="0" smtClean="0"/>
              <a:t>Урбанович, </a:t>
            </a:r>
            <a:r>
              <a:rPr lang="ru-RU" b="1" dirty="0"/>
              <a:t>произошла канонизация принципа «начальству </a:t>
            </a:r>
            <a:r>
              <a:rPr lang="ru-RU" b="1" dirty="0" smtClean="0"/>
              <a:t>видней</a:t>
            </a:r>
            <a:r>
              <a:rPr lang="ru-RU" b="1" dirty="0"/>
              <a:t>», который словно обручем сковал инициативу и свободу людей. </a:t>
            </a:r>
            <a:endParaRPr lang="ru-RU" b="1" dirty="0" smtClean="0"/>
          </a:p>
          <a:p>
            <a:r>
              <a:rPr lang="ru-RU" b="1" dirty="0" smtClean="0"/>
              <a:t>Советскую </a:t>
            </a:r>
            <a:r>
              <a:rPr lang="ru-RU" b="1" dirty="0"/>
              <a:t>управленческую культуру отличали высокая эффективность и </a:t>
            </a:r>
            <a:r>
              <a:rPr lang="ru-RU" b="1" dirty="0" smtClean="0"/>
              <a:t>результативность </a:t>
            </a:r>
            <a:r>
              <a:rPr lang="ru-RU" b="1" dirty="0"/>
              <a:t>в экстремальных условиях и относительно низкая — в «нормальные» времена. </a:t>
            </a:r>
            <a:endParaRPr lang="ru-RU" b="1" dirty="0" smtClean="0"/>
          </a:p>
          <a:p>
            <a:r>
              <a:rPr lang="ru-RU" b="1" dirty="0" smtClean="0"/>
              <a:t>Управленец </a:t>
            </a:r>
            <a:r>
              <a:rPr lang="ru-RU" b="1" dirty="0"/>
              <a:t>часто перемещался с должности на должность, каждая из которых требовала специальных знаний и образования. </a:t>
            </a:r>
            <a:endParaRPr lang="ru-RU" b="1" dirty="0" smtClean="0"/>
          </a:p>
          <a:p>
            <a:r>
              <a:rPr lang="ru-RU" b="1" dirty="0" smtClean="0"/>
              <a:t>Экстремальность </a:t>
            </a:r>
            <a:r>
              <a:rPr lang="ru-RU" b="1" dirty="0"/>
              <a:t>деятельности в таких условиях становилась правилом.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постсоветский период успешно приспособилась к новым реалиям прежняя </a:t>
            </a:r>
            <a:r>
              <a:rPr lang="ru-RU" b="1" dirty="0" smtClean="0"/>
              <a:t>советская бюрократия.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результате такой адаптации утвердилась </a:t>
            </a:r>
            <a:r>
              <a:rPr lang="ru-RU" b="1" dirty="0" smtClean="0"/>
              <a:t>абсолютная </a:t>
            </a:r>
            <a:r>
              <a:rPr lang="ru-RU" b="1" dirty="0"/>
              <a:t>и немыслимая для большинства стран мира власть чиновников. </a:t>
            </a:r>
            <a:endParaRPr lang="ru-RU" b="1" dirty="0" smtClean="0"/>
          </a:p>
          <a:p>
            <a:r>
              <a:rPr lang="ru-RU" b="1" dirty="0" smtClean="0"/>
              <a:t>Бюрократизм </a:t>
            </a:r>
            <a:r>
              <a:rPr lang="ru-RU" b="1" dirty="0"/>
              <a:t>как синоним управленческой культуры </a:t>
            </a:r>
            <a:r>
              <a:rPr lang="ru-RU" b="1" dirty="0" smtClean="0"/>
              <a:t>характерен  и для Германии. </a:t>
            </a:r>
          </a:p>
          <a:p>
            <a:r>
              <a:rPr lang="ru-RU" b="1" dirty="0" smtClean="0"/>
              <a:t>Однако </a:t>
            </a:r>
            <a:r>
              <a:rPr lang="ru-RU" b="1" dirty="0"/>
              <a:t>там педантизм и скрупулезность чиновников компенсировались определенными </a:t>
            </a:r>
            <a:r>
              <a:rPr lang="ru-RU" b="1" dirty="0" smtClean="0"/>
              <a:t>традициями.</a:t>
            </a:r>
          </a:p>
          <a:p>
            <a:r>
              <a:rPr lang="ru-RU" b="1" dirty="0" smtClean="0"/>
              <a:t>В РК таким механизмом </a:t>
            </a:r>
            <a:r>
              <a:rPr lang="ru-RU" b="1" dirty="0"/>
              <a:t>компенсации явились неисполнительность подчиненных, которые самодурству начальства </a:t>
            </a:r>
            <a:r>
              <a:rPr lang="ru-RU" b="1" dirty="0" smtClean="0"/>
              <a:t>противопоставляли </a:t>
            </a:r>
            <a:r>
              <a:rPr lang="ru-RU" b="1" dirty="0"/>
              <a:t>«капризы собственной отваги». </a:t>
            </a:r>
          </a:p>
        </p:txBody>
      </p:sp>
    </p:spTree>
    <p:extLst>
      <p:ext uri="{BB962C8B-B14F-4D97-AF65-F5344CB8AC3E}">
        <p14:creationId xmlns:p14="http://schemas.microsoft.com/office/powerpoint/2010/main" val="1987963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310" y="216310"/>
            <a:ext cx="11651225" cy="659724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 </a:t>
            </a:r>
            <a:r>
              <a:rPr lang="ru-RU" b="1" dirty="0"/>
              <a:t>настоящее время на рубеже веков </a:t>
            </a:r>
            <a:r>
              <a:rPr lang="ru-RU" b="1" i="1" dirty="0"/>
              <a:t>для управленческой мысли характерны</a:t>
            </a:r>
            <a:r>
              <a:rPr lang="ru-RU" b="1" i="1" u="sng" dirty="0"/>
              <a:t> следующие тенденции </a:t>
            </a:r>
            <a:r>
              <a:rPr lang="ru-RU" b="1" i="1" u="sng" dirty="0" smtClean="0"/>
              <a:t>развития:</a:t>
            </a:r>
          </a:p>
          <a:p>
            <a:r>
              <a:rPr lang="ru-RU" b="1" i="1" dirty="0" smtClean="0"/>
              <a:t>– </a:t>
            </a:r>
            <a:r>
              <a:rPr lang="ru-RU" b="1" i="1" dirty="0"/>
              <a:t>профессионализация науки </a:t>
            </a:r>
            <a:r>
              <a:rPr lang="ru-RU" b="1" i="1" dirty="0" smtClean="0"/>
              <a:t>управления</a:t>
            </a:r>
            <a:r>
              <a:rPr lang="ru-RU" b="1" i="1" dirty="0"/>
              <a:t>:</a:t>
            </a:r>
            <a:r>
              <a:rPr lang="ru-RU" b="1" dirty="0" smtClean="0"/>
              <a:t> издание </a:t>
            </a:r>
            <a:r>
              <a:rPr lang="ru-RU" b="1" dirty="0"/>
              <a:t>огромного </a:t>
            </a:r>
            <a:r>
              <a:rPr lang="ru-RU" b="1" dirty="0" smtClean="0"/>
              <a:t>количества </a:t>
            </a:r>
            <a:r>
              <a:rPr lang="ru-RU" b="1" dirty="0"/>
              <a:t>работ по управлению, </a:t>
            </a:r>
            <a:r>
              <a:rPr lang="ru-RU" b="1" dirty="0" smtClean="0"/>
              <a:t>распространение </a:t>
            </a:r>
            <a:r>
              <a:rPr lang="ru-RU" b="1" dirty="0"/>
              <a:t>программ обучения менеджменту, </a:t>
            </a:r>
            <a:r>
              <a:rPr lang="ru-RU" b="1" dirty="0" smtClean="0"/>
              <a:t>обобщение </a:t>
            </a:r>
            <a:r>
              <a:rPr lang="ru-RU" b="1" dirty="0"/>
              <a:t>управленческого опыта разных стран через обследования, широких </a:t>
            </a:r>
            <a:r>
              <a:rPr lang="ru-RU" b="1" dirty="0" smtClean="0"/>
              <a:t>международных </a:t>
            </a:r>
            <a:r>
              <a:rPr lang="ru-RU" b="1" dirty="0"/>
              <a:t>контактов </a:t>
            </a:r>
            <a:r>
              <a:rPr lang="ru-RU" b="1" dirty="0" smtClean="0"/>
              <a:t>ученых; </a:t>
            </a:r>
          </a:p>
          <a:p>
            <a:r>
              <a:rPr lang="ru-RU" b="1" i="1" dirty="0" smtClean="0"/>
              <a:t>– </a:t>
            </a:r>
            <a:r>
              <a:rPr lang="ru-RU" b="1" i="1" dirty="0"/>
              <a:t>практическая направленность современного развития науки </a:t>
            </a:r>
            <a:r>
              <a:rPr lang="ru-RU" b="1" i="1" dirty="0" smtClean="0"/>
              <a:t>управления</a:t>
            </a:r>
            <a:r>
              <a:rPr lang="ru-RU" b="1" dirty="0" smtClean="0"/>
              <a:t>; </a:t>
            </a:r>
            <a:endParaRPr lang="ru-RU" b="1" dirty="0"/>
          </a:p>
          <a:p>
            <a:r>
              <a:rPr lang="ru-RU" b="1" i="1" dirty="0"/>
              <a:t>– ориентация на количественное увеличение, многослойность управленческого аппарата, усиление дифференциации управленческого труда. </a:t>
            </a:r>
            <a:endParaRPr lang="ru-RU" b="1" i="1" dirty="0" smtClean="0"/>
          </a:p>
          <a:p>
            <a:r>
              <a:rPr lang="ru-RU" b="1" dirty="0" smtClean="0"/>
              <a:t>Современные </a:t>
            </a:r>
            <a:r>
              <a:rPr lang="ru-RU" b="1" dirty="0"/>
              <a:t>условия общественного развития требуют не меньше, а даже больше управленцев, чем прежде. </a:t>
            </a:r>
            <a:endParaRPr lang="ru-RU" b="1" dirty="0" smtClean="0"/>
          </a:p>
          <a:p>
            <a:r>
              <a:rPr lang="ru-RU" b="1" dirty="0" smtClean="0"/>
              <a:t>Например</a:t>
            </a:r>
            <a:r>
              <a:rPr lang="ru-RU" b="1" dirty="0"/>
              <a:t>, доля административно-управленческих работников в общей численности занятых даже в обрабатывающей промышленности США повысилась с 15 % (в конце 40 </a:t>
            </a:r>
          </a:p>
          <a:p>
            <a:pPr marL="0" indent="0">
              <a:buNone/>
            </a:pPr>
            <a:r>
              <a:rPr lang="ru-RU" b="1" dirty="0" smtClean="0"/>
              <a:t>	50-х </a:t>
            </a:r>
            <a:r>
              <a:rPr lang="ru-RU" b="1" dirty="0"/>
              <a:t>годов прошлого века) до 30 % (в середине 80-х годов). </a:t>
            </a:r>
            <a:endParaRPr lang="ru-RU" b="1" dirty="0" smtClean="0"/>
          </a:p>
          <a:p>
            <a:r>
              <a:rPr lang="ru-RU" b="1" dirty="0" smtClean="0"/>
              <a:t>А </a:t>
            </a:r>
            <a:r>
              <a:rPr lang="ru-RU" b="1" dirty="0"/>
              <a:t>в некоторых фирмах эта доля достигает и 70–80 %. </a:t>
            </a:r>
            <a:endParaRPr lang="ru-RU" b="1" dirty="0" smtClean="0"/>
          </a:p>
          <a:p>
            <a:r>
              <a:rPr lang="ru-RU" b="1" dirty="0" smtClean="0"/>
              <a:t>Современный </a:t>
            </a:r>
            <a:r>
              <a:rPr lang="ru-RU" b="1" dirty="0"/>
              <a:t>управленческий </a:t>
            </a:r>
            <a:r>
              <a:rPr lang="ru-RU" b="1" dirty="0" smtClean="0"/>
              <a:t>труд стал </a:t>
            </a:r>
            <a:r>
              <a:rPr lang="ru-RU" b="1" dirty="0"/>
              <a:t>принципиально иным вследствие широкого использования достижений современной цивилизации (компьютеры, различная оргтехника, </a:t>
            </a:r>
            <a:r>
              <a:rPr lang="ru-RU" b="1" dirty="0" smtClean="0"/>
              <a:t>всевозможные </a:t>
            </a:r>
            <a:r>
              <a:rPr lang="ru-RU" b="1" dirty="0"/>
              <a:t>средства обработки, передачи и накопления информации, средства, позволяю-</a:t>
            </a:r>
            <a:r>
              <a:rPr lang="ru-RU" b="1" dirty="0" err="1"/>
              <a:t>щие</a:t>
            </a:r>
            <a:r>
              <a:rPr lang="ru-RU" b="1" dirty="0"/>
              <a:t> почти мгновенно устанавливать связь даже с самой удаленной точкой света и др.). </a:t>
            </a:r>
          </a:p>
        </p:txBody>
      </p:sp>
    </p:spTree>
    <p:extLst>
      <p:ext uri="{BB962C8B-B14F-4D97-AF65-F5344CB8AC3E}">
        <p14:creationId xmlns:p14="http://schemas.microsoft.com/office/powerpoint/2010/main" val="2336455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2523991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707</Words>
  <Application>Microsoft Office PowerPoint</Application>
  <PresentationFormat>Широкоэкранный</PresentationFormat>
  <Paragraphs>63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Развитие психологии управления в ХХI веке: основные особенности и тенденции</vt:lpstr>
      <vt:lpstr>Рекомендуемая литература: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психологии управления в ХХI веке: основные особенности и тенденции</dc:title>
  <dc:creator>Ольга Хабижановна</dc:creator>
  <cp:lastModifiedBy>Ольга Хабижановна</cp:lastModifiedBy>
  <cp:revision>26</cp:revision>
  <dcterms:created xsi:type="dcterms:W3CDTF">2020-12-22T12:13:11Z</dcterms:created>
  <dcterms:modified xsi:type="dcterms:W3CDTF">2020-12-24T12:38:46Z</dcterms:modified>
</cp:coreProperties>
</file>