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72" r:id="rId2"/>
    <p:sldMasterId id="2147483684" r:id="rId3"/>
    <p:sldMasterId id="2147483696" r:id="rId4"/>
  </p:sldMasterIdLst>
  <p:notesMasterIdLst>
    <p:notesMasterId r:id="rId26"/>
  </p:notesMasterIdLst>
  <p:handoutMasterIdLst>
    <p:handoutMasterId r:id="rId27"/>
  </p:handoutMasterIdLst>
  <p:sldIdLst>
    <p:sldId id="296" r:id="rId5"/>
    <p:sldId id="330" r:id="rId6"/>
    <p:sldId id="302" r:id="rId7"/>
    <p:sldId id="266" r:id="rId8"/>
    <p:sldId id="333" r:id="rId9"/>
    <p:sldId id="322" r:id="rId10"/>
    <p:sldId id="337" r:id="rId11"/>
    <p:sldId id="324" r:id="rId12"/>
    <p:sldId id="326" r:id="rId13"/>
    <p:sldId id="331" r:id="rId14"/>
    <p:sldId id="315" r:id="rId15"/>
    <p:sldId id="311" r:id="rId16"/>
    <p:sldId id="268" r:id="rId17"/>
    <p:sldId id="338" r:id="rId18"/>
    <p:sldId id="334" r:id="rId19"/>
    <p:sldId id="335" r:id="rId20"/>
    <p:sldId id="317" r:id="rId21"/>
    <p:sldId id="336" r:id="rId22"/>
    <p:sldId id="325" r:id="rId23"/>
    <p:sldId id="329" r:id="rId24"/>
    <p:sldId id="33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86" autoAdjust="0"/>
  </p:normalViewPr>
  <p:slideViewPr>
    <p:cSldViewPr>
      <p:cViewPr varScale="1">
        <p:scale>
          <a:sx n="59" d="100"/>
          <a:sy n="59" d="100"/>
        </p:scale>
        <p:origin x="427" y="62"/>
      </p:cViewPr>
      <p:guideLst>
        <p:guide orient="horz" pos="2160"/>
        <p:guide pos="2880"/>
      </p:guideLst>
    </p:cSldViewPr>
  </p:slideViewPr>
  <p:notesTextViewPr>
    <p:cViewPr>
      <p:scale>
        <a:sx n="1" d="1"/>
        <a:sy n="1" d="1"/>
      </p:scale>
      <p:origin x="0" y="0"/>
    </p:cViewPr>
  </p:notesTextViewPr>
  <p:sorterViewPr>
    <p:cViewPr>
      <p:scale>
        <a:sx n="279" d="100"/>
        <a:sy n="279" d="100"/>
      </p:scale>
      <p:origin x="0" y="30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s\Desktop\&#1087;&#1088;&#1077;&#1079;&#1077;&#1085;&#1090;&#1072;&#1094;&#1080;&#1103;%20&#1076;&#1083;&#1103;%20&#1044;&#1053;\&#1055;&#1056;&#1045;&#1047;&#1045;&#1053;&#1058;&#1040;&#1062;&#1048;&#1048;%20&#1044;&#1051;&#1071;%20&#1044;&#1053;\01012016-25032016%20&#1055;&#1054;%20&#1052;&#1045;&#1057;&#1058;&#1059;%20&#1057;&#1052;&#1045;&#1056;&#1058;&#1048;.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622534227786295E-2"/>
          <c:y val="4.9382698593035193E-2"/>
          <c:w val="0.96264703884868663"/>
          <c:h val="0.59966927378093249"/>
        </c:manualLayout>
      </c:layout>
      <c:lineChart>
        <c:grouping val="standard"/>
        <c:varyColors val="0"/>
        <c:ser>
          <c:idx val="0"/>
          <c:order val="0"/>
          <c:tx>
            <c:strRef>
              <c:f>Лист5!$A$20</c:f>
              <c:strCache>
                <c:ptCount val="1"/>
                <c:pt idx="0">
                  <c:v>Материнская смертность ( на 100 000 живорожденных)</c:v>
                </c:pt>
              </c:strCache>
            </c:strRef>
          </c:tx>
          <c:spPr>
            <a:ln w="50800" cap="sq">
              <a:solidFill>
                <a:schemeClr val="accent5">
                  <a:lumMod val="75000"/>
                </a:schemeClr>
              </a:solidFill>
              <a:round/>
            </a:ln>
            <a:effectLst/>
          </c:spPr>
          <c:marker>
            <c:symbol val="diamond"/>
            <c:size val="5"/>
            <c:spPr>
              <a:solidFill>
                <a:schemeClr val="accent5">
                  <a:lumMod val="75000"/>
                </a:schemeClr>
              </a:solidFill>
              <a:ln w="76200" cap="sq">
                <a:solidFill>
                  <a:schemeClr val="accent5">
                    <a:lumMod val="75000"/>
                  </a:schemeClr>
                </a:solidFill>
                <a:miter lim="800000"/>
              </a:ln>
              <a:effectLst/>
            </c:spPr>
          </c:marker>
          <c:dPt>
            <c:idx val="3"/>
            <c:bubble3D val="0"/>
            <c:spPr>
              <a:ln w="50800" cap="sq">
                <a:solidFill>
                  <a:schemeClr val="accent5">
                    <a:lumMod val="75000"/>
                  </a:schemeClr>
                </a:solidFill>
                <a:prstDash val="sysDot"/>
                <a:round/>
              </a:ln>
              <a:effectLst/>
            </c:spPr>
            <c:extLst>
              <c:ext xmlns:c16="http://schemas.microsoft.com/office/drawing/2014/chart" uri="{C3380CC4-5D6E-409C-BE32-E72D297353CC}">
                <c16:uniqueId val="{00000001-C7AD-42EB-96BB-732369A749BA}"/>
              </c:ext>
            </c:extLst>
          </c:dPt>
          <c:dPt>
            <c:idx val="4"/>
            <c:bubble3D val="0"/>
            <c:spPr>
              <a:ln w="50800" cap="sq">
                <a:solidFill>
                  <a:schemeClr val="accent5">
                    <a:lumMod val="75000"/>
                  </a:schemeClr>
                </a:solidFill>
                <a:prstDash val="sysDot"/>
                <a:round/>
              </a:ln>
              <a:effectLst/>
            </c:spPr>
            <c:extLst>
              <c:ext xmlns:c16="http://schemas.microsoft.com/office/drawing/2014/chart" uri="{C3380CC4-5D6E-409C-BE32-E72D297353CC}">
                <c16:uniqueId val="{00000003-C7AD-42EB-96BB-732369A749BA}"/>
              </c:ext>
            </c:extLst>
          </c:dPt>
          <c:dPt>
            <c:idx val="5"/>
            <c:bubble3D val="0"/>
            <c:spPr>
              <a:ln w="50800" cap="sq">
                <a:solidFill>
                  <a:schemeClr val="accent5">
                    <a:lumMod val="75000"/>
                  </a:schemeClr>
                </a:solidFill>
                <a:prstDash val="sysDot"/>
                <a:round/>
              </a:ln>
              <a:effectLst/>
            </c:spPr>
            <c:extLst>
              <c:ext xmlns:c16="http://schemas.microsoft.com/office/drawing/2014/chart" uri="{C3380CC4-5D6E-409C-BE32-E72D297353CC}">
                <c16:uniqueId val="{00000005-C7AD-42EB-96BB-732369A749BA}"/>
              </c:ext>
            </c:extLst>
          </c:dPt>
          <c:dPt>
            <c:idx val="6"/>
            <c:bubble3D val="0"/>
            <c:spPr>
              <a:ln w="50800" cap="sq">
                <a:solidFill>
                  <a:schemeClr val="accent5">
                    <a:lumMod val="75000"/>
                  </a:schemeClr>
                </a:solidFill>
                <a:prstDash val="sysDot"/>
                <a:round/>
              </a:ln>
              <a:effectLst/>
            </c:spPr>
            <c:extLst>
              <c:ext xmlns:c16="http://schemas.microsoft.com/office/drawing/2014/chart" uri="{C3380CC4-5D6E-409C-BE32-E72D297353CC}">
                <c16:uniqueId val="{00000007-C7AD-42EB-96BB-732369A749BA}"/>
              </c:ext>
            </c:extLst>
          </c:dPt>
          <c:dLbls>
            <c:dLbl>
              <c:idx val="2"/>
              <c:tx>
                <c:rich>
                  <a:bodyPr/>
                  <a:lstStyle/>
                  <a:p>
                    <a:r>
                      <a:rPr lang="en-US"/>
                      <a:t>12,5</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AD-42EB-96BB-732369A749BA}"/>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ru-K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Лист5!$B$19:$H$19</c:f>
              <c:numCache>
                <c:formatCode>General</c:formatCode>
                <c:ptCount val="7"/>
                <c:pt idx="0">
                  <c:v>2013</c:v>
                </c:pt>
                <c:pt idx="1">
                  <c:v>2014</c:v>
                </c:pt>
                <c:pt idx="2">
                  <c:v>2015</c:v>
                </c:pt>
                <c:pt idx="3">
                  <c:v>2016</c:v>
                </c:pt>
                <c:pt idx="4">
                  <c:v>2017</c:v>
                </c:pt>
                <c:pt idx="5">
                  <c:v>2018</c:v>
                </c:pt>
                <c:pt idx="6">
                  <c:v>2019</c:v>
                </c:pt>
              </c:numCache>
            </c:numRef>
          </c:cat>
          <c:val>
            <c:numRef>
              <c:f>Лист5!$B$20:$H$20</c:f>
              <c:numCache>
                <c:formatCode>General</c:formatCode>
                <c:ptCount val="7"/>
                <c:pt idx="0">
                  <c:v>13.1</c:v>
                </c:pt>
                <c:pt idx="1">
                  <c:v>11.7</c:v>
                </c:pt>
                <c:pt idx="2">
                  <c:v>12.3</c:v>
                </c:pt>
                <c:pt idx="3">
                  <c:v>11.5</c:v>
                </c:pt>
                <c:pt idx="4">
                  <c:v>11.4</c:v>
                </c:pt>
                <c:pt idx="5">
                  <c:v>11.3</c:v>
                </c:pt>
                <c:pt idx="6">
                  <c:v>11.2</c:v>
                </c:pt>
              </c:numCache>
            </c:numRef>
          </c:val>
          <c:smooth val="0"/>
          <c:extLst>
            <c:ext xmlns:c16="http://schemas.microsoft.com/office/drawing/2014/chart" uri="{C3380CC4-5D6E-409C-BE32-E72D297353CC}">
              <c16:uniqueId val="{00000009-C7AD-42EB-96BB-732369A749BA}"/>
            </c:ext>
          </c:extLst>
        </c:ser>
        <c:ser>
          <c:idx val="1"/>
          <c:order val="1"/>
          <c:tx>
            <c:strRef>
              <c:f>Лист5!$A$21</c:f>
              <c:strCache>
                <c:ptCount val="1"/>
                <c:pt idx="0">
                  <c:v>Младенческая смертность (на 1000 родившихся живыми)</c:v>
                </c:pt>
              </c:strCache>
            </c:strRef>
          </c:tx>
          <c:spPr>
            <a:ln w="50800" cap="sq">
              <a:solidFill>
                <a:schemeClr val="accent6">
                  <a:lumMod val="50000"/>
                </a:schemeClr>
              </a:solidFill>
              <a:bevel/>
            </a:ln>
            <a:effectLst/>
          </c:spPr>
          <c:marker>
            <c:symbol val="diamond"/>
            <c:size val="5"/>
            <c:spPr>
              <a:solidFill>
                <a:schemeClr val="accent6">
                  <a:lumMod val="50000"/>
                </a:schemeClr>
              </a:solidFill>
              <a:ln w="76200" cap="sq">
                <a:solidFill>
                  <a:schemeClr val="accent6">
                    <a:lumMod val="50000"/>
                  </a:schemeClr>
                </a:solidFill>
                <a:miter lim="800000"/>
              </a:ln>
              <a:effectLst/>
            </c:spPr>
          </c:marker>
          <c:dPt>
            <c:idx val="3"/>
            <c:bubble3D val="0"/>
            <c:spPr>
              <a:ln w="50800" cap="sq">
                <a:solidFill>
                  <a:schemeClr val="accent6">
                    <a:lumMod val="50000"/>
                  </a:schemeClr>
                </a:solidFill>
                <a:prstDash val="sysDot"/>
                <a:bevel/>
              </a:ln>
              <a:effectLst/>
            </c:spPr>
            <c:extLst>
              <c:ext xmlns:c16="http://schemas.microsoft.com/office/drawing/2014/chart" uri="{C3380CC4-5D6E-409C-BE32-E72D297353CC}">
                <c16:uniqueId val="{0000000B-C7AD-42EB-96BB-732369A749BA}"/>
              </c:ext>
            </c:extLst>
          </c:dPt>
          <c:dPt>
            <c:idx val="4"/>
            <c:bubble3D val="0"/>
            <c:spPr>
              <a:ln w="50800" cap="sq">
                <a:solidFill>
                  <a:schemeClr val="accent6">
                    <a:lumMod val="50000"/>
                  </a:schemeClr>
                </a:solidFill>
                <a:prstDash val="sysDot"/>
                <a:bevel/>
              </a:ln>
              <a:effectLst/>
            </c:spPr>
            <c:extLst>
              <c:ext xmlns:c16="http://schemas.microsoft.com/office/drawing/2014/chart" uri="{C3380CC4-5D6E-409C-BE32-E72D297353CC}">
                <c16:uniqueId val="{0000000D-C7AD-42EB-96BB-732369A749BA}"/>
              </c:ext>
            </c:extLst>
          </c:dPt>
          <c:dPt>
            <c:idx val="5"/>
            <c:bubble3D val="0"/>
            <c:spPr>
              <a:ln w="50800" cap="sq">
                <a:solidFill>
                  <a:schemeClr val="accent6">
                    <a:lumMod val="50000"/>
                  </a:schemeClr>
                </a:solidFill>
                <a:prstDash val="sysDot"/>
                <a:bevel/>
              </a:ln>
              <a:effectLst/>
            </c:spPr>
            <c:extLst>
              <c:ext xmlns:c16="http://schemas.microsoft.com/office/drawing/2014/chart" uri="{C3380CC4-5D6E-409C-BE32-E72D297353CC}">
                <c16:uniqueId val="{0000000F-C7AD-42EB-96BB-732369A749BA}"/>
              </c:ext>
            </c:extLst>
          </c:dPt>
          <c:dPt>
            <c:idx val="6"/>
            <c:bubble3D val="0"/>
            <c:spPr>
              <a:ln w="50800" cap="sq">
                <a:solidFill>
                  <a:schemeClr val="accent6">
                    <a:lumMod val="50000"/>
                  </a:schemeClr>
                </a:solidFill>
                <a:prstDash val="sysDot"/>
                <a:bevel/>
              </a:ln>
              <a:effectLst/>
            </c:spPr>
            <c:extLst>
              <c:ext xmlns:c16="http://schemas.microsoft.com/office/drawing/2014/chart" uri="{C3380CC4-5D6E-409C-BE32-E72D297353CC}">
                <c16:uniqueId val="{00000011-C7AD-42EB-96BB-732369A749BA}"/>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ru-K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Лист5!$B$19:$H$19</c:f>
              <c:numCache>
                <c:formatCode>General</c:formatCode>
                <c:ptCount val="7"/>
                <c:pt idx="0">
                  <c:v>2013</c:v>
                </c:pt>
                <c:pt idx="1">
                  <c:v>2014</c:v>
                </c:pt>
                <c:pt idx="2">
                  <c:v>2015</c:v>
                </c:pt>
                <c:pt idx="3">
                  <c:v>2016</c:v>
                </c:pt>
                <c:pt idx="4">
                  <c:v>2017</c:v>
                </c:pt>
                <c:pt idx="5">
                  <c:v>2018</c:v>
                </c:pt>
                <c:pt idx="6">
                  <c:v>2019</c:v>
                </c:pt>
              </c:numCache>
            </c:numRef>
          </c:cat>
          <c:val>
            <c:numRef>
              <c:f>Лист5!$B$21:$H$21</c:f>
              <c:numCache>
                <c:formatCode>General</c:formatCode>
                <c:ptCount val="7"/>
                <c:pt idx="0">
                  <c:v>11.3</c:v>
                </c:pt>
                <c:pt idx="1">
                  <c:v>9.7200000000000024</c:v>
                </c:pt>
                <c:pt idx="2">
                  <c:v>9.6</c:v>
                </c:pt>
                <c:pt idx="3">
                  <c:v>9.6</c:v>
                </c:pt>
                <c:pt idx="4">
                  <c:v>9.5</c:v>
                </c:pt>
                <c:pt idx="5">
                  <c:v>9.4</c:v>
                </c:pt>
                <c:pt idx="6">
                  <c:v>9.1</c:v>
                </c:pt>
              </c:numCache>
            </c:numRef>
          </c:val>
          <c:smooth val="0"/>
          <c:extLst>
            <c:ext xmlns:c16="http://schemas.microsoft.com/office/drawing/2014/chart" uri="{C3380CC4-5D6E-409C-BE32-E72D297353CC}">
              <c16:uniqueId val="{00000012-C7AD-42EB-96BB-732369A749BA}"/>
            </c:ext>
          </c:extLst>
        </c:ser>
        <c:dLbls>
          <c:showLegendKey val="0"/>
          <c:showVal val="0"/>
          <c:showCatName val="0"/>
          <c:showSerName val="0"/>
          <c:showPercent val="0"/>
          <c:showBubbleSize val="0"/>
        </c:dLbls>
        <c:marker val="1"/>
        <c:smooth val="0"/>
        <c:axId val="140572400"/>
        <c:axId val="140572792"/>
      </c:lineChart>
      <c:catAx>
        <c:axId val="14057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ru-KZ"/>
          </a:p>
        </c:txPr>
        <c:crossAx val="140572792"/>
        <c:crosses val="autoZero"/>
        <c:auto val="1"/>
        <c:lblAlgn val="ctr"/>
        <c:lblOffset val="100"/>
        <c:noMultiLvlLbl val="0"/>
      </c:catAx>
      <c:valAx>
        <c:axId val="140572792"/>
        <c:scaling>
          <c:orientation val="minMax"/>
          <c:max val="14"/>
          <c:min val="8"/>
        </c:scaling>
        <c:delete val="1"/>
        <c:axPos val="l"/>
        <c:numFmt formatCode="General" sourceLinked="1"/>
        <c:majorTickMark val="none"/>
        <c:minorTickMark val="none"/>
        <c:tickLblPos val="none"/>
        <c:crossAx val="140572400"/>
        <c:crosses val="autoZero"/>
        <c:crossBetween val="between"/>
      </c:valAx>
      <c:spPr>
        <a:noFill/>
        <a:ln w="25400">
          <a:noFill/>
        </a:ln>
        <a:effectLst/>
      </c:spPr>
    </c:plotArea>
    <c:legend>
      <c:legendPos val="b"/>
      <c:layout>
        <c:manualLayout>
          <c:xMode val="edge"/>
          <c:yMode val="edge"/>
          <c:x val="1.228661191211328E-2"/>
          <c:y val="0.79686354468091358"/>
          <c:w val="0.96700347491023542"/>
          <c:h val="0.176200437904703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ru-KZ"/>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ru-K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explosion val="7"/>
          <c:dPt>
            <c:idx val="0"/>
            <c:bubble3D val="0"/>
            <c:spPr>
              <a:solidFill>
                <a:srgbClr val="FF0000"/>
              </a:solidFill>
            </c:spPr>
            <c:extLst>
              <c:ext xmlns:c16="http://schemas.microsoft.com/office/drawing/2014/chart" uri="{C3380CC4-5D6E-409C-BE32-E72D297353CC}">
                <c16:uniqueId val="{00000001-56FC-4D82-8FB7-10E2E04A07BE}"/>
              </c:ext>
            </c:extLst>
          </c:dPt>
          <c:dPt>
            <c:idx val="1"/>
            <c:bubble3D val="0"/>
            <c:spPr>
              <a:solidFill>
                <a:srgbClr val="5B9BD5">
                  <a:lumMod val="75000"/>
                </a:srgbClr>
              </a:solidFill>
            </c:spPr>
            <c:extLst>
              <c:ext xmlns:c16="http://schemas.microsoft.com/office/drawing/2014/chart" uri="{C3380CC4-5D6E-409C-BE32-E72D297353CC}">
                <c16:uniqueId val="{00000003-56FC-4D82-8FB7-10E2E04A07BE}"/>
              </c:ext>
            </c:extLst>
          </c:dPt>
          <c:dPt>
            <c:idx val="2"/>
            <c:bubble3D val="0"/>
            <c:spPr>
              <a:solidFill>
                <a:srgbClr val="70AD47">
                  <a:lumMod val="60000"/>
                  <a:lumOff val="40000"/>
                </a:srgbClr>
              </a:solidFill>
            </c:spPr>
            <c:extLst>
              <c:ext xmlns:c16="http://schemas.microsoft.com/office/drawing/2014/chart" uri="{C3380CC4-5D6E-409C-BE32-E72D297353CC}">
                <c16:uniqueId val="{00000005-56FC-4D82-8FB7-10E2E04A07BE}"/>
              </c:ext>
            </c:extLst>
          </c:dPt>
          <c:dPt>
            <c:idx val="3"/>
            <c:bubble3D val="0"/>
            <c:spPr>
              <a:solidFill>
                <a:srgbClr val="ED7D31">
                  <a:lumMod val="60000"/>
                  <a:lumOff val="40000"/>
                </a:srgbClr>
              </a:solidFill>
            </c:spPr>
            <c:extLst>
              <c:ext xmlns:c16="http://schemas.microsoft.com/office/drawing/2014/chart" uri="{C3380CC4-5D6E-409C-BE32-E72D297353CC}">
                <c16:uniqueId val="{00000007-56FC-4D82-8FB7-10E2E04A07BE}"/>
              </c:ext>
            </c:extLst>
          </c:dPt>
          <c:dPt>
            <c:idx val="4"/>
            <c:bubble3D val="0"/>
            <c:spPr>
              <a:solidFill>
                <a:srgbClr val="00B0F0"/>
              </a:solidFill>
            </c:spPr>
            <c:extLst>
              <c:ext xmlns:c16="http://schemas.microsoft.com/office/drawing/2014/chart" uri="{C3380CC4-5D6E-409C-BE32-E72D297353CC}">
                <c16:uniqueId val="{00000009-56FC-4D82-8FB7-10E2E04A07BE}"/>
              </c:ext>
            </c:extLst>
          </c:dPt>
          <c:dLbls>
            <c:dLbl>
              <c:idx val="1"/>
              <c:spPr/>
              <c:txPr>
                <a:bodyPr/>
                <a:lstStyle/>
                <a:p>
                  <a:pPr>
                    <a:defRPr sz="1100" b="1">
                      <a:solidFill>
                        <a:schemeClr val="bg1"/>
                      </a:solidFill>
                    </a:defRPr>
                  </a:pPr>
                  <a:endParaRPr lang="ru-KZ"/>
                </a:p>
              </c:txPr>
              <c:showLegendKey val="0"/>
              <c:showVal val="0"/>
              <c:showCatName val="1"/>
              <c:showSerName val="0"/>
              <c:showPercent val="1"/>
              <c:showBubbleSize val="0"/>
              <c:extLst>
                <c:ext xmlns:c16="http://schemas.microsoft.com/office/drawing/2014/chart" uri="{C3380CC4-5D6E-409C-BE32-E72D297353CC}">
                  <c16:uniqueId val="{00000003-56FC-4D82-8FB7-10E2E04A07BE}"/>
                </c:ext>
              </c:extLst>
            </c:dLbl>
            <c:spPr>
              <a:noFill/>
              <a:ln>
                <a:noFill/>
              </a:ln>
              <a:effectLst/>
            </c:spPr>
            <c:txPr>
              <a:bodyPr/>
              <a:lstStyle/>
              <a:p>
                <a:pPr>
                  <a:defRPr sz="1100" b="1"/>
                </a:pPr>
                <a:endParaRPr lang="ru-KZ"/>
              </a:p>
            </c:txPr>
            <c:showLegendKey val="0"/>
            <c:showVal val="0"/>
            <c:showCatName val="1"/>
            <c:showSerName val="0"/>
            <c:showPercent val="1"/>
            <c:showBubbleSize val="0"/>
            <c:showLeaderLines val="1"/>
            <c:extLst>
              <c:ext xmlns:c15="http://schemas.microsoft.com/office/drawing/2012/chart" uri="{CE6537A1-D6FC-4f65-9D91-7224C49458BB}"/>
            </c:extLst>
          </c:dLbls>
          <c:cat>
            <c:strRef>
              <c:f>Лист1!$E$4:$E$8</c:f>
              <c:strCache>
                <c:ptCount val="5"/>
                <c:pt idx="0">
                  <c:v> I</c:v>
                </c:pt>
                <c:pt idx="1">
                  <c:v> II</c:v>
                </c:pt>
                <c:pt idx="2">
                  <c:v> III</c:v>
                </c:pt>
                <c:pt idx="3">
                  <c:v>ВСМП</c:v>
                </c:pt>
                <c:pt idx="4">
                  <c:v>На дому</c:v>
                </c:pt>
              </c:strCache>
            </c:strRef>
          </c:cat>
          <c:val>
            <c:numRef>
              <c:f>Лист1!$F$4:$F$8</c:f>
              <c:numCache>
                <c:formatCode>General</c:formatCode>
                <c:ptCount val="5"/>
                <c:pt idx="0">
                  <c:v>16.7</c:v>
                </c:pt>
                <c:pt idx="1">
                  <c:v>16.7</c:v>
                </c:pt>
                <c:pt idx="2">
                  <c:v>47.6</c:v>
                </c:pt>
                <c:pt idx="3">
                  <c:v>7.1</c:v>
                </c:pt>
                <c:pt idx="4">
                  <c:v>11.9</c:v>
                </c:pt>
              </c:numCache>
            </c:numRef>
          </c:val>
          <c:extLst>
            <c:ext xmlns:c16="http://schemas.microsoft.com/office/drawing/2014/chart" uri="{C3380CC4-5D6E-409C-BE32-E72D297353CC}">
              <c16:uniqueId val="{0000000A-56FC-4D82-8FB7-10E2E04A07BE}"/>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050">
          <a:latin typeface="Century Gothic" panose="020B0502020202020204" pitchFamily="34" charset="0"/>
        </a:defRPr>
      </a:pPr>
      <a:endParaRPr lang="ru-K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9.3055555555556002E-2"/>
          <c:y val="0.17012329018159367"/>
          <c:w val="0.75555555555555565"/>
          <c:h val="0.71804940434639075"/>
        </c:manualLayout>
      </c:layout>
      <c:pie3DChart>
        <c:varyColors val="1"/>
        <c:ser>
          <c:idx val="0"/>
          <c:order val="0"/>
          <c:explosion val="7"/>
          <c:dPt>
            <c:idx val="0"/>
            <c:bubble3D val="0"/>
            <c:spPr>
              <a:solidFill>
                <a:srgbClr val="FF0000"/>
              </a:solidFill>
            </c:spPr>
            <c:extLst>
              <c:ext xmlns:c16="http://schemas.microsoft.com/office/drawing/2014/chart" uri="{C3380CC4-5D6E-409C-BE32-E72D297353CC}">
                <c16:uniqueId val="{00000001-4CA7-4DE3-A3B4-49657DD1C8B9}"/>
              </c:ext>
            </c:extLst>
          </c:dPt>
          <c:dPt>
            <c:idx val="1"/>
            <c:bubble3D val="0"/>
            <c:spPr>
              <a:solidFill>
                <a:srgbClr val="5B9BD5">
                  <a:lumMod val="75000"/>
                </a:srgbClr>
              </a:solidFill>
            </c:spPr>
            <c:extLst>
              <c:ext xmlns:c16="http://schemas.microsoft.com/office/drawing/2014/chart" uri="{C3380CC4-5D6E-409C-BE32-E72D297353CC}">
                <c16:uniqueId val="{00000003-4CA7-4DE3-A3B4-49657DD1C8B9}"/>
              </c:ext>
            </c:extLst>
          </c:dPt>
          <c:dPt>
            <c:idx val="2"/>
            <c:bubble3D val="0"/>
            <c:spPr>
              <a:solidFill>
                <a:srgbClr val="70AD47">
                  <a:lumMod val="60000"/>
                  <a:lumOff val="40000"/>
                </a:srgbClr>
              </a:solidFill>
            </c:spPr>
            <c:extLst>
              <c:ext xmlns:c16="http://schemas.microsoft.com/office/drawing/2014/chart" uri="{C3380CC4-5D6E-409C-BE32-E72D297353CC}">
                <c16:uniqueId val="{00000005-4CA7-4DE3-A3B4-49657DD1C8B9}"/>
              </c:ext>
            </c:extLst>
          </c:dPt>
          <c:dPt>
            <c:idx val="3"/>
            <c:bubble3D val="0"/>
            <c:spPr>
              <a:solidFill>
                <a:srgbClr val="ED7D31">
                  <a:lumMod val="60000"/>
                  <a:lumOff val="40000"/>
                </a:srgbClr>
              </a:solidFill>
            </c:spPr>
            <c:extLst>
              <c:ext xmlns:c16="http://schemas.microsoft.com/office/drawing/2014/chart" uri="{C3380CC4-5D6E-409C-BE32-E72D297353CC}">
                <c16:uniqueId val="{00000007-4CA7-4DE3-A3B4-49657DD1C8B9}"/>
              </c:ext>
            </c:extLst>
          </c:dPt>
          <c:dPt>
            <c:idx val="4"/>
            <c:bubble3D val="0"/>
            <c:spPr>
              <a:solidFill>
                <a:srgbClr val="00B0F0"/>
              </a:solidFill>
            </c:spPr>
            <c:extLst>
              <c:ext xmlns:c16="http://schemas.microsoft.com/office/drawing/2014/chart" uri="{C3380CC4-5D6E-409C-BE32-E72D297353CC}">
                <c16:uniqueId val="{00000009-4CA7-4DE3-A3B4-49657DD1C8B9}"/>
              </c:ext>
            </c:extLst>
          </c:dPt>
          <c:dLbls>
            <c:dLbl>
              <c:idx val="1"/>
              <c:spPr/>
              <c:txPr>
                <a:bodyPr/>
                <a:lstStyle/>
                <a:p>
                  <a:pPr>
                    <a:defRPr sz="1100" b="1">
                      <a:solidFill>
                        <a:schemeClr val="bg1"/>
                      </a:solidFill>
                    </a:defRPr>
                  </a:pPr>
                  <a:endParaRPr lang="ru-KZ"/>
                </a:p>
              </c:txPr>
              <c:showLegendKey val="0"/>
              <c:showVal val="0"/>
              <c:showCatName val="1"/>
              <c:showSerName val="0"/>
              <c:showPercent val="1"/>
              <c:showBubbleSize val="0"/>
              <c:extLst>
                <c:ext xmlns:c16="http://schemas.microsoft.com/office/drawing/2014/chart" uri="{C3380CC4-5D6E-409C-BE32-E72D297353CC}">
                  <c16:uniqueId val="{00000003-4CA7-4DE3-A3B4-49657DD1C8B9}"/>
                </c:ext>
              </c:extLst>
            </c:dLbl>
            <c:spPr>
              <a:noFill/>
              <a:ln>
                <a:noFill/>
              </a:ln>
              <a:effectLst/>
            </c:spPr>
            <c:txPr>
              <a:bodyPr/>
              <a:lstStyle/>
              <a:p>
                <a:pPr>
                  <a:defRPr sz="1100" b="1"/>
                </a:pPr>
                <a:endParaRPr lang="ru-KZ"/>
              </a:p>
            </c:txPr>
            <c:showLegendKey val="0"/>
            <c:showVal val="0"/>
            <c:showCatName val="1"/>
            <c:showSerName val="0"/>
            <c:showPercent val="1"/>
            <c:showBubbleSize val="0"/>
            <c:showLeaderLines val="1"/>
            <c:extLst>
              <c:ext xmlns:c15="http://schemas.microsoft.com/office/drawing/2012/chart" uri="{CE6537A1-D6FC-4f65-9D91-7224C49458BB}"/>
            </c:extLst>
          </c:dLbls>
          <c:cat>
            <c:strRef>
              <c:f>Лист1!$B$4:$B$8</c:f>
              <c:strCache>
                <c:ptCount val="5"/>
                <c:pt idx="0">
                  <c:v> I</c:v>
                </c:pt>
                <c:pt idx="1">
                  <c:v> II</c:v>
                </c:pt>
                <c:pt idx="2">
                  <c:v> III</c:v>
                </c:pt>
                <c:pt idx="3">
                  <c:v>ВСМП</c:v>
                </c:pt>
                <c:pt idx="4">
                  <c:v>На дому</c:v>
                </c:pt>
              </c:strCache>
            </c:strRef>
          </c:cat>
          <c:val>
            <c:numRef>
              <c:f>Лист1!$C$4:$C$8</c:f>
              <c:numCache>
                <c:formatCode>General</c:formatCode>
                <c:ptCount val="5"/>
                <c:pt idx="0">
                  <c:v>8.5</c:v>
                </c:pt>
                <c:pt idx="1">
                  <c:v>19.100000000000001</c:v>
                </c:pt>
                <c:pt idx="2">
                  <c:v>53.2</c:v>
                </c:pt>
                <c:pt idx="3">
                  <c:v>8.5</c:v>
                </c:pt>
                <c:pt idx="4">
                  <c:v>10.6</c:v>
                </c:pt>
              </c:numCache>
            </c:numRef>
          </c:val>
          <c:extLst>
            <c:ext xmlns:c16="http://schemas.microsoft.com/office/drawing/2014/chart" uri="{C3380CC4-5D6E-409C-BE32-E72D297353CC}">
              <c16:uniqueId val="{0000000A-4CA7-4DE3-A3B4-49657DD1C8B9}"/>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050">
          <a:latin typeface="Century Gothic" panose="020B0502020202020204" pitchFamily="34" charset="0"/>
        </a:defRPr>
      </a:pPr>
      <a:endParaRPr lang="ru-K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17589204202707"/>
          <c:y val="9.8203294800283711E-2"/>
          <c:w val="0.80944571259774856"/>
          <c:h val="0.68731694443231106"/>
        </c:manualLayout>
      </c:layout>
      <c:pie3DChart>
        <c:varyColors val="1"/>
        <c:ser>
          <c:idx val="0"/>
          <c:order val="0"/>
          <c:tx>
            <c:strRef>
              <c:f>Лист1!$B$1</c:f>
              <c:strCache>
                <c:ptCount val="1"/>
                <c:pt idx="0">
                  <c:v>Продажи</c:v>
                </c:pt>
              </c:strCache>
            </c:strRef>
          </c:tx>
          <c:explosion val="2"/>
          <c:dPt>
            <c:idx val="0"/>
            <c:bubble3D val="0"/>
            <c:spPr>
              <a:solidFill>
                <a:srgbClr val="FF0000"/>
              </a:solidFill>
              <a:ln w="25400">
                <a:noFill/>
              </a:ln>
              <a:effectLst/>
              <a:sp3d/>
            </c:spPr>
            <c:extLst>
              <c:ext xmlns:c16="http://schemas.microsoft.com/office/drawing/2014/chart" uri="{C3380CC4-5D6E-409C-BE32-E72D297353CC}">
                <c16:uniqueId val="{00000001-BEE0-43EC-AA22-C7B0DC264D0B}"/>
              </c:ext>
            </c:extLst>
          </c:dPt>
          <c:dPt>
            <c:idx val="1"/>
            <c:bubble3D val="0"/>
            <c:explosion val="5"/>
            <c:spPr>
              <a:solidFill>
                <a:srgbClr val="0070C0"/>
              </a:solidFill>
              <a:ln w="25400">
                <a:noFill/>
              </a:ln>
              <a:effectLst/>
              <a:sp3d/>
            </c:spPr>
            <c:extLst>
              <c:ext xmlns:c16="http://schemas.microsoft.com/office/drawing/2014/chart" uri="{C3380CC4-5D6E-409C-BE32-E72D297353CC}">
                <c16:uniqueId val="{00000003-BEE0-43EC-AA22-C7B0DC264D0B}"/>
              </c:ext>
            </c:extLst>
          </c:dPt>
          <c:dPt>
            <c:idx val="2"/>
            <c:bubble3D val="0"/>
            <c:spPr>
              <a:solidFill>
                <a:schemeClr val="accent6">
                  <a:lumMod val="60000"/>
                  <a:lumOff val="40000"/>
                </a:schemeClr>
              </a:solidFill>
              <a:ln w="25400">
                <a:noFill/>
              </a:ln>
              <a:effectLst/>
              <a:sp3d/>
            </c:spPr>
            <c:extLst>
              <c:ext xmlns:c16="http://schemas.microsoft.com/office/drawing/2014/chart" uri="{C3380CC4-5D6E-409C-BE32-E72D297353CC}">
                <c16:uniqueId val="{00000005-BEE0-43EC-AA22-C7B0DC264D0B}"/>
              </c:ext>
            </c:extLst>
          </c:dPt>
          <c:dPt>
            <c:idx val="3"/>
            <c:bubble3D val="0"/>
            <c:explosion val="0"/>
            <c:spPr>
              <a:solidFill>
                <a:schemeClr val="accent2">
                  <a:lumMod val="60000"/>
                  <a:lumOff val="40000"/>
                </a:schemeClr>
              </a:solidFill>
              <a:ln w="25400">
                <a:noFill/>
              </a:ln>
              <a:effectLst/>
              <a:sp3d/>
            </c:spPr>
            <c:extLst>
              <c:ext xmlns:c16="http://schemas.microsoft.com/office/drawing/2014/chart" uri="{C3380CC4-5D6E-409C-BE32-E72D297353CC}">
                <c16:uniqueId val="{00000007-BEE0-43EC-AA22-C7B0DC264D0B}"/>
              </c:ext>
            </c:extLst>
          </c:dPt>
          <c:dLbls>
            <c:dLbl>
              <c:idx val="0"/>
              <c:layout>
                <c:manualLayout>
                  <c:x val="-6.2574625718805954E-2"/>
                  <c:y val="-3.32746618608972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r>
                      <a:rPr lang="en-US" sz="1400" dirty="0"/>
                      <a:t>I -11,1%</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ru-KZ"/>
                </a:p>
              </c:txPr>
              <c:showLegendKey val="0"/>
              <c:showVal val="1"/>
              <c:showCatName val="0"/>
              <c:showSerName val="0"/>
              <c:showPercent val="0"/>
              <c:showBubbleSize val="0"/>
              <c:extLst>
                <c:ext xmlns:c15="http://schemas.microsoft.com/office/drawing/2012/chart" uri="{CE6537A1-D6FC-4f65-9D91-7224C49458BB}">
                  <c15:layout>
                    <c:manualLayout>
                      <c:w val="0.20068215151065094"/>
                      <c:h val="5.7619633215238587E-2"/>
                    </c:manualLayout>
                  </c15:layout>
                </c:ext>
                <c:ext xmlns:c16="http://schemas.microsoft.com/office/drawing/2014/chart" uri="{C3380CC4-5D6E-409C-BE32-E72D297353CC}">
                  <c16:uniqueId val="{00000001-BEE0-43EC-AA22-C7B0DC264D0B}"/>
                </c:ext>
              </c:extLst>
            </c:dLbl>
            <c:dLbl>
              <c:idx val="1"/>
              <c:layout>
                <c:manualLayout>
                  <c:x val="-0.12216961908241072"/>
                  <c:y val="-8.6058647912589797E-2"/>
                </c:manualLayout>
              </c:layout>
              <c:tx>
                <c:rich>
                  <a:bodyPr/>
                  <a:lstStyle/>
                  <a:p>
                    <a:r>
                      <a:rPr lang="en-US" sz="1400" dirty="0">
                        <a:solidFill>
                          <a:schemeClr val="tx1"/>
                        </a:solidFill>
                      </a:rPr>
                      <a:t>II – 27,8%</a:t>
                    </a:r>
                  </a:p>
                </c:rich>
              </c:tx>
              <c:showLegendKey val="0"/>
              <c:showVal val="1"/>
              <c:showCatName val="0"/>
              <c:showSerName val="0"/>
              <c:showPercent val="0"/>
              <c:showBubbleSize val="0"/>
              <c:extLst>
                <c:ext xmlns:c15="http://schemas.microsoft.com/office/drawing/2012/chart" uri="{CE6537A1-D6FC-4f65-9D91-7224C49458BB}">
                  <c15:layout>
                    <c:manualLayout>
                      <c:w val="0.24508441020782462"/>
                      <c:h val="0.20215701822973539"/>
                    </c:manualLayout>
                  </c15:layout>
                </c:ext>
                <c:ext xmlns:c16="http://schemas.microsoft.com/office/drawing/2014/chart" uri="{C3380CC4-5D6E-409C-BE32-E72D297353CC}">
                  <c16:uniqueId val="{00000003-BEE0-43EC-AA22-C7B0DC264D0B}"/>
                </c:ext>
              </c:extLst>
            </c:dLbl>
            <c:dLbl>
              <c:idx val="2"/>
              <c:layout>
                <c:manualLayout>
                  <c:x val="0.24632288332778443"/>
                  <c:y val="-0.14881598689905032"/>
                </c:manualLayout>
              </c:layout>
              <c:tx>
                <c:rich>
                  <a:bodyPr/>
                  <a:lstStyle/>
                  <a:p>
                    <a:r>
                      <a:rPr lang="en-US" sz="1400" dirty="0">
                        <a:solidFill>
                          <a:schemeClr val="tx1"/>
                        </a:solidFill>
                      </a:rPr>
                      <a:t>III </a:t>
                    </a:r>
                  </a:p>
                  <a:p>
                    <a:r>
                      <a:rPr lang="en-US" sz="1400" dirty="0">
                        <a:solidFill>
                          <a:schemeClr val="tx1"/>
                        </a:solidFill>
                      </a:rPr>
                      <a:t>55,6%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E0-43EC-AA22-C7B0DC264D0B}"/>
                </c:ext>
              </c:extLst>
            </c:dLbl>
            <c:dLbl>
              <c:idx val="3"/>
              <c:tx>
                <c:rich>
                  <a:bodyPr/>
                  <a:lstStyle/>
                  <a:p>
                    <a:r>
                      <a:rPr lang="ru-RU" sz="1400"/>
                      <a:t>ВСМП</a:t>
                    </a:r>
                    <a:r>
                      <a:rPr lang="ru-RU" sz="1400" baseline="0"/>
                      <a:t> – 5,6%</a:t>
                    </a:r>
                    <a:endParaRPr lang="ru-RU" sz="140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E0-43EC-AA22-C7B0DC264D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u-K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1 уровень</c:v>
                </c:pt>
                <c:pt idx="1">
                  <c:v>2 уровень</c:v>
                </c:pt>
                <c:pt idx="2">
                  <c:v>3 уровень</c:v>
                </c:pt>
                <c:pt idx="3">
                  <c:v>ВСМП</c:v>
                </c:pt>
              </c:strCache>
            </c:strRef>
          </c:cat>
          <c:val>
            <c:numRef>
              <c:f>Лист1!$B$2:$B$5</c:f>
              <c:numCache>
                <c:formatCode>0.00%</c:formatCode>
                <c:ptCount val="4"/>
                <c:pt idx="0">
                  <c:v>0.111</c:v>
                </c:pt>
                <c:pt idx="1">
                  <c:v>0.27800000000000002</c:v>
                </c:pt>
                <c:pt idx="2">
                  <c:v>0.55600000000000005</c:v>
                </c:pt>
                <c:pt idx="3">
                  <c:v>5.6000000000000001E-2</c:v>
                </c:pt>
              </c:numCache>
            </c:numRef>
          </c:val>
          <c:extLst>
            <c:ext xmlns:c16="http://schemas.microsoft.com/office/drawing/2014/chart" uri="{C3380CC4-5D6E-409C-BE32-E72D297353CC}">
              <c16:uniqueId val="{00000008-BEE0-43EC-AA22-C7B0DC264D0B}"/>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K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9B6CA-066B-4E69-AB77-0AF9B303CCA4}" type="doc">
      <dgm:prSet loTypeId="urn:microsoft.com/office/officeart/2005/8/layout/pyramid1" loCatId="pyramid" qsTypeId="urn:microsoft.com/office/officeart/2005/8/quickstyle/simple1" qsCatId="simple" csTypeId="urn:microsoft.com/office/officeart/2005/8/colors/accent1_2" csCatId="accent1" phldr="1"/>
      <dgm:spPr/>
    </dgm:pt>
    <dgm:pt modelId="{5ED2CB91-20FD-4159-9380-770FBE1E6621}">
      <dgm:prSet phldrT="[Текст]" custT="1"/>
      <dgm:spPr>
        <a:solidFill>
          <a:schemeClr val="accent6">
            <a:lumMod val="75000"/>
          </a:schemeClr>
        </a:solidFill>
      </dgm:spPr>
      <dgm:t>
        <a:bodyPr/>
        <a:lstStyle/>
        <a:p>
          <a:endParaRPr lang="en-US" sz="1050" dirty="0">
            <a:solidFill>
              <a:schemeClr val="tx1"/>
            </a:solidFill>
            <a:latin typeface="+mn-lt"/>
          </a:endParaRPr>
        </a:p>
        <a:p>
          <a:r>
            <a:rPr lang="ru-RU" sz="1050" dirty="0">
              <a:solidFill>
                <a:schemeClr val="tx1"/>
              </a:solidFill>
              <a:latin typeface="+mn-lt"/>
            </a:rPr>
            <a:t>Академические медицинские центры</a:t>
          </a:r>
        </a:p>
      </dgm:t>
    </dgm:pt>
    <dgm:pt modelId="{FDD4F518-0E19-4694-B894-5CFD6C4D163C}" type="parTrans" cxnId="{B004311E-1220-493A-98DE-EEE207462ABE}">
      <dgm:prSet/>
      <dgm:spPr/>
      <dgm:t>
        <a:bodyPr/>
        <a:lstStyle/>
        <a:p>
          <a:endParaRPr lang="ru-RU">
            <a:solidFill>
              <a:schemeClr val="tx1"/>
            </a:solidFill>
          </a:endParaRPr>
        </a:p>
      </dgm:t>
    </dgm:pt>
    <dgm:pt modelId="{2A9E659E-3D06-49AB-83CF-058126C4DE87}" type="sibTrans" cxnId="{B004311E-1220-493A-98DE-EEE207462ABE}">
      <dgm:prSet/>
      <dgm:spPr/>
      <dgm:t>
        <a:bodyPr/>
        <a:lstStyle/>
        <a:p>
          <a:endParaRPr lang="ru-RU">
            <a:solidFill>
              <a:schemeClr val="tx1"/>
            </a:solidFill>
          </a:endParaRPr>
        </a:p>
      </dgm:t>
    </dgm:pt>
    <dgm:pt modelId="{DDCF6BF3-E22C-442B-B770-CEEDB551E45E}">
      <dgm:prSet phldrT="[Текст]" custT="1"/>
      <dgm:spPr>
        <a:solidFill>
          <a:schemeClr val="accent6">
            <a:lumMod val="75000"/>
          </a:schemeClr>
        </a:solidFill>
      </dgm:spPr>
      <dgm:t>
        <a:bodyPr/>
        <a:lstStyle/>
        <a:p>
          <a:r>
            <a:rPr lang="ru-RU" sz="1050" dirty="0">
              <a:solidFill>
                <a:schemeClr val="tx1"/>
              </a:solidFill>
              <a:latin typeface="Century Gothic" pitchFamily="34" charset="0"/>
            </a:rPr>
            <a:t>Специализированная помощь</a:t>
          </a:r>
        </a:p>
      </dgm:t>
    </dgm:pt>
    <dgm:pt modelId="{F5BDBE4E-564A-40E8-BF69-845C4F860581}" type="parTrans" cxnId="{29C25361-E80B-4AF9-B6BF-7CA376B8F03B}">
      <dgm:prSet/>
      <dgm:spPr/>
      <dgm:t>
        <a:bodyPr/>
        <a:lstStyle/>
        <a:p>
          <a:endParaRPr lang="ru-RU">
            <a:solidFill>
              <a:schemeClr val="tx1"/>
            </a:solidFill>
          </a:endParaRPr>
        </a:p>
      </dgm:t>
    </dgm:pt>
    <dgm:pt modelId="{3934A3C6-1AD0-406A-A30C-DFD9BFD31223}" type="sibTrans" cxnId="{29C25361-E80B-4AF9-B6BF-7CA376B8F03B}">
      <dgm:prSet/>
      <dgm:spPr/>
      <dgm:t>
        <a:bodyPr/>
        <a:lstStyle/>
        <a:p>
          <a:endParaRPr lang="ru-RU">
            <a:solidFill>
              <a:schemeClr val="tx1"/>
            </a:solidFill>
          </a:endParaRPr>
        </a:p>
      </dgm:t>
    </dgm:pt>
    <dgm:pt modelId="{13758580-C0E2-495D-8EE7-338889D75FD2}">
      <dgm:prSet phldrT="[Текст]" custT="1"/>
      <dgm:spPr>
        <a:solidFill>
          <a:schemeClr val="accent6">
            <a:lumMod val="75000"/>
          </a:schemeClr>
        </a:solidFill>
      </dgm:spPr>
      <dgm:t>
        <a:bodyPr/>
        <a:lstStyle/>
        <a:p>
          <a:r>
            <a:rPr lang="ru-RU" sz="1050" dirty="0">
              <a:solidFill>
                <a:schemeClr val="tx1"/>
              </a:solidFill>
              <a:latin typeface="Century Gothic" pitchFamily="34" charset="0"/>
            </a:rPr>
            <a:t>ПМСП</a:t>
          </a:r>
        </a:p>
      </dgm:t>
    </dgm:pt>
    <dgm:pt modelId="{85567CBB-C704-4681-BE7E-865B941FDCC9}" type="parTrans" cxnId="{BC4066A2-4AE2-49B1-BECE-A3B5BB155446}">
      <dgm:prSet/>
      <dgm:spPr/>
      <dgm:t>
        <a:bodyPr/>
        <a:lstStyle/>
        <a:p>
          <a:endParaRPr lang="ru-RU">
            <a:solidFill>
              <a:schemeClr val="tx1"/>
            </a:solidFill>
          </a:endParaRPr>
        </a:p>
      </dgm:t>
    </dgm:pt>
    <dgm:pt modelId="{71CB5A60-889D-4C1E-AA7F-AFC4FA24CF97}" type="sibTrans" cxnId="{BC4066A2-4AE2-49B1-BECE-A3B5BB155446}">
      <dgm:prSet/>
      <dgm:spPr/>
      <dgm:t>
        <a:bodyPr/>
        <a:lstStyle/>
        <a:p>
          <a:endParaRPr lang="ru-RU">
            <a:solidFill>
              <a:schemeClr val="tx1"/>
            </a:solidFill>
          </a:endParaRPr>
        </a:p>
      </dgm:t>
    </dgm:pt>
    <dgm:pt modelId="{43FC4FF2-B5BD-41E8-B99C-25AFE230FF63}">
      <dgm:prSet custT="1"/>
      <dgm:spPr>
        <a:solidFill>
          <a:schemeClr val="accent6">
            <a:lumMod val="75000"/>
          </a:schemeClr>
        </a:solidFill>
      </dgm:spPr>
      <dgm:t>
        <a:bodyPr/>
        <a:lstStyle/>
        <a:p>
          <a:r>
            <a:rPr lang="ru-RU" sz="1050" dirty="0">
              <a:solidFill>
                <a:schemeClr val="tx1"/>
              </a:solidFill>
              <a:latin typeface="Century Gothic" pitchFamily="34" charset="0"/>
            </a:rPr>
            <a:t>Служба общественного здравоохранения</a:t>
          </a:r>
        </a:p>
      </dgm:t>
    </dgm:pt>
    <dgm:pt modelId="{9AEB0F2B-47F8-4068-A9DA-9FBF9486CDBB}" type="parTrans" cxnId="{5D63CBA5-E154-4E86-8282-ED044BAD4481}">
      <dgm:prSet/>
      <dgm:spPr/>
      <dgm:t>
        <a:bodyPr/>
        <a:lstStyle/>
        <a:p>
          <a:endParaRPr lang="ru-RU">
            <a:solidFill>
              <a:schemeClr val="tx1"/>
            </a:solidFill>
          </a:endParaRPr>
        </a:p>
      </dgm:t>
    </dgm:pt>
    <dgm:pt modelId="{844A2BBE-D653-4560-83F7-3C4A6E6EDA77}" type="sibTrans" cxnId="{5D63CBA5-E154-4E86-8282-ED044BAD4481}">
      <dgm:prSet/>
      <dgm:spPr/>
      <dgm:t>
        <a:bodyPr/>
        <a:lstStyle/>
        <a:p>
          <a:endParaRPr lang="ru-RU">
            <a:solidFill>
              <a:schemeClr val="tx1"/>
            </a:solidFill>
          </a:endParaRPr>
        </a:p>
      </dgm:t>
    </dgm:pt>
    <dgm:pt modelId="{BA073F52-B9B3-4F8A-BC7A-ECF2E506FD0E}" type="pres">
      <dgm:prSet presAssocID="{7B39B6CA-066B-4E69-AB77-0AF9B303CCA4}" presName="Name0" presStyleCnt="0">
        <dgm:presLayoutVars>
          <dgm:dir/>
          <dgm:animLvl val="lvl"/>
          <dgm:resizeHandles val="exact"/>
        </dgm:presLayoutVars>
      </dgm:prSet>
      <dgm:spPr/>
    </dgm:pt>
    <dgm:pt modelId="{27D95FAD-548A-4CC6-B626-AFA7F8B60838}" type="pres">
      <dgm:prSet presAssocID="{5ED2CB91-20FD-4159-9380-770FBE1E6621}" presName="Name8" presStyleCnt="0"/>
      <dgm:spPr/>
    </dgm:pt>
    <dgm:pt modelId="{F7FD4ADB-A437-4172-8793-07B1EEDE80A1}" type="pres">
      <dgm:prSet presAssocID="{5ED2CB91-20FD-4159-9380-770FBE1E6621}" presName="level" presStyleLbl="node1" presStyleIdx="0" presStyleCnt="4" custScaleX="98375" custLinFactNeighborX="2574" custLinFactNeighborY="-1281">
        <dgm:presLayoutVars>
          <dgm:chMax val="1"/>
          <dgm:bulletEnabled val="1"/>
        </dgm:presLayoutVars>
      </dgm:prSet>
      <dgm:spPr/>
    </dgm:pt>
    <dgm:pt modelId="{02CC7FCF-E93A-497F-80B1-269E5F15949B}" type="pres">
      <dgm:prSet presAssocID="{5ED2CB91-20FD-4159-9380-770FBE1E6621}" presName="levelTx" presStyleLbl="revTx" presStyleIdx="0" presStyleCnt="0">
        <dgm:presLayoutVars>
          <dgm:chMax val="1"/>
          <dgm:bulletEnabled val="1"/>
        </dgm:presLayoutVars>
      </dgm:prSet>
      <dgm:spPr/>
    </dgm:pt>
    <dgm:pt modelId="{0DCA24A4-790E-4E23-9C38-D96ADE442E7D}" type="pres">
      <dgm:prSet presAssocID="{DDCF6BF3-E22C-442B-B770-CEEDB551E45E}" presName="Name8" presStyleCnt="0"/>
      <dgm:spPr/>
    </dgm:pt>
    <dgm:pt modelId="{05462688-BF8C-4FA7-81E3-6DD95B581D25}" type="pres">
      <dgm:prSet presAssocID="{DDCF6BF3-E22C-442B-B770-CEEDB551E45E}" presName="level" presStyleLbl="node1" presStyleIdx="1" presStyleCnt="4" custLinFactNeighborX="1287" custLinFactNeighborY="-1281">
        <dgm:presLayoutVars>
          <dgm:chMax val="1"/>
          <dgm:bulletEnabled val="1"/>
        </dgm:presLayoutVars>
      </dgm:prSet>
      <dgm:spPr/>
    </dgm:pt>
    <dgm:pt modelId="{F4BA68C9-7E91-49AE-933C-D87A665608A6}" type="pres">
      <dgm:prSet presAssocID="{DDCF6BF3-E22C-442B-B770-CEEDB551E45E}" presName="levelTx" presStyleLbl="revTx" presStyleIdx="0" presStyleCnt="0">
        <dgm:presLayoutVars>
          <dgm:chMax val="1"/>
          <dgm:bulletEnabled val="1"/>
        </dgm:presLayoutVars>
      </dgm:prSet>
      <dgm:spPr/>
    </dgm:pt>
    <dgm:pt modelId="{C1349865-3CAC-4E60-9692-3BC11B549CB9}" type="pres">
      <dgm:prSet presAssocID="{13758580-C0E2-495D-8EE7-338889D75FD2}" presName="Name8" presStyleCnt="0"/>
      <dgm:spPr/>
    </dgm:pt>
    <dgm:pt modelId="{6090304D-005F-40DF-AED3-1C167E97C2E7}" type="pres">
      <dgm:prSet presAssocID="{13758580-C0E2-495D-8EE7-338889D75FD2}" presName="level" presStyleLbl="node1" presStyleIdx="2" presStyleCnt="4" custLinFactNeighborX="858" custLinFactNeighborY="-1281">
        <dgm:presLayoutVars>
          <dgm:chMax val="1"/>
          <dgm:bulletEnabled val="1"/>
        </dgm:presLayoutVars>
      </dgm:prSet>
      <dgm:spPr/>
    </dgm:pt>
    <dgm:pt modelId="{59A8C463-9761-464C-8DE2-B8CE3BBC8D8E}" type="pres">
      <dgm:prSet presAssocID="{13758580-C0E2-495D-8EE7-338889D75FD2}" presName="levelTx" presStyleLbl="revTx" presStyleIdx="0" presStyleCnt="0">
        <dgm:presLayoutVars>
          <dgm:chMax val="1"/>
          <dgm:bulletEnabled val="1"/>
        </dgm:presLayoutVars>
      </dgm:prSet>
      <dgm:spPr/>
    </dgm:pt>
    <dgm:pt modelId="{D2C00884-8887-449F-9153-8E8D3A9C16C4}" type="pres">
      <dgm:prSet presAssocID="{43FC4FF2-B5BD-41E8-B99C-25AFE230FF63}" presName="Name8" presStyleCnt="0"/>
      <dgm:spPr/>
    </dgm:pt>
    <dgm:pt modelId="{6D9B7A43-A13E-4015-A644-A20097204179}" type="pres">
      <dgm:prSet presAssocID="{43FC4FF2-B5BD-41E8-B99C-25AFE230FF63}" presName="level" presStyleLbl="node1" presStyleIdx="3" presStyleCnt="4">
        <dgm:presLayoutVars>
          <dgm:chMax val="1"/>
          <dgm:bulletEnabled val="1"/>
        </dgm:presLayoutVars>
      </dgm:prSet>
      <dgm:spPr/>
    </dgm:pt>
    <dgm:pt modelId="{4F344390-8D06-4098-99AB-0F1AF088F832}" type="pres">
      <dgm:prSet presAssocID="{43FC4FF2-B5BD-41E8-B99C-25AFE230FF63}" presName="levelTx" presStyleLbl="revTx" presStyleIdx="0" presStyleCnt="0">
        <dgm:presLayoutVars>
          <dgm:chMax val="1"/>
          <dgm:bulletEnabled val="1"/>
        </dgm:presLayoutVars>
      </dgm:prSet>
      <dgm:spPr/>
    </dgm:pt>
  </dgm:ptLst>
  <dgm:cxnLst>
    <dgm:cxn modelId="{A4D1E41A-264F-418D-A8A0-01BA18F9894B}" type="presOf" srcId="{43FC4FF2-B5BD-41E8-B99C-25AFE230FF63}" destId="{6D9B7A43-A13E-4015-A644-A20097204179}" srcOrd="0" destOrd="0" presId="urn:microsoft.com/office/officeart/2005/8/layout/pyramid1"/>
    <dgm:cxn modelId="{0B23A91D-01F3-4DA0-BD9A-09B26DFEC602}" type="presOf" srcId="{13758580-C0E2-495D-8EE7-338889D75FD2}" destId="{59A8C463-9761-464C-8DE2-B8CE3BBC8D8E}" srcOrd="1" destOrd="0" presId="urn:microsoft.com/office/officeart/2005/8/layout/pyramid1"/>
    <dgm:cxn modelId="{B004311E-1220-493A-98DE-EEE207462ABE}" srcId="{7B39B6CA-066B-4E69-AB77-0AF9B303CCA4}" destId="{5ED2CB91-20FD-4159-9380-770FBE1E6621}" srcOrd="0" destOrd="0" parTransId="{FDD4F518-0E19-4694-B894-5CFD6C4D163C}" sibTransId="{2A9E659E-3D06-49AB-83CF-058126C4DE87}"/>
    <dgm:cxn modelId="{99603B1F-ADDA-4742-AE57-1CBC15287A65}" type="presOf" srcId="{DDCF6BF3-E22C-442B-B770-CEEDB551E45E}" destId="{05462688-BF8C-4FA7-81E3-6DD95B581D25}" srcOrd="0" destOrd="0" presId="urn:microsoft.com/office/officeart/2005/8/layout/pyramid1"/>
    <dgm:cxn modelId="{956A5A36-4EAD-4C98-9244-F4E6D1896AEA}" type="presOf" srcId="{13758580-C0E2-495D-8EE7-338889D75FD2}" destId="{6090304D-005F-40DF-AED3-1C167E97C2E7}" srcOrd="0" destOrd="0" presId="urn:microsoft.com/office/officeart/2005/8/layout/pyramid1"/>
    <dgm:cxn modelId="{29C25361-E80B-4AF9-B6BF-7CA376B8F03B}" srcId="{7B39B6CA-066B-4E69-AB77-0AF9B303CCA4}" destId="{DDCF6BF3-E22C-442B-B770-CEEDB551E45E}" srcOrd="1" destOrd="0" parTransId="{F5BDBE4E-564A-40E8-BF69-845C4F860581}" sibTransId="{3934A3C6-1AD0-406A-A30C-DFD9BFD31223}"/>
    <dgm:cxn modelId="{56620E85-C279-417D-8DD1-E2580E39E7C5}" type="presOf" srcId="{5ED2CB91-20FD-4159-9380-770FBE1E6621}" destId="{02CC7FCF-E93A-497F-80B1-269E5F15949B}" srcOrd="1" destOrd="0" presId="urn:microsoft.com/office/officeart/2005/8/layout/pyramid1"/>
    <dgm:cxn modelId="{BC4066A2-4AE2-49B1-BECE-A3B5BB155446}" srcId="{7B39B6CA-066B-4E69-AB77-0AF9B303CCA4}" destId="{13758580-C0E2-495D-8EE7-338889D75FD2}" srcOrd="2" destOrd="0" parTransId="{85567CBB-C704-4681-BE7E-865B941FDCC9}" sibTransId="{71CB5A60-889D-4C1E-AA7F-AFC4FA24CF97}"/>
    <dgm:cxn modelId="{5D63CBA5-E154-4E86-8282-ED044BAD4481}" srcId="{7B39B6CA-066B-4E69-AB77-0AF9B303CCA4}" destId="{43FC4FF2-B5BD-41E8-B99C-25AFE230FF63}" srcOrd="3" destOrd="0" parTransId="{9AEB0F2B-47F8-4068-A9DA-9FBF9486CDBB}" sibTransId="{844A2BBE-D653-4560-83F7-3C4A6E6EDA77}"/>
    <dgm:cxn modelId="{32D06DB0-E0A1-4266-BCA0-A31944612ACC}" type="presOf" srcId="{DDCF6BF3-E22C-442B-B770-CEEDB551E45E}" destId="{F4BA68C9-7E91-49AE-933C-D87A665608A6}" srcOrd="1" destOrd="0" presId="urn:microsoft.com/office/officeart/2005/8/layout/pyramid1"/>
    <dgm:cxn modelId="{74F68DC3-E6DA-47B7-89AE-FEF135B63F72}" type="presOf" srcId="{5ED2CB91-20FD-4159-9380-770FBE1E6621}" destId="{F7FD4ADB-A437-4172-8793-07B1EEDE80A1}" srcOrd="0" destOrd="0" presId="urn:microsoft.com/office/officeart/2005/8/layout/pyramid1"/>
    <dgm:cxn modelId="{BF74DACE-E69A-4337-AB12-70D016014CFB}" type="presOf" srcId="{7B39B6CA-066B-4E69-AB77-0AF9B303CCA4}" destId="{BA073F52-B9B3-4F8A-BC7A-ECF2E506FD0E}" srcOrd="0" destOrd="0" presId="urn:microsoft.com/office/officeart/2005/8/layout/pyramid1"/>
    <dgm:cxn modelId="{5E075EDC-5C5C-45FF-BE94-1AA94D8A4BEE}" type="presOf" srcId="{43FC4FF2-B5BD-41E8-B99C-25AFE230FF63}" destId="{4F344390-8D06-4098-99AB-0F1AF088F832}" srcOrd="1" destOrd="0" presId="urn:microsoft.com/office/officeart/2005/8/layout/pyramid1"/>
    <dgm:cxn modelId="{E3633E48-C976-4316-9280-A76EED5DA8EF}" type="presParOf" srcId="{BA073F52-B9B3-4F8A-BC7A-ECF2E506FD0E}" destId="{27D95FAD-548A-4CC6-B626-AFA7F8B60838}" srcOrd="0" destOrd="0" presId="urn:microsoft.com/office/officeart/2005/8/layout/pyramid1"/>
    <dgm:cxn modelId="{75802BB9-4572-41EC-B94E-C4EB68FB9E02}" type="presParOf" srcId="{27D95FAD-548A-4CC6-B626-AFA7F8B60838}" destId="{F7FD4ADB-A437-4172-8793-07B1EEDE80A1}" srcOrd="0" destOrd="0" presId="urn:microsoft.com/office/officeart/2005/8/layout/pyramid1"/>
    <dgm:cxn modelId="{36680287-737D-4DEE-B4B9-09FD76F7EFDD}" type="presParOf" srcId="{27D95FAD-548A-4CC6-B626-AFA7F8B60838}" destId="{02CC7FCF-E93A-497F-80B1-269E5F15949B}" srcOrd="1" destOrd="0" presId="urn:microsoft.com/office/officeart/2005/8/layout/pyramid1"/>
    <dgm:cxn modelId="{C4A17043-6625-4D99-A1AD-2B6A53530D22}" type="presParOf" srcId="{BA073F52-B9B3-4F8A-BC7A-ECF2E506FD0E}" destId="{0DCA24A4-790E-4E23-9C38-D96ADE442E7D}" srcOrd="1" destOrd="0" presId="urn:microsoft.com/office/officeart/2005/8/layout/pyramid1"/>
    <dgm:cxn modelId="{0FEF9BFC-7B3B-4C6B-89E8-99966E11286D}" type="presParOf" srcId="{0DCA24A4-790E-4E23-9C38-D96ADE442E7D}" destId="{05462688-BF8C-4FA7-81E3-6DD95B581D25}" srcOrd="0" destOrd="0" presId="urn:microsoft.com/office/officeart/2005/8/layout/pyramid1"/>
    <dgm:cxn modelId="{FBFE0DCA-DC32-466A-81FB-07910F8572AA}" type="presParOf" srcId="{0DCA24A4-790E-4E23-9C38-D96ADE442E7D}" destId="{F4BA68C9-7E91-49AE-933C-D87A665608A6}" srcOrd="1" destOrd="0" presId="urn:microsoft.com/office/officeart/2005/8/layout/pyramid1"/>
    <dgm:cxn modelId="{69DA0998-1E95-452F-8E3C-CA8817AFBFD2}" type="presParOf" srcId="{BA073F52-B9B3-4F8A-BC7A-ECF2E506FD0E}" destId="{C1349865-3CAC-4E60-9692-3BC11B549CB9}" srcOrd="2" destOrd="0" presId="urn:microsoft.com/office/officeart/2005/8/layout/pyramid1"/>
    <dgm:cxn modelId="{546D5B84-5598-46DC-B81F-4ACF86C9B9D2}" type="presParOf" srcId="{C1349865-3CAC-4E60-9692-3BC11B549CB9}" destId="{6090304D-005F-40DF-AED3-1C167E97C2E7}" srcOrd="0" destOrd="0" presId="urn:microsoft.com/office/officeart/2005/8/layout/pyramid1"/>
    <dgm:cxn modelId="{204D1A87-7BAD-444E-8A5B-5FFC24DCEB96}" type="presParOf" srcId="{C1349865-3CAC-4E60-9692-3BC11B549CB9}" destId="{59A8C463-9761-464C-8DE2-B8CE3BBC8D8E}" srcOrd="1" destOrd="0" presId="urn:microsoft.com/office/officeart/2005/8/layout/pyramid1"/>
    <dgm:cxn modelId="{DD89E29D-4163-43DF-B43F-80BAB34A31D4}" type="presParOf" srcId="{BA073F52-B9B3-4F8A-BC7A-ECF2E506FD0E}" destId="{D2C00884-8887-449F-9153-8E8D3A9C16C4}" srcOrd="3" destOrd="0" presId="urn:microsoft.com/office/officeart/2005/8/layout/pyramid1"/>
    <dgm:cxn modelId="{C9D4D35A-C858-4C3C-9834-2547660D61E3}" type="presParOf" srcId="{D2C00884-8887-449F-9153-8E8D3A9C16C4}" destId="{6D9B7A43-A13E-4015-A644-A20097204179}" srcOrd="0" destOrd="0" presId="urn:microsoft.com/office/officeart/2005/8/layout/pyramid1"/>
    <dgm:cxn modelId="{9BC0B27E-A150-4D39-8707-417A0A2264F5}" type="presParOf" srcId="{D2C00884-8887-449F-9153-8E8D3A9C16C4}" destId="{4F344390-8D06-4098-99AB-0F1AF088F83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9B6CA-066B-4E69-AB77-0AF9B303CCA4}" type="doc">
      <dgm:prSet loTypeId="urn:microsoft.com/office/officeart/2005/8/layout/pyramid1" loCatId="pyramid" qsTypeId="urn:microsoft.com/office/officeart/2005/8/quickstyle/simple1" qsCatId="simple" csTypeId="urn:microsoft.com/office/officeart/2005/8/colors/accent1_2" csCatId="accent1" phldr="1"/>
      <dgm:spPr>
        <a:scene3d>
          <a:camera prst="orthographicFront">
            <a:rot lat="34" lon="0" rev="10800032"/>
          </a:camera>
          <a:lightRig rig="threePt" dir="t"/>
        </a:scene3d>
      </dgm:spPr>
    </dgm:pt>
    <dgm:pt modelId="{5ED2CB91-20FD-4159-9380-770FBE1E6621}">
      <dgm:prSet phldrT="[Текст]" custT="1"/>
      <dgm:spPr>
        <a:solidFill>
          <a:srgbClr val="002060"/>
        </a:solidFill>
        <a:scene3d>
          <a:camera prst="orthographicFront">
            <a:rot lat="34" lon="0" rev="10800032"/>
          </a:camera>
          <a:lightRig rig="threePt" dir="t"/>
        </a:scene3d>
        <a:sp3d/>
      </dgm:spPr>
      <dgm:t>
        <a:bodyPr>
          <a:flatTx/>
        </a:bodyPr>
        <a:lstStyle/>
        <a:p>
          <a:r>
            <a:rPr lang="ru-RU" sz="1000" dirty="0">
              <a:solidFill>
                <a:schemeClr val="bg1"/>
              </a:solidFill>
              <a:latin typeface="Century Gothic" pitchFamily="34" charset="0"/>
            </a:rPr>
            <a:t>ПМСП                СЭС    </a:t>
          </a:r>
        </a:p>
      </dgm:t>
    </dgm:pt>
    <dgm:pt modelId="{FDD4F518-0E19-4694-B894-5CFD6C4D163C}" type="parTrans" cxnId="{B004311E-1220-493A-98DE-EEE207462ABE}">
      <dgm:prSet/>
      <dgm:spPr/>
      <dgm:t>
        <a:bodyPr/>
        <a:lstStyle/>
        <a:p>
          <a:endParaRPr lang="ru-RU" sz="1000">
            <a:latin typeface="Century Gothic" pitchFamily="34" charset="0"/>
          </a:endParaRPr>
        </a:p>
      </dgm:t>
    </dgm:pt>
    <dgm:pt modelId="{2A9E659E-3D06-49AB-83CF-058126C4DE87}" type="sibTrans" cxnId="{B004311E-1220-493A-98DE-EEE207462ABE}">
      <dgm:prSet/>
      <dgm:spPr/>
      <dgm:t>
        <a:bodyPr/>
        <a:lstStyle/>
        <a:p>
          <a:endParaRPr lang="ru-RU" sz="1000">
            <a:latin typeface="Century Gothic" pitchFamily="34" charset="0"/>
          </a:endParaRPr>
        </a:p>
      </dgm:t>
    </dgm:pt>
    <dgm:pt modelId="{DDCF6BF3-E22C-442B-B770-CEEDB551E45E}">
      <dgm:prSet phldrT="[Текст]" custT="1"/>
      <dgm:spPr>
        <a:solidFill>
          <a:srgbClr val="002060"/>
        </a:solidFill>
        <a:scene3d>
          <a:camera prst="orthographicFront">
            <a:rot lat="34" lon="0" rev="10800032"/>
          </a:camera>
          <a:lightRig rig="threePt" dir="t"/>
        </a:scene3d>
        <a:sp3d/>
      </dgm:spPr>
      <dgm:t>
        <a:bodyPr>
          <a:flatTx/>
        </a:bodyPr>
        <a:lstStyle/>
        <a:p>
          <a:r>
            <a:rPr lang="ru-RU" sz="1000" dirty="0">
              <a:solidFill>
                <a:schemeClr val="bg1"/>
              </a:solidFill>
              <a:latin typeface="Century Gothic" pitchFamily="34" charset="0"/>
            </a:rPr>
            <a:t>Специализированная помощь </a:t>
          </a:r>
        </a:p>
      </dgm:t>
    </dgm:pt>
    <dgm:pt modelId="{F5BDBE4E-564A-40E8-BF69-845C4F860581}" type="parTrans" cxnId="{29C25361-E80B-4AF9-B6BF-7CA376B8F03B}">
      <dgm:prSet/>
      <dgm:spPr/>
      <dgm:t>
        <a:bodyPr/>
        <a:lstStyle/>
        <a:p>
          <a:endParaRPr lang="ru-RU" sz="1000">
            <a:latin typeface="Century Gothic" pitchFamily="34" charset="0"/>
          </a:endParaRPr>
        </a:p>
      </dgm:t>
    </dgm:pt>
    <dgm:pt modelId="{3934A3C6-1AD0-406A-A30C-DFD9BFD31223}" type="sibTrans" cxnId="{29C25361-E80B-4AF9-B6BF-7CA376B8F03B}">
      <dgm:prSet/>
      <dgm:spPr/>
      <dgm:t>
        <a:bodyPr/>
        <a:lstStyle/>
        <a:p>
          <a:endParaRPr lang="ru-RU" sz="1000">
            <a:latin typeface="Century Gothic" pitchFamily="34" charset="0"/>
          </a:endParaRPr>
        </a:p>
      </dgm:t>
    </dgm:pt>
    <dgm:pt modelId="{13758580-C0E2-495D-8EE7-338889D75FD2}">
      <dgm:prSet phldrT="[Текст]" custT="1"/>
      <dgm:spPr>
        <a:solidFill>
          <a:srgbClr val="002060"/>
        </a:solidFill>
        <a:scene3d>
          <a:camera prst="orthographicFront">
            <a:rot lat="34" lon="0" rev="10800032"/>
          </a:camera>
          <a:lightRig rig="threePt" dir="t"/>
        </a:scene3d>
        <a:sp3d/>
      </dgm:spPr>
      <dgm:t>
        <a:bodyPr>
          <a:flatTx/>
        </a:bodyPr>
        <a:lstStyle/>
        <a:p>
          <a:r>
            <a:rPr lang="ru-RU" sz="1000" dirty="0">
              <a:solidFill>
                <a:schemeClr val="bg1"/>
              </a:solidFill>
              <a:latin typeface="Century Gothic" pitchFamily="34" charset="0"/>
            </a:rPr>
            <a:t>Высокоспециализированная помощь (НИИ и НЦ)</a:t>
          </a:r>
        </a:p>
      </dgm:t>
    </dgm:pt>
    <dgm:pt modelId="{85567CBB-C704-4681-BE7E-865B941FDCC9}" type="parTrans" cxnId="{BC4066A2-4AE2-49B1-BECE-A3B5BB155446}">
      <dgm:prSet/>
      <dgm:spPr/>
      <dgm:t>
        <a:bodyPr/>
        <a:lstStyle/>
        <a:p>
          <a:endParaRPr lang="ru-RU" sz="1000">
            <a:latin typeface="Century Gothic" pitchFamily="34" charset="0"/>
          </a:endParaRPr>
        </a:p>
      </dgm:t>
    </dgm:pt>
    <dgm:pt modelId="{71CB5A60-889D-4C1E-AA7F-AFC4FA24CF97}" type="sibTrans" cxnId="{BC4066A2-4AE2-49B1-BECE-A3B5BB155446}">
      <dgm:prSet/>
      <dgm:spPr/>
      <dgm:t>
        <a:bodyPr/>
        <a:lstStyle/>
        <a:p>
          <a:endParaRPr lang="ru-RU" sz="1000">
            <a:latin typeface="Century Gothic" pitchFamily="34" charset="0"/>
          </a:endParaRPr>
        </a:p>
      </dgm:t>
    </dgm:pt>
    <dgm:pt modelId="{BA073F52-B9B3-4F8A-BC7A-ECF2E506FD0E}" type="pres">
      <dgm:prSet presAssocID="{7B39B6CA-066B-4E69-AB77-0AF9B303CCA4}" presName="Name0" presStyleCnt="0">
        <dgm:presLayoutVars>
          <dgm:dir/>
          <dgm:animLvl val="lvl"/>
          <dgm:resizeHandles val="exact"/>
        </dgm:presLayoutVars>
      </dgm:prSet>
      <dgm:spPr/>
    </dgm:pt>
    <dgm:pt modelId="{27D95FAD-548A-4CC6-B626-AFA7F8B60838}" type="pres">
      <dgm:prSet presAssocID="{5ED2CB91-20FD-4159-9380-770FBE1E6621}" presName="Name8" presStyleCnt="0"/>
      <dgm:spPr>
        <a:scene3d>
          <a:camera prst="orthographicFront">
            <a:rot lat="34" lon="0" rev="10800032"/>
          </a:camera>
          <a:lightRig rig="threePt" dir="t"/>
        </a:scene3d>
        <a:sp3d/>
      </dgm:spPr>
    </dgm:pt>
    <dgm:pt modelId="{F7FD4ADB-A437-4172-8793-07B1EEDE80A1}" type="pres">
      <dgm:prSet presAssocID="{5ED2CB91-20FD-4159-9380-770FBE1E6621}" presName="level" presStyleLbl="node1" presStyleIdx="0" presStyleCnt="3">
        <dgm:presLayoutVars>
          <dgm:chMax val="1"/>
          <dgm:bulletEnabled val="1"/>
        </dgm:presLayoutVars>
      </dgm:prSet>
      <dgm:spPr/>
    </dgm:pt>
    <dgm:pt modelId="{02CC7FCF-E93A-497F-80B1-269E5F15949B}" type="pres">
      <dgm:prSet presAssocID="{5ED2CB91-20FD-4159-9380-770FBE1E6621}" presName="levelTx" presStyleLbl="revTx" presStyleIdx="0" presStyleCnt="0">
        <dgm:presLayoutVars>
          <dgm:chMax val="1"/>
          <dgm:bulletEnabled val="1"/>
        </dgm:presLayoutVars>
      </dgm:prSet>
      <dgm:spPr/>
    </dgm:pt>
    <dgm:pt modelId="{0DCA24A4-790E-4E23-9C38-D96ADE442E7D}" type="pres">
      <dgm:prSet presAssocID="{DDCF6BF3-E22C-442B-B770-CEEDB551E45E}" presName="Name8" presStyleCnt="0"/>
      <dgm:spPr>
        <a:scene3d>
          <a:camera prst="orthographicFront">
            <a:rot lat="34" lon="0" rev="10800032"/>
          </a:camera>
          <a:lightRig rig="threePt" dir="t"/>
        </a:scene3d>
        <a:sp3d/>
      </dgm:spPr>
    </dgm:pt>
    <dgm:pt modelId="{05462688-BF8C-4FA7-81E3-6DD95B581D25}" type="pres">
      <dgm:prSet presAssocID="{DDCF6BF3-E22C-442B-B770-CEEDB551E45E}" presName="level" presStyleLbl="node1" presStyleIdx="1" presStyleCnt="3">
        <dgm:presLayoutVars>
          <dgm:chMax val="1"/>
          <dgm:bulletEnabled val="1"/>
        </dgm:presLayoutVars>
      </dgm:prSet>
      <dgm:spPr/>
    </dgm:pt>
    <dgm:pt modelId="{F4BA68C9-7E91-49AE-933C-D87A665608A6}" type="pres">
      <dgm:prSet presAssocID="{DDCF6BF3-E22C-442B-B770-CEEDB551E45E}" presName="levelTx" presStyleLbl="revTx" presStyleIdx="0" presStyleCnt="0">
        <dgm:presLayoutVars>
          <dgm:chMax val="1"/>
          <dgm:bulletEnabled val="1"/>
        </dgm:presLayoutVars>
      </dgm:prSet>
      <dgm:spPr/>
    </dgm:pt>
    <dgm:pt modelId="{C1349865-3CAC-4E60-9692-3BC11B549CB9}" type="pres">
      <dgm:prSet presAssocID="{13758580-C0E2-495D-8EE7-338889D75FD2}" presName="Name8" presStyleCnt="0"/>
      <dgm:spPr>
        <a:scene3d>
          <a:camera prst="orthographicFront">
            <a:rot lat="34" lon="0" rev="10800032"/>
          </a:camera>
          <a:lightRig rig="threePt" dir="t"/>
        </a:scene3d>
        <a:sp3d/>
      </dgm:spPr>
    </dgm:pt>
    <dgm:pt modelId="{6090304D-005F-40DF-AED3-1C167E97C2E7}" type="pres">
      <dgm:prSet presAssocID="{13758580-C0E2-495D-8EE7-338889D75FD2}" presName="level" presStyleLbl="node1" presStyleIdx="2" presStyleCnt="3">
        <dgm:presLayoutVars>
          <dgm:chMax val="1"/>
          <dgm:bulletEnabled val="1"/>
        </dgm:presLayoutVars>
      </dgm:prSet>
      <dgm:spPr/>
    </dgm:pt>
    <dgm:pt modelId="{59A8C463-9761-464C-8DE2-B8CE3BBC8D8E}" type="pres">
      <dgm:prSet presAssocID="{13758580-C0E2-495D-8EE7-338889D75FD2}" presName="levelTx" presStyleLbl="revTx" presStyleIdx="0" presStyleCnt="0">
        <dgm:presLayoutVars>
          <dgm:chMax val="1"/>
          <dgm:bulletEnabled val="1"/>
        </dgm:presLayoutVars>
      </dgm:prSet>
      <dgm:spPr/>
    </dgm:pt>
  </dgm:ptLst>
  <dgm:cxnLst>
    <dgm:cxn modelId="{B004311E-1220-493A-98DE-EEE207462ABE}" srcId="{7B39B6CA-066B-4E69-AB77-0AF9B303CCA4}" destId="{5ED2CB91-20FD-4159-9380-770FBE1E6621}" srcOrd="0" destOrd="0" parTransId="{FDD4F518-0E19-4694-B894-5CFD6C4D163C}" sibTransId="{2A9E659E-3D06-49AB-83CF-058126C4DE87}"/>
    <dgm:cxn modelId="{DB38A430-F70B-4B02-8A35-8FA39AE216A6}" type="presOf" srcId="{13758580-C0E2-495D-8EE7-338889D75FD2}" destId="{6090304D-005F-40DF-AED3-1C167E97C2E7}" srcOrd="0" destOrd="0" presId="urn:microsoft.com/office/officeart/2005/8/layout/pyramid1"/>
    <dgm:cxn modelId="{DD6EC036-3A69-42F8-9C53-D6BDCF148E0D}" type="presOf" srcId="{5ED2CB91-20FD-4159-9380-770FBE1E6621}" destId="{02CC7FCF-E93A-497F-80B1-269E5F15949B}" srcOrd="1" destOrd="0" presId="urn:microsoft.com/office/officeart/2005/8/layout/pyramid1"/>
    <dgm:cxn modelId="{29C25361-E80B-4AF9-B6BF-7CA376B8F03B}" srcId="{7B39B6CA-066B-4E69-AB77-0AF9B303CCA4}" destId="{DDCF6BF3-E22C-442B-B770-CEEDB551E45E}" srcOrd="1" destOrd="0" parTransId="{F5BDBE4E-564A-40E8-BF69-845C4F860581}" sibTransId="{3934A3C6-1AD0-406A-A30C-DFD9BFD31223}"/>
    <dgm:cxn modelId="{9BA27D82-BD3D-4F3A-8D20-41A2EED1E036}" type="presOf" srcId="{DDCF6BF3-E22C-442B-B770-CEEDB551E45E}" destId="{05462688-BF8C-4FA7-81E3-6DD95B581D25}" srcOrd="0" destOrd="0" presId="urn:microsoft.com/office/officeart/2005/8/layout/pyramid1"/>
    <dgm:cxn modelId="{37A1BA89-5712-4728-A802-691B2D4D8379}" type="presOf" srcId="{5ED2CB91-20FD-4159-9380-770FBE1E6621}" destId="{F7FD4ADB-A437-4172-8793-07B1EEDE80A1}" srcOrd="0" destOrd="0" presId="urn:microsoft.com/office/officeart/2005/8/layout/pyramid1"/>
    <dgm:cxn modelId="{BC4066A2-4AE2-49B1-BECE-A3B5BB155446}" srcId="{7B39B6CA-066B-4E69-AB77-0AF9B303CCA4}" destId="{13758580-C0E2-495D-8EE7-338889D75FD2}" srcOrd="2" destOrd="0" parTransId="{85567CBB-C704-4681-BE7E-865B941FDCC9}" sibTransId="{71CB5A60-889D-4C1E-AA7F-AFC4FA24CF97}"/>
    <dgm:cxn modelId="{C38ACCC7-731A-496D-984E-430DA7AEA1DD}" type="presOf" srcId="{DDCF6BF3-E22C-442B-B770-CEEDB551E45E}" destId="{F4BA68C9-7E91-49AE-933C-D87A665608A6}" srcOrd="1" destOrd="0" presId="urn:microsoft.com/office/officeart/2005/8/layout/pyramid1"/>
    <dgm:cxn modelId="{35D0A6D2-EE49-44FA-85FF-642C118A8494}" type="presOf" srcId="{13758580-C0E2-495D-8EE7-338889D75FD2}" destId="{59A8C463-9761-464C-8DE2-B8CE3BBC8D8E}" srcOrd="1" destOrd="0" presId="urn:microsoft.com/office/officeart/2005/8/layout/pyramid1"/>
    <dgm:cxn modelId="{1A7167DC-9EA3-4BC5-970B-5F802E367F6C}" type="presOf" srcId="{7B39B6CA-066B-4E69-AB77-0AF9B303CCA4}" destId="{BA073F52-B9B3-4F8A-BC7A-ECF2E506FD0E}" srcOrd="0" destOrd="0" presId="urn:microsoft.com/office/officeart/2005/8/layout/pyramid1"/>
    <dgm:cxn modelId="{BBE3A7A4-86C7-4EFD-9736-9AD5F832DE85}" type="presParOf" srcId="{BA073F52-B9B3-4F8A-BC7A-ECF2E506FD0E}" destId="{27D95FAD-548A-4CC6-B626-AFA7F8B60838}" srcOrd="0" destOrd="0" presId="urn:microsoft.com/office/officeart/2005/8/layout/pyramid1"/>
    <dgm:cxn modelId="{199B21B1-91E9-4DA2-9198-267981D09B90}" type="presParOf" srcId="{27D95FAD-548A-4CC6-B626-AFA7F8B60838}" destId="{F7FD4ADB-A437-4172-8793-07B1EEDE80A1}" srcOrd="0" destOrd="0" presId="urn:microsoft.com/office/officeart/2005/8/layout/pyramid1"/>
    <dgm:cxn modelId="{BD069C18-830A-4648-8781-B9EF1161EB07}" type="presParOf" srcId="{27D95FAD-548A-4CC6-B626-AFA7F8B60838}" destId="{02CC7FCF-E93A-497F-80B1-269E5F15949B}" srcOrd="1" destOrd="0" presId="urn:microsoft.com/office/officeart/2005/8/layout/pyramid1"/>
    <dgm:cxn modelId="{318CAF78-4EE9-416F-B332-FA95CBF743C6}" type="presParOf" srcId="{BA073F52-B9B3-4F8A-BC7A-ECF2E506FD0E}" destId="{0DCA24A4-790E-4E23-9C38-D96ADE442E7D}" srcOrd="1" destOrd="0" presId="urn:microsoft.com/office/officeart/2005/8/layout/pyramid1"/>
    <dgm:cxn modelId="{C3428E94-0852-494C-BAB8-47313606FFCB}" type="presParOf" srcId="{0DCA24A4-790E-4E23-9C38-D96ADE442E7D}" destId="{05462688-BF8C-4FA7-81E3-6DD95B581D25}" srcOrd="0" destOrd="0" presId="urn:microsoft.com/office/officeart/2005/8/layout/pyramid1"/>
    <dgm:cxn modelId="{264E6A47-6E87-4978-839C-B3CE95F3A769}" type="presParOf" srcId="{0DCA24A4-790E-4E23-9C38-D96ADE442E7D}" destId="{F4BA68C9-7E91-49AE-933C-D87A665608A6}" srcOrd="1" destOrd="0" presId="urn:microsoft.com/office/officeart/2005/8/layout/pyramid1"/>
    <dgm:cxn modelId="{0868FAB9-B700-4C82-A2DE-C530F335BA2F}" type="presParOf" srcId="{BA073F52-B9B3-4F8A-BC7A-ECF2E506FD0E}" destId="{C1349865-3CAC-4E60-9692-3BC11B549CB9}" srcOrd="2" destOrd="0" presId="urn:microsoft.com/office/officeart/2005/8/layout/pyramid1"/>
    <dgm:cxn modelId="{AF9BEA37-FE0F-4462-977B-2DBF43EC4713}" type="presParOf" srcId="{C1349865-3CAC-4E60-9692-3BC11B549CB9}" destId="{6090304D-005F-40DF-AED3-1C167E97C2E7}" srcOrd="0" destOrd="0" presId="urn:microsoft.com/office/officeart/2005/8/layout/pyramid1"/>
    <dgm:cxn modelId="{C35D0FD7-08C0-40C8-AA58-9713FD5E42AD}" type="presParOf" srcId="{C1349865-3CAC-4E60-9692-3BC11B549CB9}" destId="{59A8C463-9761-464C-8DE2-B8CE3BBC8D8E}" srcOrd="1" destOrd="0" presId="urn:microsoft.com/office/officeart/2005/8/layout/pyramid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60A90-E516-422F-8517-B73E88B6FD4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7FDF6A52-4E13-4D36-A864-DC72B64AEF27}">
      <dgm:prSet phldrT="[Текст]"/>
      <dgm:spPr>
        <a:solidFill>
          <a:srgbClr val="002060"/>
        </a:solidFill>
      </dgm:spPr>
      <dgm:t>
        <a:bodyPr/>
        <a:lstStyle/>
        <a:p>
          <a:r>
            <a:rPr lang="ru-RU" dirty="0">
              <a:latin typeface="Century Gothic" pitchFamily="34" charset="0"/>
            </a:rPr>
            <a:t>ПМСП</a:t>
          </a:r>
        </a:p>
      </dgm:t>
    </dgm:pt>
    <dgm:pt modelId="{D1EEA514-011F-4CA3-9452-6FB234593C43}" type="parTrans" cxnId="{5F033B11-125A-49FD-8408-7C9EB398E7A1}">
      <dgm:prSet/>
      <dgm:spPr/>
      <dgm:t>
        <a:bodyPr/>
        <a:lstStyle/>
        <a:p>
          <a:endParaRPr lang="ru-RU">
            <a:latin typeface="Century Gothic" pitchFamily="34" charset="0"/>
          </a:endParaRPr>
        </a:p>
      </dgm:t>
    </dgm:pt>
    <dgm:pt modelId="{69B81F26-2A52-43B3-A934-656429B08101}" type="sibTrans" cxnId="{5F033B11-125A-49FD-8408-7C9EB398E7A1}">
      <dgm:prSet/>
      <dgm:spPr/>
      <dgm:t>
        <a:bodyPr/>
        <a:lstStyle/>
        <a:p>
          <a:endParaRPr lang="ru-RU">
            <a:latin typeface="Century Gothic" pitchFamily="34" charset="0"/>
          </a:endParaRPr>
        </a:p>
      </dgm:t>
    </dgm:pt>
    <dgm:pt modelId="{23FF1BC8-BF79-4D32-861F-CA9AA0C776E7}">
      <dgm:prSet phldrT="[Текст]" custT="1"/>
      <dgm:spPr>
        <a:solidFill>
          <a:srgbClr val="002060"/>
        </a:solidFill>
      </dgm:spPr>
      <dgm:t>
        <a:bodyPr/>
        <a:lstStyle/>
        <a:p>
          <a:r>
            <a:rPr lang="ru-RU" sz="800" dirty="0">
              <a:latin typeface="+mn-lt"/>
            </a:rPr>
            <a:t>скрининг</a:t>
          </a:r>
        </a:p>
      </dgm:t>
    </dgm:pt>
    <dgm:pt modelId="{1B823829-BA97-4A11-A7E3-B068F4AED2B9}" type="parTrans" cxnId="{D88A3D71-6A8F-4EA9-9DCA-9C1778410782}">
      <dgm:prSet/>
      <dgm:spPr/>
      <dgm:t>
        <a:bodyPr/>
        <a:lstStyle/>
        <a:p>
          <a:endParaRPr lang="ru-RU">
            <a:latin typeface="Century Gothic" pitchFamily="34" charset="0"/>
          </a:endParaRPr>
        </a:p>
      </dgm:t>
    </dgm:pt>
    <dgm:pt modelId="{FD65A16F-1BF2-4D5C-A194-3703F9B912D9}" type="sibTrans" cxnId="{D88A3D71-6A8F-4EA9-9DCA-9C1778410782}">
      <dgm:prSet/>
      <dgm:spPr/>
      <dgm:t>
        <a:bodyPr/>
        <a:lstStyle/>
        <a:p>
          <a:endParaRPr lang="ru-RU">
            <a:latin typeface="Century Gothic" pitchFamily="34" charset="0"/>
          </a:endParaRPr>
        </a:p>
      </dgm:t>
    </dgm:pt>
    <dgm:pt modelId="{21469C7C-4004-41BC-B8AA-A9F48EA61DC4}">
      <dgm:prSet phldrT="[Текст]" custT="1"/>
      <dgm:spPr>
        <a:solidFill>
          <a:srgbClr val="002060"/>
        </a:solidFill>
      </dgm:spPr>
      <dgm:t>
        <a:bodyPr/>
        <a:lstStyle/>
        <a:p>
          <a:r>
            <a:rPr lang="ru-RU" sz="800" dirty="0" err="1">
              <a:latin typeface="+mn-lt"/>
            </a:rPr>
            <a:t>амбула</a:t>
          </a:r>
          <a:r>
            <a:rPr lang="ru-RU" sz="800" dirty="0">
              <a:latin typeface="+mn-lt"/>
            </a:rPr>
            <a:t>-торное лечение</a:t>
          </a:r>
        </a:p>
      </dgm:t>
    </dgm:pt>
    <dgm:pt modelId="{6A3FA6F6-6A40-4BF1-8344-4115DB7B5F9C}" type="parTrans" cxnId="{68E11BF8-86CE-47E4-B0ED-868CF0E6FA45}">
      <dgm:prSet/>
      <dgm:spPr/>
      <dgm:t>
        <a:bodyPr/>
        <a:lstStyle/>
        <a:p>
          <a:endParaRPr lang="ru-RU">
            <a:latin typeface="Century Gothic" pitchFamily="34" charset="0"/>
          </a:endParaRPr>
        </a:p>
      </dgm:t>
    </dgm:pt>
    <dgm:pt modelId="{2A92D404-FFEA-4065-8533-5D360ED1CE23}" type="sibTrans" cxnId="{68E11BF8-86CE-47E4-B0ED-868CF0E6FA45}">
      <dgm:prSet/>
      <dgm:spPr/>
      <dgm:t>
        <a:bodyPr/>
        <a:lstStyle/>
        <a:p>
          <a:endParaRPr lang="ru-RU">
            <a:latin typeface="Century Gothic" pitchFamily="34" charset="0"/>
          </a:endParaRPr>
        </a:p>
      </dgm:t>
    </dgm:pt>
    <dgm:pt modelId="{719E3C24-1DD6-436A-90B3-E40B6B3CAF04}">
      <dgm:prSet phldrT="[Текст]" custT="1"/>
      <dgm:spPr>
        <a:solidFill>
          <a:srgbClr val="002060"/>
        </a:solidFill>
      </dgm:spPr>
      <dgm:t>
        <a:bodyPr/>
        <a:lstStyle/>
        <a:p>
          <a:r>
            <a:rPr lang="ru-RU" sz="800" dirty="0">
              <a:latin typeface="+mn-lt"/>
            </a:rPr>
            <a:t>стационар</a:t>
          </a:r>
        </a:p>
      </dgm:t>
    </dgm:pt>
    <dgm:pt modelId="{34AC5526-6B53-4436-A228-ACCEBD095644}" type="parTrans" cxnId="{851AF18F-3097-43C9-BEC5-072474BDBFB0}">
      <dgm:prSet/>
      <dgm:spPr/>
      <dgm:t>
        <a:bodyPr/>
        <a:lstStyle/>
        <a:p>
          <a:endParaRPr lang="ru-RU">
            <a:latin typeface="Century Gothic" pitchFamily="34" charset="0"/>
          </a:endParaRPr>
        </a:p>
      </dgm:t>
    </dgm:pt>
    <dgm:pt modelId="{81AE8B16-7342-4B3D-AFAC-C88726C07701}" type="sibTrans" cxnId="{851AF18F-3097-43C9-BEC5-072474BDBFB0}">
      <dgm:prSet/>
      <dgm:spPr/>
      <dgm:t>
        <a:bodyPr/>
        <a:lstStyle/>
        <a:p>
          <a:endParaRPr lang="ru-RU">
            <a:latin typeface="Century Gothic" pitchFamily="34" charset="0"/>
          </a:endParaRPr>
        </a:p>
      </dgm:t>
    </dgm:pt>
    <dgm:pt modelId="{74F472C4-FBF7-45ED-AF6A-7B8E4283D329}">
      <dgm:prSet phldrT="[Текст]" custT="1"/>
      <dgm:spPr>
        <a:solidFill>
          <a:srgbClr val="002060"/>
        </a:solidFill>
      </dgm:spPr>
      <dgm:t>
        <a:bodyPr/>
        <a:lstStyle/>
        <a:p>
          <a:r>
            <a:rPr lang="kk-KZ" sz="800" dirty="0">
              <a:latin typeface="+mn-lt"/>
            </a:rPr>
            <a:t>р</a:t>
          </a:r>
          <a:r>
            <a:rPr lang="ru-RU" sz="800" dirty="0" err="1">
              <a:latin typeface="+mn-lt"/>
            </a:rPr>
            <a:t>еаби</a:t>
          </a:r>
          <a:endParaRPr lang="en-US" sz="800" dirty="0">
            <a:latin typeface="+mn-lt"/>
          </a:endParaRPr>
        </a:p>
        <a:p>
          <a:r>
            <a:rPr lang="ru-RU" sz="800" dirty="0" err="1">
              <a:latin typeface="+mn-lt"/>
            </a:rPr>
            <a:t>литаци</a:t>
          </a:r>
          <a:r>
            <a:rPr lang="ru-RU" sz="800" dirty="0" err="1">
              <a:latin typeface="Century Gothic" pitchFamily="34" charset="0"/>
            </a:rPr>
            <a:t>я</a:t>
          </a:r>
          <a:endParaRPr lang="ru-RU" sz="800" dirty="0">
            <a:latin typeface="Century Gothic" pitchFamily="34" charset="0"/>
          </a:endParaRPr>
        </a:p>
      </dgm:t>
    </dgm:pt>
    <dgm:pt modelId="{4C6CF0DB-F1F4-49F5-B6E7-B6C20DF22A37}" type="parTrans" cxnId="{1D4CDC51-F1BF-47CB-9244-951F2CD1A5D5}">
      <dgm:prSet/>
      <dgm:spPr/>
      <dgm:t>
        <a:bodyPr/>
        <a:lstStyle/>
        <a:p>
          <a:endParaRPr lang="ru-RU">
            <a:latin typeface="Century Gothic" pitchFamily="34" charset="0"/>
          </a:endParaRPr>
        </a:p>
      </dgm:t>
    </dgm:pt>
    <dgm:pt modelId="{973F9D97-00BD-4A2F-90CB-7981225BAE54}" type="sibTrans" cxnId="{1D4CDC51-F1BF-47CB-9244-951F2CD1A5D5}">
      <dgm:prSet/>
      <dgm:spPr/>
      <dgm:t>
        <a:bodyPr/>
        <a:lstStyle/>
        <a:p>
          <a:endParaRPr lang="ru-RU">
            <a:latin typeface="Century Gothic" pitchFamily="34" charset="0"/>
          </a:endParaRPr>
        </a:p>
      </dgm:t>
    </dgm:pt>
    <dgm:pt modelId="{CAB94C50-B013-4F33-B2F7-25449A321053}">
      <dgm:prSet custT="1"/>
      <dgm:spPr>
        <a:solidFill>
          <a:srgbClr val="002060"/>
        </a:solidFill>
      </dgm:spPr>
      <dgm:t>
        <a:bodyPr/>
        <a:lstStyle/>
        <a:p>
          <a:r>
            <a:rPr lang="ru-RU" sz="800" dirty="0">
              <a:latin typeface="+mn-lt"/>
            </a:rPr>
            <a:t>уход</a:t>
          </a:r>
          <a:r>
            <a:rPr lang="ru-RU" sz="800" dirty="0">
              <a:latin typeface="Century Gothic" pitchFamily="34" charset="0"/>
            </a:rPr>
            <a:t> </a:t>
          </a:r>
          <a:r>
            <a:rPr lang="ru-RU" sz="800" dirty="0">
              <a:latin typeface="+mn-lt"/>
            </a:rPr>
            <a:t>на дому</a:t>
          </a:r>
        </a:p>
      </dgm:t>
    </dgm:pt>
    <dgm:pt modelId="{8BEAA95B-42D6-4147-AF13-8879BB4A6C13}" type="parTrans" cxnId="{1C85DF61-E19B-467B-A69C-B33673E919BB}">
      <dgm:prSet/>
      <dgm:spPr/>
      <dgm:t>
        <a:bodyPr/>
        <a:lstStyle/>
        <a:p>
          <a:endParaRPr lang="ru-RU">
            <a:latin typeface="Century Gothic" pitchFamily="34" charset="0"/>
          </a:endParaRPr>
        </a:p>
      </dgm:t>
    </dgm:pt>
    <dgm:pt modelId="{AFB64740-43DA-4579-9AD2-6F5217C1AE5E}" type="sibTrans" cxnId="{1C85DF61-E19B-467B-A69C-B33673E919BB}">
      <dgm:prSet/>
      <dgm:spPr/>
      <dgm:t>
        <a:bodyPr/>
        <a:lstStyle/>
        <a:p>
          <a:endParaRPr lang="ru-RU">
            <a:latin typeface="Century Gothic" pitchFamily="34" charset="0"/>
          </a:endParaRPr>
        </a:p>
      </dgm:t>
    </dgm:pt>
    <dgm:pt modelId="{150EA634-AD3F-413C-BAC0-80B4741335C6}" type="pres">
      <dgm:prSet presAssocID="{F1C60A90-E516-422F-8517-B73E88B6FD4F}" presName="Name0" presStyleCnt="0">
        <dgm:presLayoutVars>
          <dgm:chMax val="1"/>
          <dgm:dir/>
          <dgm:animLvl val="ctr"/>
          <dgm:resizeHandles val="exact"/>
        </dgm:presLayoutVars>
      </dgm:prSet>
      <dgm:spPr/>
    </dgm:pt>
    <dgm:pt modelId="{EB51AAAD-AEEF-41A8-88CA-F858E00114F3}" type="pres">
      <dgm:prSet presAssocID="{7FDF6A52-4E13-4D36-A864-DC72B64AEF27}" presName="centerShape" presStyleLbl="node0" presStyleIdx="0" presStyleCnt="1"/>
      <dgm:spPr/>
    </dgm:pt>
    <dgm:pt modelId="{B161D21B-39C3-495B-B2B0-7BB151D34439}" type="pres">
      <dgm:prSet presAssocID="{23FF1BC8-BF79-4D32-861F-CA9AA0C776E7}" presName="node" presStyleLbl="node1" presStyleIdx="0" presStyleCnt="5">
        <dgm:presLayoutVars>
          <dgm:bulletEnabled val="1"/>
        </dgm:presLayoutVars>
      </dgm:prSet>
      <dgm:spPr/>
    </dgm:pt>
    <dgm:pt modelId="{BABBEC9D-1BDC-4887-8720-463CCBA22E20}" type="pres">
      <dgm:prSet presAssocID="{23FF1BC8-BF79-4D32-861F-CA9AA0C776E7}" presName="dummy" presStyleCnt="0"/>
      <dgm:spPr/>
    </dgm:pt>
    <dgm:pt modelId="{CA7A7BD8-2FE0-4162-A528-BEFCEBF199D6}" type="pres">
      <dgm:prSet presAssocID="{FD65A16F-1BF2-4D5C-A194-3703F9B912D9}" presName="sibTrans" presStyleLbl="sibTrans2D1" presStyleIdx="0" presStyleCnt="5"/>
      <dgm:spPr/>
    </dgm:pt>
    <dgm:pt modelId="{C885B4EE-87FD-4084-BB6E-927F519E13C4}" type="pres">
      <dgm:prSet presAssocID="{21469C7C-4004-41BC-B8AA-A9F48EA61DC4}" presName="node" presStyleLbl="node1" presStyleIdx="1" presStyleCnt="5" custScaleX="124835" custScaleY="118099">
        <dgm:presLayoutVars>
          <dgm:bulletEnabled val="1"/>
        </dgm:presLayoutVars>
      </dgm:prSet>
      <dgm:spPr/>
    </dgm:pt>
    <dgm:pt modelId="{09206D30-A34B-452F-8D20-D3CE2B314CED}" type="pres">
      <dgm:prSet presAssocID="{21469C7C-4004-41BC-B8AA-A9F48EA61DC4}" presName="dummy" presStyleCnt="0"/>
      <dgm:spPr/>
    </dgm:pt>
    <dgm:pt modelId="{DE80C9A4-8A80-4CA6-88E7-04DD7BB43345}" type="pres">
      <dgm:prSet presAssocID="{2A92D404-FFEA-4065-8533-5D360ED1CE23}" presName="sibTrans" presStyleLbl="sibTrans2D1" presStyleIdx="1" presStyleCnt="5"/>
      <dgm:spPr/>
    </dgm:pt>
    <dgm:pt modelId="{03791486-D7BF-44D9-ADB0-98EB25DD25B3}" type="pres">
      <dgm:prSet presAssocID="{719E3C24-1DD6-436A-90B3-E40B6B3CAF04}" presName="node" presStyleLbl="node1" presStyleIdx="2" presStyleCnt="5" custScaleX="119291" custScaleY="115360">
        <dgm:presLayoutVars>
          <dgm:bulletEnabled val="1"/>
        </dgm:presLayoutVars>
      </dgm:prSet>
      <dgm:spPr/>
    </dgm:pt>
    <dgm:pt modelId="{8E08AD67-C0AA-4D26-87DE-248DA71054E3}" type="pres">
      <dgm:prSet presAssocID="{719E3C24-1DD6-436A-90B3-E40B6B3CAF04}" presName="dummy" presStyleCnt="0"/>
      <dgm:spPr/>
    </dgm:pt>
    <dgm:pt modelId="{4CEA4769-DA35-4615-A119-A006CAE7938B}" type="pres">
      <dgm:prSet presAssocID="{81AE8B16-7342-4B3D-AFAC-C88726C07701}" presName="sibTrans" presStyleLbl="sibTrans2D1" presStyleIdx="2" presStyleCnt="5"/>
      <dgm:spPr/>
    </dgm:pt>
    <dgm:pt modelId="{98D5CFC4-5A94-4867-9118-BEBBFB2062A9}" type="pres">
      <dgm:prSet presAssocID="{74F472C4-FBF7-45ED-AF6A-7B8E4283D329}" presName="node" presStyleLbl="node1" presStyleIdx="3" presStyleCnt="5" custScaleX="104755" custScaleY="109697" custRadScaleRad="101542" custRadScaleInc="-2624">
        <dgm:presLayoutVars>
          <dgm:bulletEnabled val="1"/>
        </dgm:presLayoutVars>
      </dgm:prSet>
      <dgm:spPr/>
    </dgm:pt>
    <dgm:pt modelId="{B0B86ACE-7CF6-4DEB-BFC2-F13CF6F38BDC}" type="pres">
      <dgm:prSet presAssocID="{74F472C4-FBF7-45ED-AF6A-7B8E4283D329}" presName="dummy" presStyleCnt="0"/>
      <dgm:spPr/>
    </dgm:pt>
    <dgm:pt modelId="{8568F1F5-ECD4-4A6D-B293-A96D422644A2}" type="pres">
      <dgm:prSet presAssocID="{973F9D97-00BD-4A2F-90CB-7981225BAE54}" presName="sibTrans" presStyleLbl="sibTrans2D1" presStyleIdx="3" presStyleCnt="5"/>
      <dgm:spPr/>
    </dgm:pt>
    <dgm:pt modelId="{730AD2F2-7356-4848-8F02-1C19B06F4AB2}" type="pres">
      <dgm:prSet presAssocID="{CAB94C50-B013-4F33-B2F7-25449A321053}" presName="node" presStyleLbl="node1" presStyleIdx="4" presStyleCnt="5" custRadScaleRad="96822" custRadScaleInc="-662">
        <dgm:presLayoutVars>
          <dgm:bulletEnabled val="1"/>
        </dgm:presLayoutVars>
      </dgm:prSet>
      <dgm:spPr/>
    </dgm:pt>
    <dgm:pt modelId="{4FFA70AB-5548-4850-864A-BA2D6544D051}" type="pres">
      <dgm:prSet presAssocID="{CAB94C50-B013-4F33-B2F7-25449A321053}" presName="dummy" presStyleCnt="0"/>
      <dgm:spPr/>
    </dgm:pt>
    <dgm:pt modelId="{5AA27B60-70EC-4540-A146-EB840D914AEC}" type="pres">
      <dgm:prSet presAssocID="{AFB64740-43DA-4579-9AD2-6F5217C1AE5E}" presName="sibTrans" presStyleLbl="sibTrans2D1" presStyleIdx="4" presStyleCnt="5"/>
      <dgm:spPr/>
    </dgm:pt>
  </dgm:ptLst>
  <dgm:cxnLst>
    <dgm:cxn modelId="{7CAD9000-D394-4EAD-B0F2-61B63D551119}" type="presOf" srcId="{2A92D404-FFEA-4065-8533-5D360ED1CE23}" destId="{DE80C9A4-8A80-4CA6-88E7-04DD7BB43345}" srcOrd="0" destOrd="0" presId="urn:microsoft.com/office/officeart/2005/8/layout/radial6"/>
    <dgm:cxn modelId="{7E01E406-1B70-42A1-88B8-7E1F45C3AEAC}" type="presOf" srcId="{81AE8B16-7342-4B3D-AFAC-C88726C07701}" destId="{4CEA4769-DA35-4615-A119-A006CAE7938B}" srcOrd="0" destOrd="0" presId="urn:microsoft.com/office/officeart/2005/8/layout/radial6"/>
    <dgm:cxn modelId="{5F033B11-125A-49FD-8408-7C9EB398E7A1}" srcId="{F1C60A90-E516-422F-8517-B73E88B6FD4F}" destId="{7FDF6A52-4E13-4D36-A864-DC72B64AEF27}" srcOrd="0" destOrd="0" parTransId="{D1EEA514-011F-4CA3-9452-6FB234593C43}" sibTransId="{69B81F26-2A52-43B3-A934-656429B08101}"/>
    <dgm:cxn modelId="{85FCDE25-278B-4C16-8AC1-53EAA6D3FC76}" type="presOf" srcId="{23FF1BC8-BF79-4D32-861F-CA9AA0C776E7}" destId="{B161D21B-39C3-495B-B2B0-7BB151D34439}" srcOrd="0" destOrd="0" presId="urn:microsoft.com/office/officeart/2005/8/layout/radial6"/>
    <dgm:cxn modelId="{46BE7C29-7383-45C1-AF72-0A49899C3C04}" type="presOf" srcId="{973F9D97-00BD-4A2F-90CB-7981225BAE54}" destId="{8568F1F5-ECD4-4A6D-B293-A96D422644A2}" srcOrd="0" destOrd="0" presId="urn:microsoft.com/office/officeart/2005/8/layout/radial6"/>
    <dgm:cxn modelId="{A5D7252A-27EC-4C35-A85B-23CAF7CDC406}" type="presOf" srcId="{F1C60A90-E516-422F-8517-B73E88B6FD4F}" destId="{150EA634-AD3F-413C-BAC0-80B4741335C6}" srcOrd="0" destOrd="0" presId="urn:microsoft.com/office/officeart/2005/8/layout/radial6"/>
    <dgm:cxn modelId="{1F30CF2E-BF26-4CF3-994A-866BD2064867}" type="presOf" srcId="{CAB94C50-B013-4F33-B2F7-25449A321053}" destId="{730AD2F2-7356-4848-8F02-1C19B06F4AB2}" srcOrd="0" destOrd="0" presId="urn:microsoft.com/office/officeart/2005/8/layout/radial6"/>
    <dgm:cxn modelId="{1C85DF61-E19B-467B-A69C-B33673E919BB}" srcId="{7FDF6A52-4E13-4D36-A864-DC72B64AEF27}" destId="{CAB94C50-B013-4F33-B2F7-25449A321053}" srcOrd="4" destOrd="0" parTransId="{8BEAA95B-42D6-4147-AF13-8879BB4A6C13}" sibTransId="{AFB64740-43DA-4579-9AD2-6F5217C1AE5E}"/>
    <dgm:cxn modelId="{C29CA550-8165-48CC-8627-85D0AF9D6DAC}" type="presOf" srcId="{AFB64740-43DA-4579-9AD2-6F5217C1AE5E}" destId="{5AA27B60-70EC-4540-A146-EB840D914AEC}" srcOrd="0" destOrd="0" presId="urn:microsoft.com/office/officeart/2005/8/layout/radial6"/>
    <dgm:cxn modelId="{D88A3D71-6A8F-4EA9-9DCA-9C1778410782}" srcId="{7FDF6A52-4E13-4D36-A864-DC72B64AEF27}" destId="{23FF1BC8-BF79-4D32-861F-CA9AA0C776E7}" srcOrd="0" destOrd="0" parTransId="{1B823829-BA97-4A11-A7E3-B068F4AED2B9}" sibTransId="{FD65A16F-1BF2-4D5C-A194-3703F9B912D9}"/>
    <dgm:cxn modelId="{63354371-6223-4B94-B3BC-C95A0D44A6A5}" type="presOf" srcId="{FD65A16F-1BF2-4D5C-A194-3703F9B912D9}" destId="{CA7A7BD8-2FE0-4162-A528-BEFCEBF199D6}" srcOrd="0" destOrd="0" presId="urn:microsoft.com/office/officeart/2005/8/layout/radial6"/>
    <dgm:cxn modelId="{1D4CDC51-F1BF-47CB-9244-951F2CD1A5D5}" srcId="{7FDF6A52-4E13-4D36-A864-DC72B64AEF27}" destId="{74F472C4-FBF7-45ED-AF6A-7B8E4283D329}" srcOrd="3" destOrd="0" parTransId="{4C6CF0DB-F1F4-49F5-B6E7-B6C20DF22A37}" sibTransId="{973F9D97-00BD-4A2F-90CB-7981225BAE54}"/>
    <dgm:cxn modelId="{72367486-FD1A-4A30-99CC-585CF21F2744}" type="presOf" srcId="{21469C7C-4004-41BC-B8AA-A9F48EA61DC4}" destId="{C885B4EE-87FD-4084-BB6E-927F519E13C4}" srcOrd="0" destOrd="0" presId="urn:microsoft.com/office/officeart/2005/8/layout/radial6"/>
    <dgm:cxn modelId="{851AF18F-3097-43C9-BEC5-072474BDBFB0}" srcId="{7FDF6A52-4E13-4D36-A864-DC72B64AEF27}" destId="{719E3C24-1DD6-436A-90B3-E40B6B3CAF04}" srcOrd="2" destOrd="0" parTransId="{34AC5526-6B53-4436-A228-ACCEBD095644}" sibTransId="{81AE8B16-7342-4B3D-AFAC-C88726C07701}"/>
    <dgm:cxn modelId="{55626FB3-95BE-478E-8E63-56CA255B6371}" type="presOf" srcId="{7FDF6A52-4E13-4D36-A864-DC72B64AEF27}" destId="{EB51AAAD-AEEF-41A8-88CA-F858E00114F3}" srcOrd="0" destOrd="0" presId="urn:microsoft.com/office/officeart/2005/8/layout/radial6"/>
    <dgm:cxn modelId="{B49FBBC2-A19E-4FAC-B3BF-CCD808036D27}" type="presOf" srcId="{74F472C4-FBF7-45ED-AF6A-7B8E4283D329}" destId="{98D5CFC4-5A94-4867-9118-BEBBFB2062A9}" srcOrd="0" destOrd="0" presId="urn:microsoft.com/office/officeart/2005/8/layout/radial6"/>
    <dgm:cxn modelId="{FA30B3D1-6C50-4A4B-9100-C47BF9150D7E}" type="presOf" srcId="{719E3C24-1DD6-436A-90B3-E40B6B3CAF04}" destId="{03791486-D7BF-44D9-ADB0-98EB25DD25B3}" srcOrd="0" destOrd="0" presId="urn:microsoft.com/office/officeart/2005/8/layout/radial6"/>
    <dgm:cxn modelId="{68E11BF8-86CE-47E4-B0ED-868CF0E6FA45}" srcId="{7FDF6A52-4E13-4D36-A864-DC72B64AEF27}" destId="{21469C7C-4004-41BC-B8AA-A9F48EA61DC4}" srcOrd="1" destOrd="0" parTransId="{6A3FA6F6-6A40-4BF1-8344-4115DB7B5F9C}" sibTransId="{2A92D404-FFEA-4065-8533-5D360ED1CE23}"/>
    <dgm:cxn modelId="{EAF0A190-D23B-4884-8170-8D6CC44D869D}" type="presParOf" srcId="{150EA634-AD3F-413C-BAC0-80B4741335C6}" destId="{EB51AAAD-AEEF-41A8-88CA-F858E00114F3}" srcOrd="0" destOrd="0" presId="urn:microsoft.com/office/officeart/2005/8/layout/radial6"/>
    <dgm:cxn modelId="{F3A501C5-8A00-4EF1-9AEC-B3E07552FAA6}" type="presParOf" srcId="{150EA634-AD3F-413C-BAC0-80B4741335C6}" destId="{B161D21B-39C3-495B-B2B0-7BB151D34439}" srcOrd="1" destOrd="0" presId="urn:microsoft.com/office/officeart/2005/8/layout/radial6"/>
    <dgm:cxn modelId="{EF66F94A-CC4C-42A6-9C36-A54D72EC5B66}" type="presParOf" srcId="{150EA634-AD3F-413C-BAC0-80B4741335C6}" destId="{BABBEC9D-1BDC-4887-8720-463CCBA22E20}" srcOrd="2" destOrd="0" presId="urn:microsoft.com/office/officeart/2005/8/layout/radial6"/>
    <dgm:cxn modelId="{D1C20A6D-5017-4E7A-9C17-65571039F02E}" type="presParOf" srcId="{150EA634-AD3F-413C-BAC0-80B4741335C6}" destId="{CA7A7BD8-2FE0-4162-A528-BEFCEBF199D6}" srcOrd="3" destOrd="0" presId="urn:microsoft.com/office/officeart/2005/8/layout/radial6"/>
    <dgm:cxn modelId="{455668FB-18CA-40DA-B70B-E193AC9452EC}" type="presParOf" srcId="{150EA634-AD3F-413C-BAC0-80B4741335C6}" destId="{C885B4EE-87FD-4084-BB6E-927F519E13C4}" srcOrd="4" destOrd="0" presId="urn:microsoft.com/office/officeart/2005/8/layout/radial6"/>
    <dgm:cxn modelId="{CE8693E8-9F77-4477-BAC4-67CAFCA0F6CE}" type="presParOf" srcId="{150EA634-AD3F-413C-BAC0-80B4741335C6}" destId="{09206D30-A34B-452F-8D20-D3CE2B314CED}" srcOrd="5" destOrd="0" presId="urn:microsoft.com/office/officeart/2005/8/layout/radial6"/>
    <dgm:cxn modelId="{9113BAF1-6393-4A24-B285-458CAE904F97}" type="presParOf" srcId="{150EA634-AD3F-413C-BAC0-80B4741335C6}" destId="{DE80C9A4-8A80-4CA6-88E7-04DD7BB43345}" srcOrd="6" destOrd="0" presId="urn:microsoft.com/office/officeart/2005/8/layout/radial6"/>
    <dgm:cxn modelId="{100F081F-8766-480C-A55E-20266C958A7A}" type="presParOf" srcId="{150EA634-AD3F-413C-BAC0-80B4741335C6}" destId="{03791486-D7BF-44D9-ADB0-98EB25DD25B3}" srcOrd="7" destOrd="0" presId="urn:microsoft.com/office/officeart/2005/8/layout/radial6"/>
    <dgm:cxn modelId="{E37159A6-6A50-4E0B-8EB6-A7CD6085D935}" type="presParOf" srcId="{150EA634-AD3F-413C-BAC0-80B4741335C6}" destId="{8E08AD67-C0AA-4D26-87DE-248DA71054E3}" srcOrd="8" destOrd="0" presId="urn:microsoft.com/office/officeart/2005/8/layout/radial6"/>
    <dgm:cxn modelId="{7E639F92-15CC-4820-8E93-17E5BF3A7E2B}" type="presParOf" srcId="{150EA634-AD3F-413C-BAC0-80B4741335C6}" destId="{4CEA4769-DA35-4615-A119-A006CAE7938B}" srcOrd="9" destOrd="0" presId="urn:microsoft.com/office/officeart/2005/8/layout/radial6"/>
    <dgm:cxn modelId="{F1912DEA-BCB4-46CE-B65C-1E3CAB010065}" type="presParOf" srcId="{150EA634-AD3F-413C-BAC0-80B4741335C6}" destId="{98D5CFC4-5A94-4867-9118-BEBBFB2062A9}" srcOrd="10" destOrd="0" presId="urn:microsoft.com/office/officeart/2005/8/layout/radial6"/>
    <dgm:cxn modelId="{8F62BB93-C9D0-41C5-81B0-DBCB8063BE8A}" type="presParOf" srcId="{150EA634-AD3F-413C-BAC0-80B4741335C6}" destId="{B0B86ACE-7CF6-4DEB-BFC2-F13CF6F38BDC}" srcOrd="11" destOrd="0" presId="urn:microsoft.com/office/officeart/2005/8/layout/radial6"/>
    <dgm:cxn modelId="{BEB45930-F604-4771-9E0E-7E5BBD0DC720}" type="presParOf" srcId="{150EA634-AD3F-413C-BAC0-80B4741335C6}" destId="{8568F1F5-ECD4-4A6D-B293-A96D422644A2}" srcOrd="12" destOrd="0" presId="urn:microsoft.com/office/officeart/2005/8/layout/radial6"/>
    <dgm:cxn modelId="{829F5943-DDE4-4990-B636-17BDFCA4DBAC}" type="presParOf" srcId="{150EA634-AD3F-413C-BAC0-80B4741335C6}" destId="{730AD2F2-7356-4848-8F02-1C19B06F4AB2}" srcOrd="13" destOrd="0" presId="urn:microsoft.com/office/officeart/2005/8/layout/radial6"/>
    <dgm:cxn modelId="{73DC36F6-B2A4-4A9A-9D04-40EBE8B46079}" type="presParOf" srcId="{150EA634-AD3F-413C-BAC0-80B4741335C6}" destId="{4FFA70AB-5548-4850-864A-BA2D6544D051}" srcOrd="14" destOrd="0" presId="urn:microsoft.com/office/officeart/2005/8/layout/radial6"/>
    <dgm:cxn modelId="{8CB18066-CDCF-4A06-A495-CF8C6905C8FF}" type="presParOf" srcId="{150EA634-AD3F-413C-BAC0-80B4741335C6}" destId="{5AA27B60-70EC-4540-A146-EB840D914AE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D4ADB-A437-4172-8793-07B1EEDE80A1}">
      <dsp:nvSpPr>
        <dsp:cNvPr id="0" name=""/>
        <dsp:cNvSpPr/>
      </dsp:nvSpPr>
      <dsp:spPr>
        <a:xfrm>
          <a:off x="1816204" y="0"/>
          <a:ext cx="1164829" cy="641247"/>
        </a:xfrm>
        <a:prstGeom prst="trapezoid">
          <a:avLst>
            <a:gd name="adj" fmla="val 9232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endParaRPr lang="en-US" sz="1050" kern="1200" dirty="0">
            <a:solidFill>
              <a:schemeClr val="tx1"/>
            </a:solidFill>
            <a:latin typeface="+mn-lt"/>
          </a:endParaRPr>
        </a:p>
        <a:p>
          <a:pPr marL="0" lvl="0" indent="0" algn="ctr" defTabSz="466725">
            <a:lnSpc>
              <a:spcPct val="90000"/>
            </a:lnSpc>
            <a:spcBef>
              <a:spcPct val="0"/>
            </a:spcBef>
            <a:spcAft>
              <a:spcPct val="35000"/>
            </a:spcAft>
            <a:buNone/>
          </a:pPr>
          <a:r>
            <a:rPr lang="ru-RU" sz="1050" kern="1200" dirty="0">
              <a:solidFill>
                <a:schemeClr val="tx1"/>
              </a:solidFill>
              <a:latin typeface="+mn-lt"/>
            </a:rPr>
            <a:t>Академические медицинские центры</a:t>
          </a:r>
        </a:p>
      </dsp:txBody>
      <dsp:txXfrm>
        <a:off x="1816204" y="0"/>
        <a:ext cx="1164829" cy="641247"/>
      </dsp:txXfrm>
    </dsp:sp>
    <dsp:sp modelId="{05462688-BF8C-4FA7-81E3-6DD95B581D25}">
      <dsp:nvSpPr>
        <dsp:cNvPr id="0" name=""/>
        <dsp:cNvSpPr/>
      </dsp:nvSpPr>
      <dsp:spPr>
        <a:xfrm>
          <a:off x="1214548" y="633033"/>
          <a:ext cx="2368141" cy="641247"/>
        </a:xfrm>
        <a:prstGeom prst="trapezoid">
          <a:avLst>
            <a:gd name="adj" fmla="val 9232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ru-RU" sz="1050" kern="1200" dirty="0">
              <a:solidFill>
                <a:schemeClr val="tx1"/>
              </a:solidFill>
              <a:latin typeface="Century Gothic" pitchFamily="34" charset="0"/>
            </a:rPr>
            <a:t>Специализированная помощь</a:t>
          </a:r>
        </a:p>
      </dsp:txBody>
      <dsp:txXfrm>
        <a:off x="1628973" y="633033"/>
        <a:ext cx="1539291" cy="641247"/>
      </dsp:txXfrm>
    </dsp:sp>
    <dsp:sp modelId="{6090304D-005F-40DF-AED3-1C167E97C2E7}">
      <dsp:nvSpPr>
        <dsp:cNvPr id="0" name=""/>
        <dsp:cNvSpPr/>
      </dsp:nvSpPr>
      <dsp:spPr>
        <a:xfrm>
          <a:off x="622513" y="1274280"/>
          <a:ext cx="3552211" cy="641247"/>
        </a:xfrm>
        <a:prstGeom prst="trapezoid">
          <a:avLst>
            <a:gd name="adj" fmla="val 9232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ru-RU" sz="1050" kern="1200" dirty="0">
              <a:solidFill>
                <a:schemeClr val="tx1"/>
              </a:solidFill>
              <a:latin typeface="Century Gothic" pitchFamily="34" charset="0"/>
            </a:rPr>
            <a:t>ПМСП</a:t>
          </a:r>
        </a:p>
      </dsp:txBody>
      <dsp:txXfrm>
        <a:off x="1244150" y="1274280"/>
        <a:ext cx="2308937" cy="641247"/>
      </dsp:txXfrm>
    </dsp:sp>
    <dsp:sp modelId="{6D9B7A43-A13E-4015-A644-A20097204179}">
      <dsp:nvSpPr>
        <dsp:cNvPr id="0" name=""/>
        <dsp:cNvSpPr/>
      </dsp:nvSpPr>
      <dsp:spPr>
        <a:xfrm>
          <a:off x="0" y="1923742"/>
          <a:ext cx="4736282" cy="641247"/>
        </a:xfrm>
        <a:prstGeom prst="trapezoid">
          <a:avLst>
            <a:gd name="adj" fmla="val 9232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ru-RU" sz="1050" kern="1200" dirty="0">
              <a:solidFill>
                <a:schemeClr val="tx1"/>
              </a:solidFill>
              <a:latin typeface="Century Gothic" pitchFamily="34" charset="0"/>
            </a:rPr>
            <a:t>Служба общественного здравоохранения</a:t>
          </a:r>
        </a:p>
      </dsp:txBody>
      <dsp:txXfrm>
        <a:off x="828849" y="1923742"/>
        <a:ext cx="3078583" cy="641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D4ADB-A437-4172-8793-07B1EEDE80A1}">
      <dsp:nvSpPr>
        <dsp:cNvPr id="0" name=""/>
        <dsp:cNvSpPr/>
      </dsp:nvSpPr>
      <dsp:spPr>
        <a:xfrm>
          <a:off x="879091" y="0"/>
          <a:ext cx="879091" cy="854996"/>
        </a:xfrm>
        <a:prstGeom prst="trapezoid">
          <a:avLst>
            <a:gd name="adj" fmla="val 51409"/>
          </a:avLst>
        </a:prstGeom>
        <a:solidFill>
          <a:srgbClr val="002060"/>
        </a:solidFill>
        <a:ln w="25400" cap="flat" cmpd="sng" algn="ctr">
          <a:solidFill>
            <a:schemeClr val="lt1">
              <a:hueOff val="0"/>
              <a:satOff val="0"/>
              <a:lumOff val="0"/>
              <a:alphaOff val="0"/>
            </a:schemeClr>
          </a:solidFill>
          <a:prstDash val="solid"/>
        </a:ln>
        <a:effectLst/>
        <a:scene3d>
          <a:camera prst="orthographicFront">
            <a:rot lat="34" lon="0" rev="10800032"/>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flatTx/>
        </a:bodyPr>
        <a:lstStyle/>
        <a:p>
          <a:pPr marL="0" lvl="0" indent="0" algn="ctr" defTabSz="444500">
            <a:lnSpc>
              <a:spcPct val="90000"/>
            </a:lnSpc>
            <a:spcBef>
              <a:spcPct val="0"/>
            </a:spcBef>
            <a:spcAft>
              <a:spcPct val="35000"/>
            </a:spcAft>
            <a:buNone/>
          </a:pPr>
          <a:r>
            <a:rPr lang="ru-RU" sz="1000" kern="1200" dirty="0">
              <a:solidFill>
                <a:schemeClr val="bg1"/>
              </a:solidFill>
              <a:latin typeface="Century Gothic" pitchFamily="34" charset="0"/>
            </a:rPr>
            <a:t>ПМСП                СЭС    </a:t>
          </a:r>
        </a:p>
      </dsp:txBody>
      <dsp:txXfrm>
        <a:off x="879091" y="0"/>
        <a:ext cx="879091" cy="854996"/>
      </dsp:txXfrm>
    </dsp:sp>
    <dsp:sp modelId="{05462688-BF8C-4FA7-81E3-6DD95B581D25}">
      <dsp:nvSpPr>
        <dsp:cNvPr id="0" name=""/>
        <dsp:cNvSpPr/>
      </dsp:nvSpPr>
      <dsp:spPr>
        <a:xfrm>
          <a:off x="439545" y="854996"/>
          <a:ext cx="1758182" cy="854996"/>
        </a:xfrm>
        <a:prstGeom prst="trapezoid">
          <a:avLst>
            <a:gd name="adj" fmla="val 51409"/>
          </a:avLst>
        </a:prstGeom>
        <a:solidFill>
          <a:srgbClr val="002060"/>
        </a:solidFill>
        <a:ln w="25400" cap="flat" cmpd="sng" algn="ctr">
          <a:solidFill>
            <a:schemeClr val="lt1">
              <a:hueOff val="0"/>
              <a:satOff val="0"/>
              <a:lumOff val="0"/>
              <a:alphaOff val="0"/>
            </a:schemeClr>
          </a:solidFill>
          <a:prstDash val="solid"/>
        </a:ln>
        <a:effectLst/>
        <a:scene3d>
          <a:camera prst="orthographicFront">
            <a:rot lat="34" lon="0" rev="10800032"/>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flatTx/>
        </a:bodyPr>
        <a:lstStyle/>
        <a:p>
          <a:pPr marL="0" lvl="0" indent="0" algn="ctr" defTabSz="444500">
            <a:lnSpc>
              <a:spcPct val="90000"/>
            </a:lnSpc>
            <a:spcBef>
              <a:spcPct val="0"/>
            </a:spcBef>
            <a:spcAft>
              <a:spcPct val="35000"/>
            </a:spcAft>
            <a:buNone/>
          </a:pPr>
          <a:r>
            <a:rPr lang="ru-RU" sz="1000" kern="1200" dirty="0">
              <a:solidFill>
                <a:schemeClr val="bg1"/>
              </a:solidFill>
              <a:latin typeface="Century Gothic" pitchFamily="34" charset="0"/>
            </a:rPr>
            <a:t>Специализированная помощь </a:t>
          </a:r>
        </a:p>
      </dsp:txBody>
      <dsp:txXfrm>
        <a:off x="747227" y="854996"/>
        <a:ext cx="1142818" cy="854996"/>
      </dsp:txXfrm>
    </dsp:sp>
    <dsp:sp modelId="{6090304D-005F-40DF-AED3-1C167E97C2E7}">
      <dsp:nvSpPr>
        <dsp:cNvPr id="0" name=""/>
        <dsp:cNvSpPr/>
      </dsp:nvSpPr>
      <dsp:spPr>
        <a:xfrm>
          <a:off x="0" y="1709993"/>
          <a:ext cx="2637274" cy="854996"/>
        </a:xfrm>
        <a:prstGeom prst="trapezoid">
          <a:avLst>
            <a:gd name="adj" fmla="val 51409"/>
          </a:avLst>
        </a:prstGeom>
        <a:solidFill>
          <a:srgbClr val="002060"/>
        </a:solidFill>
        <a:ln w="25400" cap="flat" cmpd="sng" algn="ctr">
          <a:solidFill>
            <a:schemeClr val="lt1">
              <a:hueOff val="0"/>
              <a:satOff val="0"/>
              <a:lumOff val="0"/>
              <a:alphaOff val="0"/>
            </a:schemeClr>
          </a:solidFill>
          <a:prstDash val="solid"/>
        </a:ln>
        <a:effectLst/>
        <a:scene3d>
          <a:camera prst="orthographicFront">
            <a:rot lat="34" lon="0" rev="10800032"/>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flatTx/>
        </a:bodyPr>
        <a:lstStyle/>
        <a:p>
          <a:pPr marL="0" lvl="0" indent="0" algn="ctr" defTabSz="444500">
            <a:lnSpc>
              <a:spcPct val="90000"/>
            </a:lnSpc>
            <a:spcBef>
              <a:spcPct val="0"/>
            </a:spcBef>
            <a:spcAft>
              <a:spcPct val="35000"/>
            </a:spcAft>
            <a:buNone/>
          </a:pPr>
          <a:r>
            <a:rPr lang="ru-RU" sz="1000" kern="1200" dirty="0">
              <a:solidFill>
                <a:schemeClr val="bg1"/>
              </a:solidFill>
              <a:latin typeface="Century Gothic" pitchFamily="34" charset="0"/>
            </a:rPr>
            <a:t>Высокоспециализированная помощь (НИИ и НЦ)</a:t>
          </a:r>
        </a:p>
      </dsp:txBody>
      <dsp:txXfrm>
        <a:off x="461522" y="1709993"/>
        <a:ext cx="1714228" cy="854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27B60-70EC-4540-A146-EB840D914AEC}">
      <dsp:nvSpPr>
        <dsp:cNvPr id="0" name=""/>
        <dsp:cNvSpPr/>
      </dsp:nvSpPr>
      <dsp:spPr>
        <a:xfrm>
          <a:off x="801596" y="351534"/>
          <a:ext cx="2490580" cy="2490580"/>
        </a:xfrm>
        <a:prstGeom prst="blockArc">
          <a:avLst>
            <a:gd name="adj1" fmla="val 11833340"/>
            <a:gd name="adj2" fmla="val 16084797"/>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68F1F5-ECD4-4A6D-B293-A96D422644A2}">
      <dsp:nvSpPr>
        <dsp:cNvPr id="0" name=""/>
        <dsp:cNvSpPr/>
      </dsp:nvSpPr>
      <dsp:spPr>
        <a:xfrm>
          <a:off x="792786" y="378815"/>
          <a:ext cx="2490580" cy="2490580"/>
        </a:xfrm>
        <a:prstGeom prst="blockArc">
          <a:avLst>
            <a:gd name="adj1" fmla="val 7672957"/>
            <a:gd name="adj2" fmla="val 11914362"/>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EA4769-DA35-4615-A119-A006CAE7938B}">
      <dsp:nvSpPr>
        <dsp:cNvPr id="0" name=""/>
        <dsp:cNvSpPr/>
      </dsp:nvSpPr>
      <dsp:spPr>
        <a:xfrm>
          <a:off x="759067" y="353508"/>
          <a:ext cx="2490580" cy="2490580"/>
        </a:xfrm>
        <a:prstGeom prst="blockArc">
          <a:avLst>
            <a:gd name="adj1" fmla="val 3233802"/>
            <a:gd name="adj2" fmla="val 755380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0C9A4-8A80-4CA6-88E7-04DD7BB43345}">
      <dsp:nvSpPr>
        <dsp:cNvPr id="0" name=""/>
        <dsp:cNvSpPr/>
      </dsp:nvSpPr>
      <dsp:spPr>
        <a:xfrm>
          <a:off x="760840" y="352217"/>
          <a:ext cx="2490580" cy="2490580"/>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7A7BD8-2FE0-4162-A528-BEFCEBF199D6}">
      <dsp:nvSpPr>
        <dsp:cNvPr id="0" name=""/>
        <dsp:cNvSpPr/>
      </dsp:nvSpPr>
      <dsp:spPr>
        <a:xfrm>
          <a:off x="760840" y="352217"/>
          <a:ext cx="2490580" cy="2490580"/>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51AAAD-AEEF-41A8-88CA-F858E00114F3}">
      <dsp:nvSpPr>
        <dsp:cNvPr id="0" name=""/>
        <dsp:cNvSpPr/>
      </dsp:nvSpPr>
      <dsp:spPr>
        <a:xfrm>
          <a:off x="1432912" y="1024289"/>
          <a:ext cx="1146436" cy="1146436"/>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itchFamily="34" charset="0"/>
            </a:rPr>
            <a:t>ПМСП</a:t>
          </a:r>
        </a:p>
      </dsp:txBody>
      <dsp:txXfrm>
        <a:off x="1600804" y="1192181"/>
        <a:ext cx="810652" cy="810652"/>
      </dsp:txXfrm>
    </dsp:sp>
    <dsp:sp modelId="{B161D21B-39C3-495B-B2B0-7BB151D34439}">
      <dsp:nvSpPr>
        <dsp:cNvPr id="0" name=""/>
        <dsp:cNvSpPr/>
      </dsp:nvSpPr>
      <dsp:spPr>
        <a:xfrm>
          <a:off x="1604878" y="-20145"/>
          <a:ext cx="802505" cy="80250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latin typeface="+mn-lt"/>
            </a:rPr>
            <a:t>скрининг</a:t>
          </a:r>
        </a:p>
      </dsp:txBody>
      <dsp:txXfrm>
        <a:off x="1722402" y="97379"/>
        <a:ext cx="567457" cy="567457"/>
      </dsp:txXfrm>
    </dsp:sp>
    <dsp:sp modelId="{C885B4EE-87FD-4084-BB6E-927F519E13C4}">
      <dsp:nvSpPr>
        <dsp:cNvPr id="0" name=""/>
        <dsp:cNvSpPr/>
      </dsp:nvSpPr>
      <dsp:spPr>
        <a:xfrm>
          <a:off x="2662091" y="747743"/>
          <a:ext cx="1001807" cy="94775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err="1">
              <a:latin typeface="+mn-lt"/>
            </a:rPr>
            <a:t>амбула</a:t>
          </a:r>
          <a:r>
            <a:rPr lang="ru-RU" sz="800" kern="1200" dirty="0">
              <a:latin typeface="+mn-lt"/>
            </a:rPr>
            <a:t>-торное лечение</a:t>
          </a:r>
        </a:p>
      </dsp:txBody>
      <dsp:txXfrm>
        <a:off x="2808802" y="886538"/>
        <a:ext cx="708385" cy="670161"/>
      </dsp:txXfrm>
    </dsp:sp>
    <dsp:sp modelId="{03791486-D7BF-44D9-ADB0-98EB25DD25B3}">
      <dsp:nvSpPr>
        <dsp:cNvPr id="0" name=""/>
        <dsp:cNvSpPr/>
      </dsp:nvSpPr>
      <dsp:spPr>
        <a:xfrm>
          <a:off x="2242454" y="2118710"/>
          <a:ext cx="957317" cy="925770"/>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latin typeface="+mn-lt"/>
            </a:rPr>
            <a:t>стационар</a:t>
          </a:r>
        </a:p>
      </dsp:txBody>
      <dsp:txXfrm>
        <a:off x="2382650" y="2254286"/>
        <a:ext cx="676925" cy="654618"/>
      </dsp:txXfrm>
    </dsp:sp>
    <dsp:sp modelId="{98D5CFC4-5A94-4867-9118-BEBBFB2062A9}">
      <dsp:nvSpPr>
        <dsp:cNvPr id="0" name=""/>
        <dsp:cNvSpPr/>
      </dsp:nvSpPr>
      <dsp:spPr>
        <a:xfrm>
          <a:off x="870818" y="2144011"/>
          <a:ext cx="840664" cy="880324"/>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kk-KZ" sz="800" kern="1200" dirty="0">
              <a:latin typeface="+mn-lt"/>
            </a:rPr>
            <a:t>р</a:t>
          </a:r>
          <a:r>
            <a:rPr lang="ru-RU" sz="800" kern="1200" dirty="0" err="1">
              <a:latin typeface="+mn-lt"/>
            </a:rPr>
            <a:t>еаби</a:t>
          </a:r>
          <a:endParaRPr lang="en-US" sz="800" kern="1200" dirty="0">
            <a:latin typeface="+mn-lt"/>
          </a:endParaRPr>
        </a:p>
        <a:p>
          <a:pPr marL="0" lvl="0" indent="0" algn="ctr" defTabSz="355600">
            <a:lnSpc>
              <a:spcPct val="90000"/>
            </a:lnSpc>
            <a:spcBef>
              <a:spcPct val="0"/>
            </a:spcBef>
            <a:spcAft>
              <a:spcPct val="35000"/>
            </a:spcAft>
            <a:buNone/>
          </a:pPr>
          <a:r>
            <a:rPr lang="ru-RU" sz="800" kern="1200" dirty="0" err="1">
              <a:latin typeface="+mn-lt"/>
            </a:rPr>
            <a:t>литаци</a:t>
          </a:r>
          <a:r>
            <a:rPr lang="ru-RU" sz="800" kern="1200" dirty="0" err="1">
              <a:latin typeface="Century Gothic" pitchFamily="34" charset="0"/>
            </a:rPr>
            <a:t>я</a:t>
          </a:r>
          <a:endParaRPr lang="ru-RU" sz="800" kern="1200" dirty="0">
            <a:latin typeface="Century Gothic" pitchFamily="34" charset="0"/>
          </a:endParaRPr>
        </a:p>
      </dsp:txBody>
      <dsp:txXfrm>
        <a:off x="993930" y="2272931"/>
        <a:ext cx="594440" cy="622484"/>
      </dsp:txXfrm>
    </dsp:sp>
    <dsp:sp modelId="{730AD2F2-7356-4848-8F02-1C19B06F4AB2}">
      <dsp:nvSpPr>
        <dsp:cNvPr id="0" name=""/>
        <dsp:cNvSpPr/>
      </dsp:nvSpPr>
      <dsp:spPr>
        <a:xfrm>
          <a:off x="483773" y="835419"/>
          <a:ext cx="802505" cy="80250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latin typeface="+mn-lt"/>
            </a:rPr>
            <a:t>уход</a:t>
          </a:r>
          <a:r>
            <a:rPr lang="ru-RU" sz="800" kern="1200" dirty="0">
              <a:latin typeface="Century Gothic" pitchFamily="34" charset="0"/>
            </a:rPr>
            <a:t> </a:t>
          </a:r>
          <a:r>
            <a:rPr lang="ru-RU" sz="800" kern="1200" dirty="0">
              <a:latin typeface="+mn-lt"/>
            </a:rPr>
            <a:t>на дому</a:t>
          </a:r>
        </a:p>
      </dsp:txBody>
      <dsp:txXfrm>
        <a:off x="601297" y="952943"/>
        <a:ext cx="567457" cy="56745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5D796A-3027-6141-803F-F206BDC1C94F}" type="datetimeFigureOut">
              <a:rPr lang="en-US" smtClean="0"/>
              <a:pPr/>
              <a:t>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582BFC-CCC7-D548-9F41-4780E6F6325C}" type="slidenum">
              <a:rPr lang="en-US" smtClean="0"/>
              <a:pPr/>
              <a:t>‹#›</a:t>
            </a:fld>
            <a:endParaRPr lang="en-US"/>
          </a:p>
        </p:txBody>
      </p:sp>
    </p:spTree>
    <p:extLst>
      <p:ext uri="{BB962C8B-B14F-4D97-AF65-F5344CB8AC3E}">
        <p14:creationId xmlns:p14="http://schemas.microsoft.com/office/powerpoint/2010/main" val="2653738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4528C-96CF-4E78-8EF9-2284012CE09B}" type="datetimeFigureOut">
              <a:rPr lang="ru-RU" smtClean="0"/>
              <a:pPr/>
              <a:t>02.12.2020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22EF1-680C-4E84-A9A3-02843113F47C}" type="slidenum">
              <a:rPr lang="ru-RU" smtClean="0"/>
              <a:pPr/>
              <a:t>‹#›</a:t>
            </a:fld>
            <a:endParaRPr lang="ru-RU"/>
          </a:p>
        </p:txBody>
      </p:sp>
    </p:spTree>
    <p:extLst>
      <p:ext uri="{BB962C8B-B14F-4D97-AF65-F5344CB8AC3E}">
        <p14:creationId xmlns:p14="http://schemas.microsoft.com/office/powerpoint/2010/main" val="34588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FE22EF1-680C-4E84-A9A3-02843113F47C}" type="slidenum">
              <a:rPr lang="ru-RU" smtClean="0"/>
              <a:pPr/>
              <a:t>3</a:t>
            </a:fld>
            <a:endParaRPr lang="ru-RU"/>
          </a:p>
        </p:txBody>
      </p:sp>
    </p:spTree>
    <p:extLst>
      <p:ext uri="{BB962C8B-B14F-4D97-AF65-F5344CB8AC3E}">
        <p14:creationId xmlns:p14="http://schemas.microsoft.com/office/powerpoint/2010/main" val="58674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5.2.1.Модернизация и приоритетное развитие ПМСП</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Дальнейшее развитие ПМСП предусматривает углубление мер, направленных на развитие универсальной, интегрированной, социально ориентированной, доступной и качественной медицинской помощи на первичном звене.</a:t>
            </a:r>
          </a:p>
          <a:p>
            <a:r>
              <a:rPr lang="ru-RU" sz="1200" kern="1200" dirty="0">
                <a:solidFill>
                  <a:schemeClr val="tx1"/>
                </a:solidFill>
                <a:effectLst/>
                <a:latin typeface="+mn-lt"/>
                <a:ea typeface="+mn-ea"/>
                <a:cs typeface="+mn-cs"/>
              </a:rPr>
              <a:t>Универсальность первичной медицинской помощи будет обеспечиваться за счет дальнейшего перехода к семейному принципу обслуживания. Семейный принцип обслуживания будет предусматривать наблюдение за здоровьем человека в течение всей его жизни с учетом особенностей организма в каждом возрастном периоде, с акцентом на профилактику.</a:t>
            </a:r>
          </a:p>
          <a:p>
            <a:r>
              <a:rPr lang="ru-RU" sz="1200" kern="1200" dirty="0">
                <a:solidFill>
                  <a:schemeClr val="tx1"/>
                </a:solidFill>
                <a:effectLst/>
                <a:latin typeface="+mn-lt"/>
                <a:ea typeface="+mn-ea"/>
                <a:cs typeface="+mn-cs"/>
              </a:rPr>
              <a:t>Семейный принцип предполагает проведение профилактических, диагностических, лечебных, реабилитационных и оздоровительных мероприятий, паллиативной помощи и ухода на дому, исходя из потребности каждой семьи по индивидуальной карте наблюдения и оздоровления семьи.</a:t>
            </a:r>
          </a:p>
          <a:p>
            <a:r>
              <a:rPr lang="ru-RU" sz="1200" kern="1200" dirty="0">
                <a:solidFill>
                  <a:schemeClr val="tx1"/>
                </a:solidFill>
                <a:effectLst/>
                <a:latin typeface="+mn-lt"/>
                <a:ea typeface="+mn-ea"/>
                <a:cs typeface="+mn-cs"/>
              </a:rPr>
              <a:t>Семейный принцип обслуживания будет осуществляться врачами общей практики (ВОП) и/или мульти-дисциплинарными командами из числа ныне действующих участковых врачей (терапевтов, педиатров, гинекологов), в зависимости от кадровой оснащенности конкретного региона. По мере роста оснащенности врачами обшей практики и их компетенций, они будут замещать мульти-дисциплинарные команды. </a:t>
            </a:r>
          </a:p>
          <a:p>
            <a:r>
              <a:rPr lang="ru-RU" sz="1200" kern="1200" dirty="0">
                <a:solidFill>
                  <a:schemeClr val="tx1"/>
                </a:solidFill>
                <a:effectLst/>
                <a:latin typeface="+mn-lt"/>
                <a:ea typeface="+mn-ea"/>
                <a:cs typeface="+mn-cs"/>
              </a:rPr>
              <a:t>Комплекс мер по охране здоровья семьи будет включать меры по планированию семьи, профилактике заболеваемости, лечению и реабилитации хронических заболеваний женского, мужского населения и детей. </a:t>
            </a:r>
          </a:p>
          <a:p>
            <a:r>
              <a:rPr lang="ru-RU" sz="1200" kern="1200" dirty="0">
                <a:solidFill>
                  <a:schemeClr val="tx1"/>
                </a:solidFill>
                <a:effectLst/>
                <a:latin typeface="+mn-lt"/>
                <a:ea typeface="+mn-ea"/>
                <a:cs typeface="+mn-cs"/>
              </a:rPr>
              <a:t>Приоритетом работы ПМСП будет оставаться укрепление здоровья матери и ребенка. ПМСП станет базовым уровнем программ регионализации медицинской помощи при различных заболеваниях, в том числе перинатальной помощи. Будут проведены мероприятия по совершенствованию организации </a:t>
            </a:r>
            <a:r>
              <a:rPr lang="ru-RU" sz="1200" kern="1200" dirty="0" err="1">
                <a:solidFill>
                  <a:schemeClr val="tx1"/>
                </a:solidFill>
                <a:effectLst/>
                <a:latin typeface="+mn-lt"/>
                <a:ea typeface="+mn-ea"/>
                <a:cs typeface="+mn-cs"/>
              </a:rPr>
              <a:t>андрологической</a:t>
            </a:r>
            <a:r>
              <a:rPr lang="ru-RU" sz="1200" kern="1200" dirty="0">
                <a:solidFill>
                  <a:schemeClr val="tx1"/>
                </a:solidFill>
                <a:effectLst/>
                <a:latin typeface="+mn-lt"/>
                <a:ea typeface="+mn-ea"/>
                <a:cs typeface="+mn-cs"/>
              </a:rPr>
              <a:t> службы, повышению эффективности профилактики и современного лечения заболеваний мужской репродуктивной системы.</a:t>
            </a:r>
          </a:p>
          <a:p>
            <a:r>
              <a:rPr lang="ru-RU" sz="1200" kern="1200" dirty="0">
                <a:solidFill>
                  <a:schemeClr val="tx1"/>
                </a:solidFill>
                <a:effectLst/>
                <a:latin typeface="+mn-lt"/>
                <a:ea typeface="+mn-ea"/>
                <a:cs typeface="+mn-cs"/>
              </a:rPr>
              <a:t>С целью обеспечения преемственности оказания медицинской помощи будет обеспечена полная интегрированность ПМСП с другими уровнями и службами здравоохранения. </a:t>
            </a:r>
          </a:p>
          <a:p>
            <a:r>
              <a:rPr lang="ru-RU" sz="1200" kern="1200" dirty="0">
                <a:solidFill>
                  <a:schemeClr val="tx1"/>
                </a:solidFill>
                <a:effectLst/>
                <a:latin typeface="+mn-lt"/>
                <a:ea typeface="+mn-ea"/>
                <a:cs typeface="+mn-cs"/>
              </a:rPr>
              <a:t>Так, специалисты ПМСП будут координировать оказание медицинской помощи на всех уровнях системы здравоохранения, включая диагностику и услуги профильных специалистов, направление в стационар, реабилитацию, паллиативную помощь и уход на дому (маршрутизация). Они будут </a:t>
            </a:r>
            <a:r>
              <a:rPr lang="ru-RU" sz="1200" kern="1200" dirty="0" err="1">
                <a:solidFill>
                  <a:schemeClr val="tx1"/>
                </a:solidFill>
                <a:effectLst/>
                <a:latin typeface="+mn-lt"/>
                <a:ea typeface="+mn-ea"/>
                <a:cs typeface="+mn-cs"/>
              </a:rPr>
              <a:t>мониторировать</a:t>
            </a:r>
            <a:r>
              <a:rPr lang="ru-RU" sz="1200" kern="1200" dirty="0">
                <a:solidFill>
                  <a:schemeClr val="tx1"/>
                </a:solidFill>
                <a:effectLst/>
                <a:latin typeface="+mn-lt"/>
                <a:ea typeface="+mn-ea"/>
                <a:cs typeface="+mn-cs"/>
              </a:rPr>
              <a:t> полноту и качество предоставления услуг на всех этапах медицинской помощи.</a:t>
            </a:r>
          </a:p>
          <a:p>
            <a:r>
              <a:rPr lang="ru-RU" sz="1200" kern="1200" dirty="0">
                <a:solidFill>
                  <a:schemeClr val="tx1"/>
                </a:solidFill>
                <a:effectLst/>
                <a:latin typeface="+mn-lt"/>
                <a:ea typeface="+mn-ea"/>
                <a:cs typeface="+mn-cs"/>
              </a:rPr>
              <a:t>Будет осуществлена тесная взаимосвязь работы специализированных служб (в том числе психиатрическая, наркологическая, противотуберкулезная, онкологическая и др.) с организациями ПМСП. </a:t>
            </a:r>
          </a:p>
          <a:p>
            <a:r>
              <a:rPr lang="ru-RU" sz="1200" kern="1200" dirty="0">
                <a:solidFill>
                  <a:schemeClr val="tx1"/>
                </a:solidFill>
                <a:effectLst/>
                <a:latin typeface="+mn-lt"/>
                <a:ea typeface="+mn-ea"/>
                <a:cs typeface="+mn-cs"/>
              </a:rPr>
              <a:t>Будут разработаны и внедрены соответствующие стандарты, правила и порядок оказания медицинской помощи и обеспечения ее полноты и преемственности, а также методы ее финансирования - к примеру, связанные тарифы на некоторые виды медицинской помощи. Будет внедрен принцип и программы интегрированного управления заболеваниями</a:t>
            </a:r>
            <a:r>
              <a:rPr lang="ru-RU" sz="1200" u="sng"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заключающийся в применении единых протоколов диагностики, лечения, реабилитации и ухода за пациентами на всех уровнях, единых механизмов мониторинга и финансирования на основе центральной координирующей роли работников ПМСП. Для этого будут определены не менее пяти наиболее значимых неинфекционных заболеваний, по которым будут реализованы программы управления заболеваниями. Финансирование всех уровней оказания медицинской помощи в рамках этих программ будет осуществляться по типу </a:t>
            </a:r>
            <a:r>
              <a:rPr lang="ru-RU" sz="1200" kern="1200" dirty="0" err="1">
                <a:solidFill>
                  <a:schemeClr val="tx1"/>
                </a:solidFill>
                <a:effectLst/>
                <a:latin typeface="+mn-lt"/>
                <a:ea typeface="+mn-ea"/>
                <a:cs typeface="+mn-cs"/>
              </a:rPr>
              <a:t>фондодержания</a:t>
            </a:r>
            <a:r>
              <a:rPr lang="ru-RU" sz="1200" kern="1200" dirty="0">
                <a:solidFill>
                  <a:schemeClr val="tx1"/>
                </a:solidFill>
                <a:effectLst/>
                <a:latin typeface="+mn-lt"/>
                <a:ea typeface="+mn-ea"/>
                <a:cs typeface="+mn-cs"/>
              </a:rPr>
              <a:t> на основе связанных тарифов. Это создаст стимулы для переноса акцентов на раннее выявление и лечение заболеваний, снижения частоты осложнений и сокращения уровня госпитализаций, проведения эффективной медико-социальной реабилитации.</a:t>
            </a:r>
          </a:p>
          <a:p>
            <a:r>
              <a:rPr lang="ru-RU" sz="1200" kern="1200" dirty="0">
                <a:solidFill>
                  <a:schemeClr val="tx1"/>
                </a:solidFill>
                <a:effectLst/>
                <a:latin typeface="+mn-lt"/>
                <a:ea typeface="+mn-ea"/>
                <a:cs typeface="+mn-cs"/>
              </a:rPr>
              <a:t>Социальная ориентированность ПМСП будет обеспечиваться за счет интеграции работы ПМСП, служб социальной защиты и общественного здравоохранения, активного вовлечения специалистов первичного звена в мероприятия в рамках </a:t>
            </a:r>
            <a:r>
              <a:rPr lang="ru-RU" sz="1200" kern="1200" dirty="0" err="1">
                <a:solidFill>
                  <a:schemeClr val="tx1"/>
                </a:solidFill>
                <a:effectLst/>
                <a:latin typeface="+mn-lt"/>
                <a:ea typeface="+mn-ea"/>
                <a:cs typeface="+mn-cs"/>
              </a:rPr>
              <a:t>межсекторального</a:t>
            </a:r>
            <a:r>
              <a:rPr lang="ru-RU" sz="1200" kern="1200" dirty="0">
                <a:solidFill>
                  <a:schemeClr val="tx1"/>
                </a:solidFill>
                <a:effectLst/>
                <a:latin typeface="+mn-lt"/>
                <a:ea typeface="+mn-ea"/>
                <a:cs typeface="+mn-cs"/>
              </a:rPr>
              <a:t> взаимодействия по охране здоровья населения. </a:t>
            </a:r>
          </a:p>
          <a:p>
            <a:r>
              <a:rPr lang="ru-RU" sz="1200" kern="1200" dirty="0">
                <a:solidFill>
                  <a:schemeClr val="tx1"/>
                </a:solidFill>
                <a:effectLst/>
                <a:latin typeface="+mn-lt"/>
                <a:ea typeface="+mn-ea"/>
                <a:cs typeface="+mn-cs"/>
              </a:rPr>
              <a:t>Соответственно, </a:t>
            </a:r>
            <a:r>
              <a:rPr lang="x-none" sz="1200" kern="1200" dirty="0">
                <a:solidFill>
                  <a:schemeClr val="tx1"/>
                </a:solidFill>
                <a:effectLst/>
                <a:latin typeface="+mn-lt"/>
                <a:ea typeface="+mn-ea"/>
                <a:cs typeface="+mn-cs"/>
              </a:rPr>
              <a:t>ПМСП</a:t>
            </a:r>
            <a:r>
              <a:rPr lang="ru-RU" sz="1200" kern="1200" dirty="0">
                <a:solidFill>
                  <a:schemeClr val="tx1"/>
                </a:solidFill>
                <a:effectLst/>
                <a:latin typeface="+mn-lt"/>
                <a:ea typeface="+mn-ea"/>
                <a:cs typeface="+mn-cs"/>
              </a:rPr>
              <a:t> будет рассматриваться как служба первичной медико-социальной помощи, включающая предоставление комплексных медицинских и социальных услуг с привлечением психологов, социальных работников, медицинских сестер, фельдшеров, акушерок и вспомогательного персонала.</a:t>
            </a:r>
            <a:r>
              <a:rPr lang="x-none" sz="1200" kern="1200" dirty="0">
                <a:solidFill>
                  <a:schemeClr val="tx1"/>
                </a:solidFill>
                <a:effectLst/>
                <a:latin typeface="+mn-lt"/>
                <a:ea typeface="+mn-ea"/>
                <a:cs typeface="+mn-cs"/>
              </a:rPr>
              <a:t> Во взаимодействии с органами социальной защиты будет обеспечен</a:t>
            </a:r>
            <a:r>
              <a:rPr lang="ru-RU" sz="1200" kern="1200" dirty="0">
                <a:solidFill>
                  <a:schemeClr val="tx1"/>
                </a:solidFill>
                <a:effectLst/>
                <a:latin typeface="+mn-lt"/>
                <a:ea typeface="+mn-ea"/>
                <a:cs typeface="+mn-cs"/>
              </a:rPr>
              <a:t>а</a:t>
            </a:r>
            <a:r>
              <a:rPr lang="x-none" sz="1200" kern="1200" dirty="0">
                <a:solidFill>
                  <a:schemeClr val="tx1"/>
                </a:solidFill>
                <a:effectLst/>
                <a:latin typeface="+mn-lt"/>
                <a:ea typeface="+mn-ea"/>
                <a:cs typeface="+mn-cs"/>
              </a:rPr>
              <a:t> социальная и психологическая поддержка и мультипрофильный патронаж.</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Будет усилена межсекторальная интеграция </a:t>
            </a:r>
            <a:r>
              <a:rPr lang="ru-RU" sz="1200" kern="1200" dirty="0">
                <a:solidFill>
                  <a:schemeClr val="tx1"/>
                </a:solidFill>
                <a:effectLst/>
                <a:latin typeface="+mn-lt"/>
                <a:ea typeface="+mn-ea"/>
                <a:cs typeface="+mn-cs"/>
              </a:rPr>
              <a:t>работы ПМСП, СОЗ, </a:t>
            </a:r>
            <a:r>
              <a:rPr lang="x-none" sz="1200" kern="1200" dirty="0">
                <a:solidFill>
                  <a:schemeClr val="tx1"/>
                </a:solidFill>
                <a:effectLst/>
                <a:latin typeface="+mn-lt"/>
                <a:ea typeface="+mn-ea"/>
                <a:cs typeface="+mn-cs"/>
              </a:rPr>
              <a:t>социальных работников, профильных служб здравоохранения (противотуберкулезная, наркологическая, психиатрическая) с представителями участковых служб МВД и других заинтересованных органов (в том числе по защите прав детей и женщин) в отношении лиц с асоциальным поведением, по предотвращению несчастных случаев в детском возрасте, исключению воздействия отрицательных факторов в семье на здоровье ребенка</a:t>
            </a:r>
            <a:r>
              <a:rPr lang="ru-RU" sz="1200" kern="1200" dirty="0">
                <a:solidFill>
                  <a:schemeClr val="tx1"/>
                </a:solidFill>
                <a:effectLst/>
                <a:latin typeface="+mn-lt"/>
                <a:ea typeface="+mn-ea"/>
                <a:cs typeface="+mn-cs"/>
              </a:rPr>
              <a:t> и т.д. </a:t>
            </a:r>
          </a:p>
          <a:p>
            <a:r>
              <a:rPr lang="ru-RU" sz="1200" kern="1200" dirty="0">
                <a:solidFill>
                  <a:schemeClr val="tx1"/>
                </a:solidFill>
                <a:effectLst/>
                <a:latin typeface="+mn-lt"/>
                <a:ea typeface="+mn-ea"/>
                <a:cs typeface="+mn-cs"/>
              </a:rPr>
              <a:t>Для обеспечения максимальной доступности услуг сеть организаций ПМСП будет развиваться с учетом демографических, географических и инфраструктурных условий в регионах. Предпочтение будет отдаваться малым и компактным формам организаций, максимально приближенным к местам проживания населения. </a:t>
            </a:r>
          </a:p>
          <a:p>
            <a:r>
              <a:rPr lang="ru-RU" sz="1200" kern="1200" dirty="0">
                <a:solidFill>
                  <a:schemeClr val="tx1"/>
                </a:solidFill>
                <a:effectLst/>
                <a:latin typeface="+mn-lt"/>
                <a:ea typeface="+mn-ea"/>
                <a:cs typeface="+mn-cs"/>
              </a:rPr>
              <a:t>С этой целью будет осуществляться: </a:t>
            </a:r>
          </a:p>
          <a:p>
            <a:r>
              <a:rPr lang="x-none" sz="1200" kern="1200" dirty="0">
                <a:solidFill>
                  <a:schemeClr val="tx1"/>
                </a:solidFill>
                <a:effectLst/>
                <a:latin typeface="+mn-lt"/>
                <a:ea typeface="+mn-ea"/>
                <a:cs typeface="+mn-cs"/>
              </a:rPr>
              <a:t>поэтапное разукрупнени</a:t>
            </a:r>
            <a:r>
              <a:rPr lang="ru-RU" sz="1200" kern="1200" dirty="0">
                <a:solidFill>
                  <a:schemeClr val="tx1"/>
                </a:solidFill>
                <a:effectLst/>
                <a:latin typeface="+mn-lt"/>
                <a:ea typeface="+mn-ea"/>
                <a:cs typeface="+mn-cs"/>
              </a:rPr>
              <a:t>е</a:t>
            </a:r>
            <a:r>
              <a:rPr lang="x-none" sz="1200" kern="1200" dirty="0">
                <a:solidFill>
                  <a:schemeClr val="tx1"/>
                </a:solidFill>
                <a:effectLst/>
                <a:latin typeface="+mn-lt"/>
                <a:ea typeface="+mn-ea"/>
                <a:cs typeface="+mn-cs"/>
              </a:rPr>
              <a:t> участков ВОП;</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поддержка </a:t>
            </a:r>
            <a:r>
              <a:rPr lang="x-none" sz="1200" kern="1200" dirty="0">
                <a:solidFill>
                  <a:schemeClr val="tx1"/>
                </a:solidFill>
                <a:effectLst/>
                <a:latin typeface="+mn-lt"/>
                <a:ea typeface="+mn-ea"/>
                <a:cs typeface="+mn-cs"/>
              </a:rPr>
              <a:t>создания групповых и индивидуальных семейных практик;</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совершенствование </a:t>
            </a:r>
            <a:r>
              <a:rPr lang="x-none" sz="1200" kern="1200" dirty="0">
                <a:solidFill>
                  <a:schemeClr val="tx1"/>
                </a:solidFill>
                <a:effectLst/>
                <a:latin typeface="+mn-lt"/>
                <a:ea typeface="+mn-ea"/>
                <a:cs typeface="+mn-cs"/>
              </a:rPr>
              <a:t>оснащения ПМСП базовым медицинским оборудованием и </a:t>
            </a:r>
            <a:r>
              <a:rPr lang="ru-RU" sz="1200" kern="1200" dirty="0">
                <a:solidFill>
                  <a:schemeClr val="tx1"/>
                </a:solidFill>
                <a:effectLst/>
                <a:latin typeface="+mn-lt"/>
                <a:ea typeface="+mn-ea"/>
                <a:cs typeface="+mn-cs"/>
              </a:rPr>
              <a:t>медицинскими изделиями</a:t>
            </a:r>
            <a:r>
              <a:rPr lang="x-none" sz="1200" kern="1200" dirty="0">
                <a:solidFill>
                  <a:schemeClr val="tx1"/>
                </a:solidFill>
                <a:effectLst/>
                <a:latin typeface="+mn-lt"/>
                <a:ea typeface="+mn-ea"/>
                <a:cs typeface="+mn-cs"/>
              </a:rPr>
              <a:t>, а также специальным автотранспортом;</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дальнейшее развитие мобильной (транспортной) медицины, дистанционного наблюдения пациентов;</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государственная поддержка развитию частного сектора, малого и среднего бизнеса в сфере оказания первичной медицинской помощи</a:t>
            </a:r>
            <a:r>
              <a:rPr lang="x-none" sz="1200" b="1"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развитие государственно-частного партнерства (ГЧП), включающее строительство новых объектов ПМСП, передачу государственных объектов в доверительное управление с возможностью последующей приватизации при условии постоянного сохранения профиля деятельности.</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Развитие объектов ПМСП будет предусматриваться как обязательные объекты инфраструктуры в программах по обеспечению населения доступным социальным и арендным жильем, в соответствии с нормативами обеспечения населения медицинской помощью.</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С целью повышения качества ПМСП будут приняты меры по обеспечению и стимулированию полноценного свободного выбора организации ПМСП и врача общей практики, в том числе по обеспечению простоты и прозрачности прикрепления населения к организациям ПМСП.</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С целью улучшения качества обслуживания, снижения очередности и перегруженности персонала будет совершенствоваться управление организациями ПМСП на основе улучшения операционного менеджмента, создания региональных и локальных </a:t>
            </a:r>
            <a:r>
              <a:rPr lang="en-US" sz="1200" kern="1200" dirty="0">
                <a:solidFill>
                  <a:schemeClr val="tx1"/>
                </a:solidFill>
                <a:effectLst/>
                <a:latin typeface="+mn-lt"/>
                <a:ea typeface="+mn-ea"/>
                <a:cs typeface="+mn-cs"/>
              </a:rPr>
              <a:t>call</a:t>
            </a:r>
            <a:r>
              <a:rPr lang="x-none" sz="1200" kern="1200" dirty="0">
                <a:solidFill>
                  <a:schemeClr val="tx1"/>
                </a:solidFill>
                <a:effectLst/>
                <a:latin typeface="+mn-lt"/>
                <a:ea typeface="+mn-ea"/>
                <a:cs typeface="+mn-cs"/>
              </a:rPr>
              <a:t>-центров, внедрения записи на консультации специалистов через Интернет, внедрение современных технологий управления очередями.</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Будет проводиться работа по развитию кадрового потенциала ПМСП, оптимизация должностных инструкций и квалификационных требований для обеспечения приоритетности, эффективности и привлекательности ПМСП в системе здравоохранения.</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Подготовка ВОП по новым государственным стандартам высшего образования, заложит основы формирования специалистов широкого профиля, владеющих современными знаниями, практическими, коммуникативными навыками и умением работать в команде. При этом будет усилено теоретическое и практическое обучение ВОП по профилактике, диагностике и лечению заболеваний детского возраста.</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В рамках развития ПМСП некоторые функции по наблюдению за пациентами, управлению хроническими болезнями, а также обслуживанию пациентов на дому будут поэтапно передаваться специально подготовленным медицинским сестрам общей практики.</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Обучение средних медицинских работников (далее – СМР) будет проводиться с учетом приоритетности ПМСП, ее многофункциональности и универсальности, что требует от СМР большей самостоятельности, чем в других секторах здравоохранения. Стандарты обучения СМР также будут приведены в соответствие с разработанными профессиональными стандартами. </a:t>
            </a:r>
          </a:p>
          <a:p>
            <a:r>
              <a:rPr lang="ru-RU" sz="1200" kern="1200" dirty="0">
                <a:solidFill>
                  <a:schemeClr val="tx1"/>
                </a:solidFill>
                <a:effectLst/>
                <a:latin typeface="+mn-lt"/>
                <a:ea typeface="+mn-ea"/>
                <a:cs typeface="+mn-cs"/>
              </a:rPr>
              <a:t>С целью привлечения специалистов в ПМСП, будет создана система социальной поддержки работников, в том числе пересмотрен состав и величина социального пакета для специалистов сельского здравоохранения.</a:t>
            </a:r>
          </a:p>
          <a:p>
            <a:r>
              <a:rPr lang="ru-RU" sz="1200" kern="1200" dirty="0">
                <a:solidFill>
                  <a:schemeClr val="tx1"/>
                </a:solidFill>
                <a:effectLst/>
                <a:latin typeface="+mn-lt"/>
                <a:ea typeface="+mn-ea"/>
                <a:cs typeface="+mn-cs"/>
              </a:rPr>
              <a:t>Для обеспечения устойчивого развития ПМСП, повышения ее полноты и привлекательности будет поэтапно расширяться перечень лекарственных средств, обеспечиваемых государством на амбулаторном уровне</a:t>
            </a:r>
            <a:r>
              <a:rPr lang="ru-RU" sz="1200" strike="sngStrike"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Будет обеспечено дальнейшее развитие ключевых </a:t>
            </a:r>
            <a:r>
              <a:rPr lang="ru-RU" sz="1200" kern="1200" dirty="0" err="1">
                <a:solidFill>
                  <a:schemeClr val="tx1"/>
                </a:solidFill>
                <a:effectLst/>
                <a:latin typeface="+mn-lt"/>
                <a:ea typeface="+mn-ea"/>
                <a:cs typeface="+mn-cs"/>
              </a:rPr>
              <a:t>скрининговых</a:t>
            </a:r>
            <a:r>
              <a:rPr lang="ru-RU" sz="1200" kern="1200" dirty="0">
                <a:solidFill>
                  <a:schemeClr val="tx1"/>
                </a:solidFill>
                <a:effectLst/>
                <a:latin typeface="+mn-lt"/>
                <a:ea typeface="+mn-ea"/>
                <a:cs typeface="+mn-cs"/>
              </a:rPr>
              <a:t> программ по раннему выявлению заболеваний с наибольшим бременем воздействия на здоровье населения, а также постоянное совершенствование стандартов проведения, мониторинга и оценки эффективности </a:t>
            </a:r>
            <a:r>
              <a:rPr lang="ru-RU" sz="1200" kern="1200" dirty="0" err="1">
                <a:solidFill>
                  <a:schemeClr val="tx1"/>
                </a:solidFill>
                <a:effectLst/>
                <a:latin typeface="+mn-lt"/>
                <a:ea typeface="+mn-ea"/>
                <a:cs typeface="+mn-cs"/>
              </a:rPr>
              <a:t>скрининговых</a:t>
            </a:r>
            <a:r>
              <a:rPr lang="ru-RU" sz="1200" kern="1200" dirty="0">
                <a:solidFill>
                  <a:schemeClr val="tx1"/>
                </a:solidFill>
                <a:effectLst/>
                <a:latin typeface="+mn-lt"/>
                <a:ea typeface="+mn-ea"/>
                <a:cs typeface="+mn-cs"/>
              </a:rPr>
              <a:t> программ.</a:t>
            </a:r>
          </a:p>
          <a:p>
            <a:endParaRPr lang="ru-RU" dirty="0"/>
          </a:p>
          <a:p>
            <a:endParaRPr lang="ru-RU" dirty="0"/>
          </a:p>
        </p:txBody>
      </p:sp>
      <p:sp>
        <p:nvSpPr>
          <p:cNvPr id="4" name="Номер слайда 3"/>
          <p:cNvSpPr>
            <a:spLocks noGrp="1"/>
          </p:cNvSpPr>
          <p:nvPr>
            <p:ph type="sldNum" sz="quarter" idx="10"/>
          </p:nvPr>
        </p:nvSpPr>
        <p:spPr/>
        <p:txBody>
          <a:bodyPr/>
          <a:lstStyle/>
          <a:p>
            <a:fld id="{FFE22EF1-680C-4E84-A9A3-02843113F47C}" type="slidenum">
              <a:rPr lang="ru-RU" smtClean="0"/>
              <a:pPr/>
              <a:t>4</a:t>
            </a:fld>
            <a:endParaRPr lang="ru-RU"/>
          </a:p>
        </p:txBody>
      </p:sp>
    </p:spTree>
    <p:extLst>
      <p:ext uri="{BB962C8B-B14F-4D97-AF65-F5344CB8AC3E}">
        <p14:creationId xmlns:p14="http://schemas.microsoft.com/office/powerpoint/2010/main" val="4095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x-none" sz="1200" b="1" kern="1200" dirty="0">
                <a:solidFill>
                  <a:schemeClr val="tx1"/>
                </a:solidFill>
                <a:effectLst/>
                <a:latin typeface="+mn-lt"/>
                <a:ea typeface="+mn-ea"/>
                <a:cs typeface="+mn-cs"/>
              </a:rPr>
              <a:t>5.2. Интеграция всех служб здравоохранения вокруг нужд пациента на</a:t>
            </a:r>
            <a:r>
              <a:rPr lang="ru-RU" sz="1200" b="1" kern="1200" dirty="0">
                <a:solidFill>
                  <a:schemeClr val="tx1"/>
                </a:solidFill>
                <a:effectLst/>
                <a:latin typeface="+mn-lt"/>
                <a:ea typeface="+mn-ea"/>
                <a:cs typeface="+mn-cs"/>
              </a:rPr>
              <a:t> основе модернизации и приоритетного развития ПМСП</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ПМСП станет центральным звеном в системе организации оказания медицинской помощи населению с изменением ее взаимодействия с горизонтальными</a:t>
            </a:r>
            <a:r>
              <a:rPr lang="ru-RU" sz="1200" kern="1200" dirty="0">
                <a:solidFill>
                  <a:schemeClr val="tx1"/>
                </a:solidFill>
                <a:effectLst/>
                <a:latin typeface="+mn-lt"/>
                <a:ea typeface="+mn-ea"/>
                <a:cs typeface="+mn-cs"/>
              </a:rPr>
              <a:t> (амбулаторно-поликлинические)</a:t>
            </a:r>
            <a:r>
              <a:rPr lang="x-none" sz="1200" kern="1200" dirty="0">
                <a:solidFill>
                  <a:schemeClr val="tx1"/>
                </a:solidFill>
                <a:effectLst/>
                <a:latin typeface="+mn-lt"/>
                <a:ea typeface="+mn-ea"/>
                <a:cs typeface="+mn-cs"/>
              </a:rPr>
              <a:t> и вертикальными (психиатрическая, наркологическая, противотуберкулезная, онкологическая и др.) </a:t>
            </a:r>
            <a:r>
              <a:rPr lang="ru-RU" sz="1200" kern="1200" dirty="0">
                <a:solidFill>
                  <a:schemeClr val="tx1"/>
                </a:solidFill>
                <a:effectLst/>
                <a:latin typeface="+mn-lt"/>
                <a:ea typeface="+mn-ea"/>
                <a:cs typeface="+mn-cs"/>
              </a:rPr>
              <a:t>профильными </a:t>
            </a:r>
            <a:r>
              <a:rPr lang="x-none" sz="1200" kern="1200" dirty="0">
                <a:solidFill>
                  <a:schemeClr val="tx1"/>
                </a:solidFill>
                <a:effectLst/>
                <a:latin typeface="+mn-lt"/>
                <a:ea typeface="+mn-ea"/>
                <a:cs typeface="+mn-cs"/>
              </a:rPr>
              <a:t>службами.</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Будет расширена медицинская помощь на уровне ПМСП с поэтапным увеличением перечня лекарственных средств для бесплатного амбулаторного лечения.</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Плановая специализированная помощь будет </a:t>
            </a:r>
            <a:r>
              <a:rPr lang="ru-RU" sz="1200" kern="1200" dirty="0">
                <a:solidFill>
                  <a:schemeClr val="tx1"/>
                </a:solidFill>
                <a:effectLst/>
                <a:latin typeface="+mn-lt"/>
                <a:ea typeface="+mn-ea"/>
                <a:cs typeface="+mn-cs"/>
              </a:rPr>
              <a:t>зависеть от</a:t>
            </a:r>
            <a:r>
              <a:rPr lang="x-none" sz="1200" kern="1200" dirty="0">
                <a:solidFill>
                  <a:schemeClr val="tx1"/>
                </a:solidFill>
                <a:effectLst/>
                <a:latin typeface="+mn-lt"/>
                <a:ea typeface="+mn-ea"/>
                <a:cs typeface="+mn-cs"/>
              </a:rPr>
              <a:t> потребност</a:t>
            </a:r>
            <a:r>
              <a:rPr lang="ru-RU" sz="1200" kern="1200" dirty="0">
                <a:solidFill>
                  <a:schemeClr val="tx1"/>
                </a:solidFill>
                <a:effectLst/>
                <a:latin typeface="+mn-lt"/>
                <a:ea typeface="+mn-ea"/>
                <a:cs typeface="+mn-cs"/>
              </a:rPr>
              <a:t>и населения, прикрепленного к </a:t>
            </a:r>
            <a:r>
              <a:rPr lang="x-none" sz="1200" kern="1200" dirty="0">
                <a:solidFill>
                  <a:schemeClr val="tx1"/>
                </a:solidFill>
                <a:effectLst/>
                <a:latin typeface="+mn-lt"/>
                <a:ea typeface="+mn-ea"/>
                <a:cs typeface="+mn-cs"/>
              </a:rPr>
              <a:t>ПМСП, получат развитие службы реабилитации и длительного ухода, в том числе с привлечением частного сектора .</a:t>
            </a:r>
            <a:endParaRPr lang="ru-RU"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Буд</a:t>
            </a:r>
            <a:r>
              <a:rPr lang="ru-RU" sz="1200" kern="1200" dirty="0">
                <a:solidFill>
                  <a:schemeClr val="tx1"/>
                </a:solidFill>
                <a:effectLst/>
                <a:latin typeface="+mn-lt"/>
                <a:ea typeface="+mn-ea"/>
                <a:cs typeface="+mn-cs"/>
              </a:rPr>
              <a:t>е</a:t>
            </a:r>
            <a:r>
              <a:rPr lang="x-none" sz="1200" kern="1200" dirty="0">
                <a:solidFill>
                  <a:schemeClr val="tx1"/>
                </a:solidFill>
                <a:effectLst/>
                <a:latin typeface="+mn-lt"/>
                <a:ea typeface="+mn-ea"/>
                <a:cs typeface="+mn-cs"/>
              </a:rPr>
              <a:t>т </a:t>
            </a:r>
            <a:r>
              <a:rPr lang="ru-RU" sz="1200" kern="1200" dirty="0">
                <a:solidFill>
                  <a:schemeClr val="tx1"/>
                </a:solidFill>
                <a:effectLst/>
                <a:latin typeface="+mn-lt"/>
                <a:ea typeface="+mn-ea"/>
                <a:cs typeface="+mn-cs"/>
              </a:rPr>
              <a:t>осуществляться дальнейшее развитие</a:t>
            </a:r>
            <a:r>
              <a:rPr lang="x-none" sz="1200" kern="1200" dirty="0">
                <a:solidFill>
                  <a:schemeClr val="tx1"/>
                </a:solidFill>
                <a:effectLst/>
                <a:latin typeface="+mn-lt"/>
                <a:ea typeface="+mn-ea"/>
                <a:cs typeface="+mn-cs"/>
              </a:rPr>
              <a:t> транспортной медицины, в том числе санитарной авиации, скорой медицинской помощи</a:t>
            </a:r>
            <a:r>
              <a:rPr lang="ru-RU" sz="1200" kern="1200" dirty="0">
                <a:solidFill>
                  <a:schemeClr val="tx1"/>
                </a:solidFill>
                <a:effectLst/>
                <a:latin typeface="+mn-lt"/>
                <a:ea typeface="+mn-ea"/>
                <a:cs typeface="+mn-cs"/>
              </a:rPr>
              <a:t> и</a:t>
            </a:r>
            <a:r>
              <a:rPr lang="x-none" sz="1200" kern="1200" dirty="0">
                <a:solidFill>
                  <a:schemeClr val="tx1"/>
                </a:solidFill>
                <a:effectLst/>
                <a:latin typeface="+mn-lt"/>
                <a:ea typeface="+mn-ea"/>
                <a:cs typeface="+mn-cs"/>
              </a:rPr>
              <a:t> телемедицины, сети передвижных </a:t>
            </a:r>
            <a:r>
              <a:rPr lang="ru-RU" sz="1200" kern="1200" dirty="0">
                <a:solidFill>
                  <a:schemeClr val="tx1"/>
                </a:solidFill>
                <a:effectLst/>
                <a:latin typeface="+mn-lt"/>
                <a:ea typeface="+mn-ea"/>
                <a:cs typeface="+mn-cs"/>
              </a:rPr>
              <a:t>аптечных пунктов. </a:t>
            </a:r>
          </a:p>
          <a:p>
            <a:r>
              <a:rPr lang="x-none" sz="1200" kern="1200" dirty="0">
                <a:solidFill>
                  <a:schemeClr val="tx1"/>
                </a:solidFill>
                <a:effectLst/>
                <a:latin typeface="+mn-lt"/>
                <a:ea typeface="+mn-ea"/>
                <a:cs typeface="+mn-cs"/>
              </a:rPr>
              <a:t>Продолжится совершенствование и внедрение стандартов организации оказания медицинской помощи, клинических протоколов, основанных на доказательной медицине, научных разработках.</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8CA59FC-136F-4D63-8CD6-72ADD6A4D50B}"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242706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dirty="0"/>
              <a:t>Убрать младенческую смертность</a:t>
            </a:r>
          </a:p>
          <a:p>
            <a:endParaRPr lang="ru-RU" dirty="0"/>
          </a:p>
        </p:txBody>
      </p:sp>
      <p:sp>
        <p:nvSpPr>
          <p:cNvPr id="4" name="Номер слайда 3"/>
          <p:cNvSpPr>
            <a:spLocks noGrp="1"/>
          </p:cNvSpPr>
          <p:nvPr>
            <p:ph type="sldNum" sz="quarter" idx="10"/>
          </p:nvPr>
        </p:nvSpPr>
        <p:spPr/>
        <p:txBody>
          <a:bodyPr/>
          <a:lstStyle/>
          <a:p>
            <a:fld id="{FFE22EF1-680C-4E84-A9A3-02843113F47C}" type="slidenum">
              <a:rPr lang="ru-RU" smtClean="0"/>
              <a:pPr/>
              <a:t>6</a:t>
            </a:fld>
            <a:endParaRPr lang="ru-RU"/>
          </a:p>
        </p:txBody>
      </p:sp>
    </p:spTree>
    <p:extLst>
      <p:ext uri="{BB962C8B-B14F-4D97-AF65-F5344CB8AC3E}">
        <p14:creationId xmlns:p14="http://schemas.microsoft.com/office/powerpoint/2010/main" val="273928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dirty="0"/>
              <a:t>При Министерстве здравоохранения РК создан Координационный совет  по внедрению интегрированной модели оказания медицинской помощи по основным социально значимым, неинфекционным заболеваниям и заболеваниям, существенно влияющим на демографию населения страны. </a:t>
            </a:r>
          </a:p>
          <a:p>
            <a:pPr algn="just"/>
            <a:r>
              <a:rPr lang="ru-RU" sz="1200" dirty="0"/>
              <a:t>	Предпосылкой для создания совета послужило внедрение в республике интегрированной модели оказания медицинской помощи при остром инфаркте миокарда, инсульте (остром нарушении мозгового кровообращения), злокачественных опухолях, травмах, а также при беременности и родовспоможении. </a:t>
            </a:r>
          </a:p>
          <a:p>
            <a:pPr algn="just"/>
            <a:r>
              <a:rPr lang="ru-RU" sz="1200" dirty="0"/>
              <a:t>	Главной целью создания данного совета является внедрение в Казахстане интегрированной модели оказания медицинской помощи</a:t>
            </a:r>
          </a:p>
          <a:p>
            <a:pPr algn="just"/>
            <a:r>
              <a:rPr lang="ru-RU" sz="1200" dirty="0"/>
              <a:t>В компетенцию совета входит: </a:t>
            </a:r>
          </a:p>
          <a:p>
            <a:pPr algn="just"/>
            <a:r>
              <a:rPr lang="ru-RU" sz="1200" dirty="0"/>
              <a:t>– совершенствование государственной политики, законодательных и иных нормативных правовых актов в области акушерства и гинекологии, педиатрии, кардиологии, неврологии, травматологии, онкологии; </a:t>
            </a:r>
          </a:p>
          <a:p>
            <a:pPr algn="just"/>
            <a:r>
              <a:rPr lang="ru-RU" sz="1200" dirty="0"/>
              <a:t>– реализация мероприятий, направленных на повышение эффективности означенных служб, в соответствии с Государственной программой «</a:t>
            </a:r>
            <a:r>
              <a:rPr lang="ru-RU" sz="1200" dirty="0" err="1"/>
              <a:t>Денсаулық</a:t>
            </a:r>
            <a:r>
              <a:rPr lang="ru-RU" sz="1200" dirty="0"/>
              <a:t>» на 2016–2019 гг.;</a:t>
            </a:r>
          </a:p>
          <a:p>
            <a:pPr algn="just"/>
            <a:r>
              <a:rPr lang="ru-RU" sz="1200" dirty="0"/>
              <a:t> – координация деятельности управлений здравоохранения страны, а также медицинских организаций республиканского и регионального уровня, оказывающих помощь населению по приведенным выше направлениям; </a:t>
            </a:r>
          </a:p>
          <a:p>
            <a:pPr algn="just"/>
            <a:r>
              <a:rPr lang="ru-RU" sz="1200" dirty="0"/>
              <a:t>– осуществление взаимодействия с общественными, государстве5нными и международными организациями. </a:t>
            </a:r>
          </a:p>
          <a:p>
            <a:endParaRPr lang="ru-RU" dirty="0"/>
          </a:p>
        </p:txBody>
      </p:sp>
      <p:sp>
        <p:nvSpPr>
          <p:cNvPr id="4" name="Номер слайда 3"/>
          <p:cNvSpPr>
            <a:spLocks noGrp="1"/>
          </p:cNvSpPr>
          <p:nvPr>
            <p:ph type="sldNum" sz="quarter" idx="10"/>
          </p:nvPr>
        </p:nvSpPr>
        <p:spPr/>
        <p:txBody>
          <a:bodyPr/>
          <a:lstStyle/>
          <a:p>
            <a:fld id="{FFE22EF1-680C-4E84-A9A3-02843113F47C}" type="slidenum">
              <a:rPr lang="ru-RU" smtClean="0"/>
              <a:pPr/>
              <a:t>9</a:t>
            </a:fld>
            <a:endParaRPr lang="ru-RU"/>
          </a:p>
        </p:txBody>
      </p:sp>
    </p:spTree>
    <p:extLst>
      <p:ext uri="{BB962C8B-B14F-4D97-AF65-F5344CB8AC3E}">
        <p14:creationId xmlns:p14="http://schemas.microsoft.com/office/powerpoint/2010/main" val="142944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buNone/>
            </a:pPr>
            <a:r>
              <a:rPr lang="ru-RU" sz="1200" dirty="0"/>
              <a:t>18 февраля 2016 г. на расширенном заседании коллегии МЗСР РК по итогам деятельности в 2015 году и предстоящих задачах на 2016 год разработана Дорожная карта (ДК) по внедрению интегрированной модели оказания медицинской помощи по основным социально значимым, неинфекционным заболеваниям и заболеваниям, существенно влияющим на демографию населения страны</a:t>
            </a:r>
          </a:p>
          <a:p>
            <a:pPr marL="0" indent="0" algn="just">
              <a:spcBef>
                <a:spcPts val="0"/>
              </a:spcBef>
              <a:buNone/>
            </a:pPr>
            <a:r>
              <a:rPr lang="ru-RU" sz="1200" dirty="0"/>
              <a:t>	Согласно ДК:</a:t>
            </a:r>
          </a:p>
          <a:p>
            <a:pPr algn="just">
              <a:spcBef>
                <a:spcPts val="0"/>
              </a:spcBef>
            </a:pPr>
            <a:r>
              <a:rPr lang="ru-RU" sz="1200" dirty="0"/>
              <a:t> по каждому направлению  должно оказываться весь цикл услуг: профилактика, лечебные мероприятия, включая реабилитацию, диспансерное наблюдение, медицинские и социальные услуги.</a:t>
            </a:r>
          </a:p>
          <a:p>
            <a:pPr algn="just">
              <a:spcBef>
                <a:spcPts val="0"/>
              </a:spcBef>
            </a:pPr>
            <a:r>
              <a:rPr lang="ru-RU" sz="1200" dirty="0"/>
              <a:t>услуги требующие сложных технологических установок и специалистов с высокой квалификацией, будут централизованы на межрайонном, региональном, и республиканском уровнях. А услуги, для которых не нужны сложные технологические установки, будут оказываться в организациях по месту жительства</a:t>
            </a:r>
          </a:p>
          <a:p>
            <a:endParaRPr lang="ru-RU" dirty="0"/>
          </a:p>
        </p:txBody>
      </p:sp>
      <p:sp>
        <p:nvSpPr>
          <p:cNvPr id="4" name="Номер слайда 3"/>
          <p:cNvSpPr>
            <a:spLocks noGrp="1"/>
          </p:cNvSpPr>
          <p:nvPr>
            <p:ph type="sldNum" sz="quarter" idx="10"/>
          </p:nvPr>
        </p:nvSpPr>
        <p:spPr/>
        <p:txBody>
          <a:bodyPr/>
          <a:lstStyle/>
          <a:p>
            <a:fld id="{FFE22EF1-680C-4E84-A9A3-02843113F47C}" type="slidenum">
              <a:rPr lang="ru-RU" smtClean="0"/>
              <a:pPr/>
              <a:t>11</a:t>
            </a:fld>
            <a:endParaRPr lang="ru-RU"/>
          </a:p>
        </p:txBody>
      </p:sp>
    </p:spTree>
    <p:extLst>
      <p:ext uri="{BB962C8B-B14F-4D97-AF65-F5344CB8AC3E}">
        <p14:creationId xmlns:p14="http://schemas.microsoft.com/office/powerpoint/2010/main" val="7472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BDFB2F-81A8-4E90-9BE9-95934AA3031B}" type="slidenum">
              <a:rPr lang="ru-RU" altLang="ru-RU" smtClean="0"/>
              <a:pPr/>
              <a:t>14</a:t>
            </a:fld>
            <a:endParaRPr lang="ru-RU" altLang="ru-RU"/>
          </a:p>
        </p:txBody>
      </p:sp>
    </p:spTree>
    <p:extLst>
      <p:ext uri="{BB962C8B-B14F-4D97-AF65-F5344CB8AC3E}">
        <p14:creationId xmlns:p14="http://schemas.microsoft.com/office/powerpoint/2010/main" val="355148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E22EF1-680C-4E84-A9A3-02843113F47C}" type="slidenum">
              <a:rPr lang="ru-RU" smtClean="0"/>
              <a:pPr/>
              <a:t>19</a:t>
            </a:fld>
            <a:endParaRPr lang="ru-RU"/>
          </a:p>
        </p:txBody>
      </p:sp>
    </p:spTree>
    <p:extLst>
      <p:ext uri="{BB962C8B-B14F-4D97-AF65-F5344CB8AC3E}">
        <p14:creationId xmlns:p14="http://schemas.microsoft.com/office/powerpoint/2010/main" val="301075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326396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28596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308771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264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4440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175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875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345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9490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501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2499629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071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43432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8490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55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177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8017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7594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714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919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19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1186295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4023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456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4285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7952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4446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3465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5531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7107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200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552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1738119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5065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7130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420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31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066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36558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290331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306155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218526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3EE6C5-9AA5-4923-BAEC-4C46CD0B16C5}" type="datetimeFigureOut">
              <a:rPr lang="ru-RU" smtClean="0"/>
              <a:pPr/>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907DE9-45A4-4DD7-BD40-D509E42A7091}" type="slidenum">
              <a:rPr lang="ru-RU" smtClean="0"/>
              <a:pPr/>
              <a:t>‹#›</a:t>
            </a:fld>
            <a:endParaRPr lang="ru-RU"/>
          </a:p>
        </p:txBody>
      </p:sp>
    </p:spTree>
    <p:extLst>
      <p:ext uri="{BB962C8B-B14F-4D97-AF65-F5344CB8AC3E}">
        <p14:creationId xmlns:p14="http://schemas.microsoft.com/office/powerpoint/2010/main" val="229069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EE6C5-9AA5-4923-BAEC-4C46CD0B16C5}" type="datetimeFigureOut">
              <a:rPr lang="ru-RU" smtClean="0"/>
              <a:pPr/>
              <a:t>02.12.2020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07DE9-45A4-4DD7-BD40-D509E42A7091}" type="slidenum">
              <a:rPr lang="ru-RU" smtClean="0"/>
              <a:pPr/>
              <a:t>‹#›</a:t>
            </a:fld>
            <a:endParaRPr lang="ru-RU"/>
          </a:p>
        </p:txBody>
      </p:sp>
    </p:spTree>
    <p:extLst>
      <p:ext uri="{BB962C8B-B14F-4D97-AF65-F5344CB8AC3E}">
        <p14:creationId xmlns:p14="http://schemas.microsoft.com/office/powerpoint/2010/main" val="4174909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9382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5462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CF581F-3AC2-4A9D-AA51-93101BA62AA6}" type="datetimeFigureOut">
              <a:rPr lang="ru-RU" smtClean="0">
                <a:solidFill>
                  <a:prstClr val="black">
                    <a:tint val="75000"/>
                  </a:prstClr>
                </a:solidFill>
              </a:rPr>
              <a:pPr/>
              <a:t>02.12.2020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1FA61C-2C8D-49D0-AAE1-96A5A56916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6731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dirty="0"/>
              <a:t>Интегрированная модель службы родовспоможения </a:t>
            </a:r>
            <a:br>
              <a:rPr lang="ru-RU" dirty="0"/>
            </a:br>
            <a:r>
              <a:rPr lang="ru-RU" dirty="0"/>
              <a:t>в Республике Казахстан</a:t>
            </a:r>
            <a:endParaRPr lang="en-US" dirty="0"/>
          </a:p>
        </p:txBody>
      </p:sp>
    </p:spTree>
    <p:extLst>
      <p:ext uri="{BB962C8B-B14F-4D97-AF65-F5344CB8AC3E}">
        <p14:creationId xmlns:p14="http://schemas.microsoft.com/office/powerpoint/2010/main" val="129677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normAutofit/>
          </a:bodyPr>
          <a:lstStyle/>
          <a:p>
            <a:r>
              <a:rPr lang="ru-RU" sz="3100" b="1" dirty="0">
                <a:solidFill>
                  <a:srgbClr val="FF0000"/>
                </a:solidFill>
              </a:rPr>
              <a:t>ИНТЕГРИРОВАННАЯ МОДЕЛЬ ОКАЗАНИЯ МЕДИЦИНСКОЙ ПОМОЩИ</a:t>
            </a:r>
            <a:endParaRPr lang="ru-RU" sz="3100" dirty="0">
              <a:solidFill>
                <a:srgbClr val="FF0000"/>
              </a:solidFill>
            </a:endParaRPr>
          </a:p>
        </p:txBody>
      </p:sp>
      <p:sp>
        <p:nvSpPr>
          <p:cNvPr id="3" name="Объект 2"/>
          <p:cNvSpPr>
            <a:spLocks noGrp="1"/>
          </p:cNvSpPr>
          <p:nvPr>
            <p:ph idx="1"/>
          </p:nvPr>
        </p:nvSpPr>
        <p:spPr>
          <a:xfrm>
            <a:off x="457200" y="1403648"/>
            <a:ext cx="8229600" cy="4722515"/>
          </a:xfrm>
        </p:spPr>
        <p:txBody>
          <a:bodyPr>
            <a:noAutofit/>
          </a:bodyPr>
          <a:lstStyle/>
          <a:p>
            <a:r>
              <a:rPr lang="kk-KZ" sz="1800" b="1" dirty="0"/>
              <a:t>Задачи:</a:t>
            </a:r>
          </a:p>
          <a:p>
            <a:pPr marL="0" indent="0">
              <a:buNone/>
            </a:pPr>
            <a:r>
              <a:rPr lang="ru-RU" sz="1800" b="1" dirty="0"/>
              <a:t>На Национальном уровне: </a:t>
            </a:r>
            <a:endParaRPr lang="ru-RU" sz="1800" dirty="0"/>
          </a:p>
          <a:p>
            <a:r>
              <a:rPr lang="ru-RU" sz="1800" dirty="0"/>
              <a:t>Пересмотр и утверждение стандартов, клинических протоколов и алгоритмов процессов и маршруты движения пациентов </a:t>
            </a:r>
          </a:p>
          <a:p>
            <a:r>
              <a:rPr lang="ru-RU" sz="1800" dirty="0"/>
              <a:t>Разработка программы мониторинга и оценки деятельности служб (с чек листами, должностными инструкциями и конечными индикаторами) </a:t>
            </a:r>
          </a:p>
          <a:p>
            <a:r>
              <a:rPr lang="ru-RU" sz="1800" dirty="0"/>
              <a:t>Разработка программы совершенствования и оптимизации учета и отчётности, оптимизации единых баз в сфере здравоохранения и обеспечение ее эффективной работы </a:t>
            </a:r>
          </a:p>
          <a:p>
            <a:pPr marL="0" indent="0">
              <a:buNone/>
            </a:pPr>
            <a:r>
              <a:rPr lang="ru-RU" sz="1800" b="1" dirty="0"/>
              <a:t>На местном уровне: </a:t>
            </a:r>
            <a:endParaRPr lang="ru-RU" sz="1800" dirty="0"/>
          </a:p>
          <a:p>
            <a:r>
              <a:rPr lang="ru-RU" sz="1800" dirty="0"/>
              <a:t>Разработка региональных планов внедрения (Мастер планы) </a:t>
            </a:r>
          </a:p>
          <a:p>
            <a:r>
              <a:rPr lang="ru-RU" sz="1800" dirty="0"/>
              <a:t>Анализ потребности в медицинских услугах (спроса населения) </a:t>
            </a:r>
          </a:p>
          <a:p>
            <a:r>
              <a:rPr lang="ru-RU" sz="1800" dirty="0"/>
              <a:t>Анализ доступности населения к медицинским услугам по уровням оказания медицинской помощи </a:t>
            </a:r>
          </a:p>
          <a:p>
            <a:r>
              <a:rPr lang="ru-RU" sz="1800" dirty="0"/>
              <a:t>Анализ ресурсной обеспеченности медицинских организаций по уровням оказания медицинской помощи (все формы собственности) </a:t>
            </a:r>
          </a:p>
        </p:txBody>
      </p:sp>
    </p:spTree>
    <p:extLst>
      <p:ext uri="{BB962C8B-B14F-4D97-AF65-F5344CB8AC3E}">
        <p14:creationId xmlns:p14="http://schemas.microsoft.com/office/powerpoint/2010/main" val="3251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rPr>
              <a:t>ИНТЕГРИРОВАННАЯ МОДЕЛЬ ОКАЗАНИЯ МЕДИЦИНСКОЙ ПОМОЩИ</a:t>
            </a:r>
            <a:endParaRPr lang="ru-RU" dirty="0"/>
          </a:p>
        </p:txBody>
      </p:sp>
      <p:sp>
        <p:nvSpPr>
          <p:cNvPr id="3" name="Объект 2"/>
          <p:cNvSpPr>
            <a:spLocks noGrp="1"/>
          </p:cNvSpPr>
          <p:nvPr>
            <p:ph idx="1"/>
          </p:nvPr>
        </p:nvSpPr>
        <p:spPr/>
        <p:txBody>
          <a:bodyPr>
            <a:normAutofit fontScale="77500" lnSpcReduction="20000"/>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Реализация Государственной программы «</a:t>
            </a:r>
            <a:r>
              <a:rPr lang="ru-RU" dirty="0" err="1">
                <a:latin typeface="Times New Roman" panose="02020603050405020304" pitchFamily="18" charset="0"/>
                <a:ea typeface="Calibri" panose="020F0502020204030204" pitchFamily="34" charset="0"/>
                <a:cs typeface="Times New Roman" panose="02020603050405020304" pitchFamily="18" charset="0"/>
              </a:rPr>
              <a:t>Денсаулық</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dirty="0"/>
          </a:p>
          <a:p>
            <a:r>
              <a:rPr lang="ru-RU" dirty="0">
                <a:latin typeface="Times New Roman" panose="02020603050405020304" pitchFamily="18" charset="0"/>
                <a:ea typeface="Calibri" panose="020F0502020204030204" pitchFamily="34" charset="0"/>
                <a:cs typeface="Times New Roman" panose="02020603050405020304" pitchFamily="18" charset="0"/>
              </a:rPr>
              <a:t>На республиканском уровне проводится регулярное </a:t>
            </a:r>
            <a:r>
              <a:rPr lang="ru-RU" dirty="0" err="1">
                <a:latin typeface="Times New Roman" panose="02020603050405020304" pitchFamily="18" charset="0"/>
                <a:ea typeface="Calibri" panose="020F0502020204030204" pitchFamily="34" charset="0"/>
                <a:cs typeface="Times New Roman" panose="02020603050405020304" pitchFamily="18" charset="0"/>
              </a:rPr>
              <a:t>мониторирование</a:t>
            </a:r>
            <a:r>
              <a:rPr lang="ru-RU" dirty="0">
                <a:latin typeface="Times New Roman" panose="02020603050405020304" pitchFamily="18" charset="0"/>
                <a:ea typeface="Calibri" panose="020F0502020204030204" pitchFamily="34" charset="0"/>
                <a:cs typeface="Times New Roman" panose="02020603050405020304" pitchFamily="18" charset="0"/>
              </a:rPr>
              <a:t> исполнения Дорожной карты по повышению эффективности работы и внедрению интегрированной модели службы родовспоможения и детства. </a:t>
            </a:r>
          </a:p>
          <a:p>
            <a:r>
              <a:rPr lang="ru-RU" dirty="0">
                <a:latin typeface="Times New Roman" panose="02020603050405020304" pitchFamily="18" charset="0"/>
                <a:ea typeface="Calibri" panose="020F0502020204030204" pitchFamily="34" charset="0"/>
                <a:cs typeface="Times New Roman" panose="02020603050405020304" pitchFamily="18" charset="0"/>
              </a:rPr>
              <a:t>В каждом регионе совместно с областными </a:t>
            </a:r>
            <a:r>
              <a:rPr lang="ru-RU" dirty="0" err="1">
                <a:latin typeface="Times New Roman" panose="02020603050405020304" pitchFamily="18" charset="0"/>
                <a:ea typeface="Calibri" panose="020F0502020204030204" pitchFamily="34" charset="0"/>
                <a:cs typeface="Times New Roman" panose="02020603050405020304" pitchFamily="18" charset="0"/>
              </a:rPr>
              <a:t>акиматами</a:t>
            </a:r>
            <a:r>
              <a:rPr lang="ru-RU" dirty="0">
                <a:latin typeface="Times New Roman" panose="02020603050405020304" pitchFamily="18" charset="0"/>
                <a:ea typeface="Calibri" panose="020F0502020204030204" pitchFamily="34" charset="0"/>
                <a:cs typeface="Times New Roman" panose="02020603050405020304" pitchFamily="18" charset="0"/>
              </a:rPr>
              <a:t> разработаны и реализуются аналогичные дорожные карты с подробными ежеквартальными отчетами. </a:t>
            </a:r>
          </a:p>
          <a:p>
            <a:r>
              <a:rPr lang="ru-RU" dirty="0">
                <a:latin typeface="Times New Roman" panose="02020603050405020304" pitchFamily="18" charset="0"/>
                <a:ea typeface="Calibri" panose="020F0502020204030204" pitchFamily="34" charset="0"/>
                <a:cs typeface="Times New Roman" panose="02020603050405020304" pitchFamily="18" charset="0"/>
              </a:rPr>
              <a:t>Совместно с </a:t>
            </a:r>
            <a:r>
              <a:rPr lang="ru-RU" dirty="0" err="1">
                <a:latin typeface="Times New Roman" panose="02020603050405020304" pitchFamily="18" charset="0"/>
                <a:ea typeface="Calibri" panose="020F0502020204030204" pitchFamily="34" charset="0"/>
                <a:cs typeface="Times New Roman" panose="02020603050405020304" pitchFamily="18" charset="0"/>
              </a:rPr>
              <a:t>акиматами</a:t>
            </a:r>
            <a:r>
              <a:rPr lang="ru-RU" dirty="0">
                <a:latin typeface="Times New Roman" panose="02020603050405020304" pitchFamily="18" charset="0"/>
                <a:ea typeface="Calibri" panose="020F0502020204030204" pitchFamily="34" charset="0"/>
                <a:cs typeface="Times New Roman" panose="02020603050405020304" pitchFamily="18" charset="0"/>
              </a:rPr>
              <a:t> регионов разработаны и реализуются оперативные планы по снижению материнской и младенческой смертности на 2017 год.</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7710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Программы управления заболеваниями (ПУЗ)</a:t>
            </a:r>
            <a:endParaRPr lang="ru-RU" dirty="0"/>
          </a:p>
        </p:txBody>
      </p:sp>
      <p:sp>
        <p:nvSpPr>
          <p:cNvPr id="3" name="Объект 2"/>
          <p:cNvSpPr>
            <a:spLocks noGrp="1"/>
          </p:cNvSpPr>
          <p:nvPr>
            <p:ph idx="1"/>
          </p:nvPr>
        </p:nvSpPr>
        <p:spPr/>
        <p:txBody>
          <a:bodyPr>
            <a:normAutofit fontScale="92500" lnSpcReduction="20000"/>
          </a:bodyPr>
          <a:lstStyle/>
          <a:p>
            <a:r>
              <a:rPr lang="kk-KZ" dirty="0">
                <a:latin typeface="Times New Roman" panose="02020603050405020304" pitchFamily="18" charset="0"/>
                <a:ea typeface="Calibri" panose="020F0502020204030204" pitchFamily="34" charset="0"/>
                <a:cs typeface="Times New Roman" panose="02020603050405020304" pitchFamily="18" charset="0"/>
              </a:rPr>
              <a:t>О</a:t>
            </a:r>
            <a:r>
              <a:rPr lang="ru-RU" dirty="0" err="1">
                <a:latin typeface="Times New Roman" panose="02020603050405020304" pitchFamily="18" charset="0"/>
                <a:ea typeface="Calibri" panose="020F0502020204030204" pitchFamily="34" charset="0"/>
                <a:cs typeface="Times New Roman" panose="02020603050405020304" pitchFamily="18" charset="0"/>
              </a:rPr>
              <a:t>дним</a:t>
            </a:r>
            <a:r>
              <a:rPr lang="ru-RU" dirty="0">
                <a:latin typeface="Times New Roman" panose="02020603050405020304" pitchFamily="18" charset="0"/>
                <a:ea typeface="Calibri" panose="020F0502020204030204" pitchFamily="34" charset="0"/>
                <a:cs typeface="Times New Roman" panose="02020603050405020304" pitchFamily="18" charset="0"/>
              </a:rPr>
              <a:t> из главных направлений Госпрограммы "</a:t>
            </a:r>
            <a:r>
              <a:rPr lang="ru-RU" dirty="0" err="1">
                <a:latin typeface="Times New Roman" panose="02020603050405020304" pitchFamily="18" charset="0"/>
                <a:ea typeface="Calibri" panose="020F0502020204030204" pitchFamily="34" charset="0"/>
                <a:cs typeface="Times New Roman" panose="02020603050405020304" pitchFamily="18" charset="0"/>
              </a:rPr>
              <a:t>Денсаулык</a:t>
            </a:r>
            <a:r>
              <a:rPr lang="ru-RU" dirty="0">
                <a:latin typeface="Times New Roman" panose="02020603050405020304" pitchFamily="18" charset="0"/>
                <a:ea typeface="Calibri" panose="020F0502020204030204" pitchFamily="34" charset="0"/>
                <a:cs typeface="Times New Roman" panose="02020603050405020304" pitchFamily="18" charset="0"/>
              </a:rPr>
              <a:t>" является внедрение Программы управления заболеваниями (ПУЗ) </a:t>
            </a:r>
          </a:p>
          <a:p>
            <a:r>
              <a:rPr lang="ru-RU" dirty="0">
                <a:latin typeface="Times New Roman" panose="02020603050405020304" pitchFamily="18" charset="0"/>
                <a:ea typeface="Calibri" panose="020F0502020204030204" pitchFamily="34" charset="0"/>
                <a:cs typeface="Times New Roman" panose="02020603050405020304" pitchFamily="18" charset="0"/>
              </a:rPr>
              <a:t>Она даст возможность пациентам вместе с медработниками управлять своими заболеваниями и предотвращать осложнения путем постоянного контакта </a:t>
            </a:r>
            <a:r>
              <a:rPr lang="ru-RU" dirty="0" err="1">
                <a:latin typeface="Times New Roman" panose="02020603050405020304" pitchFamily="18" charset="0"/>
                <a:ea typeface="Calibri" panose="020F0502020204030204" pitchFamily="34" charset="0"/>
                <a:cs typeface="Times New Roman" panose="02020603050405020304" pitchFamily="18" charset="0"/>
              </a:rPr>
              <a:t>мультидисциплинарной</a:t>
            </a:r>
            <a:r>
              <a:rPr lang="ru-RU" dirty="0">
                <a:latin typeface="Times New Roman" panose="02020603050405020304" pitchFamily="18" charset="0"/>
                <a:ea typeface="Calibri" panose="020F0502020204030204" pitchFamily="34" charset="0"/>
                <a:cs typeface="Times New Roman" panose="02020603050405020304" pitchFamily="18" charset="0"/>
              </a:rPr>
              <a:t> команды с пациентом, его обучения навыкам оказания самопомощи, а также контроля факторов, влияющих на здоровье.</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6027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58971" y="81867"/>
            <a:ext cx="8172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Arial Narrow" panose="020B0606020202030204" pitchFamily="34" charset="0"/>
            </a:endParaRPr>
          </a:p>
        </p:txBody>
      </p:sp>
      <p:sp>
        <p:nvSpPr>
          <p:cNvPr id="10" name="Прямоугольник 9"/>
          <p:cNvSpPr/>
          <p:nvPr/>
        </p:nvSpPr>
        <p:spPr>
          <a:xfrm>
            <a:off x="8363370" y="81867"/>
            <a:ext cx="144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Arial Narrow" panose="020B0606020202030204" pitchFamily="34" charset="0"/>
            </a:endParaRPr>
          </a:p>
        </p:txBody>
      </p:sp>
      <p:graphicFrame>
        <p:nvGraphicFramePr>
          <p:cNvPr id="13" name="Таблица 12"/>
          <p:cNvGraphicFramePr>
            <a:graphicFrameLocks noGrp="1"/>
          </p:cNvGraphicFramePr>
          <p:nvPr/>
        </p:nvGraphicFramePr>
        <p:xfrm>
          <a:off x="136521" y="6593549"/>
          <a:ext cx="8888943" cy="167640"/>
        </p:xfrm>
        <a:graphic>
          <a:graphicData uri="http://schemas.openxmlformats.org/drawingml/2006/table">
            <a:tbl>
              <a:tblPr firstRow="1" bandRow="1">
                <a:tableStyleId>{5940675A-B579-460E-94D1-54222C63F5DA}</a:tableStyleId>
              </a:tblPr>
              <a:tblGrid>
                <a:gridCol w="3167659">
                  <a:extLst>
                    <a:ext uri="{9D8B030D-6E8A-4147-A177-3AD203B41FA5}">
                      <a16:colId xmlns:a16="http://schemas.microsoft.com/office/drawing/2014/main" val="20000"/>
                    </a:ext>
                  </a:extLst>
                </a:gridCol>
                <a:gridCol w="5721284">
                  <a:extLst>
                    <a:ext uri="{9D8B030D-6E8A-4147-A177-3AD203B41FA5}">
                      <a16:colId xmlns:a16="http://schemas.microsoft.com/office/drawing/2014/main" val="20001"/>
                    </a:ext>
                  </a:extLst>
                </a:gridCol>
              </a:tblGrid>
              <a:tr h="144000">
                <a:tc>
                  <a:txBody>
                    <a:bodyPr/>
                    <a:lstStyle/>
                    <a:p>
                      <a:pPr algn="ctr"/>
                      <a:endParaRPr lang="ru-RU" sz="5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ru-RU" sz="5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
        <p:nvSpPr>
          <p:cNvPr id="16" name="Прямоугольник 15"/>
          <p:cNvSpPr/>
          <p:nvPr/>
        </p:nvSpPr>
        <p:spPr>
          <a:xfrm>
            <a:off x="741836" y="1139109"/>
            <a:ext cx="3200436" cy="338554"/>
          </a:xfrm>
          <a:prstGeom prst="rect">
            <a:avLst/>
          </a:prstGeom>
          <a:solidFill>
            <a:schemeClr val="bg1"/>
          </a:solidFill>
        </p:spPr>
        <p:txBody>
          <a:bodyPr wrap="square">
            <a:spAutoFit/>
          </a:bodyPr>
          <a:lstStyle/>
          <a:p>
            <a:pPr algn="ctr">
              <a:defRPr/>
            </a:pPr>
            <a:endParaRPr lang="ru-RU" sz="1600" b="1" dirty="0">
              <a:solidFill>
                <a:srgbClr val="C00000"/>
              </a:solidFill>
              <a:latin typeface="Century Gothic" panose="020B0502020202020204" pitchFamily="34" charset="0"/>
              <a:cs typeface="Arial" pitchFamily="34" charset="0"/>
            </a:endParaRPr>
          </a:p>
        </p:txBody>
      </p:sp>
      <p:sp>
        <p:nvSpPr>
          <p:cNvPr id="17" name="Прямоугольник 16"/>
          <p:cNvSpPr/>
          <p:nvPr/>
        </p:nvSpPr>
        <p:spPr>
          <a:xfrm>
            <a:off x="177421" y="842515"/>
            <a:ext cx="8848045" cy="369332"/>
          </a:xfrm>
          <a:prstGeom prst="rect">
            <a:avLst/>
          </a:prstGeom>
          <a:solidFill>
            <a:schemeClr val="tx2">
              <a:lumMod val="20000"/>
              <a:lumOff val="80000"/>
            </a:schemeClr>
          </a:solidFill>
        </p:spPr>
        <p:txBody>
          <a:bodyPr wrap="square">
            <a:spAutoFit/>
          </a:bodyPr>
          <a:lstStyle/>
          <a:p>
            <a:pPr>
              <a:defRPr/>
            </a:pPr>
            <a:r>
              <a:rPr lang="ru-RU" dirty="0">
                <a:solidFill>
                  <a:prstClr val="black"/>
                </a:solidFill>
                <a:latin typeface="Century Gothic" pitchFamily="34" charset="0"/>
                <a:cs typeface="Arial" pitchFamily="34" charset="0"/>
              </a:rPr>
              <a:t>Направления реализации:</a:t>
            </a:r>
          </a:p>
        </p:txBody>
      </p:sp>
      <p:sp>
        <p:nvSpPr>
          <p:cNvPr id="19" name="Shape 1133"/>
          <p:cNvSpPr>
            <a:spLocks noChangeArrowheads="1"/>
          </p:cNvSpPr>
          <p:nvPr/>
        </p:nvSpPr>
        <p:spPr bwMode="auto">
          <a:xfrm>
            <a:off x="163773" y="1574368"/>
            <a:ext cx="8861694" cy="2104471"/>
          </a:xfrm>
          <a:prstGeom prst="rect">
            <a:avLst/>
          </a:prstGeom>
          <a:solidFill>
            <a:schemeClr val="bg1"/>
          </a:solidFill>
          <a:ln w="6350">
            <a:solidFill>
              <a:srgbClr val="002060"/>
            </a:solidFill>
            <a:prstDash val="dash"/>
            <a:miter lim="400000"/>
            <a:headEnd/>
            <a:tailEnd/>
          </a:ln>
        </p:spPr>
        <p:txBody>
          <a:bodyPr wrap="square" lIns="34289" tIns="34289" rIns="34289" bIns="34289" anchor="ctr">
            <a:spAutoFit/>
          </a:bodyPr>
          <a:lstStyle/>
          <a:p>
            <a:pPr marL="355600" indent="-355600" algn="just">
              <a:lnSpc>
                <a:spcPct val="96000"/>
              </a:lnSpc>
              <a:spcBef>
                <a:spcPct val="20000"/>
              </a:spcBef>
              <a:buSzPct val="130000"/>
              <a:buFont typeface="+mj-lt"/>
              <a:buAutoNum type="arabicPeriod"/>
              <a:defRPr/>
            </a:pPr>
            <a:r>
              <a:rPr lang="ru-RU" altLang="kk-KZ" sz="1400" dirty="0">
                <a:solidFill>
                  <a:prstClr val="black"/>
                </a:solidFill>
                <a:cs typeface="Calibri" pitchFamily="34" charset="0"/>
                <a:sym typeface="Calibri" pitchFamily="34" charset="0"/>
              </a:rPr>
              <a:t>Дальнейшее </a:t>
            </a:r>
            <a:r>
              <a:rPr lang="ru-RU" altLang="kk-KZ" sz="1400" b="1" dirty="0">
                <a:solidFill>
                  <a:prstClr val="black"/>
                </a:solidFill>
                <a:cs typeface="Calibri" pitchFamily="34" charset="0"/>
                <a:sym typeface="Calibri" pitchFamily="34" charset="0"/>
              </a:rPr>
              <a:t>развитие стандартизации </a:t>
            </a:r>
            <a:r>
              <a:rPr lang="ru-RU" altLang="kk-KZ" sz="1400" dirty="0">
                <a:solidFill>
                  <a:prstClr val="black"/>
                </a:solidFill>
                <a:cs typeface="Calibri" pitchFamily="34" charset="0"/>
                <a:sym typeface="Calibri" pitchFamily="34" charset="0"/>
              </a:rPr>
              <a:t>в здравоохранении на основе внедрения международных клинических руководств, протоколов диагностики и лечения.</a:t>
            </a:r>
          </a:p>
          <a:p>
            <a:pPr marL="355600" indent="-355600" algn="just">
              <a:lnSpc>
                <a:spcPct val="96000"/>
              </a:lnSpc>
              <a:spcBef>
                <a:spcPct val="20000"/>
              </a:spcBef>
              <a:buSzPct val="130000"/>
              <a:buFont typeface="+mj-lt"/>
              <a:buAutoNum type="arabicPeriod"/>
              <a:defRPr/>
            </a:pPr>
            <a:r>
              <a:rPr lang="ru-RU" altLang="kk-KZ" sz="1400" dirty="0">
                <a:solidFill>
                  <a:prstClr val="black"/>
                </a:solidFill>
                <a:cs typeface="Calibri" pitchFamily="34" charset="0"/>
                <a:sym typeface="Calibri" pitchFamily="34" charset="0"/>
              </a:rPr>
              <a:t>Внедрение </a:t>
            </a:r>
            <a:r>
              <a:rPr lang="ru-RU" altLang="kk-KZ" sz="1400" b="1" dirty="0">
                <a:solidFill>
                  <a:prstClr val="black"/>
                </a:solidFill>
                <a:cs typeface="Calibri" pitchFamily="34" charset="0"/>
                <a:sym typeface="Calibri" pitchFamily="34" charset="0"/>
              </a:rPr>
              <a:t>независимой оценки знаний и компетенций </a:t>
            </a:r>
            <a:r>
              <a:rPr lang="ru-RU" altLang="kk-KZ" sz="1400" dirty="0">
                <a:solidFill>
                  <a:prstClr val="black"/>
                </a:solidFill>
                <a:cs typeface="Calibri" pitchFamily="34" charset="0"/>
                <a:sym typeface="Calibri" pitchFamily="34" charset="0"/>
              </a:rPr>
              <a:t>медицинских работников с вовлечением и развитием саморегулирующихся профессиональных организаций.</a:t>
            </a:r>
          </a:p>
          <a:p>
            <a:pPr marL="355600" indent="-355600" algn="just">
              <a:lnSpc>
                <a:spcPct val="96000"/>
              </a:lnSpc>
              <a:spcBef>
                <a:spcPct val="20000"/>
              </a:spcBef>
              <a:buSzPct val="130000"/>
              <a:buFont typeface="+mj-lt"/>
              <a:buAutoNum type="arabicPeriod"/>
              <a:defRPr/>
            </a:pPr>
            <a:r>
              <a:rPr lang="ru-RU" altLang="kk-KZ" sz="1400" dirty="0">
                <a:solidFill>
                  <a:prstClr val="black"/>
                </a:solidFill>
                <a:cs typeface="Calibri" pitchFamily="34" charset="0"/>
                <a:sym typeface="Calibri" pitchFamily="34" charset="0"/>
              </a:rPr>
              <a:t>Развитие </a:t>
            </a:r>
            <a:r>
              <a:rPr lang="ru-RU" altLang="kk-KZ" sz="1400" b="1" dirty="0">
                <a:solidFill>
                  <a:prstClr val="black"/>
                </a:solidFill>
                <a:cs typeface="Calibri" pitchFamily="34" charset="0"/>
                <a:sym typeface="Calibri" pitchFamily="34" charset="0"/>
              </a:rPr>
              <a:t>внутрибольничных систем управления качеством </a:t>
            </a:r>
            <a:r>
              <a:rPr lang="ru-RU" altLang="kk-KZ" sz="1400" dirty="0">
                <a:solidFill>
                  <a:prstClr val="black"/>
                </a:solidFill>
                <a:cs typeface="Calibri" pitchFamily="34" charset="0"/>
                <a:sym typeface="Calibri" pitchFamily="34" charset="0"/>
              </a:rPr>
              <a:t>на основе независимого клинического аудита и управления рисками.</a:t>
            </a:r>
          </a:p>
          <a:p>
            <a:pPr marL="355600" indent="-355600" algn="just">
              <a:lnSpc>
                <a:spcPct val="96000"/>
              </a:lnSpc>
              <a:spcBef>
                <a:spcPct val="20000"/>
              </a:spcBef>
              <a:buSzPct val="130000"/>
              <a:buFont typeface="+mj-lt"/>
              <a:buAutoNum type="arabicPeriod"/>
              <a:tabLst>
                <a:tab pos="355600" algn="l"/>
              </a:tabLst>
              <a:defRPr/>
            </a:pPr>
            <a:r>
              <a:rPr lang="ru-RU" altLang="kk-KZ" sz="1400" dirty="0">
                <a:solidFill>
                  <a:prstClr val="black"/>
                </a:solidFill>
                <a:cs typeface="Calibri" pitchFamily="34" charset="0"/>
                <a:sym typeface="Calibri" pitchFamily="34" charset="0"/>
              </a:rPr>
              <a:t>Дальнейшее развитие </a:t>
            </a:r>
            <a:r>
              <a:rPr lang="ru-RU" altLang="kk-KZ" sz="1400" b="1" dirty="0">
                <a:solidFill>
                  <a:prstClr val="black"/>
                </a:solidFill>
                <a:cs typeface="Calibri" pitchFamily="34" charset="0"/>
                <a:sym typeface="Calibri" pitchFamily="34" charset="0"/>
              </a:rPr>
              <a:t>системы аккредитации медицинских организаций </a:t>
            </a:r>
            <a:r>
              <a:rPr lang="ru-RU" altLang="kk-KZ" sz="1400" dirty="0">
                <a:solidFill>
                  <a:prstClr val="black"/>
                </a:solidFill>
                <a:cs typeface="Calibri" pitchFamily="34" charset="0"/>
                <a:sym typeface="Calibri" pitchFamily="34" charset="0"/>
              </a:rPr>
              <a:t>в Казахстане. Стимулирование международной аккредитации отечественных клиник (в том числе </a:t>
            </a:r>
            <a:r>
              <a:rPr lang="en-US" altLang="kk-KZ" sz="1400" dirty="0">
                <a:solidFill>
                  <a:prstClr val="black"/>
                </a:solidFill>
                <a:cs typeface="Calibri" pitchFamily="34" charset="0"/>
                <a:sym typeface="Calibri" pitchFamily="34" charset="0"/>
              </a:rPr>
              <a:t>Joint Commission International)</a:t>
            </a:r>
            <a:r>
              <a:rPr lang="ru-RU" altLang="kk-KZ" sz="1400" dirty="0">
                <a:solidFill>
                  <a:prstClr val="black"/>
                </a:solidFill>
                <a:cs typeface="Calibri" pitchFamily="34" charset="0"/>
                <a:sym typeface="Calibri" pitchFamily="34" charset="0"/>
              </a:rPr>
              <a:t>.</a:t>
            </a:r>
          </a:p>
          <a:p>
            <a:pPr marL="355600" indent="-355600" algn="just">
              <a:lnSpc>
                <a:spcPct val="96000"/>
              </a:lnSpc>
              <a:spcBef>
                <a:spcPct val="20000"/>
              </a:spcBef>
              <a:buSzPct val="130000"/>
              <a:buFont typeface="+mj-lt"/>
              <a:buAutoNum type="arabicPeriod"/>
              <a:tabLst>
                <a:tab pos="355600" algn="l"/>
              </a:tabLst>
              <a:defRPr/>
            </a:pPr>
            <a:r>
              <a:rPr lang="ru-RU" altLang="kk-KZ" sz="1400" dirty="0">
                <a:solidFill>
                  <a:prstClr val="black"/>
                </a:solidFill>
                <a:cs typeface="Calibri" pitchFamily="34" charset="0"/>
                <a:sym typeface="Calibri" pitchFamily="34" charset="0"/>
              </a:rPr>
              <a:t>Разработка и внедрение современных </a:t>
            </a:r>
            <a:r>
              <a:rPr lang="ru-RU" altLang="kk-KZ" sz="1400" b="1" dirty="0">
                <a:solidFill>
                  <a:prstClr val="black"/>
                </a:solidFill>
                <a:cs typeface="Calibri" pitchFamily="34" charset="0"/>
                <a:sym typeface="Calibri" pitchFamily="34" charset="0"/>
              </a:rPr>
              <a:t>принципов этической деятельности </a:t>
            </a:r>
            <a:r>
              <a:rPr lang="ru-RU" altLang="kk-KZ" sz="1400" dirty="0">
                <a:solidFill>
                  <a:prstClr val="black"/>
                </a:solidFill>
                <a:cs typeface="Calibri" pitchFamily="34" charset="0"/>
                <a:sym typeface="Calibri" pitchFamily="34" charset="0"/>
              </a:rPr>
              <a:t>в здравоохранении.</a:t>
            </a:r>
          </a:p>
        </p:txBody>
      </p:sp>
      <p:sp>
        <p:nvSpPr>
          <p:cNvPr id="14" name="TextBox 13"/>
          <p:cNvSpPr txBox="1"/>
          <p:nvPr/>
        </p:nvSpPr>
        <p:spPr>
          <a:xfrm>
            <a:off x="158971" y="101469"/>
            <a:ext cx="8128487" cy="695575"/>
          </a:xfrm>
          <a:prstGeom prst="rect">
            <a:avLst/>
          </a:prstGeom>
          <a:noFill/>
        </p:spPr>
        <p:txBody>
          <a:bodyPr wrap="square" rtlCol="0">
            <a:spAutoFit/>
          </a:bodyPr>
          <a:lstStyle/>
          <a:p>
            <a:pPr algn="ctr">
              <a:lnSpc>
                <a:spcPct val="80000"/>
              </a:lnSpc>
              <a:buClr>
                <a:srgbClr val="C00000"/>
              </a:buClr>
            </a:pPr>
            <a:r>
              <a:rPr lang="ru-RU" sz="2400" dirty="0">
                <a:solidFill>
                  <a:srgbClr val="C00000"/>
                </a:solidFill>
              </a:rPr>
              <a:t>Управление качеством медицинской помощи и создание Объединенной Комиссии по качеству</a:t>
            </a:r>
          </a:p>
        </p:txBody>
      </p:sp>
      <p:sp>
        <p:nvSpPr>
          <p:cNvPr id="12" name="TextBox 11"/>
          <p:cNvSpPr txBox="1"/>
          <p:nvPr/>
        </p:nvSpPr>
        <p:spPr>
          <a:xfrm>
            <a:off x="158971" y="4115934"/>
            <a:ext cx="8861691"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55600"/>
            <a:r>
              <a:rPr lang="ru-RU" sz="1400" dirty="0">
                <a:solidFill>
                  <a:prstClr val="black"/>
                </a:solidFill>
              </a:rPr>
              <a:t>Институциональной основой национальной системы управления качеством медицинской станет </a:t>
            </a:r>
            <a:r>
              <a:rPr lang="ru-RU" sz="1400" b="1" dirty="0">
                <a:solidFill>
                  <a:srgbClr val="FF0000"/>
                </a:solidFill>
              </a:rPr>
              <a:t>Объединенная Комиссия по качеству (ОКК)</a:t>
            </a:r>
            <a:r>
              <a:rPr lang="ru-RU" sz="1400" dirty="0">
                <a:solidFill>
                  <a:prstClr val="black"/>
                </a:solidFill>
              </a:rPr>
              <a:t>, созданная по международным стандартам, со следующими ключевыми функциями:</a:t>
            </a:r>
          </a:p>
          <a:p>
            <a:pPr marL="627063" indent="-271463">
              <a:buFont typeface="Wingdings" panose="05000000000000000000" pitchFamily="2" charset="2"/>
              <a:buChar char="ü"/>
            </a:pPr>
            <a:r>
              <a:rPr lang="ru-RU" sz="1400" dirty="0">
                <a:solidFill>
                  <a:prstClr val="black"/>
                </a:solidFill>
              </a:rPr>
              <a:t> Утверждение клинических протоколов, стандартов в здравоохранении;</a:t>
            </a:r>
            <a:endParaRPr lang="ru-RU" sz="1400" dirty="0">
              <a:solidFill>
                <a:srgbClr val="C00000"/>
              </a:solidFill>
            </a:endParaRPr>
          </a:p>
          <a:p>
            <a:pPr marL="627063" indent="-271463">
              <a:buFont typeface="Wingdings" panose="05000000000000000000" pitchFamily="2" charset="2"/>
              <a:buChar char="ü"/>
            </a:pPr>
            <a:r>
              <a:rPr lang="ru-RU" sz="1400" dirty="0">
                <a:solidFill>
                  <a:prstClr val="black"/>
                </a:solidFill>
              </a:rPr>
              <a:t> Совершенствование системы аккредитации медицинских организаций;</a:t>
            </a:r>
          </a:p>
          <a:p>
            <a:pPr marL="627063" indent="-271463">
              <a:buFont typeface="Wingdings" panose="05000000000000000000" pitchFamily="2" charset="2"/>
              <a:buChar char="ü"/>
            </a:pPr>
            <a:r>
              <a:rPr lang="ru-RU" sz="1400" dirty="0">
                <a:solidFill>
                  <a:prstClr val="black"/>
                </a:solidFill>
              </a:rPr>
              <a:t> Содействие в реализации Национальной политики лекарственного обеспечения;</a:t>
            </a:r>
          </a:p>
          <a:p>
            <a:pPr marL="627063" indent="-271463" algn="just">
              <a:buFont typeface="Wingdings" panose="05000000000000000000" pitchFamily="2" charset="2"/>
              <a:buChar char="ü"/>
            </a:pPr>
            <a:r>
              <a:rPr lang="ru-RU" sz="1400" dirty="0">
                <a:solidFill>
                  <a:prstClr val="black"/>
                </a:solidFill>
              </a:rPr>
              <a:t> Принятие решений по включению и исключению ЛС, ИМН и других медицинских технологий в структуру тарифов, возмещаемых за счет ГОБМП и ОСМС; </a:t>
            </a:r>
          </a:p>
          <a:p>
            <a:pPr marL="627063" indent="-271463" algn="just">
              <a:buFont typeface="Wingdings" panose="05000000000000000000" pitchFamily="2" charset="2"/>
              <a:buChar char="ü"/>
            </a:pPr>
            <a:r>
              <a:rPr lang="ru-RU" sz="1400" dirty="0">
                <a:solidFill>
                  <a:prstClr val="black"/>
                </a:solidFill>
              </a:rPr>
              <a:t> Содействие в эффективном управлении человеческими ресурсами в здравоохранении</a:t>
            </a:r>
          </a:p>
        </p:txBody>
      </p:sp>
      <p:sp>
        <p:nvSpPr>
          <p:cNvPr id="15" name="Номер слайда 3"/>
          <p:cNvSpPr>
            <a:spLocks noGrp="1"/>
          </p:cNvSpPr>
          <p:nvPr>
            <p:ph type="sldNum" sz="quarter" idx="12"/>
          </p:nvPr>
        </p:nvSpPr>
        <p:spPr>
          <a:xfrm>
            <a:off x="7023109" y="6362240"/>
            <a:ext cx="2133600" cy="365125"/>
          </a:xfrm>
        </p:spPr>
        <p:txBody>
          <a:bodyPr/>
          <a:lstStyle/>
          <a:p>
            <a:fld id="{65840C0B-A2B9-476C-8CE5-55CFCAFA0476}" type="slidenum">
              <a:rPr lang="ru-RU" smtClean="0">
                <a:solidFill>
                  <a:prstClr val="black">
                    <a:tint val="75000"/>
                  </a:prstClr>
                </a:solidFill>
                <a:latin typeface="Century Gothic" pitchFamily="34" charset="0"/>
              </a:rPr>
              <a:pPr/>
              <a:t>13</a:t>
            </a:fld>
            <a:endParaRPr lang="ru-RU" dirty="0">
              <a:solidFill>
                <a:prstClr val="black">
                  <a:tint val="75000"/>
                </a:prstClr>
              </a:solidFill>
              <a:latin typeface="Century Gothic" pitchFamily="34" charset="0"/>
            </a:endParaRPr>
          </a:p>
        </p:txBody>
      </p:sp>
    </p:spTree>
    <p:extLst>
      <p:ext uri="{BB962C8B-B14F-4D97-AF65-F5344CB8AC3E}">
        <p14:creationId xmlns:p14="http://schemas.microsoft.com/office/powerpoint/2010/main" val="423519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76670" y="1223446"/>
            <a:ext cx="4507557" cy="2652732"/>
          </a:xfrm>
          <a:prstGeom prst="rect">
            <a:avLst/>
          </a:prstGeom>
        </p:spPr>
      </p:pic>
      <p:sp>
        <p:nvSpPr>
          <p:cNvPr id="6" name="Прямоугольник 5"/>
          <p:cNvSpPr/>
          <p:nvPr/>
        </p:nvSpPr>
        <p:spPr>
          <a:xfrm>
            <a:off x="525048" y="866648"/>
            <a:ext cx="1173124" cy="715581"/>
          </a:xfrm>
          <a:prstGeom prst="rect">
            <a:avLst/>
          </a:prstGeom>
        </p:spPr>
        <p:txBody>
          <a:bodyPr wrap="square">
            <a:spAutoFit/>
          </a:bodyPr>
          <a:lstStyle/>
          <a:p>
            <a:r>
              <a:rPr lang="ru-RU" sz="1350" b="1" dirty="0">
                <a:ea typeface="Calibri" panose="020F0502020204030204" pitchFamily="34" charset="0"/>
              </a:rPr>
              <a:t>Структура критических состояний  </a:t>
            </a:r>
            <a:endParaRPr lang="ru-RU" sz="1350" b="1" dirty="0"/>
          </a:p>
        </p:txBody>
      </p:sp>
      <p:sp>
        <p:nvSpPr>
          <p:cNvPr id="8" name="Прямоугольник 7"/>
          <p:cNvSpPr/>
          <p:nvPr/>
        </p:nvSpPr>
        <p:spPr>
          <a:xfrm>
            <a:off x="1359568" y="2067280"/>
            <a:ext cx="806117" cy="462819"/>
          </a:xfrm>
          <a:prstGeom prst="rect">
            <a:avLst/>
          </a:prstGeom>
        </p:spPr>
        <p:txBody>
          <a:bodyPr wrap="square">
            <a:spAutoFit/>
          </a:bodyPr>
          <a:lstStyle/>
          <a:p>
            <a:pPr>
              <a:lnSpc>
                <a:spcPct val="107000"/>
              </a:lnSpc>
            </a:pPr>
            <a:r>
              <a:rPr lang="ru-RU" sz="1200" b="1" dirty="0">
                <a:solidFill>
                  <a:srgbClr val="FF0000"/>
                </a:solidFill>
                <a:latin typeface="Times New Roman" panose="02020603050405020304" pitchFamily="18" charset="0"/>
                <a:cs typeface="Times New Roman" panose="02020603050405020304" pitchFamily="18" charset="0"/>
              </a:rPr>
              <a:t>2,8 %</a:t>
            </a:r>
            <a:r>
              <a:rPr lang="ru-RU" sz="1050" b="1" dirty="0">
                <a:solidFill>
                  <a:srgbClr val="FF0000"/>
                </a:solidFill>
                <a:latin typeface="Times New Roman" panose="02020603050405020304" pitchFamily="18" charset="0"/>
                <a:cs typeface="Times New Roman" panose="02020603050405020304" pitchFamily="18" charset="0"/>
              </a:rPr>
              <a:t>  </a:t>
            </a:r>
            <a:endParaRPr lang="ru-RU" sz="105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2408347" y="1182344"/>
            <a:ext cx="530915" cy="276999"/>
          </a:xfrm>
          <a:prstGeom prst="rect">
            <a:avLst/>
          </a:prstGeom>
        </p:spPr>
        <p:txBody>
          <a:bodyPr wrap="none">
            <a:spAutoFit/>
          </a:bodyPr>
          <a:lstStyle/>
          <a:p>
            <a:r>
              <a:rPr lang="ru-RU" sz="1200" b="1" dirty="0">
                <a:solidFill>
                  <a:srgbClr val="FF0000"/>
                </a:solidFill>
                <a:latin typeface="Times New Roman" panose="02020603050405020304" pitchFamily="18" charset="0"/>
                <a:ea typeface="Calibri" panose="020F0502020204030204" pitchFamily="34" charset="0"/>
              </a:rPr>
              <a:t>2,0%</a:t>
            </a:r>
            <a:endParaRPr lang="ru-RU" sz="1200" b="1" dirty="0">
              <a:solidFill>
                <a:srgbClr val="FF0000"/>
              </a:solidFill>
            </a:endParaRPr>
          </a:p>
        </p:txBody>
      </p:sp>
      <p:sp>
        <p:nvSpPr>
          <p:cNvPr id="10" name="Прямоугольник 9"/>
          <p:cNvSpPr/>
          <p:nvPr/>
        </p:nvSpPr>
        <p:spPr>
          <a:xfrm>
            <a:off x="3826385" y="1992558"/>
            <a:ext cx="530915" cy="276999"/>
          </a:xfrm>
          <a:prstGeom prst="rect">
            <a:avLst/>
          </a:prstGeom>
        </p:spPr>
        <p:txBody>
          <a:bodyPr wrap="none">
            <a:spAutoFit/>
          </a:bodyPr>
          <a:lstStyle/>
          <a:p>
            <a:r>
              <a:rPr lang="ru-RU" sz="1200" b="1" dirty="0">
                <a:solidFill>
                  <a:srgbClr val="FF0000"/>
                </a:solidFill>
                <a:latin typeface="Times New Roman" panose="02020603050405020304" pitchFamily="18" charset="0"/>
                <a:ea typeface="Calibri" panose="020F0502020204030204" pitchFamily="34" charset="0"/>
              </a:rPr>
              <a:t>5,9%</a:t>
            </a:r>
            <a:endParaRPr lang="ru-RU" sz="12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735350" y="2891966"/>
            <a:ext cx="539969" cy="276999"/>
          </a:xfrm>
          <a:prstGeom prst="rect">
            <a:avLst/>
          </a:prstGeom>
        </p:spPr>
        <p:txBody>
          <a:bodyPr wrap="square">
            <a:spAutoFit/>
          </a:bodyPr>
          <a:lstStyle/>
          <a:p>
            <a:r>
              <a:rPr lang="ru-RU" sz="1200" b="1" dirty="0">
                <a:solidFill>
                  <a:srgbClr val="FF0000"/>
                </a:solidFill>
                <a:latin typeface="Times New Roman" panose="02020603050405020304" pitchFamily="18" charset="0"/>
                <a:ea typeface="Calibri" panose="020F0502020204030204" pitchFamily="34" charset="0"/>
              </a:rPr>
              <a:t>5,5%</a:t>
            </a:r>
            <a:endParaRPr lang="ru-RU" sz="1200" b="1" dirty="0">
              <a:solidFill>
                <a:srgbClr val="FF0000"/>
              </a:solidFill>
            </a:endParaRPr>
          </a:p>
        </p:txBody>
      </p:sp>
      <p:sp>
        <p:nvSpPr>
          <p:cNvPr id="12" name="Прямоугольник 11"/>
          <p:cNvSpPr/>
          <p:nvPr/>
        </p:nvSpPr>
        <p:spPr>
          <a:xfrm>
            <a:off x="656528" y="2384704"/>
            <a:ext cx="454668" cy="415498"/>
          </a:xfrm>
          <a:prstGeom prst="rect">
            <a:avLst/>
          </a:prstGeom>
        </p:spPr>
        <p:txBody>
          <a:bodyPr wrap="square">
            <a:spAutoFit/>
          </a:bodyPr>
          <a:lstStyle/>
          <a:p>
            <a:r>
              <a:rPr lang="ru-RU" sz="1200" b="1" dirty="0">
                <a:solidFill>
                  <a:srgbClr val="FF0000"/>
                </a:solidFill>
                <a:latin typeface="Times New Roman" panose="02020603050405020304" pitchFamily="18" charset="0"/>
                <a:ea typeface="Calibri" panose="020F0502020204030204" pitchFamily="34" charset="0"/>
              </a:rPr>
              <a:t>2,8</a:t>
            </a:r>
            <a:r>
              <a:rPr lang="ru-RU" sz="900" b="1" dirty="0">
                <a:solidFill>
                  <a:srgbClr val="FF0000"/>
                </a:solidFill>
                <a:latin typeface="Times New Roman" panose="02020603050405020304" pitchFamily="18" charset="0"/>
                <a:ea typeface="Calibri" panose="020F0502020204030204" pitchFamily="34" charset="0"/>
              </a:rPr>
              <a:t>%</a:t>
            </a:r>
            <a:endParaRPr lang="ru-RU" sz="900" b="1" dirty="0">
              <a:solidFill>
                <a:srgbClr val="FF0000"/>
              </a:solidFill>
            </a:endParaRPr>
          </a:p>
        </p:txBody>
      </p:sp>
      <p:sp>
        <p:nvSpPr>
          <p:cNvPr id="13" name="Прямоугольник 12"/>
          <p:cNvSpPr/>
          <p:nvPr/>
        </p:nvSpPr>
        <p:spPr>
          <a:xfrm>
            <a:off x="525049" y="2786128"/>
            <a:ext cx="526505" cy="276999"/>
          </a:xfrm>
          <a:prstGeom prst="rect">
            <a:avLst/>
          </a:prstGeom>
        </p:spPr>
        <p:txBody>
          <a:bodyPr wrap="square">
            <a:spAutoFit/>
          </a:bodyPr>
          <a:lstStyle/>
          <a:p>
            <a:r>
              <a:rPr lang="ru-RU" sz="1200" b="1" dirty="0">
                <a:solidFill>
                  <a:srgbClr val="FF0000"/>
                </a:solidFill>
                <a:latin typeface="Times New Roman" panose="02020603050405020304" pitchFamily="18" charset="0"/>
                <a:ea typeface="Calibri" panose="020F0502020204030204" pitchFamily="34" charset="0"/>
              </a:rPr>
              <a:t>6,0%</a:t>
            </a:r>
            <a:endParaRPr lang="ru-RU" sz="1200" b="1" dirty="0">
              <a:solidFill>
                <a:srgbClr val="FF0000"/>
              </a:solidFill>
            </a:endParaRPr>
          </a:p>
        </p:txBody>
      </p:sp>
      <p:sp>
        <p:nvSpPr>
          <p:cNvPr id="14" name="Прямоугольник 13"/>
          <p:cNvSpPr/>
          <p:nvPr/>
        </p:nvSpPr>
        <p:spPr>
          <a:xfrm>
            <a:off x="1835944" y="1846318"/>
            <a:ext cx="488257" cy="461665"/>
          </a:xfrm>
          <a:prstGeom prst="rect">
            <a:avLst/>
          </a:prstGeom>
        </p:spPr>
        <p:txBody>
          <a:bodyPr wrap="square">
            <a:spAutoFit/>
          </a:bodyPr>
          <a:lstStyle/>
          <a:p>
            <a:r>
              <a:rPr lang="ru-RU" sz="1200" b="1" dirty="0">
                <a:solidFill>
                  <a:srgbClr val="FF0000"/>
                </a:solidFill>
                <a:latin typeface="Times New Roman" panose="02020603050405020304" pitchFamily="18" charset="0"/>
                <a:ea typeface="Calibri" panose="020F0502020204030204" pitchFamily="34" charset="0"/>
              </a:rPr>
              <a:t>2,3% </a:t>
            </a:r>
            <a:endParaRPr lang="ru-RU" sz="1200" b="1" dirty="0">
              <a:solidFill>
                <a:srgbClr val="FF0000"/>
              </a:solidFill>
            </a:endParaRPr>
          </a:p>
        </p:txBody>
      </p:sp>
      <p:sp>
        <p:nvSpPr>
          <p:cNvPr id="17" name="Прямоугольник 16"/>
          <p:cNvSpPr/>
          <p:nvPr/>
        </p:nvSpPr>
        <p:spPr>
          <a:xfrm>
            <a:off x="2324200" y="3539543"/>
            <a:ext cx="584048" cy="461665"/>
          </a:xfrm>
          <a:prstGeom prst="rect">
            <a:avLst/>
          </a:prstGeom>
        </p:spPr>
        <p:txBody>
          <a:bodyPr wrap="square">
            <a:spAutoFit/>
          </a:bodyPr>
          <a:lstStyle/>
          <a:p>
            <a:r>
              <a:rPr lang="ru-RU" sz="1200" b="1" dirty="0">
                <a:solidFill>
                  <a:srgbClr val="FF0000"/>
                </a:solidFill>
                <a:latin typeface="Times New Roman" panose="02020603050405020304" pitchFamily="18" charset="0"/>
                <a:cs typeface="Times New Roman" panose="02020603050405020304" pitchFamily="18" charset="0"/>
              </a:rPr>
              <a:t>43,6% </a:t>
            </a:r>
          </a:p>
        </p:txBody>
      </p:sp>
      <p:sp>
        <p:nvSpPr>
          <p:cNvPr id="18" name="Прямоугольник 17"/>
          <p:cNvSpPr/>
          <p:nvPr/>
        </p:nvSpPr>
        <p:spPr>
          <a:xfrm>
            <a:off x="463714" y="1824640"/>
            <a:ext cx="485324" cy="461665"/>
          </a:xfrm>
          <a:prstGeom prst="rect">
            <a:avLst/>
          </a:prstGeom>
        </p:spPr>
        <p:txBody>
          <a:bodyPr wrap="square">
            <a:spAutoFit/>
          </a:bodyPr>
          <a:lstStyle/>
          <a:p>
            <a:r>
              <a:rPr lang="ru-RU" sz="1200" b="1" dirty="0">
                <a:solidFill>
                  <a:srgbClr val="FF0000"/>
                </a:solidFill>
                <a:latin typeface="Times New Roman" panose="02020603050405020304" pitchFamily="18" charset="0"/>
                <a:cs typeface="Times New Roman" panose="02020603050405020304" pitchFamily="18" charset="0"/>
              </a:rPr>
              <a:t>2,2%</a:t>
            </a:r>
            <a:r>
              <a:rPr lang="ru-RU" sz="1200" b="1" dirty="0">
                <a:solidFill>
                  <a:srgbClr val="00B050"/>
                </a:solidFill>
                <a:latin typeface="Times New Roman" panose="02020603050405020304" pitchFamily="18" charset="0"/>
                <a:cs typeface="Times New Roman" panose="02020603050405020304" pitchFamily="18" charset="0"/>
              </a:rPr>
              <a:t> </a:t>
            </a:r>
          </a:p>
        </p:txBody>
      </p:sp>
      <p:sp>
        <p:nvSpPr>
          <p:cNvPr id="21" name="Прямоугольник 20"/>
          <p:cNvSpPr/>
          <p:nvPr/>
        </p:nvSpPr>
        <p:spPr>
          <a:xfrm>
            <a:off x="2520586" y="1610090"/>
            <a:ext cx="530915" cy="276999"/>
          </a:xfrm>
          <a:prstGeom prst="rect">
            <a:avLst/>
          </a:prstGeom>
        </p:spPr>
        <p:txBody>
          <a:bodyPr wrap="none">
            <a:spAutoFit/>
          </a:bodyPr>
          <a:lstStyle/>
          <a:p>
            <a:r>
              <a:rPr lang="ru-RU"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1,4%</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492822" y="2675696"/>
            <a:ext cx="581715" cy="253916"/>
          </a:xfrm>
          <a:prstGeom prst="rect">
            <a:avLst/>
          </a:prstGeom>
        </p:spPr>
        <p:txBody>
          <a:bodyPr wrap="square">
            <a:spAutoFit/>
          </a:bodyPr>
          <a:lstStyle/>
          <a:p>
            <a:r>
              <a:rPr lang="ru-RU" sz="105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10,2%</a:t>
            </a:r>
            <a:endParaRPr lang="ru-RU" sz="1050" dirty="0">
              <a:solidFill>
                <a:srgbClr val="FF0000"/>
              </a:solidFill>
              <a:latin typeface="Times New Roman" panose="02020603050405020304" pitchFamily="18" charset="0"/>
              <a:cs typeface="Times New Roman" panose="02020603050405020304" pitchFamily="18" charset="0"/>
            </a:endParaRPr>
          </a:p>
        </p:txBody>
      </p:sp>
      <p:graphicFrame>
        <p:nvGraphicFramePr>
          <p:cNvPr id="23" name="Таблица 22"/>
          <p:cNvGraphicFramePr>
            <a:graphicFrameLocks noGrp="1"/>
          </p:cNvGraphicFramePr>
          <p:nvPr/>
        </p:nvGraphicFramePr>
        <p:xfrm>
          <a:off x="4657012" y="1271071"/>
          <a:ext cx="4321611" cy="3488444"/>
        </p:xfrm>
        <a:graphic>
          <a:graphicData uri="http://schemas.openxmlformats.org/drawingml/2006/table">
            <a:tbl>
              <a:tblPr firstRow="1" firstCol="1" bandRow="1">
                <a:tableStyleId>{5C22544A-7EE6-4342-B048-85BDC9FD1C3A}</a:tableStyleId>
              </a:tblPr>
              <a:tblGrid>
                <a:gridCol w="1109102">
                  <a:extLst>
                    <a:ext uri="{9D8B030D-6E8A-4147-A177-3AD203B41FA5}">
                      <a16:colId xmlns:a16="http://schemas.microsoft.com/office/drawing/2014/main" val="20000"/>
                    </a:ext>
                  </a:extLst>
                </a:gridCol>
                <a:gridCol w="578199">
                  <a:extLst>
                    <a:ext uri="{9D8B030D-6E8A-4147-A177-3AD203B41FA5}">
                      <a16:colId xmlns:a16="http://schemas.microsoft.com/office/drawing/2014/main" val="20001"/>
                    </a:ext>
                  </a:extLst>
                </a:gridCol>
                <a:gridCol w="600455">
                  <a:extLst>
                    <a:ext uri="{9D8B030D-6E8A-4147-A177-3AD203B41FA5}">
                      <a16:colId xmlns:a16="http://schemas.microsoft.com/office/drawing/2014/main" val="20002"/>
                    </a:ext>
                  </a:extLst>
                </a:gridCol>
                <a:gridCol w="664178">
                  <a:extLst>
                    <a:ext uri="{9D8B030D-6E8A-4147-A177-3AD203B41FA5}">
                      <a16:colId xmlns:a16="http://schemas.microsoft.com/office/drawing/2014/main" val="20003"/>
                    </a:ext>
                  </a:extLst>
                </a:gridCol>
                <a:gridCol w="664178">
                  <a:extLst>
                    <a:ext uri="{9D8B030D-6E8A-4147-A177-3AD203B41FA5}">
                      <a16:colId xmlns:a16="http://schemas.microsoft.com/office/drawing/2014/main" val="20004"/>
                    </a:ext>
                  </a:extLst>
                </a:gridCol>
                <a:gridCol w="705499">
                  <a:extLst>
                    <a:ext uri="{9D8B030D-6E8A-4147-A177-3AD203B41FA5}">
                      <a16:colId xmlns:a16="http://schemas.microsoft.com/office/drawing/2014/main" val="20005"/>
                    </a:ext>
                  </a:extLst>
                </a:gridCol>
              </a:tblGrid>
              <a:tr h="342424">
                <a:tc>
                  <a:txBody>
                    <a:bodyPr/>
                    <a:lstStyle/>
                    <a:p>
                      <a:pPr algn="ctr">
                        <a:lnSpc>
                          <a:spcPct val="107000"/>
                        </a:lnSpc>
                        <a:spcAft>
                          <a:spcPts val="0"/>
                        </a:spcAft>
                      </a:pPr>
                      <a:r>
                        <a:rPr lang="ru-RU" sz="1100" b="1" dirty="0">
                          <a:solidFill>
                            <a:srgbClr val="002060"/>
                          </a:solidFill>
                          <a:effectLst/>
                          <a:latin typeface="+mn-lt"/>
                          <a:ea typeface="Calibri" panose="020F0502020204030204" pitchFamily="34" charset="0"/>
                          <a:cs typeface="Times New Roman" panose="02020603050405020304" pitchFamily="18" charset="0"/>
                        </a:rPr>
                        <a:t>Регион</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ru-RU" sz="1100" b="1" dirty="0">
                          <a:solidFill>
                            <a:srgbClr val="002060"/>
                          </a:solidFill>
                          <a:effectLst/>
                          <a:latin typeface="+mn-lt"/>
                          <a:ea typeface="Calibri" panose="020F0502020204030204" pitchFamily="34" charset="0"/>
                          <a:cs typeface="Times New Roman" panose="02020603050405020304" pitchFamily="18" charset="0"/>
                        </a:rPr>
                        <a:t>КС </a:t>
                      </a:r>
                    </a:p>
                    <a:p>
                      <a:pPr algn="ctr">
                        <a:lnSpc>
                          <a:spcPct val="107000"/>
                        </a:lnSpc>
                        <a:spcAft>
                          <a:spcPts val="0"/>
                        </a:spcAft>
                      </a:pPr>
                      <a:r>
                        <a:rPr lang="ru-RU" sz="1100" b="1" dirty="0">
                          <a:solidFill>
                            <a:srgbClr val="002060"/>
                          </a:solidFill>
                          <a:effectLst/>
                          <a:latin typeface="+mn-lt"/>
                          <a:ea typeface="Calibri" panose="020F0502020204030204" pitchFamily="34" charset="0"/>
                          <a:cs typeface="Times New Roman" panose="02020603050405020304" pitchFamily="18" charset="0"/>
                        </a:rPr>
                        <a:t>2017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100" b="1" dirty="0">
                          <a:solidFill>
                            <a:srgbClr val="002060"/>
                          </a:solidFill>
                          <a:effectLst/>
                          <a:latin typeface="+mn-lt"/>
                          <a:ea typeface="Calibri" panose="020F0502020204030204" pitchFamily="34" charset="0"/>
                          <a:cs typeface="Times New Roman" panose="02020603050405020304" pitchFamily="18" charset="0"/>
                        </a:rPr>
                        <a:t>КС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b="1" dirty="0">
                          <a:solidFill>
                            <a:srgbClr val="002060"/>
                          </a:solidFill>
                          <a:effectLst/>
                          <a:latin typeface="+mn-lt"/>
                          <a:ea typeface="Calibri" panose="020F0502020204030204" pitchFamily="34" charset="0"/>
                          <a:cs typeface="Times New Roman" panose="02020603050405020304" pitchFamily="18" charset="0"/>
                        </a:rPr>
                        <a:t>2016</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ru-RU" sz="1100" b="1" dirty="0">
                          <a:solidFill>
                            <a:srgbClr val="002060"/>
                          </a:solidFill>
                          <a:effectLst/>
                          <a:latin typeface="+mn-lt"/>
                          <a:ea typeface="Calibri" panose="020F0502020204030204" pitchFamily="34" charset="0"/>
                          <a:cs typeface="Times New Roman" panose="02020603050405020304" pitchFamily="18" charset="0"/>
                        </a:rPr>
                        <a:t>МС </a:t>
                      </a:r>
                    </a:p>
                    <a:p>
                      <a:pPr algn="ctr">
                        <a:lnSpc>
                          <a:spcPct val="107000"/>
                        </a:lnSpc>
                        <a:spcAft>
                          <a:spcPts val="0"/>
                        </a:spcAft>
                      </a:pPr>
                      <a:r>
                        <a:rPr lang="ru-RU" sz="1100" b="1" dirty="0">
                          <a:solidFill>
                            <a:srgbClr val="002060"/>
                          </a:solidFill>
                          <a:effectLst/>
                          <a:latin typeface="+mn-lt"/>
                          <a:ea typeface="Calibri" panose="020F0502020204030204" pitchFamily="34" charset="0"/>
                          <a:cs typeface="Times New Roman" panose="02020603050405020304" pitchFamily="18" charset="0"/>
                        </a:rPr>
                        <a:t>2017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100" b="1" dirty="0">
                          <a:solidFill>
                            <a:srgbClr val="002060"/>
                          </a:solidFill>
                          <a:effectLst/>
                          <a:latin typeface="+mn-lt"/>
                          <a:ea typeface="Calibri" panose="020F0502020204030204" pitchFamily="34" charset="0"/>
                          <a:cs typeface="Times New Roman" panose="02020603050405020304" pitchFamily="18" charset="0"/>
                        </a:rPr>
                        <a:t>МС </a:t>
                      </a:r>
                    </a:p>
                    <a:p>
                      <a:pPr marL="0" marR="0" indent="0" algn="ctr" defTabSz="914400" rtl="0" eaLnBrk="1" fontAlgn="auto" latinLnBrk="0" hangingPunct="1">
                        <a:lnSpc>
                          <a:spcPct val="107000"/>
                        </a:lnSpc>
                        <a:spcBef>
                          <a:spcPts val="0"/>
                        </a:spcBef>
                        <a:spcAft>
                          <a:spcPts val="0"/>
                        </a:spcAft>
                        <a:buClrTx/>
                        <a:buSzTx/>
                        <a:buFontTx/>
                        <a:buNone/>
                        <a:tabLst/>
                        <a:defRPr/>
                      </a:pPr>
                      <a:r>
                        <a:rPr lang="ru-RU" sz="1100" b="1" dirty="0">
                          <a:solidFill>
                            <a:srgbClr val="002060"/>
                          </a:solidFill>
                          <a:effectLst/>
                          <a:latin typeface="+mn-lt"/>
                          <a:ea typeface="Calibri" panose="020F0502020204030204" pitchFamily="34" charset="0"/>
                          <a:cs typeface="Times New Roman" panose="02020603050405020304" pitchFamily="18" charset="0"/>
                        </a:rPr>
                        <a:t>2016</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kk-KZ" sz="1100" b="1" dirty="0">
                          <a:solidFill>
                            <a:srgbClr val="002060"/>
                          </a:solidFill>
                          <a:effectLst/>
                          <a:latin typeface="+mn-lt"/>
                          <a:ea typeface="Calibri" panose="020F0502020204030204" pitchFamily="34" charset="0"/>
                          <a:cs typeface="Times New Roman" panose="02020603050405020304" pitchFamily="18" charset="0"/>
                        </a:rPr>
                        <a:t>КС/ 1000 родов </a:t>
                      </a:r>
                      <a:endParaRPr lang="ru-RU" sz="1100" b="1"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66073">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РК</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0"/>
                        </a:spcAft>
                      </a:pPr>
                      <a:r>
                        <a:rPr lang="ru-RU" sz="1100" b="1" kern="1200" dirty="0">
                          <a:solidFill>
                            <a:schemeClr val="dk1"/>
                          </a:solidFill>
                          <a:effectLst/>
                          <a:latin typeface="+mn-lt"/>
                          <a:ea typeface="+mn-ea"/>
                          <a:cs typeface="+mn-cs"/>
                        </a:rPr>
                        <a:t>1405</a:t>
                      </a:r>
                      <a:endParaRPr lang="ru-RU" sz="11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0"/>
                        </a:spcAft>
                      </a:pPr>
                      <a:r>
                        <a:rPr lang="kk-KZ" sz="1100" b="1" dirty="0">
                          <a:solidFill>
                            <a:schemeClr val="tx1"/>
                          </a:solidFill>
                          <a:effectLst/>
                          <a:latin typeface="+mn-lt"/>
                          <a:ea typeface="Calibri" panose="020F0502020204030204" pitchFamily="34" charset="0"/>
                          <a:cs typeface="Times New Roman" panose="02020603050405020304" pitchFamily="18" charset="0"/>
                        </a:rPr>
                        <a:t>1122</a:t>
                      </a:r>
                      <a:endParaRPr lang="ru-RU" sz="11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0"/>
                        </a:spcAft>
                      </a:pPr>
                      <a:r>
                        <a:rPr lang="ru-RU" sz="1100" b="1" dirty="0">
                          <a:solidFill>
                            <a:schemeClr val="tx1"/>
                          </a:solidFill>
                          <a:effectLst/>
                          <a:latin typeface="+mn-lt"/>
                          <a:ea typeface="Calibri" panose="020F0502020204030204" pitchFamily="34" charset="0"/>
                          <a:cs typeface="Times New Roman" panose="02020603050405020304" pitchFamily="18" charset="0"/>
                        </a:rPr>
                        <a:t>39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0"/>
                        </a:spcAft>
                      </a:pPr>
                      <a:r>
                        <a:rPr lang="kk-KZ" sz="1100" b="1" dirty="0">
                          <a:solidFill>
                            <a:schemeClr val="tx1"/>
                          </a:solidFill>
                          <a:effectLst/>
                          <a:latin typeface="+mn-lt"/>
                          <a:ea typeface="Calibri" panose="020F0502020204030204" pitchFamily="34" charset="0"/>
                          <a:cs typeface="Times New Roman" panose="02020603050405020304" pitchFamily="18" charset="0"/>
                        </a:rPr>
                        <a:t>45</a:t>
                      </a:r>
                      <a:endParaRPr lang="ru-RU" sz="11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ru-RU" sz="1100" b="1" i="0" u="none" strike="noStrike" dirty="0">
                          <a:solidFill>
                            <a:schemeClr val="tx1"/>
                          </a:solidFill>
                          <a:effectLst/>
                          <a:latin typeface="+mn-lt"/>
                          <a:cs typeface="Times New Roman" panose="02020603050405020304" pitchFamily="18" charset="0"/>
                        </a:rPr>
                        <a:t>4,8</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171212">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Актюбинская</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43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24</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800" dirty="0">
                          <a:effectLst/>
                          <a:latin typeface="Calibri" panose="020F0502020204030204" pitchFamily="34" charset="0"/>
                          <a:ea typeface="Calibri" panose="020F0502020204030204" pitchFamily="34" charset="0"/>
                          <a:cs typeface="Times New Roman" panose="02020603050405020304" pitchFamily="18" charset="0"/>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2,7</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74431">
                <a:tc>
                  <a:txBody>
                    <a:bodyPr/>
                    <a:lstStyle/>
                    <a:p>
                      <a:pPr>
                        <a:lnSpc>
                          <a:spcPct val="100000"/>
                        </a:lnSpc>
                        <a:spcAft>
                          <a:spcPts val="0"/>
                        </a:spcAft>
                      </a:pPr>
                      <a:r>
                        <a:rPr lang="ru-RU" sz="1100" b="1" dirty="0" err="1">
                          <a:solidFill>
                            <a:schemeClr val="tx1"/>
                          </a:solidFill>
                          <a:effectLst/>
                          <a:latin typeface="+mn-lt"/>
                          <a:ea typeface="Calibri" panose="020F0502020204030204" pitchFamily="34" charset="0"/>
                          <a:cs typeface="Arial" panose="020B0604020202020204" pitchFamily="34" charset="0"/>
                        </a:rPr>
                        <a:t>Алматинская</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118</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157</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4</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3</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Жамбылская</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85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108</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3</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4,1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174431">
                <a:tc>
                  <a:txBody>
                    <a:bodyPr/>
                    <a:lstStyle/>
                    <a:p>
                      <a:pPr>
                        <a:lnSpc>
                          <a:spcPct val="100000"/>
                        </a:lnSpc>
                        <a:spcAft>
                          <a:spcPts val="0"/>
                        </a:spcAft>
                      </a:pPr>
                      <a:r>
                        <a:rPr lang="ru-RU" sz="1100" b="1">
                          <a:solidFill>
                            <a:schemeClr val="tx1"/>
                          </a:solidFill>
                          <a:effectLst/>
                          <a:latin typeface="+mn-lt"/>
                          <a:ea typeface="Calibri" panose="020F0502020204030204" pitchFamily="34" charset="0"/>
                          <a:cs typeface="Arial" panose="020B0604020202020204" pitchFamily="34" charset="0"/>
                        </a:rPr>
                        <a:t>ЗКО</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34</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1</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К-</a:t>
                      </a:r>
                      <a:r>
                        <a:rPr lang="ru-RU" sz="1100" b="1" dirty="0" err="1">
                          <a:solidFill>
                            <a:schemeClr val="tx1"/>
                          </a:solidFill>
                          <a:effectLst/>
                          <a:latin typeface="+mn-lt"/>
                          <a:ea typeface="Calibri" panose="020F0502020204030204" pitchFamily="34" charset="0"/>
                          <a:cs typeface="Arial" panose="020B0604020202020204" pitchFamily="34" charset="0"/>
                        </a:rPr>
                        <a:t>Ординская</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49</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26</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1</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174431">
                <a:tc>
                  <a:txBody>
                    <a:bodyPr/>
                    <a:lstStyle/>
                    <a:p>
                      <a:pPr>
                        <a:lnSpc>
                          <a:spcPct val="100000"/>
                        </a:lnSpc>
                        <a:spcAft>
                          <a:spcPts val="0"/>
                        </a:spcAft>
                      </a:pPr>
                      <a:r>
                        <a:rPr lang="ru-RU" sz="1100" b="1" dirty="0" err="1">
                          <a:solidFill>
                            <a:schemeClr val="tx1"/>
                          </a:solidFill>
                          <a:effectLst/>
                          <a:latin typeface="+mn-lt"/>
                          <a:ea typeface="Calibri" panose="020F0502020204030204" pitchFamily="34" charset="0"/>
                          <a:cs typeface="Arial" panose="020B0604020202020204" pitchFamily="34" charset="0"/>
                        </a:rPr>
                        <a:t>Мангистауская</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93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90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2</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1</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5,8</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ЮКО</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678</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457</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7</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13</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10,6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174431">
                <a:tc>
                  <a:txBody>
                    <a:bodyPr/>
                    <a:lstStyle/>
                    <a:p>
                      <a:pPr>
                        <a:lnSpc>
                          <a:spcPct val="100000"/>
                        </a:lnSpc>
                        <a:spcAft>
                          <a:spcPts val="0"/>
                        </a:spcAft>
                      </a:pPr>
                      <a:r>
                        <a:rPr lang="ru-RU" sz="1100" b="1" dirty="0" err="1">
                          <a:solidFill>
                            <a:schemeClr val="tx1"/>
                          </a:solidFill>
                          <a:effectLst/>
                          <a:latin typeface="+mn-lt"/>
                          <a:ea typeface="Calibri" panose="020F0502020204030204" pitchFamily="34" charset="0"/>
                          <a:cs typeface="Arial" panose="020B0604020202020204" pitchFamily="34" charset="0"/>
                        </a:rPr>
                        <a:t>Акмолинская</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47</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2</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174431">
                <a:tc>
                  <a:txBody>
                    <a:bodyPr/>
                    <a:lstStyle/>
                    <a:p>
                      <a:pPr>
                        <a:lnSpc>
                          <a:spcPct val="100000"/>
                        </a:lnSpc>
                        <a:spcAft>
                          <a:spcPts val="0"/>
                        </a:spcAft>
                      </a:pPr>
                      <a:r>
                        <a:rPr lang="ru-RU" sz="1100" b="1" dirty="0" err="1">
                          <a:solidFill>
                            <a:schemeClr val="tx1"/>
                          </a:solidFill>
                          <a:effectLst/>
                          <a:latin typeface="+mn-lt"/>
                          <a:ea typeface="Calibri" panose="020F0502020204030204" pitchFamily="34" charset="0"/>
                          <a:cs typeface="Arial" panose="020B0604020202020204" pitchFamily="34" charset="0"/>
                        </a:rPr>
                        <a:t>Атырауская</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43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22</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1</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4</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ВКО</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81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30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3</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1"/>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Карагандинская</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42</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3</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3</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2"/>
                  </a:ext>
                </a:extLst>
              </a:tr>
              <a:tr h="174431">
                <a:tc>
                  <a:txBody>
                    <a:bodyPr/>
                    <a:lstStyle/>
                    <a:p>
                      <a:pPr>
                        <a:lnSpc>
                          <a:spcPct val="100000"/>
                        </a:lnSpc>
                        <a:spcAft>
                          <a:spcPts val="0"/>
                        </a:spcAft>
                      </a:pPr>
                      <a:r>
                        <a:rPr lang="ru-RU" sz="1100" b="1" dirty="0" err="1">
                          <a:solidFill>
                            <a:schemeClr val="tx1"/>
                          </a:solidFill>
                          <a:effectLst/>
                          <a:latin typeface="+mn-lt"/>
                          <a:ea typeface="Calibri" panose="020F0502020204030204" pitchFamily="34" charset="0"/>
                          <a:cs typeface="Arial" panose="020B0604020202020204" pitchFamily="34" charset="0"/>
                        </a:rPr>
                        <a:t>Костанайская</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14</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1</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3,7</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3"/>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Павлодарская</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32</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18</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2</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3,2</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4"/>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СКО</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31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32</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1</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5,2</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5"/>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г. Астана</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70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mn-lt"/>
                          <a:cs typeface="Times New Roman" panose="02020603050405020304" pitchFamily="18" charset="0"/>
                        </a:rPr>
                        <a:t>72</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mn-lt"/>
                          <a:ea typeface="Calibri" panose="020F0502020204030204" pitchFamily="34" charset="0"/>
                          <a:cs typeface="Arial" panose="020B0604020202020204" pitchFamily="34" charset="0"/>
                        </a:rPr>
                        <a:t>2</a:t>
                      </a:r>
                      <a:endParaRPr lang="ru-RU" sz="1100" b="1"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2,9</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6"/>
                  </a:ext>
                </a:extLst>
              </a:tr>
              <a:tr h="174431">
                <a:tc>
                  <a:txBody>
                    <a:bodyPr/>
                    <a:lstStyle/>
                    <a:p>
                      <a:pPr>
                        <a:lnSpc>
                          <a:spcPct val="100000"/>
                        </a:lnSpc>
                        <a:spcAft>
                          <a:spcPts val="0"/>
                        </a:spcAft>
                      </a:pPr>
                      <a:r>
                        <a:rPr lang="ru-RU" sz="1100" b="1" dirty="0">
                          <a:solidFill>
                            <a:schemeClr val="tx1"/>
                          </a:solidFill>
                          <a:effectLst/>
                          <a:latin typeface="+mn-lt"/>
                          <a:ea typeface="Calibri" panose="020F0502020204030204" pitchFamily="34" charset="0"/>
                          <a:cs typeface="Arial" panose="020B0604020202020204" pitchFamily="34" charset="0"/>
                        </a:rPr>
                        <a:t>г. Алматы</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106</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ru-RU" sz="1100" b="1" i="0" u="none" strike="noStrike" dirty="0">
                          <a:solidFill>
                            <a:schemeClr val="tx1"/>
                          </a:solidFill>
                          <a:effectLst/>
                          <a:latin typeface="Times New Roman" panose="02020603050405020304" pitchFamily="18" charset="0"/>
                          <a:cs typeface="Times New Roman" panose="02020603050405020304" pitchFamily="18" charset="0"/>
                        </a:rPr>
                        <a:t>114</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solidFill>
                            <a:schemeClr val="tx1"/>
                          </a:solidFill>
                          <a:effectLst/>
                          <a:latin typeface="+mn-lt"/>
                          <a:ea typeface="Calibri" panose="020F0502020204030204" pitchFamily="34" charset="0"/>
                          <a:cs typeface="Arial" panose="020B0604020202020204" pitchFamily="34" charset="0"/>
                        </a:rPr>
                        <a:t>3</a:t>
                      </a:r>
                      <a:endParaRPr lang="ru-RU" sz="11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4</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ru-R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7"/>
                  </a:ext>
                </a:extLst>
              </a:tr>
              <a:tr h="174431">
                <a:tc>
                  <a:txBody>
                    <a:bodyPr/>
                    <a:lstStyle/>
                    <a:p>
                      <a:pPr>
                        <a:lnSpc>
                          <a:spcPct val="100000"/>
                        </a:lnSpc>
                        <a:spcAft>
                          <a:spcPts val="0"/>
                        </a:spcAft>
                      </a:pPr>
                      <a:r>
                        <a:rPr lang="ru-RU" sz="1100" b="1" dirty="0" err="1">
                          <a:solidFill>
                            <a:schemeClr val="tx1"/>
                          </a:solidFill>
                          <a:effectLst/>
                          <a:latin typeface="+mn-lt"/>
                          <a:ea typeface="Calibri" panose="020F0502020204030204" pitchFamily="34" charset="0"/>
                          <a:cs typeface="Arial" panose="020B0604020202020204" pitchFamily="34" charset="0"/>
                        </a:rPr>
                        <a:t>Респ</a:t>
                      </a:r>
                      <a:r>
                        <a:rPr lang="ru-RU" sz="1100" b="1" dirty="0">
                          <a:solidFill>
                            <a:schemeClr val="tx1"/>
                          </a:solidFill>
                          <a:effectLst/>
                          <a:latin typeface="+mn-lt"/>
                          <a:ea typeface="Calibri" panose="020F0502020204030204" pitchFamily="34" charset="0"/>
                          <a:cs typeface="Arial" panose="020B0604020202020204" pitchFamily="34" charset="0"/>
                        </a:rPr>
                        <a:t>. орг.</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kk-KZ" sz="1100" b="1" dirty="0">
                          <a:effectLst/>
                          <a:latin typeface="Calibri" panose="020F0502020204030204" pitchFamily="34" charset="0"/>
                          <a:ea typeface="Calibri" panose="020F0502020204030204" pitchFamily="34" charset="0"/>
                          <a:cs typeface="Times New Roman" panose="02020603050405020304" pitchFamily="18" charset="0"/>
                        </a:rPr>
                        <a:t>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lnSpc>
                          <a:spcPct val="100000"/>
                        </a:lnSpc>
                      </a:pPr>
                      <a:r>
                        <a:rPr lang="kk-KZ" sz="1100" b="1" i="0" u="none" strike="noStrike" dirty="0">
                          <a:solidFill>
                            <a:schemeClr val="tx1"/>
                          </a:solidFill>
                          <a:effectLst/>
                          <a:latin typeface="+mn-lt"/>
                          <a:cs typeface="Times New Roman" panose="02020603050405020304" pitchFamily="18" charset="0"/>
                        </a:rPr>
                        <a:t>2</a:t>
                      </a:r>
                      <a:endParaRPr lang="ru-RU" sz="1100" b="1" i="0" u="none" strike="noStrike" dirty="0">
                        <a:solidFill>
                          <a:schemeClr val="tx1"/>
                        </a:solidFill>
                        <a:effectLst/>
                        <a:latin typeface="+mn-lt"/>
                        <a:cs typeface="Times New Roman" panose="02020603050405020304" pitchFamily="18" charset="0"/>
                      </a:endParaRP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8"/>
                  </a:ext>
                </a:extLst>
              </a:tr>
            </a:tbl>
          </a:graphicData>
        </a:graphic>
      </p:graphicFrame>
      <p:sp>
        <p:nvSpPr>
          <p:cNvPr id="24" name="Rectangle 1"/>
          <p:cNvSpPr>
            <a:spLocks noChangeArrowheads="1"/>
          </p:cNvSpPr>
          <p:nvPr/>
        </p:nvSpPr>
        <p:spPr bwMode="auto">
          <a:xfrm>
            <a:off x="5221706" y="909092"/>
            <a:ext cx="37538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ru-RU" altLang="ru-RU" sz="1050" b="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altLang="ru-RU" sz="1350" dirty="0">
              <a:solidFill>
                <a:srgbClr val="002060"/>
              </a:solidFill>
              <a:latin typeface="Arial" panose="020B0604020202020204" pitchFamily="34" charset="0"/>
              <a:cs typeface="Arial" panose="020B0604020202020204" pitchFamily="34" charset="0"/>
            </a:endParaRPr>
          </a:p>
        </p:txBody>
      </p:sp>
      <p:sp>
        <p:nvSpPr>
          <p:cNvPr id="25" name="Прямоугольник 24"/>
          <p:cNvSpPr/>
          <p:nvPr/>
        </p:nvSpPr>
        <p:spPr>
          <a:xfrm>
            <a:off x="3199659" y="926843"/>
            <a:ext cx="5944342" cy="300082"/>
          </a:xfrm>
          <a:prstGeom prst="rect">
            <a:avLst/>
          </a:prstGeom>
        </p:spPr>
        <p:txBody>
          <a:bodyPr wrap="square">
            <a:spAutoFit/>
          </a:bodyPr>
          <a:lstStyle/>
          <a:p>
            <a:pPr algn="ctr"/>
            <a:r>
              <a:rPr lang="ru-RU" sz="1350" b="1" dirty="0">
                <a:ea typeface="Calibri" panose="020F0502020204030204" pitchFamily="34" charset="0"/>
              </a:rPr>
              <a:t>Критические состояния, материнская смертность за 10 месяцев 2017года</a:t>
            </a:r>
            <a:endParaRPr lang="ru-RU" sz="1350" b="1" dirty="0"/>
          </a:p>
        </p:txBody>
      </p:sp>
      <p:sp>
        <p:nvSpPr>
          <p:cNvPr id="20" name="Прямоугольник 19"/>
          <p:cNvSpPr/>
          <p:nvPr/>
        </p:nvSpPr>
        <p:spPr>
          <a:xfrm>
            <a:off x="1923023" y="3064666"/>
            <a:ext cx="485324" cy="461665"/>
          </a:xfrm>
          <a:prstGeom prst="rect">
            <a:avLst/>
          </a:prstGeom>
        </p:spPr>
        <p:txBody>
          <a:bodyPr wrap="square">
            <a:spAutoFit/>
          </a:bodyPr>
          <a:lstStyle/>
          <a:p>
            <a:r>
              <a:rPr lang="ru-RU" sz="1200" b="1" dirty="0">
                <a:solidFill>
                  <a:srgbClr val="FF0000"/>
                </a:solidFill>
                <a:latin typeface="Times New Roman" panose="02020603050405020304" pitchFamily="18" charset="0"/>
                <a:cs typeface="Times New Roman" panose="02020603050405020304" pitchFamily="18" charset="0"/>
              </a:rPr>
              <a:t>3,1%</a:t>
            </a:r>
            <a:r>
              <a:rPr lang="ru-RU" sz="1200" b="1" dirty="0">
                <a:solidFill>
                  <a:srgbClr val="00B050"/>
                </a:solidFill>
                <a:latin typeface="Times New Roman" panose="02020603050405020304" pitchFamily="18" charset="0"/>
                <a:cs typeface="Times New Roman" panose="02020603050405020304" pitchFamily="18" charset="0"/>
              </a:rPr>
              <a:t> </a:t>
            </a:r>
          </a:p>
        </p:txBody>
      </p:sp>
      <p:sp>
        <p:nvSpPr>
          <p:cNvPr id="26" name="Прямоугольник 25"/>
          <p:cNvSpPr/>
          <p:nvPr/>
        </p:nvSpPr>
        <p:spPr>
          <a:xfrm>
            <a:off x="2777386" y="2532212"/>
            <a:ext cx="530915" cy="276999"/>
          </a:xfrm>
          <a:prstGeom prst="rect">
            <a:avLst/>
          </a:prstGeom>
        </p:spPr>
        <p:txBody>
          <a:bodyPr wrap="none">
            <a:spAutoFit/>
          </a:bodyPr>
          <a:lstStyle/>
          <a:p>
            <a:r>
              <a:rPr lang="ru-RU" sz="1200" b="1" dirty="0">
                <a:solidFill>
                  <a:srgbClr val="FF0000"/>
                </a:solidFill>
                <a:latin typeface="Times New Roman" panose="02020603050405020304" pitchFamily="18" charset="0"/>
                <a:ea typeface="Calibri" panose="020F0502020204030204" pitchFamily="34" charset="0"/>
              </a:rPr>
              <a:t>1,3%</a:t>
            </a:r>
            <a:endParaRPr lang="ru-RU" sz="1200" b="1" dirty="0">
              <a:solidFill>
                <a:srgbClr val="FF0000"/>
              </a:solidFill>
            </a:endParaRPr>
          </a:p>
        </p:txBody>
      </p:sp>
      <p:sp>
        <p:nvSpPr>
          <p:cNvPr id="28" name="Прямоугольник 27"/>
          <p:cNvSpPr/>
          <p:nvPr/>
        </p:nvSpPr>
        <p:spPr>
          <a:xfrm>
            <a:off x="3047371" y="1505386"/>
            <a:ext cx="530915" cy="276999"/>
          </a:xfrm>
          <a:prstGeom prst="rect">
            <a:avLst/>
          </a:prstGeom>
        </p:spPr>
        <p:txBody>
          <a:bodyPr wrap="none">
            <a:spAutoFit/>
          </a:bodyPr>
          <a:lstStyle/>
          <a:p>
            <a:r>
              <a:rPr lang="ru-RU" sz="1200" b="1" dirty="0">
                <a:solidFill>
                  <a:srgbClr val="FF0000"/>
                </a:solidFill>
                <a:latin typeface="Times New Roman" panose="02020603050405020304" pitchFamily="18" charset="0"/>
                <a:ea typeface="Calibri" panose="020F0502020204030204" pitchFamily="34" charset="0"/>
              </a:rPr>
              <a:t>2,1%</a:t>
            </a:r>
            <a:endParaRPr lang="ru-RU" sz="1200" b="1" dirty="0">
              <a:solidFill>
                <a:srgbClr val="FF0000"/>
              </a:solidFill>
            </a:endParaRPr>
          </a:p>
        </p:txBody>
      </p:sp>
      <p:sp>
        <p:nvSpPr>
          <p:cNvPr id="2" name="Прямоугольник 1"/>
          <p:cNvSpPr/>
          <p:nvPr/>
        </p:nvSpPr>
        <p:spPr>
          <a:xfrm>
            <a:off x="148547" y="3793458"/>
            <a:ext cx="4508465" cy="1841594"/>
          </a:xfrm>
          <a:prstGeom prst="rect">
            <a:avLst/>
          </a:prstGeom>
        </p:spPr>
        <p:txBody>
          <a:bodyPr wrap="square">
            <a:spAutoFit/>
          </a:bodyPr>
          <a:lstStyle/>
          <a:p>
            <a:pPr marL="171450" indent="-171450">
              <a:buFont typeface="+mj-lt"/>
              <a:buAutoNum type="arabicPeriod"/>
            </a:pPr>
            <a:r>
              <a:rPr lang="ru-RU" sz="938" b="1" dirty="0"/>
              <a:t>На фоне уменьшения количества родов на 5,4%  число КС по сравнению с аналогичным периодом  2016 года </a:t>
            </a:r>
            <a:r>
              <a:rPr lang="ru-RU" sz="1050" b="1" dirty="0"/>
              <a:t>↑</a:t>
            </a:r>
            <a:r>
              <a:rPr lang="ru-RU" sz="938" b="1" dirty="0"/>
              <a:t> на 17,1%.</a:t>
            </a:r>
          </a:p>
          <a:p>
            <a:pPr marL="171450" indent="-171450">
              <a:buFont typeface="+mj-lt"/>
              <a:buAutoNum type="arabicPeriod"/>
            </a:pPr>
            <a:r>
              <a:rPr lang="ru-RU" sz="938" b="1" dirty="0"/>
              <a:t>Продолжает иметь место неполная регистрация КС по ряду регионов,  особенно по Карагандинской области, что влечет опоздание в  оказании адекватной помощи,  утяжелению состояния, инвалидизации пациенток или  к случаям неблагоприятных исходов.   </a:t>
            </a:r>
          </a:p>
          <a:p>
            <a:pPr marL="171450" indent="-171450">
              <a:buFont typeface="+mj-lt"/>
              <a:buAutoNum type="arabicPeriod"/>
            </a:pPr>
            <a:r>
              <a:rPr lang="ru-RU" sz="938" b="1" dirty="0"/>
              <a:t>Структура КС  требует анализа УЗ на местах для определения  конкретных направлений действий по улучшению  качества  помощи беременным, роженицам, родильницам.   </a:t>
            </a:r>
          </a:p>
          <a:p>
            <a:pPr marL="171450" indent="-171450">
              <a:buFont typeface="+mj-lt"/>
              <a:buAutoNum type="arabicPeriod"/>
            </a:pPr>
            <a:r>
              <a:rPr lang="ru-RU" sz="938" b="1" dirty="0"/>
              <a:t>Продолжаются случаи  недооценки  тяжести ЭГЗ ( ОРВИ, хирургической патологии), что приводит к утяжелению состояния пациенток и случаям МС.  </a:t>
            </a:r>
          </a:p>
          <a:p>
            <a:pPr marL="171450" indent="-171450">
              <a:buFont typeface="+mj-lt"/>
              <a:buAutoNum type="arabicPeriod"/>
            </a:pPr>
            <a:r>
              <a:rPr lang="ru-RU" sz="938" b="1" dirty="0"/>
              <a:t>Остается  проблема неадекватного объема хирургического вмешательства.</a:t>
            </a:r>
          </a:p>
        </p:txBody>
      </p:sp>
      <p:sp>
        <p:nvSpPr>
          <p:cNvPr id="29" name="Заголовок 4"/>
          <p:cNvSpPr txBox="1">
            <a:spLocks/>
          </p:cNvSpPr>
          <p:nvPr/>
        </p:nvSpPr>
        <p:spPr>
          <a:xfrm>
            <a:off x="4499854" y="4754529"/>
            <a:ext cx="4711720" cy="2451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350" b="1" dirty="0">
                <a:latin typeface="+mn-lt"/>
                <a:cs typeface="Times New Roman" panose="02020603050405020304" pitchFamily="18" charset="0"/>
              </a:rPr>
              <a:t>Структура критических состояний за 10 месяцев 2017 г.</a:t>
            </a:r>
          </a:p>
        </p:txBody>
      </p:sp>
      <p:graphicFrame>
        <p:nvGraphicFramePr>
          <p:cNvPr id="30" name="Таблица 29"/>
          <p:cNvGraphicFramePr>
            <a:graphicFrameLocks noGrp="1"/>
          </p:cNvGraphicFramePr>
          <p:nvPr/>
        </p:nvGraphicFramePr>
        <p:xfrm>
          <a:off x="4643013" y="5012530"/>
          <a:ext cx="4352397" cy="562309"/>
        </p:xfrm>
        <a:graphic>
          <a:graphicData uri="http://schemas.openxmlformats.org/drawingml/2006/table">
            <a:tbl>
              <a:tblPr firstRow="1" firstCol="1" bandRow="1">
                <a:tableStyleId>{5C22544A-7EE6-4342-B048-85BDC9FD1C3A}</a:tableStyleId>
              </a:tblPr>
              <a:tblGrid>
                <a:gridCol w="775872">
                  <a:extLst>
                    <a:ext uri="{9D8B030D-6E8A-4147-A177-3AD203B41FA5}">
                      <a16:colId xmlns:a16="http://schemas.microsoft.com/office/drawing/2014/main" val="20000"/>
                    </a:ext>
                  </a:extLst>
                </a:gridCol>
                <a:gridCol w="805382">
                  <a:extLst>
                    <a:ext uri="{9D8B030D-6E8A-4147-A177-3AD203B41FA5}">
                      <a16:colId xmlns:a16="http://schemas.microsoft.com/office/drawing/2014/main" val="20001"/>
                    </a:ext>
                  </a:extLst>
                </a:gridCol>
                <a:gridCol w="846473">
                  <a:extLst>
                    <a:ext uri="{9D8B030D-6E8A-4147-A177-3AD203B41FA5}">
                      <a16:colId xmlns:a16="http://schemas.microsoft.com/office/drawing/2014/main" val="20002"/>
                    </a:ext>
                  </a:extLst>
                </a:gridCol>
                <a:gridCol w="772510">
                  <a:extLst>
                    <a:ext uri="{9D8B030D-6E8A-4147-A177-3AD203B41FA5}">
                      <a16:colId xmlns:a16="http://schemas.microsoft.com/office/drawing/2014/main" val="20003"/>
                    </a:ext>
                  </a:extLst>
                </a:gridCol>
                <a:gridCol w="1152160">
                  <a:extLst>
                    <a:ext uri="{9D8B030D-6E8A-4147-A177-3AD203B41FA5}">
                      <a16:colId xmlns:a16="http://schemas.microsoft.com/office/drawing/2014/main" val="20004"/>
                    </a:ext>
                  </a:extLst>
                </a:gridCol>
              </a:tblGrid>
              <a:tr h="171212">
                <a:tc>
                  <a:txBody>
                    <a:bodyPr/>
                    <a:lstStyle/>
                    <a:p>
                      <a:pPr marL="21590" algn="ctr">
                        <a:lnSpc>
                          <a:spcPct val="107000"/>
                        </a:lnSpc>
                        <a:spcAft>
                          <a:spcPts val="0"/>
                        </a:spcAft>
                      </a:pP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АК </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21590" algn="ctr">
                        <a:lnSpc>
                          <a:spcPct val="107000"/>
                        </a:lnSpc>
                        <a:spcAft>
                          <a:spcPts val="0"/>
                        </a:spcAft>
                      </a:pP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ПРЭ </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21590" algn="ctr">
                        <a:lnSpc>
                          <a:spcPct val="107000"/>
                        </a:lnSpc>
                        <a:spcAft>
                          <a:spcPts val="0"/>
                        </a:spcAft>
                      </a:pP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ЭГЗ </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21590" algn="ctr">
                        <a:lnSpc>
                          <a:spcPct val="107000"/>
                        </a:lnSpc>
                        <a:spcAft>
                          <a:spcPts val="0"/>
                        </a:spcAft>
                      </a:pP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ГСЗ </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21590" algn="ctr">
                        <a:lnSpc>
                          <a:spcPct val="107000"/>
                        </a:lnSpc>
                        <a:spcAft>
                          <a:spcPts val="0"/>
                        </a:spcAft>
                      </a:pP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Прочие</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319943">
                <a:tc>
                  <a:txBody>
                    <a:bodyPr/>
                    <a:lstStyle/>
                    <a:p>
                      <a:pPr algn="ctr">
                        <a:lnSpc>
                          <a:spcPct val="107000"/>
                        </a:lnSpc>
                        <a:spcAft>
                          <a:spcPts val="0"/>
                        </a:spcAft>
                      </a:pPr>
                      <a:r>
                        <a:rPr lang="ru-RU" sz="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436</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ru-RU"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28,0</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ru-R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462</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-29,7%</a:t>
                      </a:r>
                      <a:endParaRPr lang="ru-R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466</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ru-RU"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30,0</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ru-R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121-</a:t>
                      </a:r>
                      <a:r>
                        <a:rPr lang="ru-RU"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7,8</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ru-R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69</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ru-RU"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a:t>
                      </a:r>
                      <a:r>
                        <a:rPr lang="ru-R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ru-RU"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27" name="Прямоугольник 26"/>
          <p:cNvSpPr/>
          <p:nvPr/>
        </p:nvSpPr>
        <p:spPr>
          <a:xfrm>
            <a:off x="3532119" y="3201967"/>
            <a:ext cx="497881" cy="461665"/>
          </a:xfrm>
          <a:prstGeom prst="rect">
            <a:avLst/>
          </a:prstGeom>
        </p:spPr>
        <p:txBody>
          <a:bodyPr wrap="square">
            <a:spAutoFit/>
          </a:bodyPr>
          <a:lstStyle/>
          <a:p>
            <a:r>
              <a:rPr lang="ru-RU"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6,8%</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2552347" y="1884635"/>
            <a:ext cx="530915" cy="276999"/>
          </a:xfrm>
          <a:prstGeom prst="rect">
            <a:avLst/>
          </a:prstGeom>
        </p:spPr>
        <p:txBody>
          <a:bodyPr wrap="none">
            <a:spAutoFit/>
          </a:bodyPr>
          <a:lstStyle/>
          <a:p>
            <a:r>
              <a:rPr lang="ru-RU"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4,5%</a:t>
            </a:r>
            <a:endParaRPr lang="ru-RU"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28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latin typeface="Times New Roman" panose="02020603050405020304" pitchFamily="18" charset="0"/>
                <a:ea typeface="Calibri" panose="020F0502020204030204" pitchFamily="34" charset="0"/>
              </a:rPr>
              <a:t>Методы </a:t>
            </a:r>
            <a:br>
              <a:rPr lang="ru-RU" dirty="0">
                <a:solidFill>
                  <a:srgbClr val="FF0000"/>
                </a:solidFill>
                <a:latin typeface="Times New Roman" panose="02020603050405020304" pitchFamily="18" charset="0"/>
                <a:ea typeface="Calibri" panose="020F0502020204030204" pitchFamily="34" charset="0"/>
              </a:rPr>
            </a:br>
            <a:r>
              <a:rPr lang="ru-RU" dirty="0">
                <a:solidFill>
                  <a:srgbClr val="FF0000"/>
                </a:solidFill>
                <a:latin typeface="Times New Roman" panose="02020603050405020304" pitchFamily="18" charset="0"/>
                <a:ea typeface="Calibri" panose="020F0502020204030204" pitchFamily="34" charset="0"/>
              </a:rPr>
              <a:t>конфиденциального аудита</a:t>
            </a:r>
            <a:endParaRPr lang="ru-RU" dirty="0">
              <a:solidFill>
                <a:srgbClr val="FF0000"/>
              </a:solidFill>
            </a:endParaRPr>
          </a:p>
        </p:txBody>
      </p:sp>
      <p:sp>
        <p:nvSpPr>
          <p:cNvPr id="3" name="Объект 2"/>
          <p:cNvSpPr>
            <a:spLocks noGrp="1"/>
          </p:cNvSpPr>
          <p:nvPr>
            <p:ph idx="1"/>
          </p:nvPr>
        </p:nvSpPr>
        <p:spPr/>
        <p:txBody>
          <a:bodyPr>
            <a:normAutofit/>
          </a:bodyPr>
          <a:lstStyle/>
          <a:p>
            <a:r>
              <a:rPr lang="ru-RU" dirty="0">
                <a:latin typeface="Times New Roman" panose="02020603050405020304" pitchFamily="18" charset="0"/>
                <a:ea typeface="Calibri" panose="020F0502020204030204" pitchFamily="34" charset="0"/>
              </a:rPr>
              <a:t>Осуществляется конфиденциальный аудит материнской смертности, </a:t>
            </a:r>
          </a:p>
          <a:p>
            <a:r>
              <a:rPr lang="ru-RU" dirty="0">
                <a:latin typeface="Times New Roman" panose="02020603050405020304" pitchFamily="18" charset="0"/>
                <a:ea typeface="Calibri" panose="020F0502020204030204" pitchFamily="34" charset="0"/>
              </a:rPr>
              <a:t>Внедряется конфиденциальный аудит</a:t>
            </a:r>
          </a:p>
          <a:p>
            <a:pPr lvl="1"/>
            <a:r>
              <a:rPr lang="ru-RU" dirty="0">
                <a:latin typeface="Times New Roman" panose="02020603050405020304" pitchFamily="18" charset="0"/>
                <a:ea typeface="Calibri" panose="020F0502020204030204" pitchFamily="34" charset="0"/>
              </a:rPr>
              <a:t> перинатальной смертности, </a:t>
            </a:r>
          </a:p>
          <a:p>
            <a:pPr lvl="1"/>
            <a:r>
              <a:rPr lang="ru-RU" dirty="0">
                <a:latin typeface="Times New Roman" panose="02020603050405020304" pitchFamily="18" charset="0"/>
                <a:ea typeface="Calibri" panose="020F0502020204030204" pitchFamily="34" charset="0"/>
              </a:rPr>
              <a:t>критических состояний в акушерстве для принятия своевременных управленческих решений. </a:t>
            </a:r>
          </a:p>
        </p:txBody>
      </p:sp>
    </p:spTree>
    <p:extLst>
      <p:ext uri="{BB962C8B-B14F-4D97-AF65-F5344CB8AC3E}">
        <p14:creationId xmlns:p14="http://schemas.microsoft.com/office/powerpoint/2010/main" val="41258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FF0000"/>
                </a:solidFill>
              </a:rPr>
              <a:t>ИНТЕГРИРОВАННАЯ МОДЕЛЬ ОКАЗАНИЯ МЕДИЦИНСКОЙ ПОМОЩИ</a:t>
            </a:r>
            <a:endParaRPr lang="ru-RU" dirty="0"/>
          </a:p>
        </p:txBody>
      </p:sp>
      <p:sp>
        <p:nvSpPr>
          <p:cNvPr id="3" name="Объект 2"/>
          <p:cNvSpPr>
            <a:spLocks noGrp="1"/>
          </p:cNvSpPr>
          <p:nvPr>
            <p:ph idx="1"/>
          </p:nvPr>
        </p:nvSpPr>
        <p:spPr/>
        <p:txBody>
          <a:bodyPr>
            <a:normAutofit fontScale="85000" lnSpcReduction="20000"/>
          </a:bodyPr>
          <a:lstStyle/>
          <a:p>
            <a:r>
              <a:rPr lang="ru-RU" dirty="0"/>
              <a:t>В 2016 году одобрено и утверждено 132 клинических протокола по педиатрии, 13 - по акушерству и гинекологии. На сегодняшний день пересмотрено 90 клинических протоколов по акушерским кровотечениям, антенатальному наблюдению и преэклампсии и др. состояниям (90). </a:t>
            </a:r>
          </a:p>
          <a:p>
            <a:r>
              <a:rPr lang="ru-RU" dirty="0"/>
              <a:t>Организован ежедневный мониторинг всеми уровнями медицинских организаций службы «маршрута» каждой беременной женщины в зависимости от группы риска. Ведется своевременное заполнение Регистра беременных на уровне первичной </a:t>
            </a:r>
            <a:r>
              <a:rPr lang="ru-RU" dirty="0" err="1"/>
              <a:t>медико</a:t>
            </a:r>
            <a:r>
              <a:rPr lang="ru-RU" dirty="0"/>
              <a:t> - санитарной помощи. </a:t>
            </a:r>
          </a:p>
          <a:p>
            <a:endParaRPr lang="ru-RU" dirty="0"/>
          </a:p>
        </p:txBody>
      </p:sp>
    </p:spTree>
    <p:extLst>
      <p:ext uri="{BB962C8B-B14F-4D97-AF65-F5344CB8AC3E}">
        <p14:creationId xmlns:p14="http://schemas.microsoft.com/office/powerpoint/2010/main" val="345583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FF0000"/>
                </a:solidFill>
              </a:rPr>
              <a:t>ИНТЕГРИРОВАННАЯ МОДЕЛЬ ОКАЗАНИЯ МЕДИЦИНСКОЙ ПОМОЩИ</a:t>
            </a:r>
            <a:endParaRPr lang="ru-RU" dirty="0"/>
          </a:p>
        </p:txBody>
      </p:sp>
      <p:sp>
        <p:nvSpPr>
          <p:cNvPr id="3" name="Объект 2"/>
          <p:cNvSpPr>
            <a:spLocks noGrp="1"/>
          </p:cNvSpPr>
          <p:nvPr>
            <p:ph idx="1"/>
          </p:nvPr>
        </p:nvSpPr>
        <p:spPr/>
        <p:txBody>
          <a:bodyPr>
            <a:normAutofit fontScale="70000" lnSpcReduction="20000"/>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Регулярно проводятся заседания Республиканского штаба по принятию неотложных мер по снижению материнской и младенческой смертности с разбором каждого случая материнской смертности и случаев младенческой смертности. В 2016 году проведено 12 заседаний Штаба. </a:t>
            </a:r>
          </a:p>
          <a:p>
            <a:r>
              <a:rPr lang="ru-RU" dirty="0">
                <a:latin typeface="Times New Roman" panose="02020603050405020304" pitchFamily="18" charset="0"/>
                <a:ea typeface="Calibri" panose="020F0502020204030204" pitchFamily="34" charset="0"/>
                <a:cs typeface="Times New Roman" panose="02020603050405020304" pitchFamily="18" charset="0"/>
              </a:rPr>
              <a:t>Проводятся мероприятия по улучшению репродуктивного здоровья женщин фертильного возраста, </a:t>
            </a:r>
          </a:p>
          <a:p>
            <a:pPr lvl="1"/>
            <a:r>
              <a:rPr lang="ru-RU" dirty="0">
                <a:latin typeface="Times New Roman" panose="02020603050405020304" pitchFamily="18" charset="0"/>
                <a:ea typeface="Calibri" panose="020F0502020204030204" pitchFamily="34" charset="0"/>
                <a:cs typeface="Times New Roman" panose="02020603050405020304" pitchFamily="18" charset="0"/>
              </a:rPr>
              <a:t>профилактические осмотры женщин фертильного возраста для раннего выявления заболеваний с целью оздоровления и диспансерного наблюдения, </a:t>
            </a:r>
          </a:p>
          <a:p>
            <a:pPr lvl="1"/>
            <a:r>
              <a:rPr lang="ru-RU" dirty="0">
                <a:latin typeface="Times New Roman" panose="02020603050405020304" pitchFamily="18" charset="0"/>
                <a:ea typeface="Calibri" panose="020F0502020204030204" pitchFamily="34" charset="0"/>
                <a:cs typeface="Times New Roman" panose="02020603050405020304" pitchFamily="18" charset="0"/>
              </a:rPr>
              <a:t>осуществляются консультации по планированию семьи и выбору метода контрацепции (открыто более 470 кабинетов планирования семьи), </a:t>
            </a:r>
          </a:p>
          <a:p>
            <a:pPr lvl="1"/>
            <a:r>
              <a:rPr lang="ru-RU" dirty="0">
                <a:latin typeface="Times New Roman" panose="02020603050405020304" pitchFamily="18" charset="0"/>
                <a:ea typeface="Calibri" panose="020F0502020204030204" pitchFamily="34" charset="0"/>
                <a:cs typeface="Times New Roman" panose="02020603050405020304" pitchFamily="18" charset="0"/>
              </a:rPr>
              <a:t>мероприятия по подготовке к беременности (</a:t>
            </a:r>
            <a:r>
              <a:rPr lang="ru-RU" dirty="0" err="1">
                <a:latin typeface="Times New Roman" panose="02020603050405020304" pitchFamily="18" charset="0"/>
                <a:ea typeface="Calibri" panose="020F0502020204030204" pitchFamily="34" charset="0"/>
                <a:cs typeface="Times New Roman" panose="02020603050405020304" pitchFamily="18" charset="0"/>
              </a:rPr>
              <a:t>предгравидарная</a:t>
            </a:r>
            <a:r>
              <a:rPr lang="ru-RU" dirty="0">
                <a:latin typeface="Times New Roman" panose="02020603050405020304" pitchFamily="18" charset="0"/>
                <a:ea typeface="Calibri" panose="020F0502020204030204" pitchFamily="34" charset="0"/>
                <a:cs typeface="Times New Roman" panose="02020603050405020304" pitchFamily="18" charset="0"/>
              </a:rPr>
              <a:t> подготовка). </a:t>
            </a:r>
          </a:p>
          <a:p>
            <a:endParaRPr lang="ru-RU" dirty="0"/>
          </a:p>
        </p:txBody>
      </p:sp>
    </p:spTree>
    <p:extLst>
      <p:ext uri="{BB962C8B-B14F-4D97-AF65-F5344CB8AC3E}">
        <p14:creationId xmlns:p14="http://schemas.microsoft.com/office/powerpoint/2010/main" val="421151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FF0000"/>
                </a:solidFill>
              </a:rPr>
              <a:t>ИНТЕГРИРОВАННАЯ МОДЕЛЬ ОКАЗАНИЯ МЕДИЦИНСКОЙ ПОМОЩИ</a:t>
            </a:r>
            <a:endParaRPr lang="ru-RU" dirty="0"/>
          </a:p>
        </p:txBody>
      </p:sp>
      <p:sp>
        <p:nvSpPr>
          <p:cNvPr id="3" name="Объект 2"/>
          <p:cNvSpPr>
            <a:spLocks noGrp="1"/>
          </p:cNvSpPr>
          <p:nvPr>
            <p:ph idx="1"/>
          </p:nvPr>
        </p:nvSpPr>
        <p:spPr/>
        <p:txBody>
          <a:bodyPr>
            <a:normAutofit fontScale="70000" lnSpcReduction="20000"/>
          </a:bodyPr>
          <a:lstStyle/>
          <a:p>
            <a:r>
              <a:rPr lang="ru-RU" dirty="0"/>
              <a:t>Утвержден список межрегиональных координаторов, национальных тренеров по внедрению ЭПП для проведения и мониторинга внедрения технологий и обучения медицинских работников. </a:t>
            </a:r>
          </a:p>
          <a:p>
            <a:r>
              <a:rPr lang="ru-RU" dirty="0"/>
              <a:t>Во всех 16 регионах страны созданы региональные учебные центры по координации внедрения эффективной перинатальной помощи, интегрированного ведения болезней детского возраста, работают 16 региональных координаторов по эффективной перинатальной помощи. </a:t>
            </a:r>
          </a:p>
          <a:p>
            <a:r>
              <a:rPr lang="ru-RU" dirty="0"/>
              <a:t>Более 80% («критическая масса») медицинских работников родовспомогательных и детских организаций обучены по международным стандартам, значительно улучшена экстренная неонатальная и педиатрическая помощь. Для оценки знаний и практических навыков открыты и работают республиканские центры в гг. Астане и Алматы.</a:t>
            </a:r>
          </a:p>
          <a:p>
            <a:endParaRPr lang="ru-RU" dirty="0"/>
          </a:p>
        </p:txBody>
      </p:sp>
    </p:spTree>
    <p:extLst>
      <p:ext uri="{BB962C8B-B14F-4D97-AF65-F5344CB8AC3E}">
        <p14:creationId xmlns:p14="http://schemas.microsoft.com/office/powerpoint/2010/main" val="50913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66274" y="900112"/>
            <a:ext cx="6975307" cy="404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dirty="0">
              <a:solidFill>
                <a:prstClr val="white"/>
              </a:solidFill>
            </a:endParaRPr>
          </a:p>
        </p:txBody>
      </p:sp>
      <p:sp>
        <p:nvSpPr>
          <p:cNvPr id="11268" name="TextBox 6"/>
          <p:cNvSpPr txBox="1">
            <a:spLocks noChangeArrowheads="1"/>
          </p:cNvSpPr>
          <p:nvPr/>
        </p:nvSpPr>
        <p:spPr bwMode="auto">
          <a:xfrm>
            <a:off x="1906191" y="981075"/>
            <a:ext cx="530066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buClr>
                <a:srgbClr val="C00000"/>
              </a:buClr>
            </a:pPr>
            <a:r>
              <a:rPr lang="kk-KZ" altLang="ru-RU" sz="2100" b="1" dirty="0">
                <a:solidFill>
                  <a:srgbClr val="C00000"/>
                </a:solidFill>
                <a:latin typeface="Century Gothic" panose="020B0502020202020204" pitchFamily="34" charset="0"/>
              </a:rPr>
              <a:t>Кадровое обеспечение </a:t>
            </a:r>
            <a:endParaRPr lang="en-US" altLang="ru-RU" sz="2100" b="1" dirty="0">
              <a:solidFill>
                <a:srgbClr val="C00000"/>
              </a:solidFill>
              <a:latin typeface="Century Gothic" panose="020B0502020202020204" pitchFamily="34" charset="0"/>
            </a:endParaRPr>
          </a:p>
        </p:txBody>
      </p:sp>
      <p:sp>
        <p:nvSpPr>
          <p:cNvPr id="11269" name="Номер слайда 2"/>
          <p:cNvSpPr txBox="1">
            <a:spLocks/>
          </p:cNvSpPr>
          <p:nvPr/>
        </p:nvSpPr>
        <p:spPr bwMode="auto">
          <a:xfrm>
            <a:off x="8001000" y="900112"/>
            <a:ext cx="445294" cy="4048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350" dirty="0">
                <a:solidFill>
                  <a:srgbClr val="FFFFFF"/>
                </a:solidFill>
                <a:latin typeface="Arial Black" panose="020B0A04020102020204" pitchFamily="34" charset="0"/>
              </a:rPr>
              <a:t>10</a:t>
            </a:r>
          </a:p>
        </p:txBody>
      </p:sp>
      <p:sp>
        <p:nvSpPr>
          <p:cNvPr id="14" name="Прямоугольник 13"/>
          <p:cNvSpPr/>
          <p:nvPr/>
        </p:nvSpPr>
        <p:spPr>
          <a:xfrm>
            <a:off x="1677155" y="1692433"/>
            <a:ext cx="774071" cy="4413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b="1" dirty="0">
                <a:solidFill>
                  <a:prstClr val="white"/>
                </a:solidFill>
                <a:latin typeface="Century Gothic" panose="020B0502020202020204" pitchFamily="34" charset="0"/>
              </a:rPr>
              <a:t>22,8%</a:t>
            </a:r>
          </a:p>
        </p:txBody>
      </p:sp>
      <p:sp>
        <p:nvSpPr>
          <p:cNvPr id="21" name="Прямоугольник 13"/>
          <p:cNvSpPr/>
          <p:nvPr/>
        </p:nvSpPr>
        <p:spPr>
          <a:xfrm>
            <a:off x="135802" y="3437488"/>
            <a:ext cx="4413566" cy="2410484"/>
          </a:xfrm>
          <a:prstGeom prst="rect">
            <a:avLst/>
          </a:prstGeom>
          <a:noFill/>
          <a:ln w="38100">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350" b="1" dirty="0">
                <a:solidFill>
                  <a:prstClr val="black"/>
                </a:solidFill>
                <a:latin typeface="Century Gothic" pitchFamily="34" charset="0"/>
              </a:rPr>
              <a:t>Необходимо:</a:t>
            </a:r>
          </a:p>
          <a:p>
            <a:pPr algn="just">
              <a:defRPr/>
            </a:pPr>
            <a:endParaRPr lang="ru-RU" sz="1050" dirty="0">
              <a:solidFill>
                <a:prstClr val="black"/>
              </a:solidFill>
              <a:latin typeface="Century Gothic" pitchFamily="34" charset="0"/>
            </a:endParaRPr>
          </a:p>
          <a:p>
            <a:pPr marL="171450" indent="-171450" algn="just">
              <a:buFontTx/>
              <a:buAutoNum type="arabicPeriod"/>
              <a:defRPr/>
            </a:pPr>
            <a:r>
              <a:rPr lang="ru-RU" sz="1050" dirty="0">
                <a:solidFill>
                  <a:prstClr val="black"/>
                </a:solidFill>
                <a:latin typeface="Century Gothic" pitchFamily="34" charset="0"/>
              </a:rPr>
              <a:t>Привлечь иностранных и отечественных специалистов в рамках </a:t>
            </a:r>
            <a:r>
              <a:rPr lang="ru-RU" sz="1050" dirty="0" err="1">
                <a:solidFill>
                  <a:prstClr val="black"/>
                </a:solidFill>
                <a:latin typeface="Century Gothic" pitchFamily="34" charset="0"/>
              </a:rPr>
              <a:t>менторства</a:t>
            </a:r>
            <a:endParaRPr lang="ru-RU" sz="1050" dirty="0">
              <a:solidFill>
                <a:prstClr val="black"/>
              </a:solidFill>
              <a:latin typeface="Century Gothic" pitchFamily="34" charset="0"/>
            </a:endParaRPr>
          </a:p>
          <a:p>
            <a:pPr marL="171450" indent="-171450" algn="just">
              <a:buFontTx/>
              <a:buAutoNum type="arabicPeriod"/>
              <a:defRPr/>
            </a:pPr>
            <a:r>
              <a:rPr lang="ru-RU" sz="1050" dirty="0">
                <a:solidFill>
                  <a:prstClr val="black"/>
                </a:solidFill>
                <a:latin typeface="Century Gothic" pitchFamily="34" charset="0"/>
              </a:rPr>
              <a:t>Сформировать «мобильные бригады» по востребованным специалистам для десанта в районы с острым дефицитом кадров</a:t>
            </a:r>
          </a:p>
          <a:p>
            <a:pPr marL="171450" indent="-171450" algn="just">
              <a:buFontTx/>
              <a:buAutoNum type="arabicPeriod"/>
              <a:defRPr/>
            </a:pPr>
            <a:r>
              <a:rPr lang="ru-RU" sz="1050" dirty="0">
                <a:solidFill>
                  <a:prstClr val="black"/>
                </a:solidFill>
                <a:latin typeface="Century Gothic" pitchFamily="34" charset="0"/>
              </a:rPr>
              <a:t>Определить в разрезе регионов на основе анализа профицита специалистов «невостребованного» профиля  для переподготовки на дефицитные специальности</a:t>
            </a:r>
          </a:p>
          <a:p>
            <a:pPr marL="171450" indent="-171450" algn="just">
              <a:buFontTx/>
              <a:buAutoNum type="arabicPeriod"/>
              <a:defRPr/>
            </a:pPr>
            <a:r>
              <a:rPr lang="ru-RU" sz="1050" dirty="0">
                <a:solidFill>
                  <a:prstClr val="black"/>
                </a:solidFill>
                <a:latin typeface="Century Gothic" pitchFamily="34" charset="0"/>
              </a:rPr>
              <a:t>Формировать государственный заказ на подготовку врачей и СМР приоритетных специальностей (анестезиология и реанимация для родильных стационаров)</a:t>
            </a:r>
          </a:p>
          <a:p>
            <a:pPr marL="171450" indent="-171450" algn="just">
              <a:buFontTx/>
              <a:buAutoNum type="arabicPeriod"/>
              <a:defRPr/>
            </a:pPr>
            <a:r>
              <a:rPr lang="ru-RU" sz="1050" dirty="0">
                <a:solidFill>
                  <a:prstClr val="black"/>
                </a:solidFill>
                <a:latin typeface="Century Gothic" pitchFamily="34" charset="0"/>
              </a:rPr>
              <a:t>Сократить сроки первичной специализации приоритетных профилей (анестезиология и реанимация)</a:t>
            </a:r>
          </a:p>
        </p:txBody>
      </p:sp>
      <p:sp>
        <p:nvSpPr>
          <p:cNvPr id="11273" name="Прямоугольник 7"/>
          <p:cNvSpPr>
            <a:spLocks noChangeArrowheads="1"/>
          </p:cNvSpPr>
          <p:nvPr/>
        </p:nvSpPr>
        <p:spPr bwMode="auto">
          <a:xfrm>
            <a:off x="196912" y="1370699"/>
            <a:ext cx="2288264" cy="3231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500" b="1" dirty="0">
                <a:solidFill>
                  <a:prstClr val="white"/>
                </a:solidFill>
                <a:latin typeface="Century Gothic" panose="020B0502020202020204" pitchFamily="34" charset="0"/>
              </a:rPr>
              <a:t>ДЕФИЦИТ ВРАЧЕЙ</a:t>
            </a:r>
          </a:p>
        </p:txBody>
      </p:sp>
      <p:sp>
        <p:nvSpPr>
          <p:cNvPr id="17" name="Прямоугольник 16"/>
          <p:cNvSpPr/>
          <p:nvPr/>
        </p:nvSpPr>
        <p:spPr>
          <a:xfrm>
            <a:off x="203704" y="1685915"/>
            <a:ext cx="1011724" cy="4614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prstClr val="white"/>
                </a:solidFill>
                <a:latin typeface="Century Gothic" panose="020B0502020202020204" pitchFamily="34" charset="0"/>
              </a:rPr>
              <a:t>1 УРОВЕНЬ</a:t>
            </a:r>
          </a:p>
        </p:txBody>
      </p:sp>
      <p:sp>
        <p:nvSpPr>
          <p:cNvPr id="20" name="Прямоугольник 19"/>
          <p:cNvSpPr/>
          <p:nvPr/>
        </p:nvSpPr>
        <p:spPr>
          <a:xfrm>
            <a:off x="196913" y="2253259"/>
            <a:ext cx="1002954" cy="47126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prstClr val="white"/>
                </a:solidFill>
                <a:latin typeface="Century Gothic" panose="020B0502020202020204" pitchFamily="34" charset="0"/>
              </a:rPr>
              <a:t>2 УРОВЕНЬ</a:t>
            </a:r>
          </a:p>
        </p:txBody>
      </p:sp>
      <p:sp>
        <p:nvSpPr>
          <p:cNvPr id="23" name="Прямоугольник 22"/>
          <p:cNvSpPr/>
          <p:nvPr/>
        </p:nvSpPr>
        <p:spPr>
          <a:xfrm>
            <a:off x="176543" y="2839959"/>
            <a:ext cx="1025305" cy="43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prstClr val="white"/>
                </a:solidFill>
                <a:latin typeface="Century Gothic" panose="020B0502020202020204" pitchFamily="34" charset="0"/>
              </a:rPr>
              <a:t>3 УРОВЕНЬ</a:t>
            </a:r>
          </a:p>
        </p:txBody>
      </p:sp>
      <p:sp>
        <p:nvSpPr>
          <p:cNvPr id="24" name="Прямоугольник 23"/>
          <p:cNvSpPr/>
          <p:nvPr/>
        </p:nvSpPr>
        <p:spPr>
          <a:xfrm>
            <a:off x="1683945" y="2228851"/>
            <a:ext cx="760492" cy="461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b="1" dirty="0">
                <a:solidFill>
                  <a:prstClr val="white"/>
                </a:solidFill>
                <a:latin typeface="Century Gothic" panose="020B0502020202020204" pitchFamily="34" charset="0"/>
              </a:rPr>
              <a:t>19%</a:t>
            </a:r>
          </a:p>
        </p:txBody>
      </p:sp>
      <p:sp>
        <p:nvSpPr>
          <p:cNvPr id="28" name="Прямоугольник 27"/>
          <p:cNvSpPr/>
          <p:nvPr/>
        </p:nvSpPr>
        <p:spPr>
          <a:xfrm>
            <a:off x="1677155" y="2826380"/>
            <a:ext cx="746911" cy="4277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b="1" dirty="0">
                <a:solidFill>
                  <a:prstClr val="white"/>
                </a:solidFill>
                <a:latin typeface="Century Gothic" panose="020B0502020202020204" pitchFamily="34" charset="0"/>
              </a:rPr>
              <a:t>13%</a:t>
            </a:r>
          </a:p>
        </p:txBody>
      </p:sp>
      <p:cxnSp>
        <p:nvCxnSpPr>
          <p:cNvPr id="29" name="Прямая со стрелкой 28"/>
          <p:cNvCxnSpPr/>
          <p:nvPr/>
        </p:nvCxnSpPr>
        <p:spPr>
          <a:xfrm flipV="1">
            <a:off x="1260790" y="2446134"/>
            <a:ext cx="328094" cy="3337"/>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281160" y="3006446"/>
            <a:ext cx="300038" cy="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Таблица 18"/>
          <p:cNvGraphicFramePr>
            <a:graphicFrameLocks noGrp="1"/>
          </p:cNvGraphicFramePr>
          <p:nvPr/>
        </p:nvGraphicFramePr>
        <p:xfrm>
          <a:off x="3211717" y="1678853"/>
          <a:ext cx="5296278" cy="1162161"/>
        </p:xfrm>
        <a:graphic>
          <a:graphicData uri="http://schemas.openxmlformats.org/drawingml/2006/table">
            <a:tbl>
              <a:tblPr firstRow="1" firstCol="1" bandRow="1">
                <a:tableStyleId>{5C22544A-7EE6-4342-B048-85BDC9FD1C3A}</a:tableStyleId>
              </a:tblPr>
              <a:tblGrid>
                <a:gridCol w="1530818">
                  <a:extLst>
                    <a:ext uri="{9D8B030D-6E8A-4147-A177-3AD203B41FA5}">
                      <a16:colId xmlns:a16="http://schemas.microsoft.com/office/drawing/2014/main" val="20000"/>
                    </a:ext>
                  </a:extLst>
                </a:gridCol>
                <a:gridCol w="1144482">
                  <a:extLst>
                    <a:ext uri="{9D8B030D-6E8A-4147-A177-3AD203B41FA5}">
                      <a16:colId xmlns:a16="http://schemas.microsoft.com/office/drawing/2014/main" val="20001"/>
                    </a:ext>
                  </a:extLst>
                </a:gridCol>
                <a:gridCol w="1296483">
                  <a:extLst>
                    <a:ext uri="{9D8B030D-6E8A-4147-A177-3AD203B41FA5}">
                      <a16:colId xmlns:a16="http://schemas.microsoft.com/office/drawing/2014/main" val="20002"/>
                    </a:ext>
                  </a:extLst>
                </a:gridCol>
                <a:gridCol w="1324495">
                  <a:extLst>
                    <a:ext uri="{9D8B030D-6E8A-4147-A177-3AD203B41FA5}">
                      <a16:colId xmlns:a16="http://schemas.microsoft.com/office/drawing/2014/main" val="20003"/>
                    </a:ext>
                  </a:extLst>
                </a:gridCol>
              </a:tblGrid>
              <a:tr h="171212">
                <a:tc>
                  <a:txBody>
                    <a:bodyPr/>
                    <a:lstStyle/>
                    <a:p>
                      <a:pPr>
                        <a:lnSpc>
                          <a:spcPct val="107000"/>
                        </a:lnSpc>
                        <a:spcAft>
                          <a:spcPts val="0"/>
                        </a:spcAft>
                      </a:pPr>
                      <a:r>
                        <a:rPr lang="ru-RU" sz="1100" dirty="0">
                          <a:solidFill>
                            <a:srgbClr val="002060"/>
                          </a:solidFill>
                          <a:effectLst/>
                          <a:latin typeface="Century Gothic" panose="020B0502020202020204" pitchFamily="34" charset="0"/>
                        </a:rPr>
                        <a:t> </a:t>
                      </a: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extLst>
                  <a:ext uri="{0D108BD9-81ED-4DB2-BD59-A6C34878D82A}">
                    <a16:rowId xmlns:a16="http://schemas.microsoft.com/office/drawing/2014/main" val="10000"/>
                  </a:ext>
                </a:extLst>
              </a:tr>
              <a:tr h="339320">
                <a:tc>
                  <a:txBody>
                    <a:bodyPr/>
                    <a:lstStyle/>
                    <a:p>
                      <a:pP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extLst>
                  <a:ext uri="{0D108BD9-81ED-4DB2-BD59-A6C34878D82A}">
                    <a16:rowId xmlns:a16="http://schemas.microsoft.com/office/drawing/2014/main" val="10001"/>
                  </a:ext>
                </a:extLst>
              </a:tr>
              <a:tr h="171212">
                <a:tc>
                  <a:txBody>
                    <a:bodyPr/>
                    <a:lstStyle/>
                    <a:p>
                      <a:pP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extLst>
                  <a:ext uri="{0D108BD9-81ED-4DB2-BD59-A6C34878D82A}">
                    <a16:rowId xmlns:a16="http://schemas.microsoft.com/office/drawing/2014/main" val="10002"/>
                  </a:ext>
                </a:extLst>
              </a:tr>
              <a:tr h="254204">
                <a:tc>
                  <a:txBody>
                    <a:bodyPr/>
                    <a:lstStyle/>
                    <a:p>
                      <a:pP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extLst>
                  <a:ext uri="{0D108BD9-81ED-4DB2-BD59-A6C34878D82A}">
                    <a16:rowId xmlns:a16="http://schemas.microsoft.com/office/drawing/2014/main" val="10003"/>
                  </a:ext>
                </a:extLst>
              </a:tr>
              <a:tr h="226213">
                <a:tc>
                  <a:txBody>
                    <a:bodyPr/>
                    <a:lstStyle/>
                    <a:p>
                      <a:pPr>
                        <a:lnSpc>
                          <a:spcPct val="107000"/>
                        </a:lnSpc>
                        <a:spcAft>
                          <a:spcPts val="0"/>
                        </a:spcAft>
                      </a:pPr>
                      <a:endParaRPr lang="ru-RU"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tc>
                  <a:txBody>
                    <a:bodyPr/>
                    <a:lstStyle/>
                    <a:p>
                      <a:pPr algn="ctr">
                        <a:lnSpc>
                          <a:spcPct val="107000"/>
                        </a:lnSpc>
                        <a:spcAft>
                          <a:spcPts val="0"/>
                        </a:spcAft>
                      </a:pPr>
                      <a:endParaRPr lang="ru-RU" sz="11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29" marR="51429" marT="0" marB="0">
                    <a:solidFill>
                      <a:schemeClr val="bg1"/>
                    </a:solidFill>
                  </a:tcPr>
                </a:tc>
                <a:extLst>
                  <a:ext uri="{0D108BD9-81ED-4DB2-BD59-A6C34878D82A}">
                    <a16:rowId xmlns:a16="http://schemas.microsoft.com/office/drawing/2014/main" val="10004"/>
                  </a:ext>
                </a:extLst>
              </a:tr>
            </a:tbl>
          </a:graphicData>
        </a:graphic>
      </p:graphicFrame>
      <p:cxnSp>
        <p:nvCxnSpPr>
          <p:cNvPr id="38" name="Прямая со стрелкой 37"/>
          <p:cNvCxnSpPr/>
          <p:nvPr/>
        </p:nvCxnSpPr>
        <p:spPr>
          <a:xfrm>
            <a:off x="1266448" y="1952661"/>
            <a:ext cx="349596" cy="4585"/>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Таблица 40"/>
          <p:cNvGraphicFramePr>
            <a:graphicFrameLocks noGrp="1"/>
          </p:cNvGraphicFramePr>
          <p:nvPr/>
        </p:nvGraphicFramePr>
        <p:xfrm>
          <a:off x="2566658" y="1393669"/>
          <a:ext cx="6321583" cy="1941274"/>
        </p:xfrm>
        <a:graphic>
          <a:graphicData uri="http://schemas.openxmlformats.org/drawingml/2006/table">
            <a:tbl>
              <a:tblPr firstRow="1" bandRow="1">
                <a:tableStyleId>{5C22544A-7EE6-4342-B048-85BDC9FD1C3A}</a:tableStyleId>
              </a:tblPr>
              <a:tblGrid>
                <a:gridCol w="2588334">
                  <a:extLst>
                    <a:ext uri="{9D8B030D-6E8A-4147-A177-3AD203B41FA5}">
                      <a16:colId xmlns:a16="http://schemas.microsoft.com/office/drawing/2014/main" val="20000"/>
                    </a:ext>
                  </a:extLst>
                </a:gridCol>
                <a:gridCol w="864170">
                  <a:extLst>
                    <a:ext uri="{9D8B030D-6E8A-4147-A177-3AD203B41FA5}">
                      <a16:colId xmlns:a16="http://schemas.microsoft.com/office/drawing/2014/main" val="20001"/>
                    </a:ext>
                  </a:extLst>
                </a:gridCol>
                <a:gridCol w="1429557">
                  <a:extLst>
                    <a:ext uri="{9D8B030D-6E8A-4147-A177-3AD203B41FA5}">
                      <a16:colId xmlns:a16="http://schemas.microsoft.com/office/drawing/2014/main" val="20002"/>
                    </a:ext>
                  </a:extLst>
                </a:gridCol>
                <a:gridCol w="1439522">
                  <a:extLst>
                    <a:ext uri="{9D8B030D-6E8A-4147-A177-3AD203B41FA5}">
                      <a16:colId xmlns:a16="http://schemas.microsoft.com/office/drawing/2014/main" val="20003"/>
                    </a:ext>
                  </a:extLst>
                </a:gridCol>
              </a:tblGrid>
              <a:tr h="484001">
                <a:tc>
                  <a:txBody>
                    <a:bodyPr/>
                    <a:lstStyle/>
                    <a:p>
                      <a:pPr algn="ctr"/>
                      <a:r>
                        <a:rPr lang="ru-RU" sz="1100" b="1" dirty="0">
                          <a:latin typeface="+mn-lt"/>
                        </a:rPr>
                        <a:t>Специалисты</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dirty="0">
                          <a:solidFill>
                            <a:schemeClr val="bg1"/>
                          </a:solidFill>
                          <a:effectLst/>
                          <a:latin typeface="+mn-lt"/>
                        </a:rPr>
                        <a:t>наличие</a:t>
                      </a:r>
                      <a:endParaRPr lang="ru-RU" sz="1100" b="1" dirty="0">
                        <a:solidFill>
                          <a:schemeClr val="bg1"/>
                        </a:solidFill>
                        <a:effectLst/>
                        <a:latin typeface="+mn-lt"/>
                        <a:ea typeface="Calibri" panose="020F0502020204030204" pitchFamily="34" charset="0"/>
                        <a:cs typeface="Times New Roman" panose="02020603050405020304" pitchFamily="18" charset="0"/>
                      </a:endParaRPr>
                    </a:p>
                    <a:p>
                      <a:pPr algn="ctr"/>
                      <a:endParaRPr lang="ru-RU" sz="1100" b="1" dirty="0">
                        <a:solidFill>
                          <a:schemeClr val="bg1"/>
                        </a:solidFill>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dirty="0">
                          <a:solidFill>
                            <a:schemeClr val="bg1"/>
                          </a:solidFill>
                          <a:effectLst/>
                          <a:latin typeface="+mn-lt"/>
                        </a:rPr>
                        <a:t>необходимо</a:t>
                      </a:r>
                      <a:endParaRPr lang="ru-RU" sz="1100" b="1" dirty="0">
                        <a:solidFill>
                          <a:schemeClr val="bg1"/>
                        </a:solidFill>
                        <a:effectLst/>
                        <a:latin typeface="+mn-lt"/>
                        <a:ea typeface="Calibri" panose="020F0502020204030204" pitchFamily="34" charset="0"/>
                        <a:cs typeface="Times New Roman" panose="02020603050405020304" pitchFamily="18" charset="0"/>
                      </a:endParaRPr>
                    </a:p>
                    <a:p>
                      <a:pPr algn="ctr"/>
                      <a:endParaRPr lang="ru-RU" sz="1100" b="1" dirty="0">
                        <a:solidFill>
                          <a:schemeClr val="bg1"/>
                        </a:solidFill>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dirty="0">
                          <a:solidFill>
                            <a:schemeClr val="bg1"/>
                          </a:solidFill>
                          <a:effectLst/>
                          <a:latin typeface="+mn-lt"/>
                        </a:rPr>
                        <a:t>дефицит</a:t>
                      </a:r>
                      <a:endParaRPr lang="ru-RU" sz="1100" b="1" dirty="0">
                        <a:solidFill>
                          <a:schemeClr val="bg1"/>
                        </a:solidFill>
                        <a:effectLst/>
                        <a:latin typeface="+mn-lt"/>
                        <a:ea typeface="Calibri" panose="020F0502020204030204" pitchFamily="34" charset="0"/>
                        <a:cs typeface="Times New Roman" panose="02020603050405020304" pitchFamily="18" charset="0"/>
                      </a:endParaRPr>
                    </a:p>
                    <a:p>
                      <a:pPr algn="ctr"/>
                      <a:endParaRPr lang="ru-RU" sz="1100" b="1" dirty="0">
                        <a:solidFill>
                          <a:schemeClr val="bg1"/>
                        </a:solidFill>
                        <a:latin typeface="+mn-lt"/>
                      </a:endParaRPr>
                    </a:p>
                  </a:txBody>
                  <a:tcPr marL="68580" marR="68580" marT="34290" marB="34290"/>
                </a:tc>
                <a:extLst>
                  <a:ext uri="{0D108BD9-81ED-4DB2-BD59-A6C34878D82A}">
                    <a16:rowId xmlns:a16="http://schemas.microsoft.com/office/drawing/2014/main" val="10000"/>
                  </a:ext>
                </a:extLst>
              </a:tr>
              <a:tr h="48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solidFill>
                            <a:srgbClr val="002060"/>
                          </a:solidFill>
                          <a:effectLst/>
                          <a:latin typeface="+mn-lt"/>
                        </a:rPr>
                        <a:t>Акушеры-гинекологи в стационарах</a:t>
                      </a:r>
                      <a:endParaRPr lang="ru-RU" sz="1100" b="1"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1058 - 90%</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p>
                      <a:pPr algn="ct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1176</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p>
                      <a:pPr algn="ct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118  - 10%</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p>
                      <a:pPr algn="ctr"/>
                      <a:endParaRPr lang="ru-RU" sz="1100" b="0" dirty="0">
                        <a:latin typeface="+mn-lt"/>
                      </a:endParaRPr>
                    </a:p>
                  </a:txBody>
                  <a:tcPr marL="68580" marR="68580" marT="34290" marB="34290"/>
                </a:tc>
                <a:extLst>
                  <a:ext uri="{0D108BD9-81ED-4DB2-BD59-A6C34878D82A}">
                    <a16:rowId xmlns:a16="http://schemas.microsoft.com/office/drawing/2014/main" val="10001"/>
                  </a:ext>
                </a:extLst>
              </a:tr>
              <a:tr h="284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a:solidFill>
                            <a:srgbClr val="002060"/>
                          </a:solidFill>
                          <a:effectLst/>
                          <a:latin typeface="+mn-lt"/>
                        </a:rPr>
                        <a:t>Неонатологи</a:t>
                      </a:r>
                      <a:endParaRPr lang="ru-RU" sz="1100" b="1"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397 - 64,7%</a:t>
                      </a: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614</a:t>
                      </a: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217  -  35,3%</a:t>
                      </a:r>
                      <a:endParaRPr lang="ru-RU" sz="1100" b="0" dirty="0">
                        <a:latin typeface="+mn-lt"/>
                      </a:endParaRPr>
                    </a:p>
                  </a:txBody>
                  <a:tcPr marL="68580" marR="68580" marT="34290" marB="34290"/>
                </a:tc>
                <a:extLst>
                  <a:ext uri="{0D108BD9-81ED-4DB2-BD59-A6C34878D82A}">
                    <a16:rowId xmlns:a16="http://schemas.microsoft.com/office/drawing/2014/main" val="10002"/>
                  </a:ext>
                </a:extLst>
              </a:tr>
              <a:tr h="284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solidFill>
                            <a:srgbClr val="002060"/>
                          </a:solidFill>
                          <a:effectLst/>
                          <a:latin typeface="+mn-lt"/>
                        </a:rPr>
                        <a:t>Анестезиологи-реаниматологи</a:t>
                      </a:r>
                      <a:endParaRPr lang="ru-RU" sz="1100" b="1"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388 - 74,8%</a:t>
                      </a: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519</a:t>
                      </a: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131 -  25,2%</a:t>
                      </a:r>
                      <a:endParaRPr lang="ru-RU" sz="1100" b="0" dirty="0">
                        <a:latin typeface="+mn-lt"/>
                      </a:endParaRPr>
                    </a:p>
                  </a:txBody>
                  <a:tcPr marL="68580" marR="68580" marT="34290" marB="34290"/>
                </a:tc>
                <a:extLst>
                  <a:ext uri="{0D108BD9-81ED-4DB2-BD59-A6C34878D82A}">
                    <a16:rowId xmlns:a16="http://schemas.microsoft.com/office/drawing/2014/main" val="10003"/>
                  </a:ext>
                </a:extLst>
              </a:tr>
              <a:tr h="370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solidFill>
                            <a:srgbClr val="002060"/>
                          </a:solidFill>
                          <a:effectLst/>
                          <a:latin typeface="+mn-lt"/>
                        </a:rPr>
                        <a:t>Итого</a:t>
                      </a:r>
                      <a:endParaRPr lang="ru-RU" sz="1100" b="1"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1843 - 79,8%</a:t>
                      </a: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2309</a:t>
                      </a:r>
                      <a:endParaRPr lang="ru-RU" sz="1100" b="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dirty="0">
                          <a:solidFill>
                            <a:srgbClr val="002060"/>
                          </a:solidFill>
                          <a:effectLst/>
                          <a:latin typeface="+mn-lt"/>
                        </a:rPr>
                        <a:t>466 -  20,2%</a:t>
                      </a:r>
                      <a:endParaRPr lang="ru-RU" sz="1100" b="0" dirty="0">
                        <a:latin typeface="+mn-lt"/>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43" name="Таблица 42"/>
          <p:cNvGraphicFramePr>
            <a:graphicFrameLocks noGrp="1"/>
          </p:cNvGraphicFramePr>
          <p:nvPr/>
        </p:nvGraphicFramePr>
        <p:xfrm>
          <a:off x="4786009" y="3732795"/>
          <a:ext cx="4095443" cy="2007644"/>
        </p:xfrm>
        <a:graphic>
          <a:graphicData uri="http://schemas.openxmlformats.org/drawingml/2006/table">
            <a:tbl>
              <a:tblPr firstRow="1" bandRow="1">
                <a:tableStyleId>{5C22544A-7EE6-4342-B048-85BDC9FD1C3A}</a:tableStyleId>
              </a:tblPr>
              <a:tblGrid>
                <a:gridCol w="1750400">
                  <a:extLst>
                    <a:ext uri="{9D8B030D-6E8A-4147-A177-3AD203B41FA5}">
                      <a16:colId xmlns:a16="http://schemas.microsoft.com/office/drawing/2014/main" val="20000"/>
                    </a:ext>
                  </a:extLst>
                </a:gridCol>
                <a:gridCol w="780838">
                  <a:extLst>
                    <a:ext uri="{9D8B030D-6E8A-4147-A177-3AD203B41FA5}">
                      <a16:colId xmlns:a16="http://schemas.microsoft.com/office/drawing/2014/main" val="20001"/>
                    </a:ext>
                  </a:extLst>
                </a:gridCol>
                <a:gridCol w="839217">
                  <a:extLst>
                    <a:ext uri="{9D8B030D-6E8A-4147-A177-3AD203B41FA5}">
                      <a16:colId xmlns:a16="http://schemas.microsoft.com/office/drawing/2014/main" val="20002"/>
                    </a:ext>
                  </a:extLst>
                </a:gridCol>
                <a:gridCol w="724988">
                  <a:extLst>
                    <a:ext uri="{9D8B030D-6E8A-4147-A177-3AD203B41FA5}">
                      <a16:colId xmlns:a16="http://schemas.microsoft.com/office/drawing/2014/main" val="20003"/>
                    </a:ext>
                  </a:extLst>
                </a:gridCol>
              </a:tblGrid>
              <a:tr h="419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latin typeface="+mn-lt"/>
                        </a:rPr>
                        <a:t>Специалисты</a:t>
                      </a:r>
                    </a:p>
                    <a:p>
                      <a:endParaRPr lang="ru-RU" sz="1100" b="0" dirty="0">
                        <a:latin typeface="+mn-lt"/>
                      </a:endParaRPr>
                    </a:p>
                  </a:txBody>
                  <a:tcPr marL="68580" marR="68580" marT="34290" marB="34290"/>
                </a:tc>
                <a:tc>
                  <a:txBody>
                    <a:bodyPr/>
                    <a:lstStyle/>
                    <a:p>
                      <a:pPr algn="ctr">
                        <a:lnSpc>
                          <a:spcPct val="107000"/>
                        </a:lnSpc>
                        <a:spcAft>
                          <a:spcPts val="0"/>
                        </a:spcAft>
                      </a:pPr>
                      <a:r>
                        <a:rPr lang="ru-RU" sz="1100" b="1" dirty="0">
                          <a:solidFill>
                            <a:schemeClr val="bg1"/>
                          </a:solidFill>
                          <a:effectLst/>
                          <a:latin typeface="+mn-lt"/>
                        </a:rPr>
                        <a:t>2016г</a:t>
                      </a:r>
                      <a:endParaRPr lang="ru-RU" sz="1100" b="1" dirty="0">
                        <a:solidFill>
                          <a:schemeClr val="bg1"/>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1" dirty="0">
                          <a:solidFill>
                            <a:schemeClr val="bg1"/>
                          </a:solidFill>
                          <a:effectLst/>
                          <a:latin typeface="+mn-lt"/>
                        </a:rPr>
                        <a:t>2017г</a:t>
                      </a:r>
                      <a:endParaRPr lang="ru-RU" sz="1100" b="1" dirty="0">
                        <a:solidFill>
                          <a:schemeClr val="bg1"/>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1" dirty="0">
                          <a:solidFill>
                            <a:schemeClr val="bg1"/>
                          </a:solidFill>
                          <a:effectLst/>
                          <a:latin typeface="+mn-lt"/>
                        </a:rPr>
                        <a:t>2018г</a:t>
                      </a:r>
                      <a:endParaRPr lang="ru-RU" sz="1100" b="1" dirty="0">
                        <a:solidFill>
                          <a:schemeClr val="bg1"/>
                        </a:solidFill>
                        <a:effectLst/>
                        <a:latin typeface="+mn-lt"/>
                        <a:ea typeface="Calibri" panose="020F0502020204030204" pitchFamily="34" charset="0"/>
                        <a:cs typeface="Times New Roman" panose="02020603050405020304" pitchFamily="18" charset="0"/>
                      </a:endParaRPr>
                    </a:p>
                  </a:txBody>
                  <a:tcPr marL="51429" marR="51429" marT="0" marB="0"/>
                </a:tc>
                <a:extLst>
                  <a:ext uri="{0D108BD9-81ED-4DB2-BD59-A6C34878D82A}">
                    <a16:rowId xmlns:a16="http://schemas.microsoft.com/office/drawing/2014/main" val="10000"/>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solidFill>
                            <a:srgbClr val="002060"/>
                          </a:solidFill>
                          <a:effectLst/>
                          <a:latin typeface="+mn-lt"/>
                        </a:rPr>
                        <a:t>Акушеры-гинекологи в стационарах</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b="1" dirty="0">
                        <a:latin typeface="+mn-lt"/>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89</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45</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227</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extLst>
                  <a:ext uri="{0D108BD9-81ED-4DB2-BD59-A6C34878D82A}">
                    <a16:rowId xmlns:a16="http://schemas.microsoft.com/office/drawing/2014/main" val="10001"/>
                  </a:ext>
                </a:extLst>
              </a:tr>
              <a:tr h="269034">
                <a:tc>
                  <a:txBody>
                    <a:bodyPr/>
                    <a:lstStyle/>
                    <a:p>
                      <a:pPr>
                        <a:lnSpc>
                          <a:spcPct val="107000"/>
                        </a:lnSpc>
                        <a:spcAft>
                          <a:spcPts val="0"/>
                        </a:spcAft>
                      </a:pPr>
                      <a:r>
                        <a:rPr lang="ru-RU" sz="1100" b="1" dirty="0">
                          <a:solidFill>
                            <a:srgbClr val="002060"/>
                          </a:solidFill>
                          <a:effectLst/>
                          <a:latin typeface="+mn-lt"/>
                        </a:rPr>
                        <a:t>Педиатры </a:t>
                      </a:r>
                    </a:p>
                    <a:p>
                      <a:pPr>
                        <a:lnSpc>
                          <a:spcPct val="107000"/>
                        </a:lnSpc>
                        <a:spcAft>
                          <a:spcPts val="0"/>
                        </a:spcAft>
                      </a:pPr>
                      <a:endParaRPr lang="ru-RU" sz="600" b="1"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116</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158</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158</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extLst>
                  <a:ext uri="{0D108BD9-81ED-4DB2-BD59-A6C34878D82A}">
                    <a16:rowId xmlns:a16="http://schemas.microsoft.com/office/drawing/2014/main" val="10002"/>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solidFill>
                            <a:srgbClr val="002060"/>
                          </a:solidFill>
                          <a:effectLst/>
                          <a:latin typeface="+mn-lt"/>
                        </a:rPr>
                        <a:t>Неонатологи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600" b="1" dirty="0">
                        <a:latin typeface="+mn-lt"/>
                      </a:endParaRPr>
                    </a:p>
                  </a:txBody>
                  <a:tcPr marL="68580" marR="68580" marT="34290" marB="34290"/>
                </a:tc>
                <a:tc>
                  <a:txBody>
                    <a:bodyPr/>
                    <a:lstStyle/>
                    <a:p>
                      <a:pPr algn="ctr">
                        <a:lnSpc>
                          <a:spcPct val="107000"/>
                        </a:lnSpc>
                        <a:spcAft>
                          <a:spcPts val="0"/>
                        </a:spcAft>
                      </a:pPr>
                      <a:r>
                        <a:rPr lang="ru-RU" sz="1100" b="0" dirty="0">
                          <a:solidFill>
                            <a:srgbClr val="002060"/>
                          </a:solidFill>
                          <a:effectLst/>
                          <a:latin typeface="+mn-lt"/>
                        </a:rPr>
                        <a:t>25</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25</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25</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extLst>
                  <a:ext uri="{0D108BD9-81ED-4DB2-BD59-A6C34878D82A}">
                    <a16:rowId xmlns:a16="http://schemas.microsoft.com/office/drawing/2014/main" val="10003"/>
                  </a:ext>
                </a:extLst>
              </a:tr>
              <a:tr h="484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solidFill>
                            <a:srgbClr val="002060"/>
                          </a:solidFill>
                          <a:effectLst/>
                          <a:latin typeface="+mn-lt"/>
                        </a:rPr>
                        <a:t>Анестезиологи-реаниматологи</a:t>
                      </a:r>
                      <a:endParaRPr lang="ru-RU" sz="1100" b="1" dirty="0">
                        <a:latin typeface="+mn-lt"/>
                      </a:endParaRPr>
                    </a:p>
                  </a:txBody>
                  <a:tcPr marL="68580" marR="68580" marT="34290" marB="34290"/>
                </a:tc>
                <a:tc>
                  <a:txBody>
                    <a:bodyPr/>
                    <a:lstStyle/>
                    <a:p>
                      <a:pPr algn="ctr">
                        <a:lnSpc>
                          <a:spcPct val="107000"/>
                        </a:lnSpc>
                        <a:spcAft>
                          <a:spcPts val="0"/>
                        </a:spcAft>
                      </a:pPr>
                      <a:r>
                        <a:rPr lang="ru-RU" sz="1100" b="0" dirty="0">
                          <a:solidFill>
                            <a:srgbClr val="002060"/>
                          </a:solidFill>
                          <a:effectLst/>
                          <a:latin typeface="+mn-lt"/>
                        </a:rPr>
                        <a:t>45</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82</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tc>
                  <a:txBody>
                    <a:bodyPr/>
                    <a:lstStyle/>
                    <a:p>
                      <a:pPr algn="ctr">
                        <a:lnSpc>
                          <a:spcPct val="107000"/>
                        </a:lnSpc>
                        <a:spcAft>
                          <a:spcPts val="0"/>
                        </a:spcAft>
                      </a:pPr>
                      <a:r>
                        <a:rPr lang="ru-RU" sz="1100" b="0" dirty="0">
                          <a:solidFill>
                            <a:srgbClr val="002060"/>
                          </a:solidFill>
                          <a:effectLst/>
                          <a:latin typeface="+mn-lt"/>
                        </a:rPr>
                        <a:t>93</a:t>
                      </a:r>
                      <a:endParaRPr lang="ru-RU" sz="1100" b="0" dirty="0">
                        <a:solidFill>
                          <a:srgbClr val="002060"/>
                        </a:solidFill>
                        <a:effectLst/>
                        <a:latin typeface="+mn-lt"/>
                        <a:ea typeface="Calibri" panose="020F0502020204030204" pitchFamily="34" charset="0"/>
                        <a:cs typeface="Times New Roman" panose="02020603050405020304" pitchFamily="18" charset="0"/>
                      </a:endParaRPr>
                    </a:p>
                  </a:txBody>
                  <a:tcPr marL="51429" marR="51429" marT="0" marB="0"/>
                </a:tc>
                <a:extLst>
                  <a:ext uri="{0D108BD9-81ED-4DB2-BD59-A6C34878D82A}">
                    <a16:rowId xmlns:a16="http://schemas.microsoft.com/office/drawing/2014/main" val="10004"/>
                  </a:ext>
                </a:extLst>
              </a:tr>
            </a:tbl>
          </a:graphicData>
        </a:graphic>
      </p:graphicFrame>
      <p:sp>
        <p:nvSpPr>
          <p:cNvPr id="44" name="Прямоугольник 43"/>
          <p:cNvSpPr/>
          <p:nvPr/>
        </p:nvSpPr>
        <p:spPr>
          <a:xfrm>
            <a:off x="4664799" y="3385090"/>
            <a:ext cx="4223441" cy="314638"/>
          </a:xfrm>
          <a:prstGeom prst="rect">
            <a:avLst/>
          </a:prstGeom>
          <a:solidFill>
            <a:schemeClr val="accent3">
              <a:lumMod val="40000"/>
              <a:lumOff val="60000"/>
            </a:schemeClr>
          </a:solidFill>
        </p:spPr>
        <p:txBody>
          <a:bodyPr wrap="square">
            <a:spAutoFit/>
          </a:bodyPr>
          <a:lstStyle/>
          <a:p>
            <a:pPr algn="ctr">
              <a:lnSpc>
                <a:spcPct val="107000"/>
              </a:lnSpc>
              <a:spcAft>
                <a:spcPts val="600"/>
              </a:spcAft>
            </a:pPr>
            <a:r>
              <a:rPr lang="ru-RU" altLang="ru-RU" sz="1350" b="1" dirty="0">
                <a:solidFill>
                  <a:prstClr val="black"/>
                </a:solidFill>
                <a:ea typeface="Calibri" panose="020F0502020204030204" pitchFamily="34" charset="0"/>
                <a:cs typeface="Times New Roman" panose="02020603050405020304" pitchFamily="18" charset="0"/>
              </a:rPr>
              <a:t>Выпуск специалистов резидентуры по РК</a:t>
            </a:r>
          </a:p>
        </p:txBody>
      </p:sp>
    </p:spTree>
    <p:extLst>
      <p:ext uri="{BB962C8B-B14F-4D97-AF65-F5344CB8AC3E}">
        <p14:creationId xmlns:p14="http://schemas.microsoft.com/office/powerpoint/2010/main" val="416491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060" y="301658"/>
            <a:ext cx="8243740" cy="1255134"/>
          </a:xfrm>
        </p:spPr>
        <p:txBody>
          <a:bodyPr>
            <a:normAutofit fontScale="90000"/>
          </a:bodyPr>
          <a:lstStyle/>
          <a:p>
            <a:r>
              <a:rPr lang="ru-RU" sz="4000" b="1" dirty="0"/>
              <a:t>Здоровье женщины – здоровье нации</a:t>
            </a:r>
            <a:endParaRPr lang="ru-RU" dirty="0"/>
          </a:p>
        </p:txBody>
      </p:sp>
      <p:sp>
        <p:nvSpPr>
          <p:cNvPr id="3" name="Объект 2"/>
          <p:cNvSpPr>
            <a:spLocks noGrp="1"/>
          </p:cNvSpPr>
          <p:nvPr>
            <p:ph idx="1"/>
          </p:nvPr>
        </p:nvSpPr>
        <p:spPr/>
        <p:txBody>
          <a:bodyPr>
            <a:normAutofit fontScale="92500"/>
          </a:bodyPr>
          <a:lstStyle/>
          <a:p>
            <a:r>
              <a:rPr lang="ru-RU" dirty="0">
                <a:ea typeface="Calibri" panose="020F0502020204030204" pitchFamily="34" charset="0"/>
                <a:cs typeface="Times New Roman" panose="02020603050405020304" pitchFamily="18" charset="0"/>
              </a:rPr>
              <a:t>Укрепление репродуктивного здоровья граждан и охраны здоровья матери и ребенка является одной из основных задач Государственной программы развития здравоохранения Республики Казахстан «</a:t>
            </a:r>
            <a:r>
              <a:rPr lang="ru-RU" dirty="0" err="1">
                <a:ea typeface="Calibri" panose="020F0502020204030204" pitchFamily="34" charset="0"/>
                <a:cs typeface="Times New Roman" panose="02020603050405020304" pitchFamily="18" charset="0"/>
              </a:rPr>
              <a:t>Денсаулық</a:t>
            </a:r>
            <a:r>
              <a:rPr lang="ru-RU" dirty="0">
                <a:ea typeface="Calibri" panose="020F0502020204030204" pitchFamily="34" charset="0"/>
                <a:cs typeface="Times New Roman" panose="02020603050405020304" pitchFamily="18" charset="0"/>
              </a:rPr>
              <a:t>» на 2016-2019 годы.</a:t>
            </a:r>
          </a:p>
          <a:p>
            <a:r>
              <a:rPr lang="ru-RU" dirty="0">
                <a:ea typeface="Calibri" panose="020F0502020204030204" pitchFamily="34" charset="0"/>
                <a:cs typeface="Times New Roman" panose="02020603050405020304" pitchFamily="18" charset="0"/>
              </a:rPr>
              <a:t> </a:t>
            </a:r>
            <a:r>
              <a:rPr lang="ru-RU" dirty="0"/>
              <a:t>С 2016 года, согласно данной программе, в Казахстане действует </a:t>
            </a:r>
            <a:r>
              <a:rPr lang="ru-RU" b="1" dirty="0"/>
              <a:t>интегрированная модель службы родовспоможения и детства. </a:t>
            </a:r>
          </a:p>
          <a:p>
            <a:pPr marL="0" indent="0">
              <a:buNone/>
            </a:pPr>
            <a:endParaRPr lang="ru-RU" dirty="0"/>
          </a:p>
          <a:p>
            <a:endParaRPr lang="ru-RU" dirty="0"/>
          </a:p>
        </p:txBody>
      </p:sp>
    </p:spTree>
    <p:extLst>
      <p:ext uri="{BB962C8B-B14F-4D97-AF65-F5344CB8AC3E}">
        <p14:creationId xmlns:p14="http://schemas.microsoft.com/office/powerpoint/2010/main" val="45621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dirty="0">
                <a:solidFill>
                  <a:srgbClr val="FF0000"/>
                </a:solidFill>
                <a:latin typeface="Calibri"/>
              </a:rPr>
              <a:t>ИНТЕГРИРОВАННАЯ МОДЕЛЬ ОКАЗАНИЯ МЕДИЦИНСКОЙ ПОМОЩИ</a:t>
            </a:r>
            <a:br>
              <a:rPr lang="ru-RU" sz="3200" b="1" dirty="0">
                <a:solidFill>
                  <a:srgbClr val="FF0000"/>
                </a:solidFill>
                <a:latin typeface="Calibri"/>
              </a:rPr>
            </a:br>
            <a:endParaRPr lang="ru-RU" dirty="0"/>
          </a:p>
        </p:txBody>
      </p:sp>
      <p:sp>
        <p:nvSpPr>
          <p:cNvPr id="3" name="Объект 2"/>
          <p:cNvSpPr>
            <a:spLocks noGrp="1"/>
          </p:cNvSpPr>
          <p:nvPr>
            <p:ph idx="1"/>
          </p:nvPr>
        </p:nvSpPr>
        <p:spPr>
          <a:xfrm>
            <a:off x="628650" y="1340768"/>
            <a:ext cx="7886700" cy="4836195"/>
          </a:xfrm>
        </p:spPr>
        <p:txBody>
          <a:bodyPr>
            <a:normAutofit fontScale="70000" lnSpcReduction="20000"/>
          </a:bodyPr>
          <a:lstStyle/>
          <a:p>
            <a:r>
              <a:rPr lang="ru-RU" dirty="0"/>
              <a:t>Обеспечивается углубление и оптимизация регионализации оказания медицинской помощи беременным, родильницам и новорожденным. </a:t>
            </a:r>
          </a:p>
          <a:p>
            <a:r>
              <a:rPr lang="ru-RU" dirty="0"/>
              <a:t>Служба родовспоможения должна начинаться не с родильного дома района, который сегодня выступает первым уровнем, а с организаций первичной медико-санитарной помощи, которые должны быть базовым уровнем для всей службы. </a:t>
            </a:r>
          </a:p>
          <a:p>
            <a:r>
              <a:rPr lang="ru-RU" dirty="0"/>
              <a:t>Женщины фертильного возраста должны обеспечиваться своевременными </a:t>
            </a:r>
            <a:r>
              <a:rPr lang="ru-RU" dirty="0" err="1"/>
              <a:t>профосмотрами</a:t>
            </a:r>
            <a:r>
              <a:rPr lang="ru-RU" dirty="0"/>
              <a:t>, скринингом, своевременным оздоровление с учетом их состояния и предупреж­дения беременности при абсолютных противопоказаниях. </a:t>
            </a:r>
          </a:p>
          <a:p>
            <a:r>
              <a:rPr lang="ru-RU" dirty="0"/>
              <a:t>Усиливается взаимодействие специализированных служб. Это касается </a:t>
            </a:r>
            <a:r>
              <a:rPr lang="ru-RU" dirty="0" err="1"/>
              <a:t>кардио</a:t>
            </a:r>
            <a:r>
              <a:rPr lang="ru-RU" dirty="0"/>
              <a:t> службы, онкологической, противотуберкулезной службы, службы борьбы с ВИЧ/СПИДом и скорой помощи.</a:t>
            </a:r>
          </a:p>
          <a:p>
            <a:r>
              <a:rPr lang="ru-RU" dirty="0"/>
              <a:t>Интегрированная модель оказания медпомощи при беременности и в </a:t>
            </a:r>
            <a:r>
              <a:rPr lang="ru-RU" dirty="0" err="1"/>
              <a:t>перинатологии</a:t>
            </a:r>
            <a:r>
              <a:rPr lang="ru-RU" dirty="0"/>
              <a:t> предусматривает дальнейшее развитие службы анестезиологии и реанимации в родовспоможении, активное международное сотрудничест­во для трансферта технологий интенсивной терапии неотложных акушерских состояний в отечественную прак­тику, </a:t>
            </a:r>
          </a:p>
          <a:p>
            <a:r>
              <a:rPr lang="ru-RU" dirty="0"/>
              <a:t>Создание Центров лучших прак­тик репродуктивного здоровья на базе Научного центра акушерст­ва, гинекологии и </a:t>
            </a:r>
            <a:r>
              <a:rPr lang="ru-RU" dirty="0" err="1"/>
              <a:t>перинатологии</a:t>
            </a:r>
            <a:r>
              <a:rPr lang="ru-RU" dirty="0"/>
              <a:t> и Национального научного центра матери и ребенка . </a:t>
            </a:r>
          </a:p>
          <a:p>
            <a:r>
              <a:rPr lang="ru-RU" dirty="0"/>
              <a:t>Снижение кадрового дефицита за счет изменения системы переподготовки остродефицитных специальностей (неонатология, анестезиология и реанимация в акушерстве) путем проведения краткосрочных курсов переподготовки при наличии стажа работы, </a:t>
            </a:r>
            <a:r>
              <a:rPr lang="ru-RU" dirty="0" err="1"/>
              <a:t>менторства</a:t>
            </a:r>
            <a:r>
              <a:rPr lang="ru-RU" dirty="0"/>
              <a:t>, </a:t>
            </a:r>
          </a:p>
          <a:p>
            <a:r>
              <a:rPr lang="ru-RU" dirty="0"/>
              <a:t>Стандартизация медицинских услуг через стандартные операционные процедуры, стандарты организации медицинской помощи, совершенствование и разработка клинические протоколы диагностики и лечения.</a:t>
            </a:r>
          </a:p>
          <a:p>
            <a:endParaRPr lang="ru-RU" dirty="0"/>
          </a:p>
        </p:txBody>
      </p:sp>
    </p:spTree>
    <p:extLst>
      <p:ext uri="{BB962C8B-B14F-4D97-AF65-F5344CB8AC3E}">
        <p14:creationId xmlns:p14="http://schemas.microsoft.com/office/powerpoint/2010/main" val="151024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br>
              <a:rPr lang="ru-RU" sz="3200" b="1" dirty="0">
                <a:solidFill>
                  <a:srgbClr val="FF0000"/>
                </a:solidFill>
              </a:rPr>
            </a:br>
            <a:r>
              <a:rPr lang="ru-RU" sz="3200" b="1" dirty="0">
                <a:solidFill>
                  <a:srgbClr val="FF0000"/>
                </a:solidFill>
              </a:rPr>
              <a:t>ИНТЕГРИРОВАННАЯ МОДЕЛЬ ОКАЗАНИЯ МЕДИЦИНСКОЙ ПОМОЩИ</a:t>
            </a:r>
            <a:br>
              <a:rPr lang="ru-RU" sz="3200" b="1" dirty="0">
                <a:solidFill>
                  <a:srgbClr val="FF0000"/>
                </a:solidFill>
              </a:rPr>
            </a:br>
            <a:endParaRPr lang="ru-RU" sz="3200" dirty="0">
              <a:solidFill>
                <a:srgbClr val="FF0000"/>
              </a:solidFill>
            </a:endParaRPr>
          </a:p>
        </p:txBody>
      </p:sp>
      <p:sp>
        <p:nvSpPr>
          <p:cNvPr id="3" name="Объект 2"/>
          <p:cNvSpPr>
            <a:spLocks noGrp="1"/>
          </p:cNvSpPr>
          <p:nvPr>
            <p:ph idx="1"/>
          </p:nvPr>
        </p:nvSpPr>
        <p:spPr>
          <a:xfrm>
            <a:off x="179512" y="1600200"/>
            <a:ext cx="8784976" cy="5141168"/>
          </a:xfrm>
        </p:spPr>
        <p:txBody>
          <a:bodyPr>
            <a:normAutofit fontScale="47500" lnSpcReduction="20000"/>
          </a:bodyPr>
          <a:lstStyle/>
          <a:p>
            <a:pPr marL="0" indent="0">
              <a:buNone/>
            </a:pPr>
            <a:r>
              <a:rPr lang="ru-RU" sz="4400" b="1" dirty="0">
                <a:solidFill>
                  <a:srgbClr val="FF0000"/>
                </a:solidFill>
              </a:rPr>
              <a:t>ОЖИДАЕМЫЕ РЕЗУЛЬТАТЫ </a:t>
            </a:r>
            <a:endParaRPr lang="ru-RU" sz="4400" dirty="0">
              <a:solidFill>
                <a:srgbClr val="FF0000"/>
              </a:solidFill>
            </a:endParaRPr>
          </a:p>
          <a:p>
            <a:pPr marL="0" indent="0">
              <a:buNone/>
            </a:pPr>
            <a:r>
              <a:rPr lang="ru-RU" sz="4400" b="1" dirty="0"/>
              <a:t>Клиническая эффективность </a:t>
            </a:r>
            <a:endParaRPr lang="ru-RU" sz="4400" dirty="0"/>
          </a:p>
          <a:p>
            <a:r>
              <a:rPr lang="ru-RU" sz="4400" dirty="0"/>
              <a:t>Снижение числа осложнений и смертности среди беременных, родильниц и новорожденных</a:t>
            </a:r>
          </a:p>
          <a:p>
            <a:r>
              <a:rPr lang="ru-RU" sz="4400" dirty="0"/>
              <a:t>Равный и справедливый доступ населения ко всем уровням медицинской помощи </a:t>
            </a:r>
          </a:p>
          <a:p>
            <a:r>
              <a:rPr lang="ru-RU" sz="4400" dirty="0"/>
              <a:t>Снижение нагрузки и очередности в ПМСП </a:t>
            </a:r>
          </a:p>
          <a:p>
            <a:r>
              <a:rPr lang="ru-RU" sz="4400" dirty="0"/>
              <a:t>Снижение потребности в стационарной и скорой медицинской помощи (финансовая эффективность) </a:t>
            </a:r>
          </a:p>
          <a:p>
            <a:r>
              <a:rPr lang="ru-RU" sz="4400" dirty="0"/>
              <a:t>Применение самопомощи /</a:t>
            </a:r>
            <a:r>
              <a:rPr lang="ru-RU" sz="4400" dirty="0" err="1"/>
              <a:t>самоменеджмента</a:t>
            </a:r>
            <a:r>
              <a:rPr lang="ru-RU" sz="4400" dirty="0"/>
              <a:t> и повышение солидарной ответственности пациентов </a:t>
            </a:r>
          </a:p>
          <a:p>
            <a:r>
              <a:rPr lang="ru-RU" sz="4400" dirty="0"/>
              <a:t>Рациональное использование ресурсов здравоохранения (специалистов, современных медицинских технологий на основе доказательной медицины: лекарственных средств, услуг, изделий медицинского назначения) </a:t>
            </a:r>
          </a:p>
          <a:p>
            <a:r>
              <a:rPr lang="ru-RU" sz="4400" dirty="0"/>
              <a:t>Улучшение клинических и функциональных исходов, и исходов здоровья населения, поддерживаемых системой измерения </a:t>
            </a:r>
          </a:p>
          <a:p>
            <a:endParaRPr lang="ru-RU" dirty="0"/>
          </a:p>
          <a:p>
            <a:endParaRPr lang="ru-RU" dirty="0"/>
          </a:p>
        </p:txBody>
      </p:sp>
    </p:spTree>
    <p:extLst>
      <p:ext uri="{BB962C8B-B14F-4D97-AF65-F5344CB8AC3E}">
        <p14:creationId xmlns:p14="http://schemas.microsoft.com/office/powerpoint/2010/main" val="252963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8"/>
          <p:cNvSpPr txBox="1">
            <a:spLocks/>
          </p:cNvSpPr>
          <p:nvPr>
            <p:custDataLst>
              <p:tags r:id="rId1"/>
            </p:custDataLst>
          </p:nvPr>
        </p:nvSpPr>
        <p:spPr bwMode="gray">
          <a:xfrm>
            <a:off x="423578" y="2792475"/>
            <a:ext cx="3140310" cy="830997"/>
          </a:xfrm>
          <a:prstGeom prst="rect">
            <a:avLst/>
          </a:prstGeom>
          <a:solidFill>
            <a:schemeClr val="accent5">
              <a:lumMod val="50000"/>
            </a:schemeClr>
          </a:solidFill>
        </p:spPr>
        <p:txBody>
          <a:bodyPr wrap="square">
            <a:spAutoFit/>
          </a:bodyPr>
          <a:lstStyle>
            <a:defPPr>
              <a:defRPr lang="ru-RU"/>
            </a:defPPr>
            <a:lvl1pPr algn="ctr">
              <a:defRPr sz="1400" b="0">
                <a:solidFill>
                  <a:schemeClr val="bg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sz="1600" dirty="0">
                <a:latin typeface="+mn-lt"/>
              </a:rPr>
              <a:t>Обеспечение эффективности управления и финансирования здравоохранения</a:t>
            </a:r>
          </a:p>
        </p:txBody>
      </p:sp>
      <p:sp>
        <p:nvSpPr>
          <p:cNvPr id="38" name="AutoShape 14"/>
          <p:cNvSpPr>
            <a:spLocks noChangeArrowheads="1"/>
          </p:cNvSpPr>
          <p:nvPr/>
        </p:nvSpPr>
        <p:spPr bwMode="gray">
          <a:xfrm rot="5400000">
            <a:off x="3121533" y="3236081"/>
            <a:ext cx="1539586" cy="261792"/>
          </a:xfrm>
          <a:prstGeom prst="triangle">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0" tIns="45563" rIns="91120" bIns="45563" anchor="ctr"/>
          <a:lstStyle/>
          <a:p>
            <a:pPr marL="512495" indent="-512495" defTabSz="909662">
              <a:spcBef>
                <a:spcPct val="20000"/>
              </a:spcBef>
              <a:defRPr/>
            </a:pPr>
            <a:endParaRPr lang="ru-RU" b="1" dirty="0">
              <a:solidFill>
                <a:prstClr val="white"/>
              </a:solidFill>
              <a:cs typeface="Arial" pitchFamily="34" charset="0"/>
            </a:endParaRPr>
          </a:p>
        </p:txBody>
      </p:sp>
      <p:sp>
        <p:nvSpPr>
          <p:cNvPr id="6" name="Прямоугольник 5"/>
          <p:cNvSpPr/>
          <p:nvPr/>
        </p:nvSpPr>
        <p:spPr>
          <a:xfrm>
            <a:off x="4156456" y="2564904"/>
            <a:ext cx="4823772" cy="1684262"/>
          </a:xfrm>
          <a:prstGeom prst="rect">
            <a:avLst/>
          </a:prstGeom>
          <a:ln>
            <a:solidFill>
              <a:schemeClr val="accent1"/>
            </a:solidFill>
          </a:ln>
        </p:spPr>
        <p:txBody>
          <a:bodyPr wrap="square">
            <a:noAutofit/>
          </a:bodyPr>
          <a:lstStyle/>
          <a:p>
            <a:pPr marL="539750" lvl="1" indent="-539750">
              <a:spcBef>
                <a:spcPts val="300"/>
              </a:spcBef>
              <a:spcAft>
                <a:spcPts val="300"/>
              </a:spcAft>
              <a:buFont typeface="Arial" panose="020B0604020202020204" pitchFamily="34" charset="0"/>
              <a:buChar char="•"/>
            </a:pPr>
            <a:r>
              <a:rPr lang="ru-RU" sz="1400" dirty="0">
                <a:solidFill>
                  <a:prstClr val="black"/>
                </a:solidFill>
              </a:rPr>
              <a:t>Управление качеством медицинской помощи и создание Объединенной Комиссии по качеству; </a:t>
            </a:r>
          </a:p>
          <a:p>
            <a:pPr marL="539750" lvl="1" indent="-539750">
              <a:spcBef>
                <a:spcPts val="300"/>
              </a:spcBef>
              <a:spcAft>
                <a:spcPts val="300"/>
              </a:spcAft>
              <a:buFont typeface="Arial" panose="020B0604020202020204" pitchFamily="34" charset="0"/>
              <a:buChar char="•"/>
            </a:pPr>
            <a:r>
              <a:rPr lang="ru-RU" sz="1400" dirty="0">
                <a:solidFill>
                  <a:prstClr val="black"/>
                </a:solidFill>
              </a:rPr>
              <a:t>Внедрение обязательного социального медицинского страхования (ОСМС);</a:t>
            </a:r>
          </a:p>
          <a:p>
            <a:pPr marL="539750" lvl="1" indent="-539750">
              <a:spcBef>
                <a:spcPts val="300"/>
              </a:spcBef>
              <a:spcAft>
                <a:spcPts val="300"/>
              </a:spcAft>
              <a:buFont typeface="Arial" panose="020B0604020202020204" pitchFamily="34" charset="0"/>
              <a:buChar char="•"/>
            </a:pPr>
            <a:r>
              <a:rPr lang="ru-RU" sz="1400" dirty="0">
                <a:solidFill>
                  <a:prstClr val="black"/>
                </a:solidFill>
              </a:rPr>
              <a:t>Развитие менеджмента и корпоративного управления в здравоохранении;</a:t>
            </a:r>
            <a:endParaRPr lang="ru-RU" sz="1600" i="1" dirty="0">
              <a:solidFill>
                <a:prstClr val="black"/>
              </a:solidFill>
            </a:endParaRPr>
          </a:p>
        </p:txBody>
      </p:sp>
      <p:grpSp>
        <p:nvGrpSpPr>
          <p:cNvPr id="2" name="Группа 1"/>
          <p:cNvGrpSpPr/>
          <p:nvPr/>
        </p:nvGrpSpPr>
        <p:grpSpPr>
          <a:xfrm>
            <a:off x="389988" y="4193264"/>
            <a:ext cx="8590240" cy="2207536"/>
            <a:chOff x="389988" y="4193264"/>
            <a:chExt cx="8590240" cy="2207536"/>
          </a:xfrm>
        </p:grpSpPr>
        <p:sp>
          <p:nvSpPr>
            <p:cNvPr id="15" name="TextBox 28"/>
            <p:cNvSpPr txBox="1">
              <a:spLocks/>
            </p:cNvSpPr>
            <p:nvPr>
              <p:custDataLst>
                <p:tags r:id="rId3"/>
              </p:custDataLst>
            </p:nvPr>
          </p:nvSpPr>
          <p:spPr bwMode="gray">
            <a:xfrm>
              <a:off x="389988" y="4807499"/>
              <a:ext cx="3173900" cy="830997"/>
            </a:xfrm>
            <a:prstGeom prst="rect">
              <a:avLst/>
            </a:prstGeom>
            <a:solidFill>
              <a:schemeClr val="accent5">
                <a:lumMod val="50000"/>
              </a:schemeClr>
            </a:solidFill>
          </p:spPr>
          <p:txBody>
            <a:bodyPr wrap="square">
              <a:spAutoFit/>
            </a:bodyPr>
            <a:lstStyle>
              <a:defPPr>
                <a:defRPr lang="ru-RU"/>
              </a:defPPr>
              <a:lvl1pPr algn="ctr">
                <a:defRPr sz="1600" b="0">
                  <a:solidFill>
                    <a:schemeClr val="bg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dirty="0">
                  <a:latin typeface="+mn-lt"/>
                </a:rPr>
                <a:t>Рациональное использование ресурсов и оптимизация инфраструктуры системы  </a:t>
              </a:r>
            </a:p>
          </p:txBody>
        </p:sp>
        <p:sp>
          <p:nvSpPr>
            <p:cNvPr id="42" name="AutoShape 14"/>
            <p:cNvSpPr>
              <a:spLocks noChangeArrowheads="1"/>
            </p:cNvSpPr>
            <p:nvPr/>
          </p:nvSpPr>
          <p:spPr bwMode="gray">
            <a:xfrm rot="5400000">
              <a:off x="2823685" y="5109017"/>
              <a:ext cx="2083506" cy="252000"/>
            </a:xfrm>
            <a:prstGeom prst="triangle">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0" tIns="45563" rIns="91120" bIns="45563" anchor="ctr"/>
            <a:lstStyle/>
            <a:p>
              <a:pPr marL="512495" indent="-512495" defTabSz="909662">
                <a:spcBef>
                  <a:spcPct val="20000"/>
                </a:spcBef>
                <a:defRPr/>
              </a:pPr>
              <a:endParaRPr lang="ru-RU" b="1" dirty="0">
                <a:solidFill>
                  <a:prstClr val="white"/>
                </a:solidFill>
                <a:cs typeface="Arial" pitchFamily="34" charset="0"/>
              </a:endParaRPr>
            </a:p>
          </p:txBody>
        </p:sp>
        <p:sp>
          <p:nvSpPr>
            <p:cNvPr id="7" name="Прямоугольник 6"/>
            <p:cNvSpPr/>
            <p:nvPr/>
          </p:nvSpPr>
          <p:spPr>
            <a:xfrm>
              <a:off x="4156455" y="4291416"/>
              <a:ext cx="4823773" cy="2109384"/>
            </a:xfrm>
            <a:prstGeom prst="rect">
              <a:avLst/>
            </a:prstGeom>
            <a:ln>
              <a:solidFill>
                <a:schemeClr val="accent1"/>
              </a:solidFill>
            </a:ln>
          </p:spPr>
          <p:txBody>
            <a:bodyPr wrap="square" anchor="ctr">
              <a:noAutofit/>
            </a:bodyPr>
            <a:lstStyle/>
            <a:p>
              <a:pPr marL="539750" lvl="1" indent="-539750">
                <a:spcBef>
                  <a:spcPts val="300"/>
                </a:spcBef>
                <a:spcAft>
                  <a:spcPts val="300"/>
                </a:spcAft>
                <a:buFont typeface="Arial" panose="020B0604020202020204" pitchFamily="34" charset="0"/>
                <a:buChar char="•"/>
                <a:defRPr/>
              </a:pPr>
              <a:r>
                <a:rPr lang="ru-RU" sz="1400" kern="0" dirty="0">
                  <a:solidFill>
                    <a:prstClr val="black"/>
                  </a:solidFill>
                </a:rPr>
                <a:t>Эффективное управление человеческими ресурсами;</a:t>
              </a:r>
            </a:p>
            <a:p>
              <a:pPr marL="539750" lvl="1" indent="-539750">
                <a:spcBef>
                  <a:spcPts val="300"/>
                </a:spcBef>
                <a:spcAft>
                  <a:spcPts val="300"/>
                </a:spcAft>
                <a:buFont typeface="Arial" panose="020B0604020202020204" pitchFamily="34" charset="0"/>
                <a:buChar char="•"/>
                <a:defRPr/>
              </a:pPr>
              <a:r>
                <a:rPr lang="ru-RU" sz="1400" kern="0" dirty="0">
                  <a:solidFill>
                    <a:prstClr val="black"/>
                  </a:solidFill>
                </a:rPr>
                <a:t>Реализация национальной политики лекарственного обеспечения;</a:t>
              </a:r>
            </a:p>
            <a:p>
              <a:pPr marL="539750" lvl="1" indent="-539750">
                <a:spcBef>
                  <a:spcPts val="300"/>
                </a:spcBef>
                <a:spcAft>
                  <a:spcPts val="300"/>
                </a:spcAft>
                <a:buFont typeface="Arial" panose="020B0604020202020204" pitchFamily="34" charset="0"/>
                <a:buChar char="•"/>
                <a:defRPr/>
              </a:pPr>
              <a:r>
                <a:rPr lang="ru-RU" sz="1400" kern="0" dirty="0">
                  <a:solidFill>
                    <a:prstClr val="black"/>
                  </a:solidFill>
                </a:rPr>
                <a:t>Повышение эффективности оснащения медицинским оборудованием; </a:t>
              </a:r>
            </a:p>
            <a:p>
              <a:pPr marL="539750" lvl="1" indent="-539750">
                <a:spcBef>
                  <a:spcPts val="300"/>
                </a:spcBef>
                <a:spcAft>
                  <a:spcPts val="300"/>
                </a:spcAft>
                <a:buFont typeface="Arial" panose="020B0604020202020204" pitchFamily="34" charset="0"/>
                <a:buChar char="•"/>
                <a:defRPr/>
              </a:pPr>
              <a:r>
                <a:rPr lang="ru-RU" sz="1400" kern="0" dirty="0">
                  <a:solidFill>
                    <a:prstClr val="black"/>
                  </a:solidFill>
                </a:rPr>
                <a:t>Развитие инфраструктуры здравоохранения на основе государственно-частного партнерства.</a:t>
              </a:r>
            </a:p>
          </p:txBody>
        </p:sp>
      </p:grpSp>
      <p:sp>
        <p:nvSpPr>
          <p:cNvPr id="23" name="Прямоугольник 22"/>
          <p:cNvSpPr/>
          <p:nvPr/>
        </p:nvSpPr>
        <p:spPr>
          <a:xfrm>
            <a:off x="64500" y="74840"/>
            <a:ext cx="8172000" cy="540000"/>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ru-RU" kern="0" dirty="0">
              <a:solidFill>
                <a:prstClr val="white"/>
              </a:solidFill>
              <a:latin typeface="Calibri"/>
            </a:endParaRPr>
          </a:p>
        </p:txBody>
      </p:sp>
      <p:sp>
        <p:nvSpPr>
          <p:cNvPr id="26" name="TextBox 25"/>
          <p:cNvSpPr txBox="1"/>
          <p:nvPr/>
        </p:nvSpPr>
        <p:spPr>
          <a:xfrm>
            <a:off x="227035" y="147513"/>
            <a:ext cx="8526156" cy="395173"/>
          </a:xfrm>
          <a:prstGeom prst="rect">
            <a:avLst/>
          </a:prstGeom>
          <a:noFill/>
        </p:spPr>
        <p:txBody>
          <a:bodyPr wrap="square" rtlCol="0">
            <a:spAutoFit/>
          </a:bodyPr>
          <a:lstStyle/>
          <a:p>
            <a:pPr algn="ctr">
              <a:lnSpc>
                <a:spcPct val="80000"/>
              </a:lnSpc>
              <a:buClr>
                <a:srgbClr val="C00000"/>
              </a:buClr>
            </a:pPr>
            <a:r>
              <a:rPr lang="ru-RU" sz="2400" b="1" dirty="0">
                <a:solidFill>
                  <a:srgbClr val="C00000"/>
                </a:solidFill>
              </a:rPr>
              <a:t>Пути достижения реализации Госпрограммы</a:t>
            </a:r>
          </a:p>
        </p:txBody>
      </p:sp>
      <p:sp>
        <p:nvSpPr>
          <p:cNvPr id="17" name="Номер слайда 3"/>
          <p:cNvSpPr>
            <a:spLocks noGrp="1"/>
          </p:cNvSpPr>
          <p:nvPr>
            <p:ph type="sldNum" sz="quarter" idx="12"/>
          </p:nvPr>
        </p:nvSpPr>
        <p:spPr>
          <a:xfrm>
            <a:off x="7023109" y="6362240"/>
            <a:ext cx="2133600" cy="365125"/>
          </a:xfrm>
        </p:spPr>
        <p:txBody>
          <a:bodyPr/>
          <a:lstStyle/>
          <a:p>
            <a:fld id="{65840C0B-A2B9-476C-8CE5-55CFCAFA0476}" type="slidenum">
              <a:rPr lang="ru-RU" smtClean="0">
                <a:solidFill>
                  <a:prstClr val="black">
                    <a:tint val="75000"/>
                  </a:prstClr>
                </a:solidFill>
                <a:latin typeface="Century Gothic" pitchFamily="34" charset="0"/>
              </a:rPr>
              <a:pPr/>
              <a:t>3</a:t>
            </a:fld>
            <a:endParaRPr lang="ru-RU" dirty="0">
              <a:solidFill>
                <a:prstClr val="black">
                  <a:tint val="75000"/>
                </a:prstClr>
              </a:solidFill>
              <a:latin typeface="Century Gothic" pitchFamily="34" charset="0"/>
            </a:endParaRPr>
          </a:p>
        </p:txBody>
      </p:sp>
      <p:grpSp>
        <p:nvGrpSpPr>
          <p:cNvPr id="12" name="Группа 11"/>
          <p:cNvGrpSpPr/>
          <p:nvPr/>
        </p:nvGrpSpPr>
        <p:grpSpPr>
          <a:xfrm>
            <a:off x="227035" y="987129"/>
            <a:ext cx="8753192" cy="1522271"/>
            <a:chOff x="1979711" y="987129"/>
            <a:chExt cx="7000516" cy="1522271"/>
          </a:xfrm>
        </p:grpSpPr>
        <p:sp>
          <p:nvSpPr>
            <p:cNvPr id="5" name="TextBox 28"/>
            <p:cNvSpPr txBox="1">
              <a:spLocks/>
            </p:cNvSpPr>
            <p:nvPr>
              <p:custDataLst>
                <p:tags r:id="rId2"/>
              </p:custDataLst>
            </p:nvPr>
          </p:nvSpPr>
          <p:spPr bwMode="gray">
            <a:xfrm>
              <a:off x="2099147" y="1180785"/>
              <a:ext cx="2602798" cy="1323439"/>
            </a:xfrm>
            <a:prstGeom prst="rect">
              <a:avLst/>
            </a:prstGeom>
            <a:solidFill>
              <a:schemeClr val="accent1">
                <a:lumMod val="50000"/>
              </a:schemeClr>
            </a:solidFill>
          </p:spPr>
          <p:txBody>
            <a:bodyPr wrap="square">
              <a:spAutoFit/>
            </a:bodyPr>
            <a:lstStyle>
              <a:defPPr>
                <a:defRPr lang="ru-RU"/>
              </a:defPPr>
              <a:lvl1pPr algn="ctr">
                <a:defRPr b="1">
                  <a:solidFill>
                    <a:schemeClr val="bg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sz="1600" b="0" dirty="0">
                  <a:latin typeface="+mn-lt"/>
                </a:rPr>
                <a:t>Внедрение новой политики по охране здоровья на основе интегрированного подхода к профилактике и управлению болезнями</a:t>
              </a:r>
            </a:p>
          </p:txBody>
        </p:sp>
        <p:sp>
          <p:nvSpPr>
            <p:cNvPr id="33" name="AutoShape 14"/>
            <p:cNvSpPr>
              <a:spLocks noChangeArrowheads="1"/>
            </p:cNvSpPr>
            <p:nvPr/>
          </p:nvSpPr>
          <p:spPr bwMode="gray">
            <a:xfrm rot="5400000">
              <a:off x="4241894" y="1609007"/>
              <a:ext cx="1381175" cy="222200"/>
            </a:xfrm>
            <a:prstGeom prst="triangle">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0" tIns="45563" rIns="91120" bIns="45563" anchor="ctr"/>
            <a:lstStyle/>
            <a:p>
              <a:pPr marL="512495" indent="-512495" defTabSz="909662">
                <a:spcBef>
                  <a:spcPct val="20000"/>
                </a:spcBef>
                <a:defRPr/>
              </a:pPr>
              <a:endParaRPr lang="ru-RU" b="1" dirty="0">
                <a:solidFill>
                  <a:prstClr val="white"/>
                </a:solidFill>
                <a:cs typeface="Arial" pitchFamily="34" charset="0"/>
              </a:endParaRPr>
            </a:p>
          </p:txBody>
        </p:sp>
        <p:sp>
          <p:nvSpPr>
            <p:cNvPr id="3" name="Прямоугольник 2"/>
            <p:cNvSpPr/>
            <p:nvPr/>
          </p:nvSpPr>
          <p:spPr>
            <a:xfrm>
              <a:off x="5122332" y="987129"/>
              <a:ext cx="3857895" cy="1492835"/>
            </a:xfrm>
            <a:prstGeom prst="rect">
              <a:avLst/>
            </a:prstGeom>
            <a:ln>
              <a:solidFill>
                <a:schemeClr val="accent1"/>
              </a:solidFill>
            </a:ln>
          </p:spPr>
          <p:txBody>
            <a:bodyPr wrap="square">
              <a:noAutofit/>
            </a:bodyPr>
            <a:lstStyle/>
            <a:p>
              <a:pPr marL="541338" lvl="1" indent="-541338">
                <a:spcBef>
                  <a:spcPts val="300"/>
                </a:spcBef>
                <a:spcAft>
                  <a:spcPts val="300"/>
                </a:spcAft>
                <a:buFont typeface="Arial" panose="020B0604020202020204" pitchFamily="34" charset="0"/>
                <a:buChar char="•"/>
              </a:pPr>
              <a:r>
                <a:rPr lang="ru-RU" sz="1400" dirty="0">
                  <a:solidFill>
                    <a:prstClr val="black"/>
                  </a:solidFill>
                </a:rPr>
                <a:t>Создание службы общественного здравоохранения  (СОЗ) и развитие </a:t>
              </a:r>
              <a:r>
                <a:rPr lang="ru-RU" sz="1400" dirty="0" err="1">
                  <a:solidFill>
                    <a:prstClr val="black"/>
                  </a:solidFill>
                </a:rPr>
                <a:t>межсекторального</a:t>
              </a:r>
              <a:r>
                <a:rPr lang="ru-RU" sz="1400" dirty="0">
                  <a:solidFill>
                    <a:prstClr val="black"/>
                  </a:solidFill>
                </a:rPr>
                <a:t> взаимодействия;</a:t>
              </a:r>
            </a:p>
            <a:p>
              <a:pPr marL="541338" lvl="1" indent="-541338">
                <a:spcBef>
                  <a:spcPts val="300"/>
                </a:spcBef>
                <a:spcAft>
                  <a:spcPts val="300"/>
                </a:spcAft>
                <a:buFont typeface="Arial" panose="020B0604020202020204" pitchFamily="34" charset="0"/>
                <a:buChar char="•"/>
              </a:pPr>
              <a:r>
                <a:rPr lang="ru-RU" sz="1400" b="1" dirty="0"/>
                <a:t>Приоритетное развитие первичной медицинской помощи (ПМСП);</a:t>
              </a:r>
            </a:p>
            <a:p>
              <a:pPr marL="541338" lvl="1" indent="-541338">
                <a:spcBef>
                  <a:spcPts val="300"/>
                </a:spcBef>
                <a:spcAft>
                  <a:spcPts val="300"/>
                </a:spcAft>
                <a:buFont typeface="Arial" panose="020B0604020202020204" pitchFamily="34" charset="0"/>
                <a:buChar char="•"/>
              </a:pPr>
              <a:r>
                <a:rPr lang="ru-RU" sz="1400" b="1" cap="all" dirty="0">
                  <a:solidFill>
                    <a:srgbClr val="FF0000"/>
                  </a:solidFill>
                </a:rPr>
                <a:t>И</a:t>
              </a:r>
              <a:r>
                <a:rPr lang="ru-RU" sz="1400" b="1" dirty="0">
                  <a:solidFill>
                    <a:srgbClr val="FF0000"/>
                  </a:solidFill>
                </a:rPr>
                <a:t>нтеграция  всех уровней медицинской помощи вокруг интересов пациента;</a:t>
              </a:r>
              <a:endParaRPr lang="ru-RU" sz="1600" b="1" i="1" dirty="0">
                <a:solidFill>
                  <a:srgbClr val="FF0000"/>
                </a:solidFill>
              </a:endParaRPr>
            </a:p>
          </p:txBody>
        </p:sp>
        <p:sp>
          <p:nvSpPr>
            <p:cNvPr id="4" name="Скругленный прямоугольник 3"/>
            <p:cNvSpPr/>
            <p:nvPr/>
          </p:nvSpPr>
          <p:spPr>
            <a:xfrm>
              <a:off x="1979711" y="987129"/>
              <a:ext cx="7000515" cy="152227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Скругленный прямоугольник 8"/>
          <p:cNvSpPr/>
          <p:nvPr/>
        </p:nvSpPr>
        <p:spPr>
          <a:xfrm>
            <a:off x="227035" y="4262069"/>
            <a:ext cx="8809461" cy="2207450"/>
          </a:xfrm>
          <a:prstGeom prst="round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27036" y="2636911"/>
            <a:ext cx="8753192" cy="1543449"/>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2948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0488" y="48756"/>
            <a:ext cx="8918778"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latin typeface="Arial Narrow" panose="020B060602020203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55097554"/>
              </p:ext>
            </p:extLst>
          </p:nvPr>
        </p:nvGraphicFramePr>
        <p:xfrm>
          <a:off x="90488" y="6643688"/>
          <a:ext cx="8918778" cy="167640"/>
        </p:xfrm>
        <a:graphic>
          <a:graphicData uri="http://schemas.openxmlformats.org/drawingml/2006/table">
            <a:tbl>
              <a:tblPr firstRow="1" bandRow="1">
                <a:tableStyleId>{5940675A-B579-460E-94D1-54222C63F5DA}</a:tableStyleId>
              </a:tblPr>
              <a:tblGrid>
                <a:gridCol w="3178292">
                  <a:extLst>
                    <a:ext uri="{9D8B030D-6E8A-4147-A177-3AD203B41FA5}">
                      <a16:colId xmlns:a16="http://schemas.microsoft.com/office/drawing/2014/main" val="20000"/>
                    </a:ext>
                  </a:extLst>
                </a:gridCol>
                <a:gridCol w="5740486">
                  <a:extLst>
                    <a:ext uri="{9D8B030D-6E8A-4147-A177-3AD203B41FA5}">
                      <a16:colId xmlns:a16="http://schemas.microsoft.com/office/drawing/2014/main" val="20001"/>
                    </a:ext>
                  </a:extLst>
                </a:gridCol>
              </a:tblGrid>
              <a:tr h="144000">
                <a:tc>
                  <a:txBody>
                    <a:bodyPr/>
                    <a:lstStyle/>
                    <a:p>
                      <a:pPr algn="ctr"/>
                      <a:endParaRPr lang="ru-RU" sz="5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ru-RU" sz="5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
        <p:nvSpPr>
          <p:cNvPr id="29703" name="TextBox 13"/>
          <p:cNvSpPr txBox="1">
            <a:spLocks noChangeArrowheads="1"/>
          </p:cNvSpPr>
          <p:nvPr/>
        </p:nvSpPr>
        <p:spPr bwMode="auto">
          <a:xfrm>
            <a:off x="930275" y="164045"/>
            <a:ext cx="7138458" cy="387798"/>
          </a:xfrm>
          <a:prstGeom prst="rect">
            <a:avLst/>
          </a:prstGeom>
          <a:noFill/>
        </p:spPr>
        <p:txBody>
          <a:bodyPr wrap="square" rtlCol="0">
            <a:spAutoFit/>
          </a:bodyPr>
          <a:lstStyle>
            <a:defPPr>
              <a:defRPr lang="ru-RU"/>
            </a:defPPr>
            <a:lvl1pPr algn="just">
              <a:lnSpc>
                <a:spcPct val="80000"/>
              </a:lnSpc>
              <a:buClr>
                <a:srgbClr val="C00000"/>
              </a:buClr>
              <a:defRPr sz="2000">
                <a:solidFill>
                  <a:srgbClr val="C00000"/>
                </a:solidFill>
                <a:latin typeface="Century Gothic" panose="020B0502020202020204" pitchFamily="34" charset="0"/>
              </a:defRPr>
            </a:lvl1pPr>
          </a:lstStyle>
          <a:p>
            <a:pPr algn="ctr"/>
            <a:r>
              <a:rPr lang="ru-RU" sz="2400" b="1" dirty="0">
                <a:latin typeface="+mn-lt"/>
              </a:rPr>
              <a:t>Приоритетное развитие ПМСП</a:t>
            </a:r>
          </a:p>
        </p:txBody>
      </p:sp>
      <p:cxnSp>
        <p:nvCxnSpPr>
          <p:cNvPr id="19" name="Прямая соединительная линия 18"/>
          <p:cNvCxnSpPr/>
          <p:nvPr/>
        </p:nvCxnSpPr>
        <p:spPr>
          <a:xfrm>
            <a:off x="3365148" y="697795"/>
            <a:ext cx="12700" cy="60277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710" name="Rectangle 14"/>
          <p:cNvSpPr>
            <a:spLocks noChangeArrowheads="1"/>
          </p:cNvSpPr>
          <p:nvPr/>
        </p:nvSpPr>
        <p:spPr bwMode="auto">
          <a:xfrm>
            <a:off x="218365" y="631379"/>
            <a:ext cx="298886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altLang="kk-KZ" sz="1200" b="1" dirty="0">
                <a:solidFill>
                  <a:prstClr val="black"/>
                </a:solidFill>
              </a:rPr>
              <a:t>Заключение Всемирного Банка по результатам реализации Госпрограммы «Саламатты Қазақстан»</a:t>
            </a:r>
            <a:endParaRPr lang="ru-RU" sz="1200" b="1" dirty="0">
              <a:solidFill>
                <a:prstClr val="black"/>
              </a:solidFill>
            </a:endParaRPr>
          </a:p>
        </p:txBody>
      </p:sp>
      <p:sp>
        <p:nvSpPr>
          <p:cNvPr id="29711" name="Rectangle 15"/>
          <p:cNvSpPr>
            <a:spLocks noChangeArrowheads="1"/>
          </p:cNvSpPr>
          <p:nvPr/>
        </p:nvSpPr>
        <p:spPr bwMode="auto">
          <a:xfrm>
            <a:off x="3507475" y="653658"/>
            <a:ext cx="5555035" cy="24622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buSzPct val="130000"/>
              <a:buFont typeface="Arial" charset="0"/>
              <a:buNone/>
            </a:pPr>
            <a:r>
              <a:rPr lang="ru-RU" sz="1100" b="1" u="sng" dirty="0">
                <a:solidFill>
                  <a:prstClr val="black"/>
                </a:solidFill>
              </a:rPr>
              <a:t>1. Обеспечение доступности ПМСП</a:t>
            </a:r>
            <a:r>
              <a:rPr lang="ru-RU" sz="1100" dirty="0">
                <a:solidFill>
                  <a:prstClr val="black"/>
                </a:solidFill>
              </a:rPr>
              <a:t> :</a:t>
            </a:r>
          </a:p>
          <a:p>
            <a:pPr marL="177800" indent="-177800">
              <a:buSzPct val="130000"/>
              <a:buFont typeface="Arial" pitchFamily="34" charset="0"/>
              <a:buChar char="•"/>
            </a:pPr>
            <a:r>
              <a:rPr lang="ru-RU" sz="1100" dirty="0">
                <a:solidFill>
                  <a:prstClr val="black"/>
                </a:solidFill>
              </a:rPr>
              <a:t>развитие первичной сети на основе увеличения количества организаций первичной помощи, в том числе путем расширения участия частного сектора в ПМСП</a:t>
            </a:r>
          </a:p>
          <a:p>
            <a:pPr>
              <a:buSzPct val="130000"/>
            </a:pPr>
            <a:r>
              <a:rPr lang="ru-RU" sz="1100" b="1" u="sng" dirty="0">
                <a:solidFill>
                  <a:prstClr val="black"/>
                </a:solidFill>
              </a:rPr>
              <a:t>2. Обеспечение универсальности ПМСП:</a:t>
            </a:r>
            <a:r>
              <a:rPr lang="ru-RU" sz="1100" dirty="0">
                <a:solidFill>
                  <a:prstClr val="black"/>
                </a:solidFill>
              </a:rPr>
              <a:t> </a:t>
            </a:r>
          </a:p>
          <a:p>
            <a:pPr marL="177800" indent="-177800">
              <a:buSzPct val="130000"/>
              <a:buFont typeface="Arial" pitchFamily="34" charset="0"/>
              <a:buChar char="•"/>
            </a:pPr>
            <a:r>
              <a:rPr lang="ru-RU" sz="1100" dirty="0">
                <a:solidFill>
                  <a:prstClr val="black"/>
                </a:solidFill>
              </a:rPr>
              <a:t>дальнейшее развитие общей практики (ВОП) и семейной медицины с приоритетом охраны материнства, детства и социальной защиты населения</a:t>
            </a:r>
          </a:p>
          <a:p>
            <a:pPr algn="just">
              <a:buSzPct val="130000"/>
              <a:buFont typeface="Arial" charset="0"/>
              <a:buNone/>
            </a:pPr>
            <a:r>
              <a:rPr lang="ru-RU" sz="1100" b="1" u="sng" dirty="0">
                <a:solidFill>
                  <a:prstClr val="black"/>
                </a:solidFill>
              </a:rPr>
              <a:t>3. Интеграция ПМСП со всеми уровнями здравоохранения</a:t>
            </a:r>
            <a:r>
              <a:rPr lang="ru-RU" sz="1100" b="1" dirty="0">
                <a:solidFill>
                  <a:prstClr val="black"/>
                </a:solidFill>
              </a:rPr>
              <a:t>: </a:t>
            </a:r>
          </a:p>
          <a:p>
            <a:pPr marL="182563" indent="-182563" algn="just">
              <a:buSzPct val="130000"/>
              <a:buFont typeface="Arial" charset="0"/>
              <a:buChar char="•"/>
            </a:pPr>
            <a:r>
              <a:rPr lang="ru-RU" sz="1100" dirty="0">
                <a:solidFill>
                  <a:prstClr val="black"/>
                </a:solidFill>
              </a:rPr>
              <a:t>Внедрение принципа «управления болезнями» по основным неинфекционным заболеваниям путем координации всех этапов медицинской помощи (маршрутизация).</a:t>
            </a:r>
          </a:p>
          <a:p>
            <a:pPr marL="182563" indent="-182563" algn="just">
              <a:buSzPct val="130000"/>
              <a:buFont typeface="Arial" charset="0"/>
              <a:buChar char="•"/>
            </a:pPr>
            <a:r>
              <a:rPr lang="ru-RU" sz="1100" dirty="0">
                <a:solidFill>
                  <a:prstClr val="black"/>
                </a:solidFill>
              </a:rPr>
              <a:t>Разработка и внедрение единых протоколов ведения «управляемых болезней».</a:t>
            </a:r>
          </a:p>
          <a:p>
            <a:pPr marL="182563" indent="-182563" algn="just">
              <a:buSzPct val="130000"/>
              <a:buFont typeface="Arial" charset="0"/>
              <a:buChar char="•"/>
            </a:pPr>
            <a:r>
              <a:rPr lang="ru-RU" sz="1100" dirty="0">
                <a:solidFill>
                  <a:prstClr val="black"/>
                </a:solidFill>
              </a:rPr>
              <a:t>Внедрение связанных тарифов на оказание услуг по «управляемым болезням»,</a:t>
            </a:r>
          </a:p>
          <a:p>
            <a:pPr marL="182563" indent="-182563" algn="just">
              <a:buSzPct val="130000"/>
              <a:buFont typeface="Arial" charset="0"/>
              <a:buChar char="•"/>
            </a:pPr>
            <a:r>
              <a:rPr lang="ru-RU" sz="1100" dirty="0">
                <a:solidFill>
                  <a:prstClr val="black"/>
                </a:solidFill>
              </a:rPr>
              <a:t>Обеспечение устойчивого развития компетенций, этики и пациент-ориентированности в первичном здравоохранении.</a:t>
            </a:r>
          </a:p>
        </p:txBody>
      </p:sp>
      <p:sp>
        <p:nvSpPr>
          <p:cNvPr id="16" name="Прямоугольник 2"/>
          <p:cNvSpPr>
            <a:spLocks noChangeArrowheads="1"/>
          </p:cNvSpPr>
          <p:nvPr/>
        </p:nvSpPr>
        <p:spPr bwMode="auto">
          <a:xfrm>
            <a:off x="214621" y="1449447"/>
            <a:ext cx="2992603" cy="23435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93663" indent="-93663" algn="just">
              <a:buSzPct val="130000"/>
              <a:buFontTx/>
              <a:buChar char="•"/>
            </a:pPr>
            <a:r>
              <a:rPr lang="ru-RU" sz="1050" dirty="0">
                <a:solidFill>
                  <a:prstClr val="black"/>
                </a:solidFill>
              </a:rPr>
              <a:t>Приоритетность ПМСП повышается, но решающие сдвиги пока не произошли;</a:t>
            </a:r>
          </a:p>
          <a:p>
            <a:pPr marL="93663" indent="-93663" algn="just">
              <a:buSzPct val="130000"/>
              <a:buFontTx/>
              <a:buChar char="•"/>
            </a:pPr>
            <a:endParaRPr lang="ru-RU" sz="300" dirty="0">
              <a:solidFill>
                <a:prstClr val="black"/>
              </a:solidFill>
            </a:endParaRPr>
          </a:p>
          <a:p>
            <a:pPr marL="93663" indent="-93663" algn="just">
              <a:buSzPct val="130000"/>
              <a:buFont typeface="Arial" charset="0"/>
              <a:buChar char="•"/>
            </a:pPr>
            <a:r>
              <a:rPr lang="ru-RU" sz="1050" dirty="0">
                <a:solidFill>
                  <a:prstClr val="black"/>
                </a:solidFill>
              </a:rPr>
              <a:t>Дефицит кадров и чрезмерная нагрузка на врачей;</a:t>
            </a:r>
          </a:p>
          <a:p>
            <a:pPr marL="93663" indent="-93663" algn="just">
              <a:buSzPct val="130000"/>
              <a:buFont typeface="Arial" charset="0"/>
              <a:buChar char="•"/>
            </a:pPr>
            <a:endParaRPr lang="ru-RU" sz="300" dirty="0">
              <a:solidFill>
                <a:prstClr val="black"/>
              </a:solidFill>
            </a:endParaRPr>
          </a:p>
          <a:p>
            <a:pPr marL="93663" indent="-93663" algn="just">
              <a:buSzPct val="130000"/>
              <a:buFont typeface="Arial" charset="0"/>
              <a:buChar char="•"/>
            </a:pPr>
            <a:r>
              <a:rPr lang="ru-RU" sz="1050" dirty="0">
                <a:solidFill>
                  <a:prstClr val="black"/>
                </a:solidFill>
              </a:rPr>
              <a:t>Недостаточная увязка </a:t>
            </a:r>
            <a:r>
              <a:rPr lang="ru-RU" sz="1050" dirty="0" err="1">
                <a:solidFill>
                  <a:prstClr val="black"/>
                </a:solidFill>
              </a:rPr>
              <a:t>скрининговых</a:t>
            </a:r>
            <a:r>
              <a:rPr lang="ru-RU" sz="1050" dirty="0">
                <a:solidFill>
                  <a:prstClr val="black"/>
                </a:solidFill>
              </a:rPr>
              <a:t> программ с лечебными мероприятиями;</a:t>
            </a:r>
          </a:p>
          <a:p>
            <a:pPr marL="93663" indent="-93663" algn="just">
              <a:buSzPct val="130000"/>
              <a:buFont typeface="Arial" charset="0"/>
              <a:buChar char="•"/>
            </a:pPr>
            <a:endParaRPr lang="ru-RU" sz="300" dirty="0">
              <a:solidFill>
                <a:prstClr val="black"/>
              </a:solidFill>
            </a:endParaRPr>
          </a:p>
          <a:p>
            <a:pPr marL="93663" indent="-93663" algn="just">
              <a:buSzPct val="130000"/>
              <a:buFont typeface="Arial" charset="0"/>
              <a:buChar char="•"/>
            </a:pPr>
            <a:r>
              <a:rPr lang="ru-RU" altLang="kk-KZ" sz="1050" dirty="0">
                <a:solidFill>
                  <a:prstClr val="black"/>
                </a:solidFill>
              </a:rPr>
              <a:t>Необходимость поиска оптимального соотношения между мероприятиями первичной и вторичной профилактики;</a:t>
            </a:r>
          </a:p>
          <a:p>
            <a:pPr marL="93663" indent="-93663" algn="just">
              <a:buSzPct val="130000"/>
              <a:buFont typeface="Arial" charset="0"/>
              <a:buChar char="•"/>
            </a:pPr>
            <a:endParaRPr lang="ru-RU" altLang="kk-KZ" sz="300" dirty="0">
              <a:solidFill>
                <a:prstClr val="black"/>
              </a:solidFill>
            </a:endParaRPr>
          </a:p>
          <a:p>
            <a:pPr marL="93663" indent="-93663" algn="just">
              <a:buSzPct val="130000"/>
              <a:buFont typeface="Arial" charset="0"/>
              <a:buChar char="•"/>
            </a:pPr>
            <a:r>
              <a:rPr lang="ru-RU" altLang="kk-KZ" sz="1050" dirty="0">
                <a:solidFill>
                  <a:prstClr val="black"/>
                </a:solidFill>
              </a:rPr>
              <a:t>Обеспечение преемственности различных этапов ведения больных</a:t>
            </a:r>
            <a:endParaRPr lang="en-US" sz="1050" dirty="0">
              <a:solidFill>
                <a:prstClr val="black"/>
              </a:solidFill>
            </a:endParaRPr>
          </a:p>
        </p:txBody>
      </p:sp>
      <p:sp>
        <p:nvSpPr>
          <p:cNvPr id="17" name="Стрелка вправо 16"/>
          <p:cNvSpPr/>
          <p:nvPr/>
        </p:nvSpPr>
        <p:spPr>
          <a:xfrm>
            <a:off x="3368299" y="4654454"/>
            <a:ext cx="1113601" cy="83251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aphicFrame>
        <p:nvGraphicFramePr>
          <p:cNvPr id="2" name="Схема 1"/>
          <p:cNvGraphicFramePr/>
          <p:nvPr>
            <p:extLst>
              <p:ext uri="{D42A27DB-BD31-4B8C-83A1-F6EECF244321}">
                <p14:modId xmlns:p14="http://schemas.microsoft.com/office/powerpoint/2010/main" val="3701607353"/>
              </p:ext>
            </p:extLst>
          </p:nvPr>
        </p:nvGraphicFramePr>
        <p:xfrm>
          <a:off x="4086623" y="3944317"/>
          <a:ext cx="4736282" cy="256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Схема 17"/>
          <p:cNvGraphicFramePr/>
          <p:nvPr>
            <p:extLst>
              <p:ext uri="{D42A27DB-BD31-4B8C-83A1-F6EECF244321}">
                <p14:modId xmlns:p14="http://schemas.microsoft.com/office/powerpoint/2010/main" val="3590369946"/>
              </p:ext>
            </p:extLst>
          </p:nvPr>
        </p:nvGraphicFramePr>
        <p:xfrm>
          <a:off x="278151" y="3961095"/>
          <a:ext cx="2637274" cy="25649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2254952" y="4568777"/>
            <a:ext cx="894124" cy="519351"/>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ru-RU" dirty="0">
                <a:solidFill>
                  <a:prstClr val="white"/>
                </a:solidFill>
              </a:rPr>
              <a:t>70 %</a:t>
            </a:r>
          </a:p>
        </p:txBody>
      </p:sp>
      <p:sp>
        <p:nvSpPr>
          <p:cNvPr id="20" name="TextBox 19"/>
          <p:cNvSpPr txBox="1"/>
          <p:nvPr/>
        </p:nvSpPr>
        <p:spPr>
          <a:xfrm>
            <a:off x="1833410" y="5735163"/>
            <a:ext cx="726914" cy="389513"/>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200" dirty="0">
                <a:solidFill>
                  <a:prstClr val="white"/>
                </a:solidFill>
              </a:rPr>
              <a:t>30 %</a:t>
            </a:r>
          </a:p>
        </p:txBody>
      </p:sp>
      <p:sp>
        <p:nvSpPr>
          <p:cNvPr id="21" name="TextBox 20"/>
          <p:cNvSpPr txBox="1"/>
          <p:nvPr/>
        </p:nvSpPr>
        <p:spPr>
          <a:xfrm>
            <a:off x="4181983" y="5373750"/>
            <a:ext cx="1138345" cy="519351"/>
          </a:xfrm>
          <a:prstGeom prst="ellipse">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dirty="0">
                <a:solidFill>
                  <a:prstClr val="white"/>
                </a:solidFill>
              </a:rPr>
              <a:t>60 %</a:t>
            </a:r>
          </a:p>
        </p:txBody>
      </p:sp>
      <p:sp>
        <p:nvSpPr>
          <p:cNvPr id="22" name="TextBox 21"/>
          <p:cNvSpPr txBox="1"/>
          <p:nvPr/>
        </p:nvSpPr>
        <p:spPr>
          <a:xfrm>
            <a:off x="5068414" y="4300043"/>
            <a:ext cx="917356" cy="432792"/>
          </a:xfrm>
          <a:prstGeom prst="ellipse">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400" dirty="0">
                <a:solidFill>
                  <a:prstClr val="white"/>
                </a:solidFill>
              </a:rPr>
              <a:t>40 %</a:t>
            </a:r>
          </a:p>
        </p:txBody>
      </p:sp>
      <p:sp>
        <p:nvSpPr>
          <p:cNvPr id="23" name="Номер слайда 3"/>
          <p:cNvSpPr>
            <a:spLocks noGrp="1"/>
          </p:cNvSpPr>
          <p:nvPr>
            <p:ph type="sldNum" sz="quarter" idx="12"/>
          </p:nvPr>
        </p:nvSpPr>
        <p:spPr>
          <a:xfrm>
            <a:off x="7023109" y="6362240"/>
            <a:ext cx="2133600" cy="365125"/>
          </a:xfrm>
        </p:spPr>
        <p:txBody>
          <a:bodyPr/>
          <a:lstStyle/>
          <a:p>
            <a:fld id="{65840C0B-A2B9-476C-8CE5-55CFCAFA0476}" type="slidenum">
              <a:rPr lang="ru-RU" smtClean="0">
                <a:solidFill>
                  <a:prstClr val="black">
                    <a:tint val="75000"/>
                  </a:prstClr>
                </a:solidFill>
              </a:rPr>
              <a:pPr/>
              <a:t>4</a:t>
            </a:fld>
            <a:endParaRPr lang="ru-RU" dirty="0">
              <a:solidFill>
                <a:prstClr val="black">
                  <a:tint val="75000"/>
                </a:prstClr>
              </a:solidFill>
            </a:endParaRPr>
          </a:p>
        </p:txBody>
      </p:sp>
    </p:spTree>
    <p:extLst>
      <p:ext uri="{BB962C8B-B14F-4D97-AF65-F5344CB8AC3E}">
        <p14:creationId xmlns:p14="http://schemas.microsoft.com/office/powerpoint/2010/main" val="335715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a:xfrm>
            <a:off x="172056" y="63899"/>
            <a:ext cx="8105987" cy="540000"/>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ru-RU" kern="0" dirty="0">
              <a:solidFill>
                <a:prstClr val="white"/>
              </a:solidFill>
            </a:endParaRPr>
          </a:p>
        </p:txBody>
      </p:sp>
      <p:sp>
        <p:nvSpPr>
          <p:cNvPr id="38" name="TextBox 37"/>
          <p:cNvSpPr txBox="1"/>
          <p:nvPr/>
        </p:nvSpPr>
        <p:spPr>
          <a:xfrm>
            <a:off x="172055" y="44624"/>
            <a:ext cx="8861877" cy="695575"/>
          </a:xfrm>
          <a:prstGeom prst="rect">
            <a:avLst/>
          </a:prstGeom>
          <a:noFill/>
        </p:spPr>
        <p:txBody>
          <a:bodyPr wrap="square" rtlCol="0">
            <a:spAutoFit/>
          </a:bodyPr>
          <a:lstStyle>
            <a:defPPr>
              <a:defRPr lang="ru-RU"/>
            </a:defPPr>
            <a:lvl1pPr algn="just">
              <a:lnSpc>
                <a:spcPct val="80000"/>
              </a:lnSpc>
              <a:buClr>
                <a:srgbClr val="C00000"/>
              </a:buClr>
              <a:defRPr sz="2000">
                <a:solidFill>
                  <a:srgbClr val="C00000"/>
                </a:solidFill>
                <a:latin typeface="Century Gothic" panose="020B0502020202020204" pitchFamily="34" charset="0"/>
              </a:defRPr>
            </a:lvl1pPr>
          </a:lstStyle>
          <a:p>
            <a:pPr algn="ctr"/>
            <a:r>
              <a:rPr lang="ru-RU" sz="2400" b="1" cap="all" dirty="0">
                <a:latin typeface="+mn-lt"/>
              </a:rPr>
              <a:t>И</a:t>
            </a:r>
            <a:r>
              <a:rPr lang="ru-RU" sz="2400" b="1" dirty="0">
                <a:latin typeface="+mn-lt"/>
              </a:rPr>
              <a:t>нтеграция всех уровней медицинской помощи вокруг интересов пациента</a:t>
            </a:r>
          </a:p>
        </p:txBody>
      </p:sp>
      <p:sp>
        <p:nvSpPr>
          <p:cNvPr id="18" name="Прямоугольник 17"/>
          <p:cNvSpPr/>
          <p:nvPr/>
        </p:nvSpPr>
        <p:spPr>
          <a:xfrm>
            <a:off x="172057" y="996281"/>
            <a:ext cx="4168437" cy="24045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55600" indent="-355600" algn="just">
              <a:lnSpc>
                <a:spcPct val="96000"/>
              </a:lnSpc>
              <a:spcBef>
                <a:spcPct val="20000"/>
              </a:spcBef>
              <a:buSzPct val="130000"/>
            </a:pPr>
            <a:r>
              <a:rPr lang="ru-RU" altLang="kk-KZ" sz="1200" b="1" kern="0" dirty="0">
                <a:solidFill>
                  <a:srgbClr val="C00000"/>
                </a:solidFill>
              </a:rPr>
              <a:t>Оценка Всемирного Банка:</a:t>
            </a:r>
          </a:p>
          <a:p>
            <a:pPr marL="355600" indent="-177800" algn="just">
              <a:lnSpc>
                <a:spcPct val="96000"/>
              </a:lnSpc>
              <a:spcBef>
                <a:spcPct val="20000"/>
              </a:spcBef>
              <a:buSzPct val="130000"/>
              <a:buFont typeface="Arial" pitchFamily="34" charset="0"/>
              <a:buChar char="•"/>
            </a:pPr>
            <a:r>
              <a:rPr lang="ru-RU" sz="1200" dirty="0">
                <a:solidFill>
                  <a:srgbClr val="000000"/>
                </a:solidFill>
                <a:cs typeface="Calibri" pitchFamily="34" charset="0"/>
              </a:rPr>
              <a:t>Отсутствует преемственность на различных этапах ведения пациента в многоуровневой системе оказания медицинской помощи. </a:t>
            </a:r>
          </a:p>
          <a:p>
            <a:pPr marL="355600" indent="-177800" algn="just">
              <a:lnSpc>
                <a:spcPct val="96000"/>
              </a:lnSpc>
              <a:spcBef>
                <a:spcPct val="20000"/>
              </a:spcBef>
              <a:buSzPct val="130000"/>
              <a:buFont typeface="Arial" pitchFamily="34" charset="0"/>
              <a:buChar char="•"/>
            </a:pPr>
            <a:r>
              <a:rPr lang="ru-RU" sz="1200" dirty="0">
                <a:solidFill>
                  <a:srgbClr val="000000"/>
                </a:solidFill>
                <a:cs typeface="Calibri" pitchFamily="34" charset="0"/>
              </a:rPr>
              <a:t>На «стыках» между разными звеньями находится основная часть зон неэффективности.</a:t>
            </a:r>
          </a:p>
          <a:p>
            <a:pPr marL="355600" indent="-177800" algn="just">
              <a:lnSpc>
                <a:spcPct val="96000"/>
              </a:lnSpc>
              <a:spcBef>
                <a:spcPct val="20000"/>
              </a:spcBef>
              <a:buSzPct val="130000"/>
              <a:buFont typeface="Arial" panose="020B0604020202020204" pitchFamily="34" charset="0"/>
              <a:buChar char="•"/>
              <a:defRPr/>
            </a:pPr>
            <a:r>
              <a:rPr lang="ru-RU" sz="1200" kern="0" dirty="0">
                <a:solidFill>
                  <a:srgbClr val="000000"/>
                </a:solidFill>
                <a:cs typeface="Calibri" pitchFamily="34" charset="0"/>
              </a:rPr>
              <a:t>Отсутствие единых стандартов по процессам оказания медпомощи.</a:t>
            </a:r>
          </a:p>
          <a:p>
            <a:pPr marL="355600" indent="-177800" algn="just">
              <a:lnSpc>
                <a:spcPct val="96000"/>
              </a:lnSpc>
              <a:spcBef>
                <a:spcPct val="20000"/>
              </a:spcBef>
              <a:buSzPct val="130000"/>
              <a:buFont typeface="Arial" panose="020B0604020202020204" pitchFamily="34" charset="0"/>
              <a:buChar char="•"/>
              <a:defRPr/>
            </a:pPr>
            <a:r>
              <a:rPr lang="ru-RU" sz="1200" kern="0" dirty="0">
                <a:solidFill>
                  <a:srgbClr val="000000"/>
                </a:solidFill>
                <a:cs typeface="Calibri" pitchFamily="34" charset="0"/>
              </a:rPr>
              <a:t>Отсутствие четко прописанных «маршрутов» движения пациентов.</a:t>
            </a:r>
          </a:p>
          <a:p>
            <a:pPr marL="355600" indent="-177800" algn="just">
              <a:lnSpc>
                <a:spcPct val="96000"/>
              </a:lnSpc>
              <a:spcBef>
                <a:spcPct val="20000"/>
              </a:spcBef>
              <a:buSzPct val="130000"/>
              <a:buFont typeface="Arial" panose="020B0604020202020204" pitchFamily="34" charset="0"/>
              <a:buChar char="•"/>
              <a:defRPr/>
            </a:pPr>
            <a:r>
              <a:rPr lang="ru-RU" sz="1200" kern="0" dirty="0">
                <a:solidFill>
                  <a:srgbClr val="000000"/>
                </a:solidFill>
                <a:cs typeface="Calibri" pitchFamily="34" charset="0"/>
              </a:rPr>
              <a:t>Длительность времени принятия решения, потеря возможности для выживания</a:t>
            </a:r>
            <a:r>
              <a:rPr lang="ru-RU" sz="1200" kern="0" dirty="0">
                <a:solidFill>
                  <a:srgbClr val="000000"/>
                </a:solidFill>
                <a:latin typeface="Century Gothic" panose="020B0502020202020204" pitchFamily="34" charset="0"/>
                <a:cs typeface="Calibri" pitchFamily="34" charset="0"/>
              </a:rPr>
              <a:t>.</a:t>
            </a:r>
            <a:endParaRPr lang="ru-RU" sz="1200" dirty="0">
              <a:solidFill>
                <a:srgbClr val="000000"/>
              </a:solidFill>
              <a:latin typeface="Century Gothic" panose="020B0502020202020204" pitchFamily="34" charset="0"/>
              <a:cs typeface="Calibri" pitchFamily="34" charset="0"/>
            </a:endParaRPr>
          </a:p>
        </p:txBody>
      </p:sp>
      <p:sp>
        <p:nvSpPr>
          <p:cNvPr id="12" name="Прямоугольник 11"/>
          <p:cNvSpPr/>
          <p:nvPr/>
        </p:nvSpPr>
        <p:spPr>
          <a:xfrm>
            <a:off x="288013" y="675827"/>
            <a:ext cx="3614469" cy="275717"/>
          </a:xfrm>
          <a:prstGeom prst="rect">
            <a:avLst/>
          </a:prstGeom>
          <a:solidFill>
            <a:schemeClr val="bg1"/>
          </a:solidFill>
        </p:spPr>
        <p:txBody>
          <a:bodyPr wrap="square">
            <a:spAutoFit/>
          </a:bodyPr>
          <a:lstStyle/>
          <a:p>
            <a:pPr algn="ctr">
              <a:lnSpc>
                <a:spcPct val="70000"/>
              </a:lnSpc>
            </a:pPr>
            <a:r>
              <a:rPr lang="ru-RU" altLang="kk-KZ" sz="1600" b="1" kern="0" cap="all" dirty="0">
                <a:solidFill>
                  <a:schemeClr val="tx2">
                    <a:lumMod val="50000"/>
                  </a:schemeClr>
                </a:solidFill>
              </a:rPr>
              <a:t>Текущая ситуация в РК: </a:t>
            </a:r>
            <a:endParaRPr lang="ru-RU" sz="1600" b="1" kern="0" cap="all" dirty="0">
              <a:solidFill>
                <a:schemeClr val="tx2">
                  <a:lumMod val="50000"/>
                </a:schemeClr>
              </a:solidFill>
            </a:endParaRPr>
          </a:p>
        </p:txBody>
      </p:sp>
      <p:sp>
        <p:nvSpPr>
          <p:cNvPr id="14" name="Прямоугольник 13"/>
          <p:cNvSpPr/>
          <p:nvPr/>
        </p:nvSpPr>
        <p:spPr>
          <a:xfrm>
            <a:off x="4612943" y="718910"/>
            <a:ext cx="4176215" cy="275717"/>
          </a:xfrm>
          <a:prstGeom prst="rect">
            <a:avLst/>
          </a:prstGeom>
          <a:solidFill>
            <a:schemeClr val="bg1"/>
          </a:solidFill>
        </p:spPr>
        <p:txBody>
          <a:bodyPr wrap="square">
            <a:spAutoFit/>
          </a:bodyPr>
          <a:lstStyle/>
          <a:p>
            <a:pPr algn="ctr">
              <a:lnSpc>
                <a:spcPct val="70000"/>
              </a:lnSpc>
              <a:defRPr/>
            </a:pPr>
            <a:r>
              <a:rPr lang="ru-RU" altLang="kk-KZ" sz="1600" b="1" kern="0" cap="all" dirty="0">
                <a:solidFill>
                  <a:schemeClr val="tx2">
                    <a:lumMod val="50000"/>
                  </a:schemeClr>
                </a:solidFill>
              </a:rPr>
              <a:t>Предлагается:</a:t>
            </a:r>
            <a:r>
              <a:rPr lang="ru-RU" altLang="kk-KZ" sz="1600" kern="0" dirty="0">
                <a:solidFill>
                  <a:schemeClr val="tx2">
                    <a:lumMod val="50000"/>
                  </a:schemeClr>
                </a:solidFill>
              </a:rPr>
              <a:t> </a:t>
            </a:r>
          </a:p>
        </p:txBody>
      </p:sp>
      <p:sp>
        <p:nvSpPr>
          <p:cNvPr id="15" name="Прямоугольник 14"/>
          <p:cNvSpPr/>
          <p:nvPr/>
        </p:nvSpPr>
        <p:spPr>
          <a:xfrm>
            <a:off x="4470401" y="985905"/>
            <a:ext cx="4563532" cy="5741459"/>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oAutofit/>
          </a:bodyPr>
          <a:lstStyle/>
          <a:p>
            <a:pPr>
              <a:lnSpc>
                <a:spcPct val="96000"/>
              </a:lnSpc>
              <a:spcBef>
                <a:spcPct val="20000"/>
              </a:spcBef>
              <a:buSzPct val="130000"/>
              <a:defRPr/>
            </a:pPr>
            <a:r>
              <a:rPr lang="ru-RU" sz="1700" kern="0" dirty="0">
                <a:solidFill>
                  <a:srgbClr val="000000"/>
                </a:solidFill>
                <a:cs typeface="Calibri" pitchFamily="34" charset="0"/>
              </a:rPr>
              <a:t>Внедрить принцип интегрированной медицинской помощи, оптимизировать регионализацию:</a:t>
            </a:r>
          </a:p>
          <a:p>
            <a:pPr marL="285750" indent="-285750">
              <a:lnSpc>
                <a:spcPct val="96000"/>
              </a:lnSpc>
              <a:spcBef>
                <a:spcPct val="20000"/>
              </a:spcBef>
              <a:buSzPct val="130000"/>
              <a:buFont typeface="Arial" panose="020B0604020202020204" pitchFamily="34" charset="0"/>
              <a:buChar char="•"/>
              <a:defRPr/>
            </a:pPr>
            <a:r>
              <a:rPr lang="ru-RU" sz="1700" kern="0" dirty="0">
                <a:solidFill>
                  <a:srgbClr val="000000"/>
                </a:solidFill>
                <a:cs typeface="Calibri" pitchFamily="34" charset="0"/>
              </a:rPr>
              <a:t>Провести детальный анализ</a:t>
            </a:r>
            <a:r>
              <a:rPr lang="en-US" sz="1700" kern="0" dirty="0">
                <a:solidFill>
                  <a:srgbClr val="000000"/>
                </a:solidFill>
                <a:cs typeface="Calibri" pitchFamily="34" charset="0"/>
              </a:rPr>
              <a:t> </a:t>
            </a:r>
            <a:r>
              <a:rPr lang="ru-RU" sz="1700" kern="0" dirty="0">
                <a:solidFill>
                  <a:srgbClr val="000000"/>
                </a:solidFill>
                <a:cs typeface="Calibri" pitchFamily="34" charset="0"/>
              </a:rPr>
              <a:t>ситуации, разработать программы</a:t>
            </a:r>
            <a:r>
              <a:rPr lang="ru-RU" sz="1700" dirty="0">
                <a:solidFill>
                  <a:srgbClr val="44546A"/>
                </a:solidFill>
              </a:rPr>
              <a:t> </a:t>
            </a:r>
            <a:r>
              <a:rPr lang="ru-RU" sz="1700" kern="0" dirty="0">
                <a:solidFill>
                  <a:srgbClr val="000000"/>
                </a:solidFill>
                <a:cs typeface="Calibri" pitchFamily="34" charset="0"/>
              </a:rPr>
              <a:t>регионализации медицинской помощи при этих заболеваниях;</a:t>
            </a:r>
          </a:p>
          <a:p>
            <a:pPr marL="285750" indent="-285750">
              <a:lnSpc>
                <a:spcPct val="96000"/>
              </a:lnSpc>
              <a:spcBef>
                <a:spcPct val="20000"/>
              </a:spcBef>
              <a:buSzPct val="130000"/>
              <a:buFont typeface="Arial" panose="020B0604020202020204" pitchFamily="34" charset="0"/>
              <a:buChar char="•"/>
              <a:defRPr/>
            </a:pPr>
            <a:r>
              <a:rPr lang="ru-RU" sz="1700" kern="0" dirty="0">
                <a:solidFill>
                  <a:srgbClr val="000000"/>
                </a:solidFill>
                <a:cs typeface="Calibri" pitchFamily="34" charset="0"/>
              </a:rPr>
              <a:t>Разработать протоколы, бизнес-процессы и распределить ресурсы по уровням;</a:t>
            </a:r>
          </a:p>
          <a:p>
            <a:pPr marL="285750" indent="-285750">
              <a:lnSpc>
                <a:spcPct val="96000"/>
              </a:lnSpc>
              <a:spcBef>
                <a:spcPct val="20000"/>
              </a:spcBef>
              <a:buSzPct val="130000"/>
              <a:buFont typeface="Arial" panose="020B0604020202020204" pitchFamily="34" charset="0"/>
              <a:buChar char="•"/>
              <a:defRPr/>
            </a:pPr>
            <a:r>
              <a:rPr lang="ru-RU" sz="1700" kern="0" dirty="0">
                <a:solidFill>
                  <a:srgbClr val="000000"/>
                </a:solidFill>
                <a:cs typeface="Calibri" pitchFamily="34" charset="0"/>
              </a:rPr>
              <a:t>Провести аккредитацию компетенций медицинских организаций каждого уровня;</a:t>
            </a:r>
          </a:p>
          <a:p>
            <a:pPr marL="285750" indent="-285750">
              <a:buFont typeface="Arial" panose="020B0604020202020204" pitchFamily="34" charset="0"/>
              <a:buChar char="•"/>
              <a:defRPr/>
            </a:pPr>
            <a:r>
              <a:rPr lang="ru-RU" sz="1700" kern="0" dirty="0">
                <a:solidFill>
                  <a:srgbClr val="000000"/>
                </a:solidFill>
                <a:cs typeface="Calibri" pitchFamily="34" charset="0"/>
              </a:rPr>
              <a:t>Внедрить единые стандарты оказания помощи, обеспечить обучение персонала;</a:t>
            </a:r>
          </a:p>
          <a:p>
            <a:pPr marL="285750" indent="-285750">
              <a:buFont typeface="Arial" panose="020B0604020202020204" pitchFamily="34" charset="0"/>
              <a:buChar char="•"/>
              <a:defRPr/>
            </a:pPr>
            <a:r>
              <a:rPr lang="ru-RU" sz="1700" kern="0" dirty="0">
                <a:solidFill>
                  <a:srgbClr val="000000"/>
                </a:solidFill>
                <a:cs typeface="Calibri" pitchFamily="34" charset="0"/>
              </a:rPr>
              <a:t>Обеспечить постоянный мониторинг эффективности</a:t>
            </a:r>
            <a:r>
              <a:rPr lang="ru-RU" sz="1700" kern="0" dirty="0">
                <a:solidFill>
                  <a:srgbClr val="000000"/>
                </a:solidFill>
                <a:latin typeface="Century Gothic" panose="020B0502020202020204" pitchFamily="34" charset="0"/>
                <a:cs typeface="Calibri" pitchFamily="34" charset="0"/>
              </a:rPr>
              <a:t>.</a:t>
            </a:r>
          </a:p>
        </p:txBody>
      </p:sp>
      <p:sp>
        <p:nvSpPr>
          <p:cNvPr id="16" name="Прямоугольник 15"/>
          <p:cNvSpPr/>
          <p:nvPr/>
        </p:nvSpPr>
        <p:spPr>
          <a:xfrm>
            <a:off x="4470401" y="5310934"/>
            <a:ext cx="4563532" cy="1305734"/>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ru-RU" sz="1600" b="1" u="sng" kern="0" dirty="0">
                <a:solidFill>
                  <a:prstClr val="black"/>
                </a:solidFill>
              </a:rPr>
              <a:t>Снижение материнской и младенческой смертности</a:t>
            </a:r>
            <a:r>
              <a:rPr lang="ru-RU" sz="1600" b="1" kern="0" dirty="0">
                <a:solidFill>
                  <a:prstClr val="black"/>
                </a:solidFill>
              </a:rPr>
              <a:t>: </a:t>
            </a:r>
          </a:p>
          <a:p>
            <a:pPr marL="271463" indent="-185738" algn="just">
              <a:buFont typeface="Arial" panose="020B0604020202020204" pitchFamily="34" charset="0"/>
              <a:buChar char="•"/>
              <a:defRPr/>
            </a:pPr>
            <a:r>
              <a:rPr lang="ru-RU" sz="1600" b="1" kern="0" dirty="0">
                <a:solidFill>
                  <a:prstClr val="black"/>
                </a:solidFill>
              </a:rPr>
              <a:t>материнской смертности до 11,2;</a:t>
            </a:r>
          </a:p>
          <a:p>
            <a:pPr marL="271463" indent="-185738" algn="just">
              <a:buFont typeface="Arial" panose="020B0604020202020204" pitchFamily="34" charset="0"/>
              <a:buChar char="•"/>
              <a:defRPr/>
            </a:pPr>
            <a:r>
              <a:rPr lang="ru-RU" sz="1600" b="1" kern="0" dirty="0">
                <a:solidFill>
                  <a:prstClr val="black"/>
                </a:solidFill>
              </a:rPr>
              <a:t>младенческой смертности до 9,1.</a:t>
            </a:r>
            <a:endParaRPr lang="tr-TR" sz="1600" b="1" kern="0" dirty="0">
              <a:solidFill>
                <a:prstClr val="black"/>
              </a:solidFill>
            </a:endParaRPr>
          </a:p>
        </p:txBody>
      </p:sp>
      <p:graphicFrame>
        <p:nvGraphicFramePr>
          <p:cNvPr id="17" name="Схема 16"/>
          <p:cNvGraphicFramePr/>
          <p:nvPr>
            <p:extLst>
              <p:ext uri="{D42A27DB-BD31-4B8C-83A1-F6EECF244321}">
                <p14:modId xmlns:p14="http://schemas.microsoft.com/office/powerpoint/2010/main" val="3891562571"/>
              </p:ext>
            </p:extLst>
          </p:nvPr>
        </p:nvGraphicFramePr>
        <p:xfrm>
          <a:off x="172055" y="3573016"/>
          <a:ext cx="4111913"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Номер слайда 3"/>
          <p:cNvSpPr>
            <a:spLocks noGrp="1"/>
          </p:cNvSpPr>
          <p:nvPr>
            <p:ph type="sldNum" sz="quarter" idx="12"/>
          </p:nvPr>
        </p:nvSpPr>
        <p:spPr>
          <a:xfrm>
            <a:off x="7023109" y="6362240"/>
            <a:ext cx="2133600" cy="365125"/>
          </a:xfrm>
        </p:spPr>
        <p:txBody>
          <a:bodyPr/>
          <a:lstStyle/>
          <a:p>
            <a:fld id="{65840C0B-A2B9-476C-8CE5-55CFCAFA0476}" type="slidenum">
              <a:rPr lang="ru-RU" smtClean="0">
                <a:solidFill>
                  <a:prstClr val="black">
                    <a:tint val="75000"/>
                  </a:prstClr>
                </a:solidFill>
                <a:latin typeface="Century Gothic" pitchFamily="34" charset="0"/>
              </a:rPr>
              <a:pPr/>
              <a:t>5</a:t>
            </a:fld>
            <a:endParaRPr lang="ru-RU" dirty="0">
              <a:solidFill>
                <a:prstClr val="black">
                  <a:tint val="75000"/>
                </a:prstClr>
              </a:solidFill>
              <a:latin typeface="Century Gothic" pitchFamily="34" charset="0"/>
            </a:endParaRPr>
          </a:p>
        </p:txBody>
      </p:sp>
    </p:spTree>
    <p:extLst>
      <p:ext uri="{BB962C8B-B14F-4D97-AF65-F5344CB8AC3E}">
        <p14:creationId xmlns:p14="http://schemas.microsoft.com/office/powerpoint/2010/main" val="297606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Диаграмма 18"/>
          <p:cNvGraphicFramePr>
            <a:graphicFrameLocks/>
          </p:cNvGraphicFramePr>
          <p:nvPr/>
        </p:nvGraphicFramePr>
        <p:xfrm>
          <a:off x="1186457" y="1387078"/>
          <a:ext cx="5653959" cy="2121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Диаграмма 26"/>
          <p:cNvGraphicFramePr>
            <a:graphicFrameLocks/>
          </p:cNvGraphicFramePr>
          <p:nvPr/>
        </p:nvGraphicFramePr>
        <p:xfrm>
          <a:off x="3087416" y="3843495"/>
          <a:ext cx="3429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5" name="Прямоугольник 4"/>
          <p:cNvSpPr/>
          <p:nvPr/>
        </p:nvSpPr>
        <p:spPr>
          <a:xfrm>
            <a:off x="502920" y="900113"/>
            <a:ext cx="7195066" cy="5010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dirty="0">
              <a:solidFill>
                <a:prstClr val="white"/>
              </a:solidFill>
            </a:endParaRPr>
          </a:p>
        </p:txBody>
      </p:sp>
      <p:sp>
        <p:nvSpPr>
          <p:cNvPr id="5126" name="TextBox 6"/>
          <p:cNvSpPr txBox="1">
            <a:spLocks noChangeArrowheads="1"/>
          </p:cNvSpPr>
          <p:nvPr/>
        </p:nvSpPr>
        <p:spPr bwMode="auto">
          <a:xfrm>
            <a:off x="1868091" y="966789"/>
            <a:ext cx="5656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80000"/>
              </a:lnSpc>
              <a:buClr>
                <a:srgbClr val="C00000"/>
              </a:buClr>
            </a:pPr>
            <a:r>
              <a:rPr lang="kk-KZ" altLang="ru-RU" sz="1500" b="1" dirty="0">
                <a:solidFill>
                  <a:srgbClr val="C00000"/>
                </a:solidFill>
                <a:latin typeface="Century Gothic" panose="020B0502020202020204" pitchFamily="34" charset="0"/>
              </a:rPr>
              <a:t>Показатели </a:t>
            </a:r>
            <a:r>
              <a:rPr lang="ru-RU" altLang="ru-RU" sz="1500" b="1" dirty="0">
                <a:solidFill>
                  <a:srgbClr val="C00000"/>
                </a:solidFill>
                <a:latin typeface="Century Gothic" panose="020B0502020202020204" pitchFamily="34" charset="0"/>
              </a:rPr>
              <a:t>материнской и младенческой смертности за 2013-2015 гг. и прогноз н</a:t>
            </a:r>
            <a:r>
              <a:rPr lang="kk-KZ" altLang="ru-RU" sz="1500" b="1" dirty="0">
                <a:solidFill>
                  <a:srgbClr val="C00000"/>
                </a:solidFill>
                <a:latin typeface="Century Gothic" panose="020B0502020202020204" pitchFamily="34" charset="0"/>
              </a:rPr>
              <a:t>а 2016 – 2019</a:t>
            </a:r>
            <a:r>
              <a:rPr lang="en-US" altLang="ru-RU" sz="1500" b="1" dirty="0">
                <a:solidFill>
                  <a:srgbClr val="C00000"/>
                </a:solidFill>
                <a:latin typeface="Century Gothic" panose="020B0502020202020204" pitchFamily="34" charset="0"/>
              </a:rPr>
              <a:t> </a:t>
            </a:r>
            <a:r>
              <a:rPr lang="kk-KZ" altLang="ru-RU" sz="1500" b="1" dirty="0">
                <a:solidFill>
                  <a:srgbClr val="C00000"/>
                </a:solidFill>
                <a:latin typeface="Century Gothic" panose="020B0502020202020204" pitchFamily="34" charset="0"/>
              </a:rPr>
              <a:t>гг.</a:t>
            </a:r>
            <a:endParaRPr lang="ru-RU" altLang="ru-RU" sz="1500" b="1" dirty="0">
              <a:solidFill>
                <a:srgbClr val="C00000"/>
              </a:solidFill>
              <a:latin typeface="Century Gothic" panose="020B0502020202020204" pitchFamily="34" charset="0"/>
            </a:endParaRPr>
          </a:p>
        </p:txBody>
      </p:sp>
      <p:sp>
        <p:nvSpPr>
          <p:cNvPr id="5127" name="Номер слайда 2"/>
          <p:cNvSpPr txBox="1">
            <a:spLocks/>
          </p:cNvSpPr>
          <p:nvPr/>
        </p:nvSpPr>
        <p:spPr bwMode="auto">
          <a:xfrm>
            <a:off x="8044457" y="910210"/>
            <a:ext cx="445294" cy="49096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ru-RU" altLang="ru-RU" sz="1350">
              <a:solidFill>
                <a:srgbClr val="FFFFFF"/>
              </a:solidFill>
              <a:latin typeface="Arial Black" panose="020B0A04020102020204" pitchFamily="34" charset="0"/>
            </a:endParaRPr>
          </a:p>
        </p:txBody>
      </p:sp>
      <p:sp>
        <p:nvSpPr>
          <p:cNvPr id="5128" name="Прямоугольник 13"/>
          <p:cNvSpPr>
            <a:spLocks noChangeArrowheads="1"/>
          </p:cNvSpPr>
          <p:nvPr/>
        </p:nvSpPr>
        <p:spPr bwMode="auto">
          <a:xfrm>
            <a:off x="3682920" y="1450839"/>
            <a:ext cx="3157496" cy="20774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750" b="1" dirty="0">
                <a:solidFill>
                  <a:schemeClr val="bg1"/>
                </a:solidFill>
                <a:latin typeface="Century Gothic" panose="020B0502020202020204" pitchFamily="34" charset="0"/>
              </a:rPr>
              <a:t>Достижение целевых показателей </a:t>
            </a:r>
            <a:r>
              <a:rPr lang="ru-RU" altLang="ru-RU" sz="750" b="1" dirty="0" err="1">
                <a:solidFill>
                  <a:schemeClr val="bg1"/>
                </a:solidFill>
                <a:latin typeface="Century Gothic" panose="020B0502020202020204" pitchFamily="34" charset="0"/>
              </a:rPr>
              <a:t>Гос.программе</a:t>
            </a:r>
            <a:r>
              <a:rPr lang="ru-RU" altLang="ru-RU" sz="750" b="1" dirty="0">
                <a:solidFill>
                  <a:schemeClr val="bg1"/>
                </a:solidFill>
                <a:latin typeface="Century Gothic" panose="020B0502020202020204" pitchFamily="34" charset="0"/>
              </a:rPr>
              <a:t> к 20</a:t>
            </a:r>
            <a:r>
              <a:rPr lang="en-US" altLang="ru-RU" sz="750" b="1" dirty="0">
                <a:solidFill>
                  <a:schemeClr val="bg1"/>
                </a:solidFill>
                <a:latin typeface="Century Gothic" panose="020B0502020202020204" pitchFamily="34" charset="0"/>
              </a:rPr>
              <a:t>20</a:t>
            </a:r>
            <a:r>
              <a:rPr lang="ru-RU" altLang="ru-RU" sz="750" b="1" dirty="0">
                <a:solidFill>
                  <a:schemeClr val="bg1"/>
                </a:solidFill>
                <a:latin typeface="Century Gothic" panose="020B0502020202020204" pitchFamily="34" charset="0"/>
              </a:rPr>
              <a:t> г.</a:t>
            </a:r>
          </a:p>
        </p:txBody>
      </p:sp>
      <p:sp>
        <p:nvSpPr>
          <p:cNvPr id="5131" name="Номер слайда 5"/>
          <p:cNvSpPr txBox="1">
            <a:spLocks/>
          </p:cNvSpPr>
          <p:nvPr/>
        </p:nvSpPr>
        <p:spPr bwMode="auto">
          <a:xfrm>
            <a:off x="7915591" y="890323"/>
            <a:ext cx="464030" cy="4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ru-RU" altLang="ru-RU" sz="1500" b="1" dirty="0">
                <a:solidFill>
                  <a:schemeClr val="bg1"/>
                </a:solidFill>
                <a:latin typeface="Century Gothic" panose="020B0502020202020204" pitchFamily="34" charset="0"/>
              </a:rPr>
              <a:t>2</a:t>
            </a:r>
          </a:p>
        </p:txBody>
      </p:sp>
      <p:graphicFrame>
        <p:nvGraphicFramePr>
          <p:cNvPr id="16" name="Диаграмма 15"/>
          <p:cNvGraphicFramePr>
            <a:graphicFrameLocks/>
          </p:cNvGraphicFramePr>
          <p:nvPr/>
        </p:nvGraphicFramePr>
        <p:xfrm>
          <a:off x="153591" y="3776821"/>
          <a:ext cx="3429000" cy="2124074"/>
        </p:xfrm>
        <a:graphic>
          <a:graphicData uri="http://schemas.openxmlformats.org/drawingml/2006/chart">
            <c:chart xmlns:c="http://schemas.openxmlformats.org/drawingml/2006/chart" xmlns:r="http://schemas.openxmlformats.org/officeDocument/2006/relationships" r:id="rId5"/>
          </a:graphicData>
        </a:graphic>
      </p:graphicFrame>
      <p:sp>
        <p:nvSpPr>
          <p:cNvPr id="5133" name="Прямоугольник 7"/>
          <p:cNvSpPr>
            <a:spLocks noChangeArrowheads="1"/>
          </p:cNvSpPr>
          <p:nvPr/>
        </p:nvSpPr>
        <p:spPr bwMode="auto">
          <a:xfrm>
            <a:off x="1186457" y="3605026"/>
            <a:ext cx="6858000" cy="2539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050" b="1">
                <a:solidFill>
                  <a:schemeClr val="bg1"/>
                </a:solidFill>
                <a:latin typeface="Century Gothic" panose="020B0502020202020204" pitchFamily="34" charset="0"/>
              </a:rPr>
              <a:t>Структура материнской смертности по уровням регионализации</a:t>
            </a:r>
          </a:p>
        </p:txBody>
      </p:sp>
      <p:sp>
        <p:nvSpPr>
          <p:cNvPr id="28" name="Прямоугольник 27"/>
          <p:cNvSpPr/>
          <p:nvPr/>
        </p:nvSpPr>
        <p:spPr>
          <a:xfrm>
            <a:off x="1259681" y="5618561"/>
            <a:ext cx="1025129" cy="216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25" b="1" dirty="0">
                <a:solidFill>
                  <a:schemeClr val="tx1"/>
                </a:solidFill>
                <a:latin typeface="Century Gothic" pitchFamily="34" charset="0"/>
              </a:rPr>
              <a:t>2014 год</a:t>
            </a:r>
            <a:endParaRPr lang="tr-TR" sz="825" b="1" dirty="0">
              <a:solidFill>
                <a:schemeClr val="tx1"/>
              </a:solidFill>
              <a:latin typeface="Century Gothic" pitchFamily="34" charset="0"/>
            </a:endParaRPr>
          </a:p>
        </p:txBody>
      </p:sp>
      <p:sp>
        <p:nvSpPr>
          <p:cNvPr id="29" name="Прямоугольник 28"/>
          <p:cNvSpPr/>
          <p:nvPr/>
        </p:nvSpPr>
        <p:spPr>
          <a:xfrm>
            <a:off x="4393757" y="5618561"/>
            <a:ext cx="1023938" cy="216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25" b="1" dirty="0">
                <a:solidFill>
                  <a:schemeClr val="tx1"/>
                </a:solidFill>
                <a:latin typeface="Century Gothic" pitchFamily="34" charset="0"/>
              </a:rPr>
              <a:t>2015 год</a:t>
            </a:r>
            <a:endParaRPr lang="tr-TR" sz="825" b="1" dirty="0">
              <a:solidFill>
                <a:schemeClr val="tx1"/>
              </a:solidFill>
              <a:latin typeface="Century Gothic" pitchFamily="34" charset="0"/>
            </a:endParaRPr>
          </a:p>
        </p:txBody>
      </p:sp>
      <p:sp>
        <p:nvSpPr>
          <p:cNvPr id="5136" name="Oval 49"/>
          <p:cNvSpPr>
            <a:spLocks noChangeArrowheads="1"/>
          </p:cNvSpPr>
          <p:nvPr/>
        </p:nvSpPr>
        <p:spPr bwMode="auto">
          <a:xfrm>
            <a:off x="2839642" y="1528762"/>
            <a:ext cx="710803" cy="547688"/>
          </a:xfrm>
          <a:prstGeom prst="ellipse">
            <a:avLst/>
          </a:prstGeom>
          <a:noFill/>
          <a:ln w="3175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ru-RU" altLang="ru-RU" sz="1350"/>
          </a:p>
        </p:txBody>
      </p:sp>
      <p:graphicFrame>
        <p:nvGraphicFramePr>
          <p:cNvPr id="21" name="Диаграмма 20"/>
          <p:cNvGraphicFramePr/>
          <p:nvPr/>
        </p:nvGraphicFramePr>
        <p:xfrm>
          <a:off x="6126487" y="3793835"/>
          <a:ext cx="3196577" cy="2466407"/>
        </p:xfrm>
        <a:graphic>
          <a:graphicData uri="http://schemas.openxmlformats.org/drawingml/2006/chart">
            <c:chart xmlns:c="http://schemas.openxmlformats.org/drawingml/2006/chart" xmlns:r="http://schemas.openxmlformats.org/officeDocument/2006/relationships" r:id="rId6"/>
          </a:graphicData>
        </a:graphic>
      </p:graphicFrame>
      <p:sp>
        <p:nvSpPr>
          <p:cNvPr id="2" name="Прямоугольник 1"/>
          <p:cNvSpPr/>
          <p:nvPr/>
        </p:nvSpPr>
        <p:spPr>
          <a:xfrm>
            <a:off x="6673166" y="1931942"/>
            <a:ext cx="2007619" cy="139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      </a:t>
            </a:r>
            <a:r>
              <a:rPr lang="ru-RU" sz="1350" b="1" dirty="0">
                <a:solidFill>
                  <a:schemeClr val="tx1"/>
                </a:solidFill>
              </a:rPr>
              <a:t>Показатели МС 4 мес.</a:t>
            </a:r>
            <a:endParaRPr lang="en-US" sz="1350" b="1" dirty="0">
              <a:solidFill>
                <a:schemeClr val="tx1"/>
              </a:solidFill>
            </a:endParaRPr>
          </a:p>
          <a:p>
            <a:pPr algn="ctr"/>
            <a:r>
              <a:rPr lang="ru-RU" sz="1350" b="1" dirty="0">
                <a:solidFill>
                  <a:schemeClr val="tx1"/>
                </a:solidFill>
              </a:rPr>
              <a:t> </a:t>
            </a:r>
            <a:r>
              <a:rPr lang="en-US" sz="1350" b="1" dirty="0">
                <a:solidFill>
                  <a:schemeClr val="tx1"/>
                </a:solidFill>
              </a:rPr>
              <a:t>      </a:t>
            </a:r>
            <a:r>
              <a:rPr lang="ru-RU" sz="1350" b="1" dirty="0">
                <a:solidFill>
                  <a:schemeClr val="tx1"/>
                </a:solidFill>
              </a:rPr>
              <a:t>2015г.</a:t>
            </a:r>
            <a:r>
              <a:rPr lang="en-US" sz="1350" b="1" dirty="0">
                <a:solidFill>
                  <a:schemeClr val="tx1"/>
                </a:solidFill>
              </a:rPr>
              <a:t>           </a:t>
            </a:r>
            <a:r>
              <a:rPr lang="ru-RU" sz="1350" b="1" dirty="0">
                <a:solidFill>
                  <a:schemeClr val="tx1"/>
                </a:solidFill>
              </a:rPr>
              <a:t> </a:t>
            </a:r>
            <a:r>
              <a:rPr lang="en-US" sz="1350" b="1" dirty="0">
                <a:solidFill>
                  <a:schemeClr val="tx1"/>
                </a:solidFill>
              </a:rPr>
              <a:t>    </a:t>
            </a:r>
            <a:r>
              <a:rPr lang="ru-RU" sz="1350" b="1" dirty="0">
                <a:solidFill>
                  <a:schemeClr val="tx1"/>
                </a:solidFill>
              </a:rPr>
              <a:t>2016г.</a:t>
            </a:r>
          </a:p>
        </p:txBody>
      </p:sp>
      <p:sp>
        <p:nvSpPr>
          <p:cNvPr id="3" name="Овал 2"/>
          <p:cNvSpPr/>
          <p:nvPr/>
        </p:nvSpPr>
        <p:spPr>
          <a:xfrm>
            <a:off x="6840416" y="2286204"/>
            <a:ext cx="868917" cy="685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350" b="1" dirty="0">
                <a:solidFill>
                  <a:schemeClr val="tx1"/>
                </a:solidFill>
              </a:rPr>
              <a:t>14 сл.</a:t>
            </a:r>
          </a:p>
          <a:p>
            <a:pPr algn="ctr"/>
            <a:r>
              <a:rPr lang="ru-RU" sz="1350" b="1" dirty="0">
                <a:solidFill>
                  <a:schemeClr val="tx1"/>
                </a:solidFill>
              </a:rPr>
              <a:t>11,2</a:t>
            </a:r>
          </a:p>
        </p:txBody>
      </p:sp>
      <p:sp>
        <p:nvSpPr>
          <p:cNvPr id="4" name="Овал 3"/>
          <p:cNvSpPr/>
          <p:nvPr/>
        </p:nvSpPr>
        <p:spPr>
          <a:xfrm>
            <a:off x="7915591" y="2286204"/>
            <a:ext cx="904247" cy="6858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350" b="1" dirty="0">
                <a:solidFill>
                  <a:schemeClr val="tx1"/>
                </a:solidFill>
              </a:rPr>
              <a:t>18 сл.</a:t>
            </a:r>
          </a:p>
          <a:p>
            <a:pPr algn="ctr"/>
            <a:r>
              <a:rPr lang="ru-RU" sz="1350" b="1" dirty="0">
                <a:solidFill>
                  <a:schemeClr val="tx1"/>
                </a:solidFill>
              </a:rPr>
              <a:t>14,6</a:t>
            </a:r>
          </a:p>
        </p:txBody>
      </p:sp>
      <p:sp>
        <p:nvSpPr>
          <p:cNvPr id="8" name="Прямоугольник 7"/>
          <p:cNvSpPr/>
          <p:nvPr/>
        </p:nvSpPr>
        <p:spPr>
          <a:xfrm>
            <a:off x="7139818" y="5589986"/>
            <a:ext cx="1116337" cy="273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1"/>
                </a:solidFill>
              </a:rPr>
              <a:t>За 1 кв. 2016г</a:t>
            </a:r>
            <a:r>
              <a:rPr lang="ru-RU" sz="1050" dirty="0">
                <a:solidFill>
                  <a:schemeClr val="tx1"/>
                </a:solidFill>
              </a:rPr>
              <a:t>.</a:t>
            </a:r>
          </a:p>
        </p:txBody>
      </p:sp>
    </p:spTree>
    <p:extLst>
      <p:ext uri="{BB962C8B-B14F-4D97-AF65-F5344CB8AC3E}">
        <p14:creationId xmlns:p14="http://schemas.microsoft.com/office/powerpoint/2010/main" val="257270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04664"/>
            <a:ext cx="6300192" cy="707886"/>
          </a:xfrm>
          <a:prstGeom prst="rect">
            <a:avLst/>
          </a:prstGeom>
        </p:spPr>
        <p:txBody>
          <a:bodyPr wrap="square">
            <a:spAutoFit/>
          </a:bodyPr>
          <a:lstStyle/>
          <a:p>
            <a:pPr algn="ctr"/>
            <a:r>
              <a:rPr lang="ru-RU" sz="2000" b="1" dirty="0"/>
              <a:t>Детерминанты предотвратимых причин материнской смертности и заболеваемости</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nvGraphicFramePr>
        <p:xfrm>
          <a:off x="611560" y="1118326"/>
          <a:ext cx="7992888" cy="4790893"/>
        </p:xfrm>
        <a:graphic>
          <a:graphicData uri="http://schemas.openxmlformats.org/presentationml/2006/ole">
            <mc:AlternateContent xmlns:mc="http://schemas.openxmlformats.org/markup-compatibility/2006">
              <mc:Choice xmlns:v="urn:schemas-microsoft-com:vml" Requires="v">
                <p:oleObj spid="_x0000_s13323" name="Слайд" r:id="rId3" imgW="4536802" imgH="3401744" progId="PowerPoint.Slide.12">
                  <p:embed/>
                </p:oleObj>
              </mc:Choice>
              <mc:Fallback>
                <p:oleObj name="Слайд" r:id="rId3" imgW="4536802" imgH="3401744"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18326"/>
                        <a:ext cx="7992888" cy="4790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77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Номер слайда 5"/>
          <p:cNvSpPr txBox="1">
            <a:spLocks/>
          </p:cNvSpPr>
          <p:nvPr/>
        </p:nvSpPr>
        <p:spPr bwMode="auto">
          <a:xfrm>
            <a:off x="7616430" y="1050132"/>
            <a:ext cx="39171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1C879F99-1259-4887-A4F7-C4830793F99D}" type="slidenum">
              <a:rPr lang="ru-RU" altLang="ru-RU" sz="1500" b="1">
                <a:solidFill>
                  <a:prstClr val="white"/>
                </a:solidFill>
                <a:latin typeface="Century Gothic" panose="020B0502020202020204" pitchFamily="34" charset="0"/>
              </a:rPr>
              <a:pPr algn="r"/>
              <a:t>8</a:t>
            </a:fld>
            <a:endParaRPr lang="ru-RU" altLang="ru-RU" sz="1500" b="1">
              <a:solidFill>
                <a:prstClr val="white"/>
              </a:solidFill>
              <a:latin typeface="Century Gothic" panose="020B0502020202020204" pitchFamily="34" charset="0"/>
            </a:endParaRPr>
          </a:p>
        </p:txBody>
      </p:sp>
      <p:grpSp>
        <p:nvGrpSpPr>
          <p:cNvPr id="2" name="Группа 2"/>
          <p:cNvGrpSpPr>
            <a:grpSpLocks/>
          </p:cNvGrpSpPr>
          <p:nvPr/>
        </p:nvGrpSpPr>
        <p:grpSpPr bwMode="auto">
          <a:xfrm>
            <a:off x="3258611" y="1855885"/>
            <a:ext cx="3012850" cy="2537051"/>
            <a:chOff x="170513" y="1261438"/>
            <a:chExt cx="3990390" cy="1697037"/>
          </a:xfrm>
        </p:grpSpPr>
        <p:sp>
          <p:nvSpPr>
            <p:cNvPr id="9237" name="TextBox 15"/>
            <p:cNvSpPr txBox="1">
              <a:spLocks noChangeArrowheads="1"/>
            </p:cNvSpPr>
            <p:nvPr/>
          </p:nvSpPr>
          <p:spPr bwMode="auto">
            <a:xfrm>
              <a:off x="405631" y="1351718"/>
              <a:ext cx="1570242" cy="38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ru-RU" altLang="ru-RU" sz="1050" b="1" dirty="0">
                  <a:solidFill>
                    <a:prstClr val="black"/>
                  </a:solidFill>
                  <a:latin typeface="Century Gothic" panose="020B0502020202020204" pitchFamily="34" charset="0"/>
                </a:rPr>
                <a:t>43,5% </a:t>
              </a:r>
            </a:p>
            <a:p>
              <a:r>
                <a:rPr lang="ru-RU" altLang="ru-RU" sz="1050" b="1" dirty="0">
                  <a:solidFill>
                    <a:prstClr val="black"/>
                  </a:solidFill>
                  <a:latin typeface="Century Gothic" panose="020B0502020202020204" pitchFamily="34" charset="0"/>
                </a:rPr>
                <a:t>от общего числа родов</a:t>
              </a:r>
            </a:p>
          </p:txBody>
        </p:sp>
        <p:sp>
          <p:nvSpPr>
            <p:cNvPr id="23" name="Левая фигурная скобка 22"/>
            <p:cNvSpPr/>
            <p:nvPr/>
          </p:nvSpPr>
          <p:spPr>
            <a:xfrm>
              <a:off x="1054059" y="1808074"/>
              <a:ext cx="299328" cy="1085029"/>
            </a:xfrm>
            <a:prstGeom prst="lef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350">
                <a:solidFill>
                  <a:prstClr val="black"/>
                </a:solidFill>
              </a:endParaRPr>
            </a:p>
          </p:txBody>
        </p:sp>
        <p:sp>
          <p:nvSpPr>
            <p:cNvPr id="9241" name="TextBox 29"/>
            <p:cNvSpPr txBox="1">
              <a:spLocks noChangeArrowheads="1"/>
            </p:cNvSpPr>
            <p:nvPr/>
          </p:nvSpPr>
          <p:spPr bwMode="auto">
            <a:xfrm>
              <a:off x="170513" y="2261642"/>
              <a:ext cx="944564" cy="16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1050" b="1" dirty="0">
                  <a:solidFill>
                    <a:prstClr val="black"/>
                  </a:solidFill>
                  <a:latin typeface="Century Gothic" panose="020B0502020202020204" pitchFamily="34" charset="0"/>
                </a:rPr>
                <a:t>56,5%</a:t>
              </a:r>
            </a:p>
          </p:txBody>
        </p:sp>
        <p:grpSp>
          <p:nvGrpSpPr>
            <p:cNvPr id="3" name="Группа 30"/>
            <p:cNvGrpSpPr>
              <a:grpSpLocks/>
            </p:cNvGrpSpPr>
            <p:nvPr/>
          </p:nvGrpSpPr>
          <p:grpSpPr bwMode="auto">
            <a:xfrm>
              <a:off x="1652549" y="1261438"/>
              <a:ext cx="2508354" cy="1697037"/>
              <a:chOff x="368071" y="1000437"/>
              <a:chExt cx="1980572" cy="1696099"/>
            </a:xfrm>
          </p:grpSpPr>
          <p:sp>
            <p:nvSpPr>
              <p:cNvPr id="32" name="Блок-схема: объединение 31"/>
              <p:cNvSpPr/>
              <p:nvPr/>
            </p:nvSpPr>
            <p:spPr>
              <a:xfrm>
                <a:off x="368071" y="1000437"/>
                <a:ext cx="1980572" cy="1696099"/>
              </a:xfrm>
              <a:prstGeom prst="flowChartMerg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III</a:t>
                </a:r>
                <a:endParaRPr lang="ru-RU" sz="1350" dirty="0">
                  <a:solidFill>
                    <a:prstClr val="white"/>
                  </a:solidFill>
                </a:endParaRPr>
              </a:p>
            </p:txBody>
          </p:sp>
          <p:sp>
            <p:nvSpPr>
              <p:cNvPr id="33" name="Блок-схема: объединение 32"/>
              <p:cNvSpPr/>
              <p:nvPr/>
            </p:nvSpPr>
            <p:spPr>
              <a:xfrm>
                <a:off x="670622" y="1496133"/>
                <a:ext cx="1398467" cy="1151185"/>
              </a:xfrm>
              <a:prstGeom prst="flowChartMerg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II</a:t>
                </a:r>
                <a:endParaRPr lang="ru-RU" sz="1350" dirty="0">
                  <a:solidFill>
                    <a:prstClr val="white"/>
                  </a:solidFill>
                </a:endParaRPr>
              </a:p>
            </p:txBody>
          </p:sp>
          <p:sp>
            <p:nvSpPr>
              <p:cNvPr id="34" name="Блок-схема: объединение 33"/>
              <p:cNvSpPr/>
              <p:nvPr/>
            </p:nvSpPr>
            <p:spPr>
              <a:xfrm>
                <a:off x="985092" y="2077247"/>
                <a:ext cx="748738" cy="576112"/>
              </a:xfrm>
              <a:prstGeom prst="flowChartMerg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I</a:t>
                </a:r>
                <a:endParaRPr lang="ru-RU" sz="1350" dirty="0">
                  <a:solidFill>
                    <a:prstClr val="white"/>
                  </a:solidFill>
                </a:endParaRPr>
              </a:p>
            </p:txBody>
          </p:sp>
        </p:grpSp>
      </p:grpSp>
      <p:grpSp>
        <p:nvGrpSpPr>
          <p:cNvPr id="4" name="Группа 3"/>
          <p:cNvGrpSpPr>
            <a:grpSpLocks/>
          </p:cNvGrpSpPr>
          <p:nvPr/>
        </p:nvGrpSpPr>
        <p:grpSpPr bwMode="auto">
          <a:xfrm>
            <a:off x="155996" y="1841828"/>
            <a:ext cx="2991926" cy="2448158"/>
            <a:chOff x="-1052870" y="4142688"/>
            <a:chExt cx="3621137" cy="1353859"/>
          </a:xfrm>
        </p:grpSpPr>
        <p:grpSp>
          <p:nvGrpSpPr>
            <p:cNvPr id="5" name="Группа 20"/>
            <p:cNvGrpSpPr>
              <a:grpSpLocks/>
            </p:cNvGrpSpPr>
            <p:nvPr/>
          </p:nvGrpSpPr>
          <p:grpSpPr bwMode="auto">
            <a:xfrm rot="10800000">
              <a:off x="147635" y="4142688"/>
              <a:ext cx="2420632" cy="1353859"/>
              <a:chOff x="711026" y="1340316"/>
              <a:chExt cx="1929627" cy="1354378"/>
            </a:xfrm>
          </p:grpSpPr>
          <p:sp>
            <p:nvSpPr>
              <p:cNvPr id="10" name="Блок-схема: объединение 9"/>
              <p:cNvSpPr/>
              <p:nvPr/>
            </p:nvSpPr>
            <p:spPr>
              <a:xfrm>
                <a:off x="711026" y="1340316"/>
                <a:ext cx="1929627" cy="1334636"/>
              </a:xfrm>
              <a:prstGeom prst="flowChartMerg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I</a:t>
                </a:r>
              </a:p>
              <a:p>
                <a:pPr algn="ctr">
                  <a:defRPr/>
                </a:pPr>
                <a:endParaRPr lang="ru-RU" sz="1350" dirty="0">
                  <a:solidFill>
                    <a:prstClr val="white"/>
                  </a:solidFill>
                </a:endParaRPr>
              </a:p>
            </p:txBody>
          </p:sp>
          <p:sp>
            <p:nvSpPr>
              <p:cNvPr id="13" name="Блок-схема: объединение 12"/>
              <p:cNvSpPr/>
              <p:nvPr/>
            </p:nvSpPr>
            <p:spPr>
              <a:xfrm>
                <a:off x="865431" y="1559606"/>
                <a:ext cx="1621253" cy="1133009"/>
              </a:xfrm>
              <a:prstGeom prst="flowChartMerg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II</a:t>
                </a:r>
                <a:endParaRPr lang="ru-RU" sz="1350" dirty="0">
                  <a:solidFill>
                    <a:prstClr val="white"/>
                  </a:solidFill>
                </a:endParaRPr>
              </a:p>
            </p:txBody>
          </p:sp>
          <p:sp>
            <p:nvSpPr>
              <p:cNvPr id="15" name="Блок-схема: объединение 14"/>
              <p:cNvSpPr/>
              <p:nvPr/>
            </p:nvSpPr>
            <p:spPr>
              <a:xfrm>
                <a:off x="1267986" y="2097867"/>
                <a:ext cx="827169" cy="596827"/>
              </a:xfrm>
              <a:prstGeom prst="flowChartMerg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III</a:t>
                </a:r>
                <a:endParaRPr lang="ru-RU" sz="1350" dirty="0">
                  <a:solidFill>
                    <a:prstClr val="white"/>
                  </a:solidFill>
                </a:endParaRPr>
              </a:p>
            </p:txBody>
          </p:sp>
        </p:grpSp>
        <p:sp>
          <p:nvSpPr>
            <p:cNvPr id="24" name="Правая фигурная скобка 23"/>
            <p:cNvSpPr/>
            <p:nvPr/>
          </p:nvSpPr>
          <p:spPr>
            <a:xfrm flipH="1">
              <a:off x="-412083" y="4768150"/>
              <a:ext cx="511176" cy="723753"/>
            </a:xfrm>
            <a:prstGeom prst="righ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350">
                <a:solidFill>
                  <a:prstClr val="black"/>
                </a:solidFill>
              </a:endParaRPr>
            </a:p>
          </p:txBody>
        </p:sp>
        <p:sp>
          <p:nvSpPr>
            <p:cNvPr id="9232" name="TextBox 35"/>
            <p:cNvSpPr txBox="1">
              <a:spLocks noChangeArrowheads="1"/>
            </p:cNvSpPr>
            <p:nvPr/>
          </p:nvSpPr>
          <p:spPr bwMode="auto">
            <a:xfrm>
              <a:off x="-1052870" y="5059626"/>
              <a:ext cx="592246" cy="14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ru-RU" sz="1050" b="1" dirty="0">
                  <a:solidFill>
                    <a:prstClr val="black"/>
                  </a:solidFill>
                  <a:latin typeface="Century Gothic" panose="020B0502020202020204" pitchFamily="34" charset="0"/>
                </a:rPr>
                <a:t>8</a:t>
              </a:r>
              <a:r>
                <a:rPr lang="ru-RU" altLang="ru-RU" sz="1050" b="1" dirty="0">
                  <a:solidFill>
                    <a:prstClr val="black"/>
                  </a:solidFill>
                  <a:latin typeface="Century Gothic" panose="020B0502020202020204" pitchFamily="34" charset="0"/>
                </a:rPr>
                <a:t>5%</a:t>
              </a:r>
            </a:p>
          </p:txBody>
        </p:sp>
        <p:sp>
          <p:nvSpPr>
            <p:cNvPr id="9233" name="TextBox 36"/>
            <p:cNvSpPr txBox="1">
              <a:spLocks noChangeArrowheads="1"/>
            </p:cNvSpPr>
            <p:nvPr/>
          </p:nvSpPr>
          <p:spPr bwMode="auto">
            <a:xfrm>
              <a:off x="-290966" y="4253003"/>
              <a:ext cx="2063579" cy="31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ru-RU" sz="1050" b="1" dirty="0">
                  <a:solidFill>
                    <a:prstClr val="black"/>
                  </a:solidFill>
                  <a:latin typeface="Century Gothic" panose="020B0502020202020204" pitchFamily="34" charset="0"/>
                </a:rPr>
                <a:t>1</a:t>
              </a:r>
              <a:r>
                <a:rPr lang="ru-RU" altLang="ru-RU" sz="1050" b="1" dirty="0">
                  <a:solidFill>
                    <a:prstClr val="black"/>
                  </a:solidFill>
                  <a:latin typeface="Century Gothic" panose="020B0502020202020204" pitchFamily="34" charset="0"/>
                </a:rPr>
                <a:t>5% </a:t>
              </a:r>
              <a:endParaRPr lang="en-US" altLang="ru-RU" sz="1050" b="1" dirty="0">
                <a:solidFill>
                  <a:prstClr val="black"/>
                </a:solidFill>
                <a:latin typeface="Century Gothic" panose="020B0502020202020204" pitchFamily="34" charset="0"/>
              </a:endParaRPr>
            </a:p>
            <a:p>
              <a:r>
                <a:rPr lang="ru-RU" altLang="ru-RU" sz="1050" b="1" dirty="0">
                  <a:solidFill>
                    <a:prstClr val="black"/>
                  </a:solidFill>
                  <a:latin typeface="Century Gothic" panose="020B0502020202020204" pitchFamily="34" charset="0"/>
                </a:rPr>
                <a:t>от общего </a:t>
              </a:r>
              <a:endParaRPr lang="en-US" altLang="ru-RU" sz="1050" b="1" dirty="0">
                <a:solidFill>
                  <a:prstClr val="black"/>
                </a:solidFill>
                <a:latin typeface="Century Gothic" panose="020B0502020202020204" pitchFamily="34" charset="0"/>
              </a:endParaRPr>
            </a:p>
            <a:p>
              <a:r>
                <a:rPr lang="ru-RU" altLang="ru-RU" sz="1050" b="1" dirty="0">
                  <a:solidFill>
                    <a:prstClr val="black"/>
                  </a:solidFill>
                  <a:latin typeface="Century Gothic" panose="020B0502020202020204" pitchFamily="34" charset="0"/>
                </a:rPr>
                <a:t>числа родов</a:t>
              </a:r>
            </a:p>
          </p:txBody>
        </p:sp>
      </p:grpSp>
      <p:sp>
        <p:nvSpPr>
          <p:cNvPr id="9227" name="Прямоугольник 6"/>
          <p:cNvSpPr>
            <a:spLocks noChangeArrowheads="1"/>
          </p:cNvSpPr>
          <p:nvPr/>
        </p:nvSpPr>
        <p:spPr bwMode="auto">
          <a:xfrm>
            <a:off x="3692479" y="1431125"/>
            <a:ext cx="2767015" cy="30008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kk-KZ" altLang="ru-RU" sz="1350" b="1" dirty="0">
                <a:solidFill>
                  <a:prstClr val="white"/>
                </a:solidFill>
                <a:latin typeface="Century Gothic" panose="020B0502020202020204" pitchFamily="34" charset="0"/>
              </a:rPr>
              <a:t>ТЕКУЩАЯ СИТУАЦИЯ</a:t>
            </a:r>
            <a:endParaRPr lang="ru-RU" altLang="ru-RU" sz="1350" b="1" dirty="0">
              <a:solidFill>
                <a:prstClr val="white"/>
              </a:solidFill>
              <a:latin typeface="Century Gothic" panose="020B0502020202020204" pitchFamily="34" charset="0"/>
            </a:endParaRPr>
          </a:p>
        </p:txBody>
      </p:sp>
      <p:sp>
        <p:nvSpPr>
          <p:cNvPr id="9228" name="Прямоугольник 6"/>
          <p:cNvSpPr>
            <a:spLocks noChangeArrowheads="1"/>
          </p:cNvSpPr>
          <p:nvPr/>
        </p:nvSpPr>
        <p:spPr bwMode="auto">
          <a:xfrm>
            <a:off x="843899" y="1429384"/>
            <a:ext cx="2553867" cy="30008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kk-KZ" altLang="ru-RU" sz="1350" b="1" dirty="0">
                <a:solidFill>
                  <a:prstClr val="white"/>
                </a:solidFill>
                <a:latin typeface="Century Gothic" panose="020B0502020202020204" pitchFamily="34" charset="0"/>
              </a:rPr>
              <a:t>КАК ДОЛЖНО БЫТЬ</a:t>
            </a:r>
            <a:endParaRPr lang="ru-RU" altLang="ru-RU" sz="1350" b="1" dirty="0">
              <a:solidFill>
                <a:prstClr val="white"/>
              </a:solidFill>
              <a:latin typeface="Century Gothic" panose="020B0502020202020204" pitchFamily="34" charset="0"/>
            </a:endParaRPr>
          </a:p>
        </p:txBody>
      </p:sp>
      <p:sp>
        <p:nvSpPr>
          <p:cNvPr id="30" name="TextBox 15"/>
          <p:cNvSpPr txBox="1">
            <a:spLocks noChangeArrowheads="1"/>
          </p:cNvSpPr>
          <p:nvPr/>
        </p:nvSpPr>
        <p:spPr bwMode="auto">
          <a:xfrm>
            <a:off x="4113057" y="3026715"/>
            <a:ext cx="664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ru-RU" altLang="ru-RU" sz="1050" b="1" dirty="0">
                <a:solidFill>
                  <a:prstClr val="black"/>
                </a:solidFill>
                <a:latin typeface="Century Gothic" panose="020B0502020202020204" pitchFamily="34" charset="0"/>
              </a:rPr>
              <a:t>38,7%</a:t>
            </a:r>
          </a:p>
        </p:txBody>
      </p:sp>
      <p:sp>
        <p:nvSpPr>
          <p:cNvPr id="31" name="TextBox 15"/>
          <p:cNvSpPr txBox="1">
            <a:spLocks noChangeArrowheads="1"/>
          </p:cNvSpPr>
          <p:nvPr/>
        </p:nvSpPr>
        <p:spPr bwMode="auto">
          <a:xfrm>
            <a:off x="4177113" y="3909043"/>
            <a:ext cx="664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ru-RU" altLang="ru-RU" sz="1050" b="1" dirty="0">
                <a:solidFill>
                  <a:prstClr val="black"/>
                </a:solidFill>
                <a:latin typeface="Century Gothic" panose="020B0502020202020204" pitchFamily="34" charset="0"/>
              </a:rPr>
              <a:t>17,8%</a:t>
            </a:r>
          </a:p>
        </p:txBody>
      </p:sp>
      <p:sp>
        <p:nvSpPr>
          <p:cNvPr id="28" name="TextBox 27"/>
          <p:cNvSpPr txBox="1"/>
          <p:nvPr/>
        </p:nvSpPr>
        <p:spPr>
          <a:xfrm>
            <a:off x="959419" y="3803440"/>
            <a:ext cx="329961" cy="300082"/>
          </a:xfrm>
          <a:prstGeom prst="rect">
            <a:avLst/>
          </a:prstGeom>
          <a:noFill/>
        </p:spPr>
        <p:txBody>
          <a:bodyPr wrap="square" rtlCol="0">
            <a:spAutoFit/>
          </a:bodyPr>
          <a:lstStyle/>
          <a:p>
            <a:r>
              <a:rPr lang="en-US" sz="1350" dirty="0">
                <a:solidFill>
                  <a:prstClr val="white"/>
                </a:solidFill>
              </a:rPr>
              <a:t>I</a:t>
            </a:r>
            <a:endParaRPr lang="ru-RU" sz="1350" dirty="0">
              <a:solidFill>
                <a:prstClr val="white"/>
              </a:solidFill>
            </a:endParaRPr>
          </a:p>
        </p:txBody>
      </p:sp>
      <p:sp>
        <p:nvSpPr>
          <p:cNvPr id="29" name="TextBox 35"/>
          <p:cNvSpPr txBox="1">
            <a:spLocks noChangeArrowheads="1"/>
          </p:cNvSpPr>
          <p:nvPr/>
        </p:nvSpPr>
        <p:spPr bwMode="auto">
          <a:xfrm>
            <a:off x="849117" y="3909043"/>
            <a:ext cx="5046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ru-RU" sz="1050" b="1" dirty="0">
                <a:solidFill>
                  <a:prstClr val="black"/>
                </a:solidFill>
                <a:latin typeface="Century Gothic" panose="020B0502020202020204" pitchFamily="34" charset="0"/>
              </a:rPr>
              <a:t>2</a:t>
            </a:r>
            <a:r>
              <a:rPr lang="ru-RU" altLang="ru-RU" sz="1050" b="1" dirty="0">
                <a:solidFill>
                  <a:prstClr val="black"/>
                </a:solidFill>
                <a:latin typeface="Century Gothic" panose="020B0502020202020204" pitchFamily="34" charset="0"/>
              </a:rPr>
              <a:t>5%</a:t>
            </a:r>
          </a:p>
        </p:txBody>
      </p:sp>
      <p:sp>
        <p:nvSpPr>
          <p:cNvPr id="35" name="TextBox 35"/>
          <p:cNvSpPr txBox="1">
            <a:spLocks noChangeArrowheads="1"/>
          </p:cNvSpPr>
          <p:nvPr/>
        </p:nvSpPr>
        <p:spPr bwMode="auto">
          <a:xfrm>
            <a:off x="848865" y="3195074"/>
            <a:ext cx="5046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ru-RU" sz="1050" b="1" dirty="0">
                <a:solidFill>
                  <a:prstClr val="black"/>
                </a:solidFill>
                <a:latin typeface="Century Gothic" panose="020B0502020202020204" pitchFamily="34" charset="0"/>
              </a:rPr>
              <a:t>60</a:t>
            </a:r>
            <a:r>
              <a:rPr lang="ru-RU" altLang="ru-RU" sz="1050" b="1" dirty="0">
                <a:solidFill>
                  <a:prstClr val="black"/>
                </a:solidFill>
                <a:latin typeface="Century Gothic" panose="020B0502020202020204" pitchFamily="34" charset="0"/>
              </a:rPr>
              <a:t>%</a:t>
            </a:r>
          </a:p>
        </p:txBody>
      </p:sp>
      <p:sp>
        <p:nvSpPr>
          <p:cNvPr id="39" name="Заголовок 1"/>
          <p:cNvSpPr txBox="1">
            <a:spLocks/>
          </p:cNvSpPr>
          <p:nvPr/>
        </p:nvSpPr>
        <p:spPr>
          <a:xfrm>
            <a:off x="211986" y="868122"/>
            <a:ext cx="8654398" cy="498419"/>
          </a:xfrm>
          <a:prstGeom prst="rect">
            <a:avLst/>
          </a:prstGeom>
          <a:solidFill>
            <a:schemeClr val="tx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FF0000"/>
                </a:solidFill>
                <a:latin typeface="Calibri"/>
              </a:rPr>
              <a:t>Количество родов по уровням регионализации перинатальной помощи </a:t>
            </a:r>
          </a:p>
        </p:txBody>
      </p:sp>
      <p:pic>
        <p:nvPicPr>
          <p:cNvPr id="40" name="table"/>
          <p:cNvPicPr>
            <a:picLocks noChangeAspect="1"/>
          </p:cNvPicPr>
          <p:nvPr/>
        </p:nvPicPr>
        <p:blipFill>
          <a:blip r:embed="rId2" cstate="print"/>
          <a:stretch>
            <a:fillRect/>
          </a:stretch>
        </p:blipFill>
        <p:spPr>
          <a:xfrm>
            <a:off x="6594156" y="1841829"/>
            <a:ext cx="2272228" cy="2556436"/>
          </a:xfrm>
          <a:prstGeom prst="rect">
            <a:avLst/>
          </a:prstGeom>
        </p:spPr>
      </p:pic>
      <p:sp>
        <p:nvSpPr>
          <p:cNvPr id="38" name="Прямоугольник 37"/>
          <p:cNvSpPr/>
          <p:nvPr/>
        </p:nvSpPr>
        <p:spPr>
          <a:xfrm>
            <a:off x="4631220" y="4754429"/>
            <a:ext cx="3788069" cy="1122294"/>
          </a:xfrm>
          <a:prstGeom prst="rect">
            <a:avLst/>
          </a:prstGeom>
          <a:noFill/>
          <a:ln w="28575">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57175" indent="-257175" algn="ctr">
              <a:defRPr/>
            </a:pPr>
            <a:r>
              <a:rPr lang="ru-RU" sz="825" dirty="0">
                <a:solidFill>
                  <a:prstClr val="black"/>
                </a:solidFill>
                <a:latin typeface="Times New Roman" pitchFamily="18" charset="0"/>
                <a:cs typeface="Times New Roman" pitchFamily="18" charset="0"/>
              </a:rPr>
              <a:t>  </a:t>
            </a:r>
            <a:r>
              <a:rPr lang="ru-RU" sz="825" b="1" dirty="0">
                <a:solidFill>
                  <a:prstClr val="black"/>
                </a:solidFill>
                <a:latin typeface="Times New Roman" pitchFamily="18" charset="0"/>
                <a:cs typeface="Times New Roman" pitchFamily="18" charset="0"/>
              </a:rPr>
              <a:t>По итогам 1 квартала 2016 года:</a:t>
            </a:r>
          </a:p>
          <a:p>
            <a:pPr marL="257175" indent="-257175" algn="ctr">
              <a:defRPr/>
            </a:pPr>
            <a:endParaRPr lang="ru-RU" sz="825" b="1" dirty="0">
              <a:solidFill>
                <a:prstClr val="black"/>
              </a:solidFill>
              <a:latin typeface="Times New Roman" pitchFamily="18" charset="0"/>
              <a:cs typeface="Times New Roman" pitchFamily="18" charset="0"/>
            </a:endParaRPr>
          </a:p>
          <a:p>
            <a:pPr marL="257175" indent="-257175" algn="just">
              <a:buFont typeface="+mj-lt"/>
              <a:buAutoNum type="arabicPeriod"/>
              <a:defRPr/>
            </a:pPr>
            <a:r>
              <a:rPr lang="ru-RU" sz="900" b="1" dirty="0">
                <a:solidFill>
                  <a:prstClr val="black"/>
                </a:solidFill>
                <a:latin typeface="Times New Roman" pitchFamily="18" charset="0"/>
                <a:cs typeface="Times New Roman" pitchFamily="18" charset="0"/>
              </a:rPr>
              <a:t>Не соблюдается регионализация в </a:t>
            </a:r>
            <a:r>
              <a:rPr lang="ru-RU" sz="900" b="1" dirty="0" err="1">
                <a:solidFill>
                  <a:prstClr val="black"/>
                </a:solidFill>
                <a:latin typeface="Times New Roman" pitchFamily="18" charset="0"/>
                <a:cs typeface="Times New Roman" pitchFamily="18" charset="0"/>
              </a:rPr>
              <a:t>Костанайской</a:t>
            </a:r>
            <a:r>
              <a:rPr lang="ru-RU" sz="900" b="1" dirty="0">
                <a:solidFill>
                  <a:prstClr val="black"/>
                </a:solidFill>
                <a:latin typeface="Times New Roman" pitchFamily="18" charset="0"/>
                <a:cs typeface="Times New Roman" pitchFamily="18" charset="0"/>
              </a:rPr>
              <a:t>, Северо-Казахстанской, Павлодарской, Актюбинской, </a:t>
            </a:r>
            <a:r>
              <a:rPr lang="ru-RU" sz="900" b="1" dirty="0" err="1">
                <a:solidFill>
                  <a:prstClr val="black"/>
                </a:solidFill>
                <a:latin typeface="Times New Roman" pitchFamily="18" charset="0"/>
                <a:cs typeface="Times New Roman" pitchFamily="18" charset="0"/>
              </a:rPr>
              <a:t>Атырауской</a:t>
            </a:r>
            <a:r>
              <a:rPr lang="ru-RU" sz="900" b="1" dirty="0">
                <a:solidFill>
                  <a:prstClr val="black"/>
                </a:solidFill>
                <a:latin typeface="Times New Roman" pitchFamily="18" charset="0"/>
                <a:cs typeface="Times New Roman" pitchFamily="18" charset="0"/>
              </a:rPr>
              <a:t>, Карагандинской областях.</a:t>
            </a:r>
          </a:p>
          <a:p>
            <a:pPr marL="257175" indent="-257175" algn="just">
              <a:buFont typeface="+mj-lt"/>
              <a:buAutoNum type="arabicPeriod"/>
              <a:defRPr/>
            </a:pPr>
            <a:r>
              <a:rPr lang="ru-RU" sz="900" b="1" dirty="0">
                <a:solidFill>
                  <a:prstClr val="black"/>
                </a:solidFill>
                <a:latin typeface="Times New Roman" pitchFamily="18" charset="0"/>
                <a:cs typeface="Times New Roman" pitchFamily="18" charset="0"/>
              </a:rPr>
              <a:t>При этом, в </a:t>
            </a:r>
            <a:r>
              <a:rPr lang="ru-RU" sz="900" b="1" dirty="0" err="1">
                <a:solidFill>
                  <a:prstClr val="black"/>
                </a:solidFill>
                <a:latin typeface="Times New Roman" pitchFamily="18" charset="0"/>
                <a:cs typeface="Times New Roman" pitchFamily="18" charset="0"/>
              </a:rPr>
              <a:t>Жамбылской</a:t>
            </a:r>
            <a:r>
              <a:rPr lang="ru-RU" sz="900" b="1" dirty="0">
                <a:solidFill>
                  <a:prstClr val="black"/>
                </a:solidFill>
                <a:latin typeface="Times New Roman" pitchFamily="18" charset="0"/>
                <a:cs typeface="Times New Roman" pitchFamily="18" charset="0"/>
              </a:rPr>
              <a:t>, </a:t>
            </a:r>
            <a:r>
              <a:rPr lang="ru-RU" sz="900" b="1" dirty="0" err="1">
                <a:solidFill>
                  <a:prstClr val="black"/>
                </a:solidFill>
                <a:latin typeface="Times New Roman" pitchFamily="18" charset="0"/>
                <a:cs typeface="Times New Roman" pitchFamily="18" charset="0"/>
              </a:rPr>
              <a:t>Акмолинской</a:t>
            </a:r>
            <a:r>
              <a:rPr lang="ru-RU" sz="900" b="1" dirty="0">
                <a:solidFill>
                  <a:prstClr val="black"/>
                </a:solidFill>
                <a:latin typeface="Times New Roman" pitchFamily="18" charset="0"/>
                <a:cs typeface="Times New Roman" pitchFamily="18" charset="0"/>
              </a:rPr>
              <a:t>, </a:t>
            </a:r>
            <a:r>
              <a:rPr lang="ru-RU" sz="900" b="1" dirty="0" err="1">
                <a:solidFill>
                  <a:prstClr val="black"/>
                </a:solidFill>
                <a:latin typeface="Times New Roman" pitchFamily="18" charset="0"/>
                <a:cs typeface="Times New Roman" pitchFamily="18" charset="0"/>
              </a:rPr>
              <a:t>Атырауской</a:t>
            </a:r>
            <a:r>
              <a:rPr lang="ru-RU" sz="900" b="1" dirty="0">
                <a:solidFill>
                  <a:prstClr val="black"/>
                </a:solidFill>
                <a:latin typeface="Times New Roman" pitchFamily="18" charset="0"/>
                <a:cs typeface="Times New Roman" pitchFamily="18" charset="0"/>
              </a:rPr>
              <a:t>, </a:t>
            </a:r>
            <a:r>
              <a:rPr lang="ru-RU" sz="900" b="1" dirty="0" err="1">
                <a:solidFill>
                  <a:prstClr val="black"/>
                </a:solidFill>
                <a:latin typeface="Times New Roman" pitchFamily="18" charset="0"/>
                <a:cs typeface="Times New Roman" pitchFamily="18" charset="0"/>
              </a:rPr>
              <a:t>Костанайской</a:t>
            </a:r>
            <a:r>
              <a:rPr lang="ru-RU" sz="900" b="1" dirty="0">
                <a:solidFill>
                  <a:prstClr val="black"/>
                </a:solidFill>
                <a:latin typeface="Times New Roman" pitchFamily="18" charset="0"/>
                <a:cs typeface="Times New Roman" pitchFamily="18" charset="0"/>
              </a:rPr>
              <a:t> областях </a:t>
            </a:r>
            <a:r>
              <a:rPr lang="ru-RU" sz="900" b="1" dirty="0" err="1">
                <a:solidFill>
                  <a:prstClr val="black"/>
                </a:solidFill>
                <a:latin typeface="Times New Roman" pitchFamily="18" charset="0"/>
                <a:cs typeface="Times New Roman" pitchFamily="18" charset="0"/>
              </a:rPr>
              <a:t>родоразрешаются</a:t>
            </a:r>
            <a:r>
              <a:rPr lang="ru-RU" sz="900" b="1" dirty="0">
                <a:solidFill>
                  <a:prstClr val="black"/>
                </a:solidFill>
                <a:latin typeface="Times New Roman" pitchFamily="18" charset="0"/>
                <a:cs typeface="Times New Roman" pitchFamily="18" charset="0"/>
              </a:rPr>
              <a:t> на 1 уровне беременные группы риска, подлежащие госпитализации в ПЦ.</a:t>
            </a:r>
          </a:p>
        </p:txBody>
      </p:sp>
      <p:sp>
        <p:nvSpPr>
          <p:cNvPr id="41" name="TextBox 40"/>
          <p:cNvSpPr txBox="1"/>
          <p:nvPr/>
        </p:nvSpPr>
        <p:spPr>
          <a:xfrm>
            <a:off x="739942" y="4754428"/>
            <a:ext cx="3527321" cy="1061829"/>
          </a:xfrm>
          <a:prstGeom prst="rect">
            <a:avLst/>
          </a:prstGeom>
          <a:noFill/>
          <a:ln w="28575">
            <a:solidFill>
              <a:schemeClr val="accent5">
                <a:lumMod val="75000"/>
              </a:schemeClr>
            </a:solidFill>
            <a:prstDash val="dashDot"/>
          </a:ln>
        </p:spPr>
        <p:txBody>
          <a:bodyPr wrap="square">
            <a:spAutoFit/>
          </a:bodyPr>
          <a:lstStyle/>
          <a:p>
            <a:pPr algn="ctr">
              <a:defRPr/>
            </a:pPr>
            <a:r>
              <a:rPr lang="ru-RU" sz="900" b="1" dirty="0">
                <a:solidFill>
                  <a:prstClr val="black"/>
                </a:solidFill>
                <a:latin typeface="Times New Roman" pitchFamily="18" charset="0"/>
                <a:cs typeface="Times New Roman" pitchFamily="18" charset="0"/>
              </a:rPr>
              <a:t>По плану госпитализации на 2016 год:</a:t>
            </a:r>
          </a:p>
          <a:p>
            <a:pPr algn="ctr">
              <a:defRPr/>
            </a:pPr>
            <a:endParaRPr lang="ru-RU" sz="900" b="1" dirty="0">
              <a:solidFill>
                <a:prstClr val="black"/>
              </a:solidFill>
              <a:latin typeface="Times New Roman" pitchFamily="18" charset="0"/>
              <a:cs typeface="Times New Roman" pitchFamily="18" charset="0"/>
            </a:endParaRPr>
          </a:p>
          <a:p>
            <a:pPr marL="171450" indent="-171450">
              <a:buFontTx/>
              <a:buAutoNum type="arabicPeriod"/>
              <a:defRPr/>
            </a:pPr>
            <a:r>
              <a:rPr lang="ru-RU" sz="900" b="1" dirty="0">
                <a:solidFill>
                  <a:prstClr val="black"/>
                </a:solidFill>
                <a:latin typeface="Times New Roman" pitchFamily="18" charset="0"/>
                <a:cs typeface="Times New Roman" pitchFamily="18" charset="0"/>
              </a:rPr>
              <a:t>Только в Западно-Казахстанской и Алматинской областях план госпитализации соответствует рекомендациям ВОЗ</a:t>
            </a:r>
          </a:p>
          <a:p>
            <a:pPr marL="171450" indent="-171450">
              <a:buFontTx/>
              <a:buAutoNum type="arabicPeriod"/>
              <a:defRPr/>
            </a:pPr>
            <a:r>
              <a:rPr lang="ru-RU" sz="900" b="1" dirty="0">
                <a:solidFill>
                  <a:prstClr val="black"/>
                </a:solidFill>
                <a:latin typeface="Times New Roman" pitchFamily="18" charset="0"/>
                <a:cs typeface="Times New Roman" pitchFamily="18" charset="0"/>
              </a:rPr>
              <a:t>Необходимо пересмотреть план госпитализации по уровням регионализации, в части увеличения родов на 2-м уровне, согласно рекомендациям ВОЗ</a:t>
            </a:r>
          </a:p>
        </p:txBody>
      </p:sp>
    </p:spTree>
    <p:extLst>
      <p:ext uri="{BB962C8B-B14F-4D97-AF65-F5344CB8AC3E}">
        <p14:creationId xmlns:p14="http://schemas.microsoft.com/office/powerpoint/2010/main" val="419448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Группа 2"/>
          <p:cNvGrpSpPr>
            <a:grpSpLocks/>
          </p:cNvGrpSpPr>
          <p:nvPr/>
        </p:nvGrpSpPr>
        <p:grpSpPr bwMode="auto">
          <a:xfrm>
            <a:off x="0" y="1124744"/>
            <a:ext cx="9036496" cy="5616624"/>
            <a:chOff x="-399494" y="55791"/>
            <a:chExt cx="9940603" cy="6870483"/>
          </a:xfrm>
        </p:grpSpPr>
        <p:sp>
          <p:nvSpPr>
            <p:cNvPr id="18" name="Rectangle 2"/>
            <p:cNvSpPr txBox="1">
              <a:spLocks noChangeArrowheads="1"/>
            </p:cNvSpPr>
            <p:nvPr/>
          </p:nvSpPr>
          <p:spPr bwMode="gray">
            <a:xfrm>
              <a:off x="-399494" y="372590"/>
              <a:ext cx="9144000" cy="1343888"/>
            </a:xfrm>
            <a:prstGeom prst="rect">
              <a:avLst/>
            </a:prstGeom>
            <a:solidFill>
              <a:schemeClr val="bg1"/>
            </a:solidFill>
            <a:ln>
              <a:noFill/>
            </a:ln>
            <a:effectLst/>
            <a:scene3d>
              <a:camera prst="perspectiveContrastingLeftFacing"/>
              <a:lightRig rig="threePt" dir="t"/>
            </a:scene3d>
          </p:spPr>
          <p:txBody>
            <a:bodyPr anchor="ctr"/>
            <a:lstStyle/>
            <a:p>
              <a:pPr algn="ctr">
                <a:defRPr/>
              </a:pPr>
              <a:endParaRPr lang="ru-RU" sz="1350" b="1" kern="0" dirty="0">
                <a:solidFill>
                  <a:srgbClr val="002060"/>
                </a:solidFill>
                <a:latin typeface="Century Gothic" panose="020B0502020202020204" pitchFamily="34" charset="0"/>
                <a:cs typeface="Times New Roman" pitchFamily="18" charset="0"/>
              </a:endParaRPr>
            </a:p>
          </p:txBody>
        </p:sp>
        <p:pic>
          <p:nvPicPr>
            <p:cNvPr id="820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5" y="55791"/>
              <a:ext cx="5414963" cy="6870483"/>
            </a:xfrm>
            <a:prstGeom prst="rect">
              <a:avLst/>
            </a:prstGeom>
            <a:solidFill>
              <a:srgbClr val="DDDD05"/>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rot="300000">
              <a:off x="491152" y="5729340"/>
              <a:ext cx="4561298" cy="328456"/>
            </a:xfrm>
            <a:prstGeom prst="rect">
              <a:avLst/>
            </a:prstGeom>
            <a:solidFill>
              <a:srgbClr val="FEC200"/>
            </a:solidFill>
            <a:ln>
              <a:noFill/>
            </a:ln>
            <a:scene3d>
              <a:camera prst="orthographicFront">
                <a:rot lat="0" lon="1800000" rev="0"/>
              </a:camera>
              <a:lightRig rig="threePt" dir="t"/>
            </a:scene3d>
          </p:spPr>
          <p:txBody>
            <a:bodyPr lIns="66220" tIns="33113" rIns="66220" bIns="33113">
              <a:spAutoFit/>
            </a:bodyPr>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sz="1050" b="1" dirty="0">
                  <a:solidFill>
                    <a:srgbClr val="002060"/>
                  </a:solidFill>
                  <a:latin typeface="Century Gothic" panose="020B0502020202020204" pitchFamily="34" charset="0"/>
                </a:rPr>
                <a:t>Родильные отделения ЦРБ</a:t>
              </a:r>
            </a:p>
          </p:txBody>
        </p:sp>
        <p:sp>
          <p:nvSpPr>
            <p:cNvPr id="20" name="Text Box 9"/>
            <p:cNvSpPr txBox="1">
              <a:spLocks noChangeArrowheads="1"/>
            </p:cNvSpPr>
            <p:nvPr/>
          </p:nvSpPr>
          <p:spPr bwMode="auto">
            <a:xfrm rot="198934">
              <a:off x="761356" y="4225633"/>
              <a:ext cx="3893395" cy="627143"/>
            </a:xfrm>
            <a:prstGeom prst="rect">
              <a:avLst/>
            </a:prstGeom>
            <a:solidFill>
              <a:srgbClr val="96E98B"/>
            </a:solidFill>
            <a:ln>
              <a:noFill/>
            </a:ln>
            <a:scene3d>
              <a:camera prst="orthographicFront">
                <a:rot lat="0" lon="2400000" rev="0"/>
              </a:camera>
              <a:lightRig rig="threePt" dir="t"/>
            </a:scene3d>
          </p:spPr>
          <p:txBody>
            <a:bodyPr lIns="66220" tIns="33113" rIns="66220" bIns="33113">
              <a:spAutoFit/>
            </a:bodyPr>
            <a:lstStyle>
              <a:lvl1pPr defTabSz="957263" eaLnBrk="0" hangingPunct="0">
                <a:defRPr>
                  <a:solidFill>
                    <a:schemeClr val="tx1"/>
                  </a:solidFill>
                  <a:latin typeface="Arial" panose="020B0604020202020204" pitchFamily="34" charset="0"/>
                </a:defRPr>
              </a:lvl1pPr>
              <a:lvl2pPr marL="742950" indent="-285750" defTabSz="957263" eaLnBrk="0" hangingPunct="0">
                <a:defRPr>
                  <a:solidFill>
                    <a:schemeClr val="tx1"/>
                  </a:solidFill>
                  <a:latin typeface="Arial" panose="020B0604020202020204" pitchFamily="34" charset="0"/>
                </a:defRPr>
              </a:lvl2pPr>
              <a:lvl3pPr marL="1143000" indent="-228600" defTabSz="957263" eaLnBrk="0" hangingPunct="0">
                <a:defRPr>
                  <a:solidFill>
                    <a:schemeClr val="tx1"/>
                  </a:solidFill>
                  <a:latin typeface="Arial" panose="020B0604020202020204" pitchFamily="34" charset="0"/>
                </a:defRPr>
              </a:lvl3pPr>
              <a:lvl4pPr marL="1600200" indent="-228600" defTabSz="957263" eaLnBrk="0" hangingPunct="0">
                <a:defRPr>
                  <a:solidFill>
                    <a:schemeClr val="tx1"/>
                  </a:solidFill>
                  <a:latin typeface="Arial" panose="020B0604020202020204" pitchFamily="34" charset="0"/>
                </a:defRPr>
              </a:lvl4pPr>
              <a:lvl5pPr marL="2057400" indent="-228600" defTabSz="957263" eaLnBrk="0" hangingPunct="0">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sz="1200" b="1" dirty="0">
                  <a:solidFill>
                    <a:srgbClr val="002060"/>
                  </a:solidFill>
                  <a:latin typeface="Century Gothic" panose="020B0502020202020204" pitchFamily="34" charset="0"/>
                </a:rPr>
                <a:t>Родильные дома, </a:t>
              </a:r>
            </a:p>
            <a:p>
              <a:pPr algn="ctr" eaLnBrk="1" hangingPunct="1">
                <a:defRPr/>
              </a:pPr>
              <a:r>
                <a:rPr lang="ru-RU" sz="1200" b="1" dirty="0">
                  <a:solidFill>
                    <a:srgbClr val="002060"/>
                  </a:solidFill>
                  <a:latin typeface="Century Gothic" panose="020B0502020202020204" pitchFamily="34" charset="0"/>
                </a:rPr>
                <a:t>Родильные отделения ЦРБ</a:t>
              </a:r>
            </a:p>
          </p:txBody>
        </p:sp>
        <p:sp>
          <p:nvSpPr>
            <p:cNvPr id="24" name="TextBox 15"/>
            <p:cNvSpPr txBox="1">
              <a:spLocks noChangeArrowheads="1"/>
            </p:cNvSpPr>
            <p:nvPr/>
          </p:nvSpPr>
          <p:spPr bwMode="auto">
            <a:xfrm>
              <a:off x="2257786" y="1561771"/>
              <a:ext cx="1584073" cy="595262"/>
            </a:xfrm>
            <a:prstGeom prst="rect">
              <a:avLst/>
            </a:prstGeom>
            <a:solidFill>
              <a:srgbClr val="B70180"/>
            </a:solidFill>
            <a:ln>
              <a:noFill/>
            </a:ln>
            <a:scene3d>
              <a:camera prst="orthographicFront">
                <a:rot lat="0" lon="1800000" rev="0"/>
              </a:camera>
              <a:lightRig rig="threePt" dir="t"/>
            </a:scene3d>
          </p:spPr>
          <p:txBody>
            <a:bodyPr lIns="49790" tIns="24895" rIns="49790" bIns="248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sz="788" b="1" dirty="0">
                  <a:solidFill>
                    <a:prstClr val="white"/>
                  </a:solidFill>
                  <a:latin typeface="Century Gothic" panose="020B0502020202020204" pitchFamily="34" charset="0"/>
                </a:rPr>
                <a:t>Координационный совет</a:t>
              </a:r>
              <a:endParaRPr lang="en-US" sz="1050" b="1" dirty="0">
                <a:solidFill>
                  <a:prstClr val="white"/>
                </a:solidFill>
                <a:latin typeface="Century Gothic" panose="020B0502020202020204" pitchFamily="34" charset="0"/>
              </a:endParaRPr>
            </a:p>
            <a:p>
              <a:pPr algn="ctr" eaLnBrk="1" hangingPunct="1">
                <a:defRPr/>
              </a:pPr>
              <a:endParaRPr lang="ru-RU" sz="788" b="1" dirty="0">
                <a:solidFill>
                  <a:prstClr val="white"/>
                </a:solidFill>
                <a:latin typeface="Century Gothic" panose="020B0502020202020204" pitchFamily="34" charset="0"/>
              </a:endParaRPr>
            </a:p>
          </p:txBody>
        </p:sp>
        <p:sp>
          <p:nvSpPr>
            <p:cNvPr id="2" name="Трапеция 1"/>
            <p:cNvSpPr/>
            <p:nvPr/>
          </p:nvSpPr>
          <p:spPr>
            <a:xfrm rot="120000">
              <a:off x="1090217" y="2979801"/>
              <a:ext cx="3586727" cy="816089"/>
            </a:xfrm>
            <a:prstGeom prst="trapezoid">
              <a:avLst/>
            </a:prstGeom>
            <a:solidFill>
              <a:srgbClr val="8EBADE"/>
            </a:solidFill>
            <a:ln>
              <a:noFill/>
            </a:ln>
            <a:scene3d>
              <a:camera prst="orthographicFront">
                <a:rot lat="0" lon="2400000" rev="0"/>
              </a:camera>
              <a:lightRig rig="threePt" dir="t"/>
            </a:scene3d>
          </p:spPr>
          <p:txBody>
            <a:bodyPr wrap="square" lIns="66220" tIns="33113" rIns="66220" bIns="33113">
              <a:spAutoFit/>
            </a:bodyPr>
            <a:lstStyle/>
            <a:p>
              <a:pPr algn="ctr" defTabSz="717947">
                <a:defRPr/>
              </a:pPr>
              <a:r>
                <a:rPr lang="ru-RU" sz="1050" b="1" dirty="0">
                  <a:solidFill>
                    <a:srgbClr val="002060"/>
                  </a:solidFill>
                  <a:latin typeface="Century Gothic" panose="020B0502020202020204" pitchFamily="34" charset="0"/>
                </a:rPr>
                <a:t>Региональные  </a:t>
              </a:r>
            </a:p>
            <a:p>
              <a:pPr algn="ctr" defTabSz="717947">
                <a:defRPr/>
              </a:pPr>
              <a:r>
                <a:rPr lang="ru-RU" sz="1050" b="1" dirty="0">
                  <a:solidFill>
                    <a:srgbClr val="002060"/>
                  </a:solidFill>
                  <a:latin typeface="Century Gothic" panose="020B0502020202020204" pitchFamily="34" charset="0"/>
                </a:rPr>
                <a:t>    перинатальные центры, родильные отделения областных больниц   </a:t>
              </a:r>
            </a:p>
          </p:txBody>
        </p:sp>
        <p:sp>
          <p:nvSpPr>
            <p:cNvPr id="8208" name="Text Box 10"/>
            <p:cNvSpPr txBox="1">
              <a:spLocks noChangeArrowheads="1"/>
            </p:cNvSpPr>
            <p:nvPr/>
          </p:nvSpPr>
          <p:spPr bwMode="auto">
            <a:xfrm>
              <a:off x="5333383" y="4014427"/>
              <a:ext cx="4176263" cy="1324078"/>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lIns="66220" tIns="33113" rIns="66220" bIns="33113">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r>
                <a:rPr lang="ru-RU" sz="1500" b="1" dirty="0">
                  <a:solidFill>
                    <a:prstClr val="black"/>
                  </a:solidFill>
                  <a:latin typeface="Century Gothic" panose="020B0502020202020204" pitchFamily="34" charset="0"/>
                </a:rPr>
                <a:t>+ </a:t>
              </a:r>
            </a:p>
            <a:p>
              <a:pPr>
                <a:buFont typeface="Arial" panose="020B0604020202020204" pitchFamily="34" charset="0"/>
                <a:buChar char="•"/>
              </a:pPr>
              <a:r>
                <a:rPr lang="ru-RU" altLang="ru-RU" sz="675" b="1" dirty="0">
                  <a:solidFill>
                    <a:prstClr val="black"/>
                  </a:solidFill>
                  <a:latin typeface="Century Gothic" panose="020B0502020202020204" pitchFamily="34" charset="0"/>
                </a:rPr>
                <a:t>Палата реанимации новорожденных с полным набором для реанимации, системами ИВЛ, СРАР, кувезы</a:t>
              </a:r>
            </a:p>
            <a:p>
              <a:pPr>
                <a:buFont typeface="Arial" panose="020B0604020202020204" pitchFamily="34" charset="0"/>
                <a:buChar char="•"/>
              </a:pPr>
              <a:r>
                <a:rPr lang="ru-RU" altLang="ru-RU" sz="675" b="1" dirty="0">
                  <a:solidFill>
                    <a:prstClr val="black"/>
                  </a:solidFill>
                  <a:latin typeface="Century Gothic" panose="020B0502020202020204" pitchFamily="34" charset="0"/>
                </a:rPr>
                <a:t>Наличие круглосуточного поста реаниматологов-неонатологов</a:t>
              </a:r>
            </a:p>
            <a:p>
              <a:pPr>
                <a:buFont typeface="Arial" panose="020B0604020202020204" pitchFamily="34" charset="0"/>
                <a:buChar char="•"/>
              </a:pPr>
              <a:r>
                <a:rPr lang="ru-RU" altLang="ru-RU" sz="675" b="1" dirty="0">
                  <a:solidFill>
                    <a:prstClr val="black"/>
                  </a:solidFill>
                  <a:latin typeface="Century Gothic" panose="020B0502020202020204" pitchFamily="34" charset="0"/>
                </a:rPr>
                <a:t>Наличие бактериологической лаборатории</a:t>
              </a:r>
            </a:p>
            <a:p>
              <a:pPr>
                <a:buFont typeface="Wingdings" panose="05000000000000000000" pitchFamily="2" charset="2"/>
                <a:buChar char="ü"/>
              </a:pPr>
              <a:r>
                <a:rPr lang="ru-RU" altLang="ru-RU" sz="675" b="1" dirty="0">
                  <a:solidFill>
                    <a:prstClr val="black"/>
                  </a:solidFill>
                  <a:latin typeface="Century Gothic" panose="020B0502020202020204" pitchFamily="34" charset="0"/>
                </a:rPr>
                <a:t>Для женщин с неосложненной беременностью и родами при сроке </a:t>
              </a:r>
              <a:r>
                <a:rPr lang="ru-RU" altLang="ru-RU" sz="675" b="1" dirty="0" err="1">
                  <a:solidFill>
                    <a:prstClr val="black"/>
                  </a:solidFill>
                  <a:latin typeface="Century Gothic" panose="020B0502020202020204" pitchFamily="34" charset="0"/>
                </a:rPr>
                <a:t>гестации</a:t>
              </a:r>
              <a:r>
                <a:rPr lang="ru-RU" altLang="ru-RU" sz="675" b="1" dirty="0">
                  <a:solidFill>
                    <a:prstClr val="black"/>
                  </a:solidFill>
                  <a:latin typeface="Century Gothic" panose="020B0502020202020204" pitchFamily="34" charset="0"/>
                </a:rPr>
                <a:t> от 34 недель  и более</a:t>
              </a:r>
            </a:p>
          </p:txBody>
        </p:sp>
        <p:sp>
          <p:nvSpPr>
            <p:cNvPr id="28" name="Text Box 12"/>
            <p:cNvSpPr txBox="1">
              <a:spLocks noChangeArrowheads="1"/>
            </p:cNvSpPr>
            <p:nvPr/>
          </p:nvSpPr>
          <p:spPr bwMode="auto">
            <a:xfrm>
              <a:off x="5337073" y="2275117"/>
              <a:ext cx="4148814" cy="1671058"/>
            </a:xfrm>
            <a:prstGeom prst="rect">
              <a:avLst/>
            </a:prstGeom>
            <a:solidFill>
              <a:schemeClr val="bg1"/>
            </a:solidFill>
            <a:ln w="31750">
              <a:solidFill>
                <a:srgbClr val="002060"/>
              </a:solidFill>
              <a:miter lim="800000"/>
              <a:headEnd/>
              <a:tailEnd/>
            </a:ln>
            <a:scene3d>
              <a:camera prst="orthographicFront">
                <a:rot lat="299991" lon="21599979" rev="0"/>
              </a:camera>
              <a:lightRig rig="threePt" dir="t"/>
            </a:scene3d>
          </p:spPr>
          <p:txBody>
            <a:bodyPr wrap="none" lIns="66220" tIns="33113" rIns="66220" bIns="33113" anchor="ctr"/>
            <a:lstStyle/>
            <a:p>
              <a:pPr>
                <a:defRPr/>
              </a:pPr>
              <a:r>
                <a:rPr lang="ru-RU" sz="1500" b="1" dirty="0">
                  <a:solidFill>
                    <a:prstClr val="black"/>
                  </a:solidFill>
                  <a:latin typeface="Century Gothic" panose="020B0502020202020204" pitchFamily="34" charset="0"/>
                </a:rPr>
                <a:t>+</a:t>
              </a:r>
              <a:r>
                <a:rPr lang="ru-RU" sz="600" b="1" dirty="0">
                  <a:solidFill>
                    <a:prstClr val="black"/>
                  </a:solidFill>
                  <a:latin typeface="Century Gothic" panose="020B0502020202020204" pitchFamily="34" charset="0"/>
                </a:rPr>
                <a:t> </a:t>
              </a:r>
            </a:p>
            <a:p>
              <a:pPr marL="128588" indent="-128588">
                <a:buFont typeface="Arial" panose="020B0604020202020204" pitchFamily="34" charset="0"/>
                <a:buChar char="•"/>
                <a:defRPr/>
              </a:pPr>
              <a:r>
                <a:rPr lang="ru-RU" sz="600" b="1" dirty="0">
                  <a:solidFill>
                    <a:prstClr val="black"/>
                  </a:solidFill>
                  <a:latin typeface="Century Gothic" panose="020B0502020202020204" pitchFamily="34" charset="0"/>
                </a:rPr>
                <a:t>Высококвалифицированный медицинский персонал, владеющий </a:t>
              </a:r>
            </a:p>
            <a:p>
              <a:pPr>
                <a:defRPr/>
              </a:pPr>
              <a:r>
                <a:rPr lang="ru-RU" sz="600" b="1" dirty="0">
                  <a:solidFill>
                    <a:prstClr val="black"/>
                  </a:solidFill>
                  <a:latin typeface="Century Gothic" panose="020B0502020202020204" pitchFamily="34" charset="0"/>
                </a:rPr>
                <a:t>      современными эффективными перинатальными технологиями</a:t>
              </a:r>
            </a:p>
            <a:p>
              <a:pPr marL="128588" indent="-128588">
                <a:buFont typeface="Arial" pitchFamily="34" charset="0"/>
                <a:buChar char="•"/>
                <a:defRPr/>
              </a:pPr>
              <a:r>
                <a:rPr lang="ru-RU" sz="600" b="1" dirty="0">
                  <a:solidFill>
                    <a:prstClr val="black"/>
                  </a:solidFill>
                  <a:latin typeface="Century Gothic" panose="020B0502020202020204" pitchFamily="34" charset="0"/>
                </a:rPr>
                <a:t>Оснащение современным лечебно-диагностическим оборудованием, </a:t>
              </a:r>
            </a:p>
            <a:p>
              <a:pPr>
                <a:defRPr/>
              </a:pPr>
              <a:r>
                <a:rPr lang="ru-RU" sz="600" b="1" dirty="0">
                  <a:solidFill>
                    <a:prstClr val="black"/>
                  </a:solidFill>
                  <a:latin typeface="Century Gothic" panose="020B0502020202020204" pitchFamily="34" charset="0"/>
                </a:rPr>
                <a:t>      лекарственными препаратами</a:t>
              </a:r>
            </a:p>
            <a:p>
              <a:pPr marL="128588" indent="-128588">
                <a:buFont typeface="Arial" pitchFamily="34" charset="0"/>
                <a:buChar char="•"/>
                <a:defRPr/>
              </a:pPr>
              <a:r>
                <a:rPr lang="ru-RU" sz="600" b="1" dirty="0">
                  <a:solidFill>
                    <a:prstClr val="black"/>
                  </a:solidFill>
                  <a:latin typeface="Century Gothic" panose="020B0502020202020204" pitchFamily="34" charset="0"/>
                </a:rPr>
                <a:t>Наличие отделений патологии новорожденных и выхаживания </a:t>
              </a:r>
            </a:p>
            <a:p>
              <a:pPr>
                <a:defRPr/>
              </a:pPr>
              <a:r>
                <a:rPr lang="ru-RU" sz="600" b="1" dirty="0">
                  <a:solidFill>
                    <a:prstClr val="black"/>
                  </a:solidFill>
                  <a:latin typeface="Century Gothic" panose="020B0502020202020204" pitchFamily="34" charset="0"/>
                </a:rPr>
                <a:t>       недоношенных</a:t>
              </a:r>
            </a:p>
            <a:p>
              <a:pPr marL="128588" indent="-128588">
                <a:buFont typeface="Wingdings" panose="05000000000000000000" pitchFamily="2" charset="2"/>
                <a:buChar char="ü"/>
                <a:defRPr/>
              </a:pPr>
              <a:r>
                <a:rPr lang="ru-RU" sz="600" b="1" dirty="0">
                  <a:solidFill>
                    <a:prstClr val="black"/>
                  </a:solidFill>
                  <a:latin typeface="Century Gothic" panose="020B0502020202020204" pitchFamily="34" charset="0"/>
                </a:rPr>
                <a:t>Для госпитализации беременных, рожениц и родильниц с </a:t>
              </a:r>
            </a:p>
            <a:p>
              <a:pPr>
                <a:defRPr/>
              </a:pPr>
              <a:r>
                <a:rPr lang="ru-RU" sz="600" b="1" dirty="0">
                  <a:solidFill>
                    <a:prstClr val="black"/>
                  </a:solidFill>
                  <a:latin typeface="Century Gothic" panose="020B0502020202020204" pitchFamily="34" charset="0"/>
                </a:rPr>
                <a:t>      риском реализации перинатальной патологии, </a:t>
              </a:r>
            </a:p>
            <a:p>
              <a:pPr>
                <a:defRPr/>
              </a:pPr>
              <a:r>
                <a:rPr lang="ru-RU" sz="600" b="1" dirty="0">
                  <a:solidFill>
                    <a:prstClr val="black"/>
                  </a:solidFill>
                  <a:latin typeface="Century Gothic" panose="020B0502020202020204" pitchFamily="34" charset="0"/>
                </a:rPr>
                <a:t>      преждевременными родами при сроке </a:t>
              </a:r>
              <a:r>
                <a:rPr lang="ru-RU" sz="600" b="1" dirty="0" err="1">
                  <a:solidFill>
                    <a:prstClr val="black"/>
                  </a:solidFill>
                  <a:latin typeface="Century Gothic" panose="020B0502020202020204" pitchFamily="34" charset="0"/>
                </a:rPr>
                <a:t>гестации</a:t>
              </a:r>
              <a:r>
                <a:rPr lang="ru-RU" sz="600" b="1" dirty="0">
                  <a:solidFill>
                    <a:prstClr val="black"/>
                  </a:solidFill>
                  <a:latin typeface="Century Gothic" panose="020B0502020202020204" pitchFamily="34" charset="0"/>
                </a:rPr>
                <a:t> 22-33 недели  + 6 дней</a:t>
              </a:r>
              <a:endParaRPr lang="en-US" sz="600" b="1" dirty="0">
                <a:solidFill>
                  <a:prstClr val="black"/>
                </a:solidFill>
                <a:latin typeface="Century Gothic" panose="020B0502020202020204" pitchFamily="34" charset="0"/>
              </a:endParaRPr>
            </a:p>
          </p:txBody>
        </p:sp>
        <p:sp>
          <p:nvSpPr>
            <p:cNvPr id="29" name="Rectangle 13"/>
            <p:cNvSpPr>
              <a:spLocks noChangeArrowheads="1"/>
            </p:cNvSpPr>
            <p:nvPr/>
          </p:nvSpPr>
          <p:spPr bwMode="auto">
            <a:xfrm>
              <a:off x="5330760" y="1145217"/>
              <a:ext cx="4155126" cy="1055946"/>
            </a:xfrm>
            <a:prstGeom prst="rect">
              <a:avLst/>
            </a:prstGeom>
            <a:noFill/>
            <a:ln w="34925">
              <a:solidFill>
                <a:srgbClr val="E200E2"/>
              </a:solidFill>
              <a:miter lim="800000"/>
              <a:headEnd/>
              <a:tailEnd/>
            </a:ln>
            <a:scene3d>
              <a:camera prst="orthographicFront">
                <a:rot lat="299991" lon="21599979" rev="0"/>
              </a:camera>
              <a:lightRig rig="threePt" dir="t"/>
            </a:scene3d>
          </p:spPr>
          <p:txBody>
            <a:bodyPr wrap="none" lIns="66220" tIns="33113" rIns="66220" bIns="33113" anchor="ctr"/>
            <a:lstStyle/>
            <a:p>
              <a:pPr algn="ctr">
                <a:defRPr/>
              </a:pPr>
              <a:r>
                <a:rPr lang="ru-RU" sz="675" b="1" kern="0" dirty="0">
                  <a:solidFill>
                    <a:prstClr val="black"/>
                  </a:solidFill>
                  <a:latin typeface="Century Gothic" panose="020B0502020202020204" pitchFamily="34" charset="0"/>
                </a:rPr>
                <a:t>Координационный Совет – рабочий орган НЦАГиП</a:t>
              </a:r>
            </a:p>
            <a:p>
              <a:pPr>
                <a:defRPr/>
              </a:pPr>
              <a:r>
                <a:rPr lang="ru-RU" sz="675" b="1" kern="0" dirty="0">
                  <a:solidFill>
                    <a:prstClr val="black"/>
                  </a:solidFill>
                  <a:latin typeface="Century Gothic" panose="020B0502020202020204" pitchFamily="34" charset="0"/>
                </a:rPr>
                <a:t>1. Организация работы и координации в регионах</a:t>
              </a:r>
            </a:p>
            <a:p>
              <a:pPr>
                <a:defRPr/>
              </a:pPr>
              <a:r>
                <a:rPr lang="ru-RU" sz="675" b="1" kern="0" dirty="0">
                  <a:solidFill>
                    <a:prstClr val="black"/>
                  </a:solidFill>
                  <a:latin typeface="Century Gothic" panose="020B0502020202020204" pitchFamily="34" charset="0"/>
                </a:rPr>
                <a:t>2. Разработка стандартов, алгоритмов внедрения</a:t>
              </a:r>
            </a:p>
            <a:p>
              <a:pPr>
                <a:defRPr/>
              </a:pPr>
              <a:r>
                <a:rPr lang="ru-RU" sz="675" b="1" kern="0" dirty="0">
                  <a:solidFill>
                    <a:prstClr val="black"/>
                  </a:solidFill>
                  <a:latin typeface="Century Gothic" panose="020B0502020202020204" pitchFamily="34" charset="0"/>
                </a:rPr>
                <a:t>4. Сбор и обработка информации</a:t>
              </a:r>
            </a:p>
            <a:p>
              <a:pPr>
                <a:defRPr/>
              </a:pPr>
              <a:r>
                <a:rPr lang="ru-RU" sz="675" b="1" kern="0" dirty="0">
                  <a:solidFill>
                    <a:prstClr val="black"/>
                  </a:solidFill>
                  <a:latin typeface="Century Gothic" panose="020B0502020202020204" pitchFamily="34" charset="0"/>
                </a:rPr>
                <a:t>5. Контроль качества медпомощи по индикаторам</a:t>
              </a:r>
            </a:p>
            <a:p>
              <a:pPr>
                <a:defRPr/>
              </a:pPr>
              <a:r>
                <a:rPr lang="ru-RU" sz="675" b="1" kern="0" dirty="0">
                  <a:solidFill>
                    <a:prstClr val="black"/>
                  </a:solidFill>
                  <a:latin typeface="Century Gothic" panose="020B0502020202020204" pitchFamily="34" charset="0"/>
                </a:rPr>
                <a:t>6. Организация обучения</a:t>
              </a:r>
            </a:p>
            <a:p>
              <a:pPr>
                <a:defRPr/>
              </a:pPr>
              <a:r>
                <a:rPr lang="ru-RU" sz="675" b="1" kern="0" dirty="0">
                  <a:solidFill>
                    <a:prstClr val="black"/>
                  </a:solidFill>
                  <a:latin typeface="Century Gothic" panose="020B0502020202020204" pitchFamily="34" charset="0"/>
                </a:rPr>
                <a:t>7. Практическая </a:t>
              </a:r>
              <a:r>
                <a:rPr lang="ru-RU" sz="675" b="1" kern="0" dirty="0" err="1">
                  <a:solidFill>
                    <a:prstClr val="black"/>
                  </a:solidFill>
                  <a:latin typeface="Century Gothic" panose="020B0502020202020204" pitchFamily="34" charset="0"/>
                </a:rPr>
                <a:t>курация</a:t>
              </a:r>
              <a:endParaRPr lang="ru-RU" sz="675" b="1" kern="0" dirty="0">
                <a:solidFill>
                  <a:prstClr val="black"/>
                </a:solidFill>
                <a:latin typeface="Century Gothic" panose="020B0502020202020204" pitchFamily="34" charset="0"/>
              </a:endParaRPr>
            </a:p>
          </p:txBody>
        </p:sp>
        <p:sp>
          <p:nvSpPr>
            <p:cNvPr id="8211" name="Прямоугольник 16"/>
            <p:cNvSpPr>
              <a:spLocks noChangeArrowheads="1"/>
            </p:cNvSpPr>
            <p:nvPr/>
          </p:nvSpPr>
          <p:spPr bwMode="auto">
            <a:xfrm>
              <a:off x="74585" y="4938972"/>
              <a:ext cx="312978" cy="39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ru-RU" sz="12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a:t>
              </a:r>
              <a:r>
                <a:rPr lang="ru-RU" altLang="ru-RU" sz="12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a:t>
              </a:r>
              <a:endParaRPr lang="ru-RU" altLang="ru-RU" sz="1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212" name="Прямоугольник 20"/>
            <p:cNvSpPr>
              <a:spLocks noChangeArrowheads="1"/>
            </p:cNvSpPr>
            <p:nvPr/>
          </p:nvSpPr>
          <p:spPr bwMode="auto">
            <a:xfrm>
              <a:off x="96717" y="3864964"/>
              <a:ext cx="312978" cy="39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ru-RU" sz="12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II</a:t>
              </a:r>
              <a:endParaRPr lang="ru-RU" altLang="ru-RU" sz="1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213" name="Прямоугольник 21"/>
            <p:cNvSpPr>
              <a:spLocks noChangeArrowheads="1"/>
            </p:cNvSpPr>
            <p:nvPr/>
          </p:nvSpPr>
          <p:spPr bwMode="auto">
            <a:xfrm>
              <a:off x="84125" y="2951672"/>
              <a:ext cx="362921" cy="39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ru-RU" sz="12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III</a:t>
              </a:r>
              <a:endParaRPr lang="ru-RU" altLang="ru-RU" sz="12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6" name="TextBox 15"/>
            <p:cNvSpPr txBox="1">
              <a:spLocks noChangeArrowheads="1"/>
            </p:cNvSpPr>
            <p:nvPr/>
          </p:nvSpPr>
          <p:spPr bwMode="auto">
            <a:xfrm>
              <a:off x="2371496" y="692045"/>
              <a:ext cx="1581103" cy="478922"/>
            </a:xfrm>
            <a:prstGeom prst="rect">
              <a:avLst/>
            </a:prstGeom>
            <a:solidFill>
              <a:srgbClr val="7030A0"/>
            </a:solidFill>
            <a:ln>
              <a:noFill/>
            </a:ln>
            <a:scene3d>
              <a:camera prst="orthographicFront">
                <a:rot lat="0" lon="1800000" rev="0"/>
              </a:camera>
              <a:lightRig rig="threePt" dir="t"/>
            </a:scene3d>
          </p:spPr>
          <p:txBody>
            <a:bodyPr wrap="square" lIns="49790" tIns="24895" rIns="49790" bIns="248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sz="788" b="1" dirty="0">
                  <a:solidFill>
                    <a:prstClr val="white"/>
                  </a:solidFill>
                  <a:latin typeface="Century Gothic" panose="020B0502020202020204" pitchFamily="34" charset="0"/>
                </a:rPr>
                <a:t>Национальный уровень </a:t>
              </a:r>
            </a:p>
            <a:p>
              <a:pPr algn="ctr" eaLnBrk="1" hangingPunct="1">
                <a:defRPr/>
              </a:pPr>
              <a:r>
                <a:rPr lang="ru-RU" sz="1050" b="1" dirty="0">
                  <a:solidFill>
                    <a:prstClr val="white"/>
                  </a:solidFill>
                  <a:latin typeface="Century Gothic" panose="020B0502020202020204" pitchFamily="34" charset="0"/>
                </a:rPr>
                <a:t>МЗСР РК </a:t>
              </a:r>
            </a:p>
          </p:txBody>
        </p:sp>
        <p:sp>
          <p:nvSpPr>
            <p:cNvPr id="30" name="Text Box 12"/>
            <p:cNvSpPr txBox="1">
              <a:spLocks noChangeArrowheads="1"/>
            </p:cNvSpPr>
            <p:nvPr/>
          </p:nvSpPr>
          <p:spPr bwMode="auto">
            <a:xfrm>
              <a:off x="5330760" y="142385"/>
              <a:ext cx="4145398" cy="892968"/>
            </a:xfrm>
            <a:prstGeom prst="rect">
              <a:avLst/>
            </a:prstGeom>
            <a:solidFill>
              <a:schemeClr val="bg1"/>
            </a:solidFill>
            <a:ln w="31750">
              <a:solidFill>
                <a:srgbClr val="7030A0"/>
              </a:solidFill>
              <a:miter lim="800000"/>
              <a:headEnd/>
              <a:tailEnd/>
            </a:ln>
            <a:scene3d>
              <a:camera prst="orthographicFront">
                <a:rot lat="299991" lon="21599979" rev="0"/>
              </a:camera>
              <a:lightRig rig="threePt" dir="t"/>
            </a:scene3d>
          </p:spPr>
          <p:txBody>
            <a:bodyPr wrap="none" lIns="66220" tIns="33113" rIns="66220" bIns="33113" anchor="ctr"/>
            <a:lstStyle/>
            <a:p>
              <a:pPr algn="ctr">
                <a:defRPr/>
              </a:pPr>
              <a:r>
                <a:rPr lang="ru-RU" sz="675" b="1" kern="0" dirty="0">
                  <a:solidFill>
                    <a:prstClr val="black"/>
                  </a:solidFill>
                  <a:latin typeface="Century Gothic" panose="020B0502020202020204" pitchFamily="34" charset="0"/>
                </a:rPr>
                <a:t>МЗСР РК</a:t>
              </a:r>
            </a:p>
            <a:p>
              <a:pPr>
                <a:defRPr/>
              </a:pPr>
              <a:r>
                <a:rPr lang="en-US" sz="675" b="1" kern="0" dirty="0">
                  <a:solidFill>
                    <a:prstClr val="black"/>
                  </a:solidFill>
                  <a:latin typeface="Century Gothic" panose="020B0502020202020204" pitchFamily="34" charset="0"/>
                </a:rPr>
                <a:t>1</a:t>
              </a:r>
              <a:r>
                <a:rPr lang="ru-RU" sz="675" b="1" kern="0" dirty="0">
                  <a:solidFill>
                    <a:prstClr val="black"/>
                  </a:solidFill>
                  <a:latin typeface="Century Gothic" panose="020B0502020202020204" pitchFamily="34" charset="0"/>
                </a:rPr>
                <a:t>. Организация работы Координационного совета (КС)</a:t>
              </a:r>
            </a:p>
            <a:p>
              <a:pPr>
                <a:defRPr/>
              </a:pPr>
              <a:r>
                <a:rPr lang="ru-RU" sz="675" b="1" kern="0" dirty="0">
                  <a:solidFill>
                    <a:prstClr val="black"/>
                  </a:solidFill>
                  <a:latin typeface="Century Gothic" panose="020B0502020202020204" pitchFamily="34" charset="0"/>
                </a:rPr>
                <a:t>2. Контроль работы КС по национальным индикаторам</a:t>
              </a:r>
            </a:p>
            <a:p>
              <a:pPr>
                <a:defRPr/>
              </a:pPr>
              <a:r>
                <a:rPr lang="en-US" sz="675" b="1" kern="0" dirty="0">
                  <a:solidFill>
                    <a:prstClr val="black"/>
                  </a:solidFill>
                  <a:latin typeface="Century Gothic" panose="020B0502020202020204" pitchFamily="34" charset="0"/>
                </a:rPr>
                <a:t>3</a:t>
              </a:r>
              <a:r>
                <a:rPr lang="ru-RU" sz="675" b="1" kern="0" dirty="0">
                  <a:solidFill>
                    <a:prstClr val="black"/>
                  </a:solidFill>
                  <a:latin typeface="Century Gothic" panose="020B0502020202020204" pitchFamily="34" charset="0"/>
                </a:rPr>
                <a:t>. Утверждение регламентов, инструкций, алгоритмов</a:t>
              </a:r>
            </a:p>
            <a:p>
              <a:pPr>
                <a:defRPr/>
              </a:pPr>
              <a:r>
                <a:rPr lang="en-US" sz="675" b="1" kern="0" dirty="0">
                  <a:solidFill>
                    <a:prstClr val="black"/>
                  </a:solidFill>
                  <a:latin typeface="Century Gothic" panose="020B0502020202020204" pitchFamily="34" charset="0"/>
                </a:rPr>
                <a:t>4</a:t>
              </a:r>
              <a:r>
                <a:rPr lang="ru-RU" sz="675" b="1" kern="0" dirty="0">
                  <a:solidFill>
                    <a:prstClr val="black"/>
                  </a:solidFill>
                  <a:latin typeface="Century Gothic" panose="020B0502020202020204" pitchFamily="34" charset="0"/>
                </a:rPr>
                <a:t>. Межведомственная координация</a:t>
              </a:r>
            </a:p>
          </p:txBody>
        </p:sp>
        <p:sp>
          <p:nvSpPr>
            <p:cNvPr id="8216" name="Text Box 10"/>
            <p:cNvSpPr txBox="1">
              <a:spLocks noChangeArrowheads="1"/>
            </p:cNvSpPr>
            <p:nvPr/>
          </p:nvSpPr>
          <p:spPr bwMode="auto">
            <a:xfrm>
              <a:off x="5362223" y="5459754"/>
              <a:ext cx="4178886" cy="129089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66220" tIns="33113" rIns="66220" bIns="33113">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endParaRPr lang="ru-RU" altLang="ru-RU" sz="675" b="1" dirty="0">
                <a:solidFill>
                  <a:prstClr val="black"/>
                </a:solidFill>
                <a:latin typeface="Century Gothic" panose="020B0502020202020204" pitchFamily="34" charset="0"/>
              </a:endParaRPr>
            </a:p>
            <a:p>
              <a:pPr>
                <a:buFont typeface="Arial" panose="020B0604020202020204" pitchFamily="34" charset="0"/>
                <a:buChar char="•"/>
              </a:pPr>
              <a:r>
                <a:rPr lang="ru-RU" altLang="ru-RU" sz="675" b="1" dirty="0" err="1">
                  <a:solidFill>
                    <a:prstClr val="black"/>
                  </a:solidFill>
                  <a:latin typeface="Century Gothic" panose="020B0502020202020204" pitchFamily="34" charset="0"/>
                </a:rPr>
                <a:t>Мед.персонал</a:t>
              </a:r>
              <a:r>
                <a:rPr lang="ru-RU" altLang="ru-RU" sz="675" b="1" dirty="0">
                  <a:solidFill>
                    <a:prstClr val="black"/>
                  </a:solidFill>
                  <a:latin typeface="Century Gothic" panose="020B0502020202020204" pitchFamily="34" charset="0"/>
                </a:rPr>
                <a:t>, владеющий эффективным перинатальными технологиями</a:t>
              </a:r>
            </a:p>
            <a:p>
              <a:pPr>
                <a:buFont typeface="Arial" panose="020B0604020202020204" pitchFamily="34" charset="0"/>
                <a:buChar char="•"/>
              </a:pPr>
              <a:r>
                <a:rPr lang="ru-RU" altLang="ru-RU" sz="675" b="1" dirty="0">
                  <a:solidFill>
                    <a:prstClr val="black"/>
                  </a:solidFill>
                  <a:latin typeface="Century Gothic" panose="020B0502020202020204" pitchFamily="34" charset="0"/>
                </a:rPr>
                <a:t>Наличие клинической</a:t>
              </a:r>
              <a:r>
                <a:rPr lang="en-US" altLang="ru-RU" sz="675" b="1" dirty="0">
                  <a:solidFill>
                    <a:prstClr val="black"/>
                  </a:solidFill>
                  <a:latin typeface="Century Gothic" panose="020B0502020202020204" pitchFamily="34" charset="0"/>
                </a:rPr>
                <a:t> </a:t>
              </a:r>
              <a:r>
                <a:rPr lang="ru-RU" altLang="ru-RU" sz="675" b="1" dirty="0">
                  <a:solidFill>
                    <a:prstClr val="black"/>
                  </a:solidFill>
                  <a:latin typeface="Century Gothic" panose="020B0502020202020204" pitchFamily="34" charset="0"/>
                </a:rPr>
                <a:t>и б/х лаборатории</a:t>
              </a:r>
            </a:p>
            <a:p>
              <a:pPr>
                <a:buFont typeface="Arial" panose="020B0604020202020204" pitchFamily="34" charset="0"/>
                <a:buChar char="•"/>
              </a:pPr>
              <a:r>
                <a:rPr lang="ru-RU" altLang="ru-RU" sz="675" b="1" dirty="0">
                  <a:solidFill>
                    <a:prstClr val="black"/>
                  </a:solidFill>
                  <a:latin typeface="Century Gothic" panose="020B0502020202020204" pitchFamily="34" charset="0"/>
                </a:rPr>
                <a:t>Круглосуточный пост неонатологов</a:t>
              </a:r>
            </a:p>
            <a:p>
              <a:pPr>
                <a:buFont typeface="Wingdings" panose="05000000000000000000" pitchFamily="2" charset="2"/>
                <a:buChar char="ü"/>
              </a:pPr>
              <a:r>
                <a:rPr lang="ru-RU" altLang="ru-RU" sz="675" b="1" dirty="0">
                  <a:solidFill>
                    <a:prstClr val="black"/>
                  </a:solidFill>
                  <a:latin typeface="Century Gothic" panose="020B0502020202020204" pitchFamily="34" charset="0"/>
                </a:rPr>
                <a:t>Для женщин с неосложненной беременностью и физиологическими родами</a:t>
              </a:r>
            </a:p>
            <a:p>
              <a:pPr marL="0" indent="0"/>
              <a:endParaRPr lang="ru-RU" altLang="ru-RU" sz="675" b="1" dirty="0">
                <a:solidFill>
                  <a:prstClr val="black"/>
                </a:solidFill>
                <a:latin typeface="Century Gothic" panose="020B0502020202020204" pitchFamily="34" charset="0"/>
              </a:endParaRPr>
            </a:p>
            <a:p>
              <a:pPr marL="0" indent="0"/>
              <a:endParaRPr lang="ru-RU" altLang="ru-RU" sz="675" b="1" dirty="0">
                <a:solidFill>
                  <a:prstClr val="black"/>
                </a:solidFill>
                <a:latin typeface="Century Gothic" panose="020B0502020202020204" pitchFamily="34" charset="0"/>
              </a:endParaRPr>
            </a:p>
          </p:txBody>
        </p:sp>
        <p:sp>
          <p:nvSpPr>
            <p:cNvPr id="23" name="Трапеция 22"/>
            <p:cNvSpPr/>
            <p:nvPr/>
          </p:nvSpPr>
          <p:spPr>
            <a:xfrm rot="120000">
              <a:off x="1528198" y="2237305"/>
              <a:ext cx="2710766" cy="662414"/>
            </a:xfrm>
            <a:prstGeom prst="trapezoid">
              <a:avLst/>
            </a:prstGeom>
            <a:solidFill>
              <a:schemeClr val="tx2"/>
            </a:solidFill>
            <a:ln>
              <a:noFill/>
            </a:ln>
            <a:scene3d>
              <a:camera prst="orthographicFront">
                <a:rot lat="0" lon="2400000" rev="0"/>
              </a:camera>
              <a:lightRig rig="threePt" dir="t"/>
            </a:scene3d>
          </p:spPr>
          <p:txBody>
            <a:bodyPr lIns="66220" tIns="33113" rIns="66220" bIns="33113">
              <a:spAutoFit/>
            </a:bodyPr>
            <a:lstStyle/>
            <a:p>
              <a:pPr algn="ctr" defTabSz="717947">
                <a:defRPr/>
              </a:pPr>
              <a:r>
                <a:rPr lang="ru-RU" sz="825" b="1" dirty="0">
                  <a:solidFill>
                    <a:prstClr val="white"/>
                  </a:solidFill>
                  <a:latin typeface="Century Gothic" panose="020B0502020202020204" pitchFamily="34" charset="0"/>
                </a:rPr>
                <a:t>Республиканские центры и профильные специализированные центры</a:t>
              </a:r>
            </a:p>
          </p:txBody>
        </p:sp>
      </p:grpSp>
      <p:sp>
        <p:nvSpPr>
          <p:cNvPr id="31" name="Прямоугольник 30"/>
          <p:cNvSpPr/>
          <p:nvPr/>
        </p:nvSpPr>
        <p:spPr>
          <a:xfrm>
            <a:off x="590171" y="232868"/>
            <a:ext cx="8206381" cy="404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dirty="0">
              <a:solidFill>
                <a:prstClr val="white"/>
              </a:solidFill>
            </a:endParaRPr>
          </a:p>
        </p:txBody>
      </p:sp>
      <p:sp>
        <p:nvSpPr>
          <p:cNvPr id="8197" name="TextBox 6"/>
          <p:cNvSpPr txBox="1">
            <a:spLocks noChangeArrowheads="1"/>
          </p:cNvSpPr>
          <p:nvPr/>
        </p:nvSpPr>
        <p:spPr bwMode="auto">
          <a:xfrm>
            <a:off x="1878818" y="260350"/>
            <a:ext cx="5300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buClr>
                <a:srgbClr val="C00000"/>
              </a:buClr>
            </a:pPr>
            <a:r>
              <a:rPr lang="ru-RU" altLang="ru-RU" sz="1500" b="1" dirty="0">
                <a:solidFill>
                  <a:srgbClr val="C00000"/>
                </a:solidFill>
                <a:latin typeface="Century Gothic" panose="020B0502020202020204" pitchFamily="34" charset="0"/>
              </a:rPr>
              <a:t>Структура организации интегрированной модели «РОДОВСПОМОЖЕНИЕ»</a:t>
            </a:r>
            <a:r>
              <a:rPr lang="kk-KZ" altLang="ru-RU" sz="1500" b="1" dirty="0">
                <a:solidFill>
                  <a:srgbClr val="C00000"/>
                </a:solidFill>
                <a:latin typeface="Century Gothic" panose="020B0502020202020204" pitchFamily="34" charset="0"/>
              </a:rPr>
              <a:t> </a:t>
            </a:r>
            <a:endParaRPr lang="ru-RU" altLang="ru-RU" sz="1500" b="1" dirty="0">
              <a:solidFill>
                <a:srgbClr val="C00000"/>
              </a:solidFill>
              <a:latin typeface="Century Gothic" panose="020B0502020202020204" pitchFamily="34" charset="0"/>
            </a:endParaRPr>
          </a:p>
        </p:txBody>
      </p:sp>
      <p:sp>
        <p:nvSpPr>
          <p:cNvPr id="33" name="Text Box 12"/>
          <p:cNvSpPr txBox="1">
            <a:spLocks noChangeArrowheads="1"/>
          </p:cNvSpPr>
          <p:nvPr/>
        </p:nvSpPr>
        <p:spPr bwMode="auto">
          <a:xfrm>
            <a:off x="838049" y="1603778"/>
            <a:ext cx="1443657" cy="410171"/>
          </a:xfrm>
          <a:prstGeom prst="rect">
            <a:avLst/>
          </a:prstGeom>
          <a:solidFill>
            <a:schemeClr val="bg1"/>
          </a:solidFill>
          <a:ln w="31750">
            <a:solidFill>
              <a:srgbClr val="7030A0"/>
            </a:solidFill>
            <a:miter lim="800000"/>
            <a:headEnd/>
            <a:tailEnd/>
          </a:ln>
          <a:scene3d>
            <a:camera prst="orthographicFront">
              <a:rot lat="299991" lon="21599979" rev="0"/>
            </a:camera>
            <a:lightRig rig="threePt" dir="t"/>
          </a:scene3d>
        </p:spPr>
        <p:txBody>
          <a:bodyPr wrap="none" lIns="66220" tIns="33113" rIns="66220" bIns="33113" anchor="ctr"/>
          <a:lstStyle/>
          <a:p>
            <a:pPr algn="ctr">
              <a:defRPr/>
            </a:pPr>
            <a:r>
              <a:rPr lang="ru-RU" sz="825" b="1" kern="0" dirty="0">
                <a:solidFill>
                  <a:prstClr val="black"/>
                </a:solidFill>
                <a:latin typeface="Century Gothic" panose="020B0502020202020204" pitchFamily="34" charset="0"/>
              </a:rPr>
              <a:t>Республиканский уровень</a:t>
            </a:r>
          </a:p>
        </p:txBody>
      </p:sp>
      <p:sp>
        <p:nvSpPr>
          <p:cNvPr id="34" name="Text Box 12"/>
          <p:cNvSpPr txBox="1">
            <a:spLocks noChangeArrowheads="1"/>
          </p:cNvSpPr>
          <p:nvPr/>
        </p:nvSpPr>
        <p:spPr bwMode="auto">
          <a:xfrm>
            <a:off x="838050" y="2740207"/>
            <a:ext cx="1385305" cy="410171"/>
          </a:xfrm>
          <a:prstGeom prst="rect">
            <a:avLst/>
          </a:prstGeom>
          <a:solidFill>
            <a:schemeClr val="bg1"/>
          </a:solidFill>
          <a:ln w="31750">
            <a:solidFill>
              <a:srgbClr val="7030A0"/>
            </a:solidFill>
            <a:miter lim="800000"/>
            <a:headEnd/>
            <a:tailEnd/>
          </a:ln>
          <a:scene3d>
            <a:camera prst="orthographicFront">
              <a:rot lat="299991" lon="21599979" rev="0"/>
            </a:camera>
            <a:lightRig rig="threePt" dir="t"/>
          </a:scene3d>
        </p:spPr>
        <p:txBody>
          <a:bodyPr wrap="none" lIns="66220" tIns="33113" rIns="66220" bIns="33113" anchor="ctr"/>
          <a:lstStyle/>
          <a:p>
            <a:pPr algn="ctr">
              <a:defRPr/>
            </a:pPr>
            <a:r>
              <a:rPr lang="ru-RU" sz="825" b="1" kern="0" dirty="0">
                <a:solidFill>
                  <a:prstClr val="black"/>
                </a:solidFill>
                <a:latin typeface="Century Gothic" panose="020B0502020202020204" pitchFamily="34" charset="0"/>
              </a:rPr>
              <a:t>Региональный уровень</a:t>
            </a:r>
          </a:p>
        </p:txBody>
      </p:sp>
      <p:cxnSp>
        <p:nvCxnSpPr>
          <p:cNvPr id="6" name="Прямая со стрелкой 5"/>
          <p:cNvCxnSpPr/>
          <p:nvPr/>
        </p:nvCxnSpPr>
        <p:spPr>
          <a:xfrm flipV="1">
            <a:off x="900627" y="3326503"/>
            <a:ext cx="1084645" cy="18085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2364505" y="2030588"/>
            <a:ext cx="429632" cy="672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4185287" y="1759619"/>
            <a:ext cx="1016151" cy="90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4185287" y="2499560"/>
            <a:ext cx="1016151" cy="9024"/>
          </a:xfrm>
          <a:prstGeom prst="straightConnector1">
            <a:avLst/>
          </a:prstGeom>
          <a:ln w="38100">
            <a:solidFill>
              <a:srgbClr val="F83DFD"/>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4499588" y="3420930"/>
            <a:ext cx="793771" cy="801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045555" y="3013601"/>
            <a:ext cx="1247804" cy="126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4778983" y="4163902"/>
            <a:ext cx="514376" cy="17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806163" y="5453291"/>
            <a:ext cx="514376" cy="17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039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YBU_.WVLy0a5AAIkTaTOdw"/>
</p:tagLst>
</file>

<file path=ppt/tags/tag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YBU_.WVLy0a5AAIkTaTOdw"/>
</p:tagLst>
</file>

<file path=ppt/tags/tag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YBU_.WVLy0a5AAIkTaTOd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2138</TotalTime>
  <Words>4052</Words>
  <Application>Microsoft Office PowerPoint</Application>
  <PresentationFormat>Экран (4:3)</PresentationFormat>
  <Paragraphs>513</Paragraphs>
  <Slides>21</Slides>
  <Notes>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4</vt:i4>
      </vt:variant>
      <vt:variant>
        <vt:lpstr>Внедренные серверы OLE</vt:lpstr>
      </vt:variant>
      <vt:variant>
        <vt:i4>1</vt:i4>
      </vt:variant>
      <vt:variant>
        <vt:lpstr>Заголовки слайдов</vt:lpstr>
      </vt:variant>
      <vt:variant>
        <vt:i4>21</vt:i4>
      </vt:variant>
    </vt:vector>
  </HeadingPairs>
  <TitlesOfParts>
    <vt:vector size="34" baseType="lpstr">
      <vt:lpstr>Arial</vt:lpstr>
      <vt:lpstr>Arial Black</vt:lpstr>
      <vt:lpstr>Arial Narrow</vt:lpstr>
      <vt:lpstr>Calibri</vt:lpstr>
      <vt:lpstr>Calibri Light</vt:lpstr>
      <vt:lpstr>Century Gothic</vt:lpstr>
      <vt:lpstr>Times New Roman</vt:lpstr>
      <vt:lpstr>Wingdings</vt:lpstr>
      <vt:lpstr>Тема Office</vt:lpstr>
      <vt:lpstr>2_Тема Office</vt:lpstr>
      <vt:lpstr>3_Тема Office</vt:lpstr>
      <vt:lpstr>1_Тема Office</vt:lpstr>
      <vt:lpstr>Слайд</vt:lpstr>
      <vt:lpstr>Интегрированная модель службы родовспоможения  в Республике Казахстан</vt:lpstr>
      <vt:lpstr>Здоровье женщины – здоровье нации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ИНТЕГРИРОВАННАЯ МОДЕЛЬ ОКАЗАНИЯ МЕДИЦИНСКОЙ ПОМОЩИ</vt:lpstr>
      <vt:lpstr>ИНТЕГРИРОВАННАЯ МОДЕЛЬ ОКАЗАНИЯ МЕДИЦИНСКОЙ ПОМОЩИ</vt:lpstr>
      <vt:lpstr>Программы управления заболеваниями (ПУЗ)</vt:lpstr>
      <vt:lpstr>Презентация PowerPoint</vt:lpstr>
      <vt:lpstr>Презентация PowerPoint</vt:lpstr>
      <vt:lpstr>Методы  конфиденциального аудита</vt:lpstr>
      <vt:lpstr>ИНТЕГРИРОВАННАЯ МОДЕЛЬ ОКАЗАНИЯ МЕДИЦИНСКОЙ ПОМОЩИ</vt:lpstr>
      <vt:lpstr>ИНТЕГРИРОВАННАЯ МОДЕЛЬ ОКАЗАНИЯ МЕДИЦИНСКОЙ ПОМОЩИ</vt:lpstr>
      <vt:lpstr>ИНТЕГРИРОВАННАЯ МОДЕЛЬ ОКАЗАНИЯ МЕДИЦИНСКОЙ ПОМОЩИ</vt:lpstr>
      <vt:lpstr>Презентация PowerPoint</vt:lpstr>
      <vt:lpstr>ИНТЕГРИРОВАННАЯ МОДЕЛЬ ОКАЗАНИЯ МЕДИЦИНСКОЙ ПОМОЩИ </vt:lpstr>
      <vt:lpstr> ИНТЕГРИРОВАННАЯ МОДЕЛЬ ОКАЗАНИЯ МЕДИЦИНСКОЙ ПОМОЩИ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HP</cp:lastModifiedBy>
  <cp:revision>86</cp:revision>
  <dcterms:created xsi:type="dcterms:W3CDTF">2017-04-26T05:47:31Z</dcterms:created>
  <dcterms:modified xsi:type="dcterms:W3CDTF">2020-12-02T08:49:24Z</dcterms:modified>
</cp:coreProperties>
</file>