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CF7768D-EA28-43C3-AEBA-A6DDF706520B}"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20EB91-F886-4E97-AB1E-7F0F6EAEFFD7}"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14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CF7768D-EA28-43C3-AEBA-A6DDF706520B}"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176605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CF7768D-EA28-43C3-AEBA-A6DDF706520B}"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346422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CF7768D-EA28-43C3-AEBA-A6DDF706520B}"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169288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F7768D-EA28-43C3-AEBA-A6DDF706520B}"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20EB91-F886-4E97-AB1E-7F0F6EAEFFD7}"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656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CF7768D-EA28-43C3-AEBA-A6DDF706520B}"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127793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CF7768D-EA28-43C3-AEBA-A6DDF706520B}" type="datetimeFigureOut">
              <a:rPr lang="ru-RU" smtClean="0"/>
              <a:t>18.10.2020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71964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CF7768D-EA28-43C3-AEBA-A6DDF706520B}" type="datetimeFigureOut">
              <a:rPr lang="ru-RU" smtClean="0"/>
              <a:t>18.10.2020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659762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F7768D-EA28-43C3-AEBA-A6DDF706520B}" type="datetimeFigureOut">
              <a:rPr lang="ru-RU" smtClean="0"/>
              <a:t>18.10.2020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585765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CF7768D-EA28-43C3-AEBA-A6DDF706520B}" type="datetimeFigureOut">
              <a:rPr lang="ru-RU" smtClean="0"/>
              <a:t>18.10.2020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20EB91-F886-4E97-AB1E-7F0F6EAEFFD7}" type="slidenum">
              <a:rPr lang="ru-RU" smtClean="0"/>
              <a:t>‹#›</a:t>
            </a:fld>
            <a:endParaRPr lang="ru-RU"/>
          </a:p>
        </p:txBody>
      </p:sp>
    </p:spTree>
    <p:extLst>
      <p:ext uri="{BB962C8B-B14F-4D97-AF65-F5344CB8AC3E}">
        <p14:creationId xmlns:p14="http://schemas.microsoft.com/office/powerpoint/2010/main" val="208547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CF7768D-EA28-43C3-AEBA-A6DDF706520B}"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20EB91-F886-4E97-AB1E-7F0F6EAEFFD7}" type="slidenum">
              <a:rPr lang="ru-RU" smtClean="0"/>
              <a:t>‹#›</a:t>
            </a:fld>
            <a:endParaRPr lang="ru-RU"/>
          </a:p>
        </p:txBody>
      </p:sp>
    </p:spTree>
    <p:extLst>
      <p:ext uri="{BB962C8B-B14F-4D97-AF65-F5344CB8AC3E}">
        <p14:creationId xmlns:p14="http://schemas.microsoft.com/office/powerpoint/2010/main" val="3114355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CF7768D-EA28-43C3-AEBA-A6DDF706520B}" type="datetimeFigureOut">
              <a:rPr lang="ru-RU" smtClean="0"/>
              <a:t>18.10.2020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B20EB91-F886-4E97-AB1E-7F0F6EAEFFD7}"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137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502863"/>
          </a:xfrm>
        </p:spPr>
        <p:txBody>
          <a:bodyPr>
            <a:normAutofit/>
          </a:bodyPr>
          <a:lstStyle/>
          <a:p>
            <a:pPr algn="ctr"/>
            <a:r>
              <a:rPr lang="ru-RU" sz="2800" b="1" dirty="0">
                <a:latin typeface="Times New Roman" panose="02020603050405020304" pitchFamily="18" charset="0"/>
                <a:cs typeface="Times New Roman" panose="02020603050405020304" pitchFamily="18" charset="0"/>
              </a:rPr>
              <a:t>Состояния перетренированности, переутомления, перегорания. Причины возникновения этих состояний у спортсменов в тренировочной деятельности</a:t>
            </a: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2</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7234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37325"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формулировании модели процесса осознанной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 А. </a:t>
            </a:r>
            <a:r>
              <a:rPr lang="ru-RU" dirty="0" err="1" smtClean="0">
                <a:latin typeface="Times New Roman" panose="02020603050405020304" pitchFamily="18" charset="0"/>
                <a:cs typeface="Times New Roman" panose="02020603050405020304" pitchFamily="18" charset="0"/>
              </a:rPr>
              <a:t>Конопкин</a:t>
            </a:r>
            <a:r>
              <a:rPr lang="ru-RU" dirty="0" smtClean="0">
                <a:latin typeface="Times New Roman" panose="02020603050405020304" pitchFamily="18" charset="0"/>
                <a:cs typeface="Times New Roman" panose="02020603050405020304" pitchFamily="18" charset="0"/>
              </a:rPr>
              <a:t> счел адекватным применение системно-функционального подхода к анализу структуры регуляторных процессов. Это позволило ему представить процесс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как целостную, информационно открытую систему, деятельность которой осуществляется</a:t>
            </a:r>
          </a:p>
          <a:p>
            <a:pPr algn="just"/>
            <a:r>
              <a:rPr lang="ru-RU" dirty="0" smtClean="0">
                <a:latin typeface="Times New Roman" panose="02020603050405020304" pitchFamily="18" charset="0"/>
                <a:cs typeface="Times New Roman" panose="02020603050405020304" pitchFamily="18" charset="0"/>
              </a:rPr>
              <a:t>через взаимодействие функциональных звеньев. Основанием для выделения функциональных звеньев является свойственные им характерные регуляторные функции, системное взаимодействие которых определяет целостный процесс регуляции, </a:t>
            </a:r>
            <a:r>
              <a:rPr lang="ru-RU" dirty="0" err="1" smtClean="0">
                <a:latin typeface="Times New Roman" panose="02020603050405020304" pitchFamily="18" charset="0"/>
                <a:cs typeface="Times New Roman" panose="02020603050405020304" pitchFamily="18" charset="0"/>
              </a:rPr>
              <a:t>делающтй</a:t>
            </a:r>
            <a:r>
              <a:rPr lang="ru-RU" dirty="0" smtClean="0">
                <a:latin typeface="Times New Roman" panose="02020603050405020304" pitchFamily="18" charset="0"/>
                <a:cs typeface="Times New Roman" panose="02020603050405020304" pitchFamily="18" charset="0"/>
              </a:rPr>
              <a:t> возможным достижение поставленной субъектом цели. Следовательно, функциональные звенья и реализуют процесс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Каждое функциональное звено модели выполняет свою специфическую функцию. Системная согласованность актов этих звеньев позволяет эффективно осуществлять целенаправленную активность. Независимо от того, насколько сложна деятельность в процессе регуляции, должны участвовать все звенья функциональной структуры. </a:t>
            </a:r>
            <a:r>
              <a:rPr lang="ru-RU" dirty="0" err="1" smtClean="0">
                <a:latin typeface="Times New Roman" panose="02020603050405020304" pitchFamily="18" charset="0"/>
                <a:cs typeface="Times New Roman" panose="02020603050405020304" pitchFamily="18" charset="0"/>
              </a:rPr>
              <a:t>Несформированность</a:t>
            </a:r>
            <a:r>
              <a:rPr lang="ru-RU" dirty="0" smtClean="0">
                <a:latin typeface="Times New Roman" panose="02020603050405020304" pitchFamily="18" charset="0"/>
                <a:cs typeface="Times New Roman" panose="02020603050405020304" pitchFamily="18" charset="0"/>
              </a:rPr>
              <a:t> или полное отсутствие какого-либо функционального звена делает</a:t>
            </a:r>
          </a:p>
          <a:p>
            <a:pPr algn="just"/>
            <a:r>
              <a:rPr lang="ru-RU" dirty="0" smtClean="0">
                <a:latin typeface="Times New Roman" panose="02020603050405020304" pitchFamily="18" charset="0"/>
                <a:cs typeface="Times New Roman" panose="02020603050405020304" pitchFamily="18" charset="0"/>
              </a:rPr>
              <a:t>регуляцию структурно неполноценной, и, соответственно, лишает возможности целенаправленно управлять деятельностью. По мере развития человека усложняется содержание и структура его произвольной активности, усложняется ОСС, что определяет развитие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Структура произвольной активности начинает развиваться в детстве в рамках ведущих видов деятельности ребенка (предметная, игровая и т.д.). Формирование в этих видах регуляции деятельности особенно значимо, так как ее </a:t>
            </a:r>
            <a:r>
              <a:rPr lang="ru-RU" dirty="0" err="1" smtClean="0">
                <a:latin typeface="Times New Roman" panose="02020603050405020304" pitchFamily="18" charset="0"/>
                <a:cs typeface="Times New Roman" panose="02020603050405020304" pitchFamily="18" charset="0"/>
              </a:rPr>
              <a:t>сформированность</a:t>
            </a:r>
            <a:r>
              <a:rPr lang="ru-RU" dirty="0" smtClean="0">
                <a:latin typeface="Times New Roman" panose="02020603050405020304" pitchFamily="18" charset="0"/>
                <a:cs typeface="Times New Roman" panose="02020603050405020304" pitchFamily="18" charset="0"/>
              </a:rPr>
              <a:t> является важным условием реализации разных и более сложных форм деятельности. По мнению О. А. </a:t>
            </a:r>
            <a:r>
              <a:rPr lang="ru-RU" dirty="0" err="1" smtClean="0">
                <a:latin typeface="Times New Roman" panose="02020603050405020304" pitchFamily="18" charset="0"/>
                <a:cs typeface="Times New Roman" panose="02020603050405020304" pitchFamily="18" charset="0"/>
              </a:rPr>
              <a:t>Конопкина</a:t>
            </a:r>
            <a:r>
              <a:rPr lang="ru-RU" dirty="0" smtClean="0">
                <a:latin typeface="Times New Roman" panose="02020603050405020304" pitchFamily="18" charset="0"/>
                <a:cs typeface="Times New Roman" panose="02020603050405020304" pitchFamily="18" charset="0"/>
              </a:rPr>
              <a:t>, дефекты функциональной структуры регуляции наблюдаются обычно в тех видах деятельности, для которых сенсорная информация не является определяющей. Регуляция такой деятельности требует, как правило, развитого внутреннего плана действий, который определяет анализ условий, для нахождения способов действий, для оценки результатов деятельности и для других регуляторных функций. </a:t>
            </a:r>
          </a:p>
          <a:p>
            <a:pPr algn="just"/>
            <a:r>
              <a:rPr lang="ru-RU" dirty="0" smtClean="0">
                <a:latin typeface="Times New Roman" panose="02020603050405020304" pitchFamily="18" charset="0"/>
                <a:cs typeface="Times New Roman" panose="02020603050405020304" pitchFamily="18" charset="0"/>
              </a:rPr>
              <a:t>Высокий уровень развитости общей способности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(ОСС) является показателем высокого уровня психического развития на каждом этапе онтогенеза. Следовательно, развитие ОСС на всех этапах онтогенеза является одной из наиважнейших задач обучения и саморазвития.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68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37325"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Владение навыками произвольной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свидетельствует об умении человека осознавать цели деятельности, планировать систему действий, направленных на достижение этих целей, моделировать условия для наилучшего разрешения задач, контролировать и корректировать программу действия в зависимости от возникшей ситуации, что, в целом, говорит о высокой способности адаптации к окружающей действительности. При стихийном формировании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 процессе психического развития часто не достигает не только высокого, но и удовлетворительного уровня. Известно, что конкретная деятельность оказывает огромное влияние на становление субъекта деятельности. «Формирование единой для множества разных деятельностей системы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позволяет подготовить человека в будущем к перемене поведения в трансформирующихся ситуациях, адаптации к постоянно меняющимся условиям деятельности». Поэтапное совершенствование системы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 процессе профессионализации формируется осознанным пониманием себя как субъекта деятельности, появляется индивидуальный стиль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Исследованиями В.И. </a:t>
            </a:r>
            <a:r>
              <a:rPr lang="ru-RU" dirty="0" err="1" smtClean="0">
                <a:latin typeface="Times New Roman" panose="02020603050405020304" pitchFamily="18" charset="0"/>
                <a:cs typeface="Times New Roman" panose="02020603050405020304" pitchFamily="18" charset="0"/>
              </a:rPr>
              <a:t>Моросановой</a:t>
            </a:r>
            <a:r>
              <a:rPr lang="ru-RU" dirty="0" smtClean="0">
                <a:latin typeface="Times New Roman" panose="02020603050405020304" pitchFamily="18" charset="0"/>
                <a:cs typeface="Times New Roman" panose="02020603050405020304" pitchFamily="18" charset="0"/>
              </a:rPr>
              <a:t> было показано, что индивидуальный стиль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характеризуются тем «…как человек планирует и программирует достижение цели, учитывает значимые внешние и внутренние условия, оценивает результаты и корректирует свою активность для достижения субъективно-приемлемых результатов. … разная степень развитости основных процессов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определяется личностными, характерологическими особенностями человека. Выделение сильной и слабой сторон стиля не является структурной характеристикой, а определяется внешними требованиями, в частности, регуляторными особенностями выполняемой деятельности. Профиль регуляции считается гармоничным, если все основные процессы или звенья регуляции развиты примерно на одном уровне. Он может быть сформирован на различном общем уровне регуляции: на высоком уровне все звенья регуляции будут относительно в равной степени хорошо развиты и взаимосвязаны, на низком уровне будет наблюдаться их одинаково слабое развитие и низкая взаимосвязь». Формирование индивидуального стиля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спортсмена происходит в условиях освоения психологической структуры спортивной деятельности.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спортсмена проявляется в его способности произвольно регулировать эмоциональные и функциональные состояния, а так же в характере самоконтроля соревновательного поведения.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080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Исследования И.М. </a:t>
            </a:r>
            <a:r>
              <a:rPr lang="ru-RU" dirty="0" err="1" smtClean="0">
                <a:latin typeface="Times New Roman" panose="02020603050405020304" pitchFamily="18" charset="0"/>
                <a:cs typeface="Times New Roman" panose="02020603050405020304" pitchFamily="18" charset="0"/>
              </a:rPr>
              <a:t>Мережниковой</a:t>
            </a:r>
            <a:r>
              <a:rPr lang="ru-RU" dirty="0" smtClean="0">
                <a:latin typeface="Times New Roman" panose="02020603050405020304" pitchFamily="18" charset="0"/>
                <a:cs typeface="Times New Roman" panose="02020603050405020304" pitchFamily="18" charset="0"/>
              </a:rPr>
              <a:t>, Е.В. </a:t>
            </a:r>
            <a:r>
              <a:rPr lang="ru-RU" dirty="0" err="1" smtClean="0">
                <a:latin typeface="Times New Roman" panose="02020603050405020304" pitchFamily="18" charset="0"/>
                <a:cs typeface="Times New Roman" panose="02020603050405020304" pitchFamily="18" charset="0"/>
              </a:rPr>
              <a:t>Шевковой</a:t>
            </a:r>
            <a:r>
              <a:rPr lang="ru-RU" dirty="0" smtClean="0">
                <a:latin typeface="Times New Roman" panose="02020603050405020304" pitchFamily="18" charset="0"/>
                <a:cs typeface="Times New Roman" panose="02020603050405020304" pitchFamily="18" charset="0"/>
              </a:rPr>
              <a:t> системы </a:t>
            </a:r>
            <a:r>
              <a:rPr lang="ru-RU" dirty="0" err="1" smtClean="0">
                <a:latin typeface="Times New Roman" panose="02020603050405020304" pitchFamily="18" charset="0"/>
                <a:cs typeface="Times New Roman" panose="02020603050405020304" pitchFamily="18" charset="0"/>
              </a:rPr>
              <a:t>саморегуляцииспортсменов</a:t>
            </a:r>
            <a:r>
              <a:rPr lang="ru-RU" dirty="0" smtClean="0">
                <a:latin typeface="Times New Roman" panose="02020603050405020304" pitchFamily="18" charset="0"/>
                <a:cs typeface="Times New Roman" panose="02020603050405020304" pitchFamily="18" charset="0"/>
              </a:rPr>
              <a:t> высокого класса показывают, что спортсмены-профессионалы отличаются более высоким уровнем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 сравнению с любителями. Профессионалы самостоятельно и гибко реагируют на изменение условий деятельности. И.М. </a:t>
            </a:r>
            <a:r>
              <a:rPr lang="ru-RU" dirty="0" err="1" smtClean="0">
                <a:latin typeface="Times New Roman" panose="02020603050405020304" pitchFamily="18" charset="0"/>
                <a:cs typeface="Times New Roman" panose="02020603050405020304" pitchFamily="18" charset="0"/>
              </a:rPr>
              <a:t>Мережниковой</a:t>
            </a:r>
            <a:r>
              <a:rPr lang="ru-RU" dirty="0" smtClean="0">
                <a:latin typeface="Times New Roman" panose="02020603050405020304" pitchFamily="18" charset="0"/>
                <a:cs typeface="Times New Roman" panose="02020603050405020304" pitchFamily="18" charset="0"/>
              </a:rPr>
              <a:t> и Е.В. </a:t>
            </a:r>
            <a:r>
              <a:rPr lang="ru-RU" dirty="0" err="1" smtClean="0">
                <a:latin typeface="Times New Roman" panose="02020603050405020304" pitchFamily="18" charset="0"/>
                <a:cs typeface="Times New Roman" panose="02020603050405020304" pitchFamily="18" charset="0"/>
              </a:rPr>
              <a:t>Шевковой</a:t>
            </a:r>
            <a:r>
              <a:rPr lang="ru-RU" dirty="0" smtClean="0">
                <a:latin typeface="Times New Roman" panose="02020603050405020304" pitchFamily="18" charset="0"/>
                <a:cs typeface="Times New Roman" panose="02020603050405020304" pitchFamily="18" charset="0"/>
              </a:rPr>
              <a:t> также было установлено, что «…профессиональные спортсмены используют конструктивные стратегии </a:t>
            </a:r>
            <a:r>
              <a:rPr lang="ru-RU" dirty="0" err="1" smtClean="0">
                <a:latin typeface="Times New Roman" panose="02020603050405020304" pitchFamily="18" charset="0"/>
                <a:cs typeface="Times New Roman" panose="02020603050405020304" pitchFamily="18" charset="0"/>
              </a:rPr>
              <a:t>совладания</a:t>
            </a:r>
            <a:r>
              <a:rPr lang="ru-RU" dirty="0" smtClean="0">
                <a:latin typeface="Times New Roman" panose="02020603050405020304" pitchFamily="18" charset="0"/>
                <a:cs typeface="Times New Roman" panose="02020603050405020304" pitchFamily="18" charset="0"/>
              </a:rPr>
              <a:t>, которые предполагают признание своей роли в решении проблем и принятие ответственности, планирование решения проблемы, позитивный настрой и положительную переоценку ситуации, что в свою очередь, определяет применение таких средств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неблагоприятных состояний, как актуализация положительных эмоций, концентрация внимания, соблюдение определенного режима, прослушивание музыки и вера в Бога или молитва». </a:t>
            </a:r>
            <a:r>
              <a:rPr lang="ru-RU" b="1" dirty="0" smtClean="0">
                <a:latin typeface="Times New Roman" panose="02020603050405020304" pitchFamily="18" charset="0"/>
                <a:cs typeface="Times New Roman" panose="02020603050405020304" pitchFamily="18" charset="0"/>
              </a:rPr>
              <a:t>Понятие и методы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Одной из актуальным проблем спортивной подготовки является проблема овладения спортсменами навыками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 процесс произвольного воздействия на психическое состояние и психомоторику спортсмена, осуществляемый с целью их оптимизации самим индивидом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или др. людьми - тренером, врачом, психологом (</a:t>
            </a:r>
            <a:r>
              <a:rPr lang="ru-RU" dirty="0" err="1" smtClean="0">
                <a:latin typeface="Times New Roman" panose="02020603050405020304" pitchFamily="18" charset="0"/>
                <a:cs typeface="Times New Roman" panose="02020603050405020304" pitchFamily="18" charset="0"/>
              </a:rPr>
              <a:t>гетерорегуляция</a:t>
            </a:r>
            <a:r>
              <a:rPr lang="ru-RU" dirty="0" smtClean="0">
                <a:latin typeface="Times New Roman" panose="02020603050405020304" pitchFamily="18" charset="0"/>
                <a:cs typeface="Times New Roman" panose="02020603050405020304" pitchFamily="18" charset="0"/>
              </a:rPr>
              <a:t>). Основной целью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является формирование особого психического</a:t>
            </a:r>
          </a:p>
          <a:p>
            <a:pPr algn="just"/>
            <a:r>
              <a:rPr lang="ru-RU" dirty="0" smtClean="0">
                <a:latin typeface="Times New Roman" panose="02020603050405020304" pitchFamily="18" charset="0"/>
                <a:cs typeface="Times New Roman" panose="02020603050405020304" pitchFamily="18" charset="0"/>
              </a:rPr>
              <a:t>состояния, способствующего наиболее полному использованию спортсменом своего потенциала, накопленного на тренировках. При рассмотрении основ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следует обратиться к теории функциональных систем П. К. Анохина. Согласно представлениям П. К. Анохина функциональная система имеет разветвленный морфофизиологический аппарат, обеспечивающий за счет присущих ей закономерностей как эффект гомеостаза, так 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Таким образом, синхронное включение мотивационного, обстановочного возбуждения и механизмов памяти определяют готовность к поведению. Однако для целенаправленного поведения, необходимо воздействие раздражителей. За стадией афферентного синтеза возникает стадия принятия решения, определяющая тип и направленность поведения. Ее реализация возможно через формирование аппарата акцептора результатов действия, который определяет результаты будущих действий. Стадия эфферентного синтеза (программы действия) развивается до того, как поведение начнет реализовываться. На этой стадии происходит объединение соматических и вегетативных возбуждений в целостный поведенческий акт. На этой стадии действие ментально уже сформировано, но еще не реализуется.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2881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 следующей стадии эфферентное возбуждение провоцирует целенаправленное действие. Завершается поведенческий цикл оценкой достигнутого результата, когда мозг сопоставляет результаты и параметры совершаемого действия. Сопоставление либо корректирует, либо в случае достижения желаемого результата прекращает действие.</a:t>
            </a:r>
          </a:p>
          <a:p>
            <a:pPr algn="just"/>
            <a:r>
              <a:rPr lang="ru-RU" dirty="0" smtClean="0">
                <a:latin typeface="Times New Roman" panose="02020603050405020304" pitchFamily="18" charset="0"/>
                <a:cs typeface="Times New Roman" panose="02020603050405020304" pitchFamily="18" charset="0"/>
              </a:rPr>
              <a:t>Итак, основными характеристиками поведенческого акта в представленной структуре, являются его целенаправленность и активная роль субъекта в процессе регулирования поведения. В плане понимания основ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важным является положение теории П. К. Анохина о взаимодействии двух видов деятельности организма, когда устранение</a:t>
            </a:r>
          </a:p>
          <a:p>
            <a:pPr algn="just"/>
            <a:r>
              <a:rPr lang="ru-RU" dirty="0" smtClean="0">
                <a:latin typeface="Times New Roman" panose="02020603050405020304" pitchFamily="18" charset="0"/>
                <a:cs typeface="Times New Roman" panose="02020603050405020304" pitchFamily="18" charset="0"/>
              </a:rPr>
              <a:t>одного из них осуществляется с помощью торможения. Благодаря торможению регулируется поведение, предупреждается хаотическая деятельность периферических рабочих аппаратов. Он указывает: «Воспитать торможение – это значит создать такую разветвленную систему возбуждений или побуждающих мотивов, которые по силе своих</a:t>
            </a:r>
          </a:p>
          <a:p>
            <a:pPr algn="just"/>
            <a:r>
              <a:rPr lang="ru-RU" dirty="0" smtClean="0">
                <a:latin typeface="Times New Roman" panose="02020603050405020304" pitchFamily="18" charset="0"/>
                <a:cs typeface="Times New Roman" panose="02020603050405020304" pitchFamily="18" charset="0"/>
              </a:rPr>
              <a:t>возбуждений значительно превосходили бы силу возбуждений нежелательной деятельности». Торможение возникает между аппаратом акцептора действия и механизмом обратной </a:t>
            </a:r>
            <a:r>
              <a:rPr lang="ru-RU" dirty="0" err="1" smtClean="0">
                <a:latin typeface="Times New Roman" panose="02020603050405020304" pitchFamily="18" charset="0"/>
                <a:cs typeface="Times New Roman" panose="02020603050405020304" pitchFamily="18" charset="0"/>
              </a:rPr>
              <a:t>афферентации</a:t>
            </a:r>
            <a:r>
              <a:rPr lang="ru-RU" dirty="0" smtClean="0">
                <a:latin typeface="Times New Roman" panose="02020603050405020304" pitchFamily="18" charset="0"/>
                <a:cs typeface="Times New Roman" panose="02020603050405020304" pitchFamily="18" charset="0"/>
              </a:rPr>
              <a:t>. На этой стадии торможения человек волевым усилием пытается поддерживать деятельность. Затем наступает вторая стадия, которая уже не является конфликтной, так как сформировался новый акцептор действия, и человек принял решение о корректировке своей деятельности или об </a:t>
            </a:r>
            <a:r>
              <a:rPr lang="ru-RU" dirty="0" err="1" smtClean="0">
                <a:latin typeface="Times New Roman" panose="02020603050405020304" pitchFamily="18" charset="0"/>
                <a:cs typeface="Times New Roman" panose="02020603050405020304" pitchFamily="18" charset="0"/>
              </a:rPr>
              <a:t>еѐ</a:t>
            </a:r>
            <a:r>
              <a:rPr lang="ru-RU" dirty="0" smtClean="0">
                <a:latin typeface="Times New Roman" panose="02020603050405020304" pitchFamily="18" charset="0"/>
                <a:cs typeface="Times New Roman" panose="02020603050405020304" pitchFamily="18" charset="0"/>
              </a:rPr>
              <a:t> прекращении. На следующей стадии сложившихся координаций наиболее полно реализуются физические и технические возможности человека. По ходу приближения к оптимальному, функциональное и психическое состояние улучшаются. Однако нельзя не учитывать значимость сбивающих спортсмена факторов. При увеличении их числа, увеличивается вероятность усиления побочных функциональных систем. На этом этапе особое значение приобретают самонастройка, актуализация компонентов психического состояния, свойственных стадии сложившихся координаций. В этой связи очень важным в подготовке спортсменов является формирование умения приобретать нужную функциональную систему. Итак, анализ психофизиологических механизмов показал, что доминирующей является только одна функциональная система, которая обеспечивает успешное осуществление деятельности. Такого состояния можно добиться с помощью методов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280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Существует большое количество методов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Наиболее известной и доступной является классификация методов как </a:t>
            </a:r>
            <a:r>
              <a:rPr lang="ru-RU" dirty="0" err="1" smtClean="0">
                <a:latin typeface="Times New Roman" panose="02020603050405020304" pitchFamily="18" charset="0"/>
                <a:cs typeface="Times New Roman" panose="02020603050405020304" pitchFamily="18" charset="0"/>
              </a:rPr>
              <a:t>гетерорегуляционных</a:t>
            </a:r>
            <a:r>
              <a:rPr lang="ru-RU" dirty="0" smtClean="0">
                <a:latin typeface="Times New Roman" panose="02020603050405020304" pitchFamily="18" charset="0"/>
                <a:cs typeface="Times New Roman" panose="02020603050405020304" pitchFamily="18" charset="0"/>
              </a:rPr>
              <a:t> (реализуются в состоянии бодрствования или в состоянии гипноза) и </a:t>
            </a:r>
            <a:r>
              <a:rPr lang="ru-RU" dirty="0" err="1" smtClean="0">
                <a:latin typeface="Times New Roman" panose="02020603050405020304" pitchFamily="18" charset="0"/>
                <a:cs typeface="Times New Roman" panose="02020603050405020304" pitchFamily="18" charset="0"/>
              </a:rPr>
              <a:t>ауторегуляционных</a:t>
            </a:r>
            <a:r>
              <a:rPr lang="ru-RU" dirty="0" smtClean="0">
                <a:latin typeface="Times New Roman" panose="02020603050405020304" pitchFamily="18" charset="0"/>
                <a:cs typeface="Times New Roman" panose="02020603050405020304" pitchFamily="18" charset="0"/>
              </a:rPr>
              <a:t>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 методам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относятся беседа, убеждение, приказ и рациональное внушение (в обычном состоянии). Беседа предполагает общение со  спортсменом с целью снять нервное напряжение или предстартовую тревожность. Убеждение позволяет аргументированно убедить спортсмена в нерациональности того или иного поведения, состояния. Приказ предполагает императивную форму внушения в</a:t>
            </a:r>
          </a:p>
          <a:p>
            <a:pPr algn="just"/>
            <a:r>
              <a:rPr lang="ru-RU" dirty="0" smtClean="0">
                <a:latin typeface="Times New Roman" panose="02020603050405020304" pitchFamily="18" charset="0"/>
                <a:cs typeface="Times New Roman" panose="02020603050405020304" pitchFamily="18" charset="0"/>
              </a:rPr>
              <a:t>бодрствующем состоянии, который должен быть конкретно и четко сформулирован. Рациональное внушение позволяет путем логических доводов убедить спортсмена в необходимости выполнить какой-то комплекс мероприятий, настроиться на ту или иную деятельность; устранить ненужное эмоциональное напряжение или, наоборот, увеличить</a:t>
            </a:r>
          </a:p>
          <a:p>
            <a:pPr algn="just"/>
            <a:r>
              <a:rPr lang="ru-RU" dirty="0" smtClean="0">
                <a:latin typeface="Times New Roman" panose="02020603050405020304" pitchFamily="18" charset="0"/>
                <a:cs typeface="Times New Roman" panose="02020603050405020304" pitchFamily="18" charset="0"/>
              </a:rPr>
              <a:t>уровень нервно-психической активности; показать спортсмену перспективу, которая реализация которой возможна в случае исполнения указаний тренера. Невербальными методами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являются аппаратурные и</a:t>
            </a:r>
          </a:p>
          <a:p>
            <a:pPr algn="just"/>
            <a:r>
              <a:rPr lang="ru-RU" dirty="0" err="1" smtClean="0">
                <a:latin typeface="Times New Roman" panose="02020603050405020304" pitchFamily="18" charset="0"/>
                <a:cs typeface="Times New Roman" panose="02020603050405020304" pitchFamily="18" charset="0"/>
              </a:rPr>
              <a:t>безаппаратурные</a:t>
            </a:r>
            <a:r>
              <a:rPr lang="ru-RU" dirty="0" smtClean="0">
                <a:latin typeface="Times New Roman" panose="02020603050405020304" pitchFamily="18" charset="0"/>
                <a:cs typeface="Times New Roman" panose="02020603050405020304" pitchFamily="18" charset="0"/>
              </a:rPr>
              <a:t>. В аппаратурных методах для формирования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используют аппараты типа «Электросон». К методам </a:t>
            </a:r>
            <a:r>
              <a:rPr lang="ru-RU" dirty="0" err="1" smtClean="0">
                <a:latin typeface="Times New Roman" panose="02020603050405020304" pitchFamily="18" charset="0"/>
                <a:cs typeface="Times New Roman" panose="02020603050405020304" pitchFamily="18" charset="0"/>
              </a:rPr>
              <a:t>ауторегуляции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относят наивные, простейшие и методы психической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а также техники аутогенной тренировки, идеомоторной тренировки и т.д. «Наивные»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имеют очень много схожего с ритуалами. Они возникают в учебно-тренировочной и соревновательной деятельности, в ситуациях, имеющих положительное подкрепление, где их использование оказывает благотворное</a:t>
            </a:r>
          </a:p>
          <a:p>
            <a:pPr algn="just"/>
            <a:r>
              <a:rPr lang="ru-RU" dirty="0" smtClean="0">
                <a:latin typeface="Times New Roman" panose="02020603050405020304" pitchFamily="18" charset="0"/>
                <a:cs typeface="Times New Roman" panose="02020603050405020304" pitchFamily="18" charset="0"/>
              </a:rPr>
              <a:t>воздействие. Не смотря на то, что следующая группа методов называется «простейшими», тем не менее, они требуют специальных тренировок. К их числу относят вербальные и невербальные методы. Вербальные методы: </a:t>
            </a:r>
            <a:r>
              <a:rPr lang="ru-RU" dirty="0" err="1" smtClean="0">
                <a:latin typeface="Times New Roman" panose="02020603050405020304" pitchFamily="18" charset="0"/>
                <a:cs typeface="Times New Roman" panose="02020603050405020304" pitchFamily="18" charset="0"/>
              </a:rPr>
              <a:t>самоубеждение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самоприказы</a:t>
            </a:r>
            <a:r>
              <a:rPr lang="ru-RU" dirty="0" smtClean="0">
                <a:latin typeface="Times New Roman" panose="02020603050405020304" pitchFamily="18" charset="0"/>
                <a:cs typeface="Times New Roman" panose="02020603050405020304" pitchFamily="18" charset="0"/>
              </a:rPr>
              <a:t>, приемы психической защиты. Невербальные: дыхательные и мимические упражнения, а также упражнения, основанные на специальных мышечных ощущениях. Техника аутогенная тренировка была разработана австрийским врачом И. </a:t>
            </a:r>
            <a:r>
              <a:rPr lang="ru-RU" dirty="0" err="1" smtClean="0">
                <a:latin typeface="Times New Roman" panose="02020603050405020304" pitchFamily="18" charset="0"/>
                <a:cs typeface="Times New Roman" panose="02020603050405020304" pitchFamily="18" charset="0"/>
              </a:rPr>
              <a:t>Шультцем</a:t>
            </a:r>
            <a:r>
              <a:rPr lang="ru-RU" dirty="0" smtClean="0">
                <a:latin typeface="Times New Roman" panose="02020603050405020304" pitchFamily="18" charset="0"/>
                <a:cs typeface="Times New Roman" panose="02020603050405020304" pitchFamily="18" charset="0"/>
              </a:rPr>
              <a:t>. Она представляет собой последовательное самовнушением чувства тяжести и тепла во всем теле и конечностях, что способствует снятию нервного напряжения. Находясь в этом состоянии, спортсмен способен осуществлять самонастройку, преодолевать неуверенность, концентрировать внимание и т.п. Техника идеомоторной тренировки есть не что иное, как мысленное представление двигательных актов или своего поведения в условиях соревнований.</a:t>
            </a:r>
          </a:p>
        </p:txBody>
      </p:sp>
    </p:spTree>
    <p:extLst>
      <p:ext uri="{BB962C8B-B14F-4D97-AF65-F5344CB8AC3E}">
        <p14:creationId xmlns:p14="http://schemas.microsoft.com/office/powerpoint/2010/main" val="3231206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92333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Различные методы и техники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следует применять с учетом специфики ситуации, индивидуальных особенностей спортсменов и их психического состояния. Освоение методов и техники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позволяет сформировать оптимальный уровень психической устойчивости и надежности.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759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9182"/>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Состояния перетренированности, переутомления, перегорания. Причины возникновения этих состояний у спортсменов в тренировочной деятельности Возникающие в результате чрезмерно высоких нагрузок состояния перетренированности, переутомления, перегорания, неизбежно приводят к снижению результативности и психическому перенапряжению. То есть, перетренированность являясь по сути своей чрезмерным удлинением тренировочного процесса, приводит к</a:t>
            </a:r>
          </a:p>
          <a:p>
            <a:pPr algn="just"/>
            <a:r>
              <a:rPr lang="ru-RU" dirty="0" smtClean="0">
                <a:latin typeface="Times New Roman" panose="02020603050405020304" pitchFamily="18" charset="0"/>
                <a:cs typeface="Times New Roman" panose="02020603050405020304" pitchFamily="18" charset="0"/>
              </a:rPr>
              <a:t>возникновению переутомления. Следует заметить, что целенаправленное и контролируемое увеличение интенсивности тренировочных нагрузок определяет рост спортивных результатов. Однако интересно, в чем различие между перетренированностью и тренировкой с высокодозированной нагрузкой. Н. Г. Озолин утверждает, что это отличие определяется индивидуальными особенностями. То, что у одного спортсмена может вызывать перетренированность, для другого считается приемлемым. Состояние перетренированности спортсмена сопровождается психическим раздражением, болями, повышением риска получения травм. Причин возникновения может быть несколько. Кроме того, зачастую причина возникновения перетренированности может не иметь никакого отношения к спортивной деятельности.</a:t>
            </a:r>
          </a:p>
          <a:p>
            <a:pPr algn="just"/>
            <a:r>
              <a:rPr lang="ru-RU" dirty="0" smtClean="0">
                <a:latin typeface="Times New Roman" panose="02020603050405020304" pitchFamily="18" charset="0"/>
                <a:cs typeface="Times New Roman" panose="02020603050405020304" pitchFamily="18" charset="0"/>
              </a:rPr>
              <a:t>Однако основной причиной перетренированности является чрезмерная интенсивность тренировки, что приводит переутомлению, основной психологической характеристикой которой является депрессия, приводящая к полному «выгоранию» спортсмена. «Выгорание» представляет собой сложную психофизиологическую реакцию, характеризующуюся истощением. Выгорание проявляется в таких формах как безразличие к осуществляемой деятельности, неудовлетворенностью ее, в явлениях деперсонализации, что, в конечном счете, приводит не только ухудшению общего качества жизни, но и к развитию невротических расстройств и психосоматических заболеваний. «Выгорание» включает психологический, эмоциональный, а иногда и физический уход от активности в ответ на чрезмерный стресс или неудовлетворенность. Многолетние исследования Дж. </a:t>
            </a:r>
            <a:r>
              <a:rPr lang="ru-RU" dirty="0" err="1" smtClean="0">
                <a:latin typeface="Times New Roman" panose="02020603050405020304" pitchFamily="18" charset="0"/>
                <a:cs typeface="Times New Roman" panose="02020603050405020304" pitchFamily="18" charset="0"/>
              </a:rPr>
              <a:t>Раглина</a:t>
            </a:r>
            <a:r>
              <a:rPr lang="ru-RU" dirty="0" smtClean="0">
                <a:latin typeface="Times New Roman" panose="02020603050405020304" pitchFamily="18" charset="0"/>
                <a:cs typeface="Times New Roman" panose="02020603050405020304" pitchFamily="18" charset="0"/>
              </a:rPr>
              <a:t> и В. Моргана спортсменов, рано</a:t>
            </a:r>
          </a:p>
          <a:p>
            <a:pPr algn="just"/>
            <a:r>
              <a:rPr lang="ru-RU" dirty="0" smtClean="0">
                <a:latin typeface="Times New Roman" panose="02020603050405020304" pitchFamily="18" charset="0"/>
                <a:cs typeface="Times New Roman" panose="02020603050405020304" pitchFamily="18" charset="0"/>
              </a:rPr>
              <a:t>начавших свою профессионализацию в спорте, позволили им определить, что чаще всего спортсмены указывают следующие причины перетренированности и «перегорания». Результаты эмпирических исследований Дж. </a:t>
            </a:r>
            <a:r>
              <a:rPr lang="ru-RU" dirty="0" err="1" smtClean="0">
                <a:latin typeface="Times New Roman" panose="02020603050405020304" pitchFamily="18" charset="0"/>
                <a:cs typeface="Times New Roman" panose="02020603050405020304" pitchFamily="18" charset="0"/>
              </a:rPr>
              <a:t>Раглина</a:t>
            </a:r>
            <a:r>
              <a:rPr lang="ru-RU" dirty="0" smtClean="0">
                <a:latin typeface="Times New Roman" panose="02020603050405020304" pitchFamily="18" charset="0"/>
                <a:cs typeface="Times New Roman" panose="02020603050405020304" pitchFamily="18" charset="0"/>
              </a:rPr>
              <a:t> и В. Моргана свидетельствуют о том, что «выгорание» испытывали 47 % спортсменов, а 81 %  отметили, что это состояние было наихудшей реакцией на тренировочные нагрузки. По данным авторов за время спортивной карьеры в вузе спортсмены 1-2 раза испытывают состояние «выгорания».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742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Морганом и его коллегами было установлено, что перетренированность влияет не только на результативность, но и состояние психического здоровья. Ими был осуществлен опрос четырехсот пловцов в различные тренировочные и</a:t>
            </a:r>
          </a:p>
          <a:p>
            <a:pPr algn="just"/>
            <a:r>
              <a:rPr lang="ru-RU" dirty="0" smtClean="0">
                <a:latin typeface="Times New Roman" panose="02020603050405020304" pitchFamily="18" charset="0"/>
                <a:cs typeface="Times New Roman" panose="02020603050405020304" pitchFamily="18" charset="0"/>
              </a:rPr>
              <a:t>соревновательные периоды. Анализ ответов показал, что с повышением тренировочного стимула увеличивается степень утомления, депрессии, гнева и т.д.  С. </a:t>
            </a:r>
            <a:r>
              <a:rPr lang="ru-RU" dirty="0" err="1" smtClean="0">
                <a:latin typeface="Times New Roman" panose="02020603050405020304" pitchFamily="18" charset="0"/>
                <a:cs typeface="Times New Roman" panose="02020603050405020304" pitchFamily="18" charset="0"/>
              </a:rPr>
              <a:t>Мерфи</a:t>
            </a:r>
            <a:r>
              <a:rPr lang="ru-RU" dirty="0" smtClean="0">
                <a:latin typeface="Times New Roman" panose="02020603050405020304" pitchFamily="18" charset="0"/>
                <a:cs typeface="Times New Roman" panose="02020603050405020304" pitchFamily="18" charset="0"/>
              </a:rPr>
              <a:t> с коллегами установили, что при увеличении объема специальных</a:t>
            </a:r>
          </a:p>
          <a:p>
            <a:pPr algn="just"/>
            <a:r>
              <a:rPr lang="ru-RU" dirty="0" smtClean="0">
                <a:latin typeface="Times New Roman" panose="02020603050405020304" pitchFamily="18" charset="0"/>
                <a:cs typeface="Times New Roman" panose="02020603050405020304" pitchFamily="18" charset="0"/>
              </a:rPr>
              <a:t>физических нагрузок повышается уровень гнева и тревожности. Перетренированность и переутомление спортсменов способствуют возникновению эмоционального выгорания, что определяет снижение уровня результативности спортсмена или даже уход из спорта. В связи с этим спортивные специалисты должны осуществлять индивидуальный подбор тренировочных и соревновательных нагрузок для каждого спортсмена.</a:t>
            </a:r>
          </a:p>
          <a:p>
            <a:pPr algn="just"/>
            <a:r>
              <a:rPr lang="ru-RU" b="1" dirty="0" smtClean="0">
                <a:latin typeface="Times New Roman" panose="02020603050405020304" pitchFamily="18" charset="0"/>
                <a:cs typeface="Times New Roman" panose="02020603050405020304" pitchFamily="18" charset="0"/>
              </a:rPr>
              <a:t>Характеристика предстартовых эмоциональных состояний. </a:t>
            </a:r>
            <a:r>
              <a:rPr lang="ru-RU" dirty="0" smtClean="0">
                <a:latin typeface="Times New Roman" panose="02020603050405020304" pitchFamily="18" charset="0"/>
                <a:cs typeface="Times New Roman" panose="02020603050405020304" pitchFamily="18" charset="0"/>
              </a:rPr>
              <a:t>Механизмы их возникновения В спортивной деятельности часто возникают состояния психики, в которых спортсмен испытывает эмоциональное напряжение. Состояние – реакция функциональных систем организма в целом на внешние и внутренние воздействия, направленная на сохранение целостности организма и обеспечение его жизнедеятельности в конкретных условиях обитания. Не требует доказательств тот факт, что результативность соревновательной деятельности находится в прямой зависимости от предстартового состояния. А. С. Егоровым было установлено, что разные предстартовые эмоциональные состояния определяют отношение спортсмена к предстоящим соревнованиям. Также было установлено, что успешность и </a:t>
            </a:r>
            <a:r>
              <a:rPr lang="ru-RU" dirty="0" err="1" smtClean="0">
                <a:latin typeface="Times New Roman" panose="02020603050405020304" pitchFamily="18" charset="0"/>
                <a:cs typeface="Times New Roman" panose="02020603050405020304" pitchFamily="18" charset="0"/>
              </a:rPr>
              <a:t>неуспешность</a:t>
            </a:r>
            <a:r>
              <a:rPr lang="ru-RU" dirty="0" smtClean="0">
                <a:latin typeface="Times New Roman" panose="02020603050405020304" pitchFamily="18" charset="0"/>
                <a:cs typeface="Times New Roman" panose="02020603050405020304" pitchFamily="18" charset="0"/>
              </a:rPr>
              <a:t> выступления спортсмена, влияют на возникновение либо апатии, либо  боевой готовности. Выделяют три вида состояний сопровождающих спортивную деятельность спортсменов: боевая готовность, предстартовая лихорадка и предстартовая. У спортсменов имеющих большой опыт занятий спортом, формируется система условно-рефлекторных связей, которая при упоминании о предстоящих соревнованиях, в привычной для них обстановке активизируется непроизвольно, подготавливая организм к предстоящей деятельности. </a:t>
            </a:r>
            <a:r>
              <a:rPr lang="ru-RU" b="1" dirty="0" smtClean="0">
                <a:latin typeface="Times New Roman" panose="02020603050405020304" pitchFamily="18" charset="0"/>
                <a:cs typeface="Times New Roman" panose="02020603050405020304" pitchFamily="18" charset="0"/>
              </a:rPr>
              <a:t>Причины возникновения эмоциональной напряженности в соревновательной деятельности </a:t>
            </a:r>
            <a:r>
              <a:rPr lang="ru-RU" dirty="0" smtClean="0">
                <a:latin typeface="Times New Roman" panose="02020603050405020304" pitchFamily="18" charset="0"/>
                <a:cs typeface="Times New Roman" panose="02020603050405020304" pitchFamily="18" charset="0"/>
              </a:rPr>
              <a:t>Эмоциональное напряжение может возникнуть в ответ на трудности на пути к поставленным целям. Успех так же может привести к эмоциональной напряженности. Вынужденный перерыв в деятельности также может стать причиной возникновения эмоциональной напряженности. Смена климатогеографических условий, часового пояса, утомление от дальнего переезда, также определяет эмоциональную напряженность. Фактор «чужого поля» влияет на возникновение психического напряжения.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68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Деятельность спортсмена в состоянии эмоциональной напряженности характеризуется психической негибкостью, вследствие чего, ими утрачивается свойственная пластичность. В состоянии эмоциональной напряженности утрачивается</a:t>
            </a:r>
          </a:p>
          <a:p>
            <a:pPr algn="just"/>
            <a:r>
              <a:rPr lang="ru-RU" dirty="0" smtClean="0">
                <a:latin typeface="Times New Roman" panose="02020603050405020304" pitchFamily="18" charset="0"/>
                <a:cs typeface="Times New Roman" panose="02020603050405020304" pitchFamily="18" charset="0"/>
              </a:rPr>
              <a:t>четкость выполнения сложных физических и интеллектуальных действий. Снижается объем внимания, памяти, нарушается восприятие, появляются лишние действия. Спортсмены с сильной нервной системой лучше адаптируются к экстремальным условиям. Длительное и интенсивное психическое напряжение приводит к перенапряжению, к которому спортсмен. Очевидно, что на протяжении спортивной карьеры спортсмен адаптируется к психическим нагрузкам, так же как он адаптируется к физическим. В процессе спортивной деятельности возникают различные психические состояния: психическое пресыщение, утомление, </a:t>
            </a:r>
            <a:r>
              <a:rPr lang="ru-RU" dirty="0" err="1" smtClean="0">
                <a:latin typeface="Times New Roman" panose="02020603050405020304" pitchFamily="18" charset="0"/>
                <a:cs typeface="Times New Roman" panose="02020603050405020304" pitchFamily="18" charset="0"/>
              </a:rPr>
              <a:t>монотония</a:t>
            </a:r>
            <a:r>
              <a:rPr lang="ru-RU" dirty="0" smtClean="0">
                <a:latin typeface="Times New Roman" panose="02020603050405020304" pitchFamily="18" charset="0"/>
                <a:cs typeface="Times New Roman" panose="02020603050405020304" pitchFamily="18" charset="0"/>
              </a:rPr>
              <a:t>, страх, азарт, мертвая точка, фрустрация и т.д. Первичным признаком утомления является чувство усталости. Усталость сигнализирует нам о наступившем утомлении. Утомление обычно связывают с временным снижением работоспособности. Однако снижение работоспособности еще не</a:t>
            </a:r>
          </a:p>
          <a:p>
            <a:pPr algn="just"/>
            <a:r>
              <a:rPr lang="ru-RU" dirty="0" smtClean="0">
                <a:latin typeface="Times New Roman" panose="02020603050405020304" pitchFamily="18" charset="0"/>
                <a:cs typeface="Times New Roman" panose="02020603050405020304" pitchFamily="18" charset="0"/>
              </a:rPr>
              <a:t>говорит о том, что наступило утомление. Есть период, когда утомление уже наступило, а работоспособность еще не снижена (период компенсированного утомления). В тренировочной деятельности, особенно среди спортсменов имеющих большой тренировочный опыт, возникает состояние </a:t>
            </a:r>
            <a:r>
              <a:rPr lang="ru-RU" dirty="0" err="1" smtClean="0">
                <a:latin typeface="Times New Roman" panose="02020603050405020304" pitchFamily="18" charset="0"/>
                <a:cs typeface="Times New Roman" panose="02020603050405020304" pitchFamily="18" charset="0"/>
              </a:rPr>
              <a:t>монотонии</a:t>
            </a:r>
            <a:r>
              <a:rPr lang="ru-RU" dirty="0" smtClean="0">
                <a:latin typeface="Times New Roman" panose="02020603050405020304" pitchFamily="18" charset="0"/>
                <a:cs typeface="Times New Roman" panose="02020603050405020304" pitchFamily="18" charset="0"/>
              </a:rPr>
              <a:t>. Монотонность в тренировочной деятельности понижает результативность работы, лишает ее разнообразия, и, снижает интерес. Е. П. Ильин выделяет действительное (объективное) и кажущееся (субъективное) однообразие работы. И субъективная и объективная монотонность могут возникать одновременно, отражаясь в сознании спортсмена. Тренировочная работа зачастую является однообразной, что приводит к снижению уровня мотивации деятельности спортсмена. Это явление получило название </a:t>
            </a:r>
            <a:r>
              <a:rPr lang="ru-RU" dirty="0" err="1" smtClean="0">
                <a:latin typeface="Times New Roman" panose="02020603050405020304" pitchFamily="18" charset="0"/>
                <a:cs typeface="Times New Roman" panose="02020603050405020304" pitchFamily="18" charset="0"/>
              </a:rPr>
              <a:t>монотонии</a:t>
            </a:r>
            <a:r>
              <a:rPr lang="ru-RU" dirty="0" smtClean="0">
                <a:latin typeface="Times New Roman" panose="02020603050405020304" pitchFamily="18" charset="0"/>
                <a:cs typeface="Times New Roman" panose="02020603050405020304" pitchFamily="18" charset="0"/>
              </a:rPr>
              <a:t>. Если однообразная работа на тренировках способствует увеличению эмоционального возбуждения, раздражительности спортсмена именуется психическим пресыщением. В ходе соревновательной борьбы у спортсменов может возникнуть состояние азарта. Часто спортивной деятельности сопутствует переживание страха или боязнь чего-либо. Не зависимо от того, опытный это спортсмен или начинающий, страх влияет на успешность его соревновательной деятельности. Выделяют несколько форм переживания страха. Страх испытывают все. Однако выполняя различные упражнения на тренировках, спортсмен учится преодолевать страх. Хотя никто не застрахован от возникновения страха, например, во время соревнования, когда есть неуверенность в себе.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329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50973"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длительной работе максимальной и умеренной интенсивности наблюдается состояние утомления, которое характеризуется снижением уровня работоспособности - «мертвая точка». Впервые это состояние в 1891 году наблюдал Г. </a:t>
            </a:r>
            <a:r>
              <a:rPr lang="ru-RU" dirty="0" err="1" smtClean="0">
                <a:latin typeface="Times New Roman" panose="02020603050405020304" pitchFamily="18" charset="0"/>
                <a:cs typeface="Times New Roman" panose="02020603050405020304" pitchFamily="18" charset="0"/>
              </a:rPr>
              <a:t>Кольб</a:t>
            </a:r>
            <a:r>
              <a:rPr lang="ru-RU" dirty="0" smtClean="0">
                <a:latin typeface="Times New Roman" panose="02020603050405020304" pitchFamily="18" charset="0"/>
                <a:cs typeface="Times New Roman" panose="02020603050405020304" pitchFamily="18" charset="0"/>
              </a:rPr>
              <a:t> у гребцов. Основными симптомами мертвой точки являются: тяжелое эмоциональное состояние,</a:t>
            </a:r>
          </a:p>
          <a:p>
            <a:pPr algn="just"/>
            <a:r>
              <a:rPr lang="ru-RU" dirty="0" smtClean="0">
                <a:latin typeface="Times New Roman" panose="02020603050405020304" pitchFamily="18" charset="0"/>
                <a:cs typeface="Times New Roman" panose="02020603050405020304" pitchFamily="18" charset="0"/>
              </a:rPr>
              <a:t>чувством тяжести в ногах, желанием прекратить борьбу. Кроме того, это состояние характеризует снижение четкости восприятия, ослабление механизмов памяти и мышления. Уменьшается объем внимания, снижается его устойчивость. Волевое усилие спортсмена способствует преодолению мертвой точки. Если находясь в состоянии мертвой точки, спортсмен продолжает деятельность, стабилизирует дыхание, то возникает второе дыхание. Основными признаками второго дыхания являются чувство облегчения, сильное потоотделение, восстановление нормальной деятельности психических функций, желанием продолжать деятельность и т.д. Е. П. Ильин указывает, что «…при работе с максимальной или </a:t>
            </a:r>
            <a:r>
              <a:rPr lang="ru-RU" dirty="0" err="1" smtClean="0">
                <a:latin typeface="Times New Roman" panose="02020603050405020304" pitchFamily="18" charset="0"/>
                <a:cs typeface="Times New Roman" panose="02020603050405020304" pitchFamily="18" charset="0"/>
              </a:rPr>
              <a:t>субмаксимальной</a:t>
            </a:r>
            <a:r>
              <a:rPr lang="ru-RU" dirty="0" smtClean="0">
                <a:latin typeface="Times New Roman" panose="02020603050405020304" pitchFamily="18" charset="0"/>
                <a:cs typeface="Times New Roman" panose="02020603050405020304" pitchFamily="18" charset="0"/>
              </a:rPr>
              <a:t> мощностью второе дыхание может не наступить. Одна из причин этого – недостаток времени: спортсмен заканчивает дистанцию раньше, чем могут включиться защитные, резервные возможности. Другая причина – большая интенсивность работы, не дающая нервным центрам передышки".</a:t>
            </a:r>
          </a:p>
          <a:p>
            <a:pPr algn="just"/>
            <a:r>
              <a:rPr lang="ru-RU" b="1" dirty="0" smtClean="0">
                <a:latin typeface="Times New Roman" panose="02020603050405020304" pitchFamily="18" charset="0"/>
                <a:cs typeface="Times New Roman" panose="02020603050405020304" pitchFamily="18" charset="0"/>
              </a:rPr>
              <a:t>Состояния </a:t>
            </a:r>
            <a:r>
              <a:rPr lang="ru-RU" b="1" dirty="0">
                <a:latin typeface="Times New Roman" panose="02020603050405020304" pitchFamily="18" charset="0"/>
                <a:cs typeface="Times New Roman" panose="02020603050405020304" pitchFamily="18" charset="0"/>
              </a:rPr>
              <a:t>спортсмена, связанные с оценкой результатов </a:t>
            </a:r>
            <a:r>
              <a:rPr lang="ru-RU" b="1" dirty="0" smtClean="0">
                <a:latin typeface="Times New Roman" panose="02020603050405020304" pitchFamily="18" charset="0"/>
                <a:cs typeface="Times New Roman" panose="02020603050405020304" pitchFamily="18" charset="0"/>
              </a:rPr>
              <a:t>его деятельности. </a:t>
            </a:r>
            <a:r>
              <a:rPr lang="ru-RU" dirty="0" smtClean="0">
                <a:latin typeface="Times New Roman" panose="02020603050405020304" pitchFamily="18" charset="0"/>
                <a:cs typeface="Times New Roman" panose="02020603050405020304" pitchFamily="18" charset="0"/>
              </a:rPr>
              <a:t>Любая </a:t>
            </a:r>
            <a:r>
              <a:rPr lang="ru-RU" dirty="0">
                <a:latin typeface="Times New Roman" panose="02020603050405020304" pitchFamily="18" charset="0"/>
                <a:cs typeface="Times New Roman" panose="02020603050405020304" pitchFamily="18" charset="0"/>
              </a:rPr>
              <a:t>деятельность должна быть оценена с точки зрения достижения цели</a:t>
            </a:r>
            <a:r>
              <a:rPr lang="ru-RU" dirty="0" smtClean="0">
                <a:latin typeface="Times New Roman" panose="02020603050405020304" pitchFamily="18" charset="0"/>
                <a:cs typeface="Times New Roman" panose="02020603050405020304" pitchFamily="18" charset="0"/>
              </a:rPr>
              <a:t>. Оценка </a:t>
            </a:r>
            <a:r>
              <a:rPr lang="ru-RU" dirty="0">
                <a:latin typeface="Times New Roman" panose="02020603050405020304" pitchFamily="18" charset="0"/>
                <a:cs typeface="Times New Roman" panose="02020603050405020304" pitchFamily="18" charset="0"/>
              </a:rPr>
              <a:t>результатов спортивной деятельности и состояния, вызываемые ею, во </a:t>
            </a:r>
            <a:r>
              <a:rPr lang="ru-RU" dirty="0" smtClean="0">
                <a:latin typeface="Times New Roman" panose="02020603050405020304" pitchFamily="18" charset="0"/>
                <a:cs typeface="Times New Roman" panose="02020603050405020304" pitchFamily="18" charset="0"/>
              </a:rPr>
              <a:t>многом определяют </a:t>
            </a:r>
            <a:r>
              <a:rPr lang="ru-RU" dirty="0">
                <a:latin typeface="Times New Roman" panose="02020603050405020304" pitchFamily="18" charset="0"/>
                <a:cs typeface="Times New Roman" panose="02020603050405020304" pitchFamily="18" charset="0"/>
              </a:rPr>
              <a:t>состояния в деятельности и отношение к ней. Например, радость</a:t>
            </a:r>
            <a:r>
              <a:rPr lang="ru-RU" dirty="0" smtClean="0">
                <a:latin typeface="Times New Roman" panose="02020603050405020304" pitchFamily="18" charset="0"/>
                <a:cs typeface="Times New Roman" panose="02020603050405020304" pitchFamily="18" charset="0"/>
              </a:rPr>
              <a:t>, возникающая </a:t>
            </a:r>
            <a:r>
              <a:rPr lang="ru-RU" dirty="0">
                <a:latin typeface="Times New Roman" panose="02020603050405020304" pitchFamily="18" charset="0"/>
                <a:cs typeface="Times New Roman" panose="02020603050405020304" pitchFamily="18" charset="0"/>
              </a:rPr>
              <a:t>после победы на соревновании, с одной стороны увеличивает </a:t>
            </a:r>
            <a:r>
              <a:rPr lang="ru-RU" dirty="0" smtClean="0">
                <a:latin typeface="Times New Roman" panose="02020603050405020304" pitchFamily="18" charset="0"/>
                <a:cs typeface="Times New Roman" panose="02020603050405020304" pitchFamily="18" charset="0"/>
              </a:rPr>
              <a:t>уровень мотивации</a:t>
            </a:r>
            <a:r>
              <a:rPr lang="ru-RU" dirty="0">
                <a:latin typeface="Times New Roman" panose="02020603050405020304" pitchFamily="18" charset="0"/>
                <a:cs typeface="Times New Roman" panose="02020603050405020304" pitchFamily="18" charset="0"/>
              </a:rPr>
              <a:t>, ведет к подъему активности спортсмена и т.д., а с другой стороны, </a:t>
            </a:r>
            <a:r>
              <a:rPr lang="ru-RU" dirty="0" smtClean="0">
                <a:latin typeface="Times New Roman" panose="02020603050405020304" pitchFamily="18" charset="0"/>
                <a:cs typeface="Times New Roman" panose="02020603050405020304" pitchFamily="18" charset="0"/>
              </a:rPr>
              <a:t>может привести </a:t>
            </a:r>
            <a:r>
              <a:rPr lang="ru-RU" dirty="0">
                <a:latin typeface="Times New Roman" panose="02020603050405020304" pitchFamily="18" charset="0"/>
                <a:cs typeface="Times New Roman" panose="02020603050405020304" pitchFamily="18" charset="0"/>
              </a:rPr>
              <a:t>к отрицательным последствиям - к эйфории</a:t>
            </a:r>
            <a:r>
              <a:rPr lang="ru-RU" dirty="0" smtClean="0">
                <a:latin typeface="Times New Roman" panose="02020603050405020304" pitchFamily="18" charset="0"/>
                <a:cs typeface="Times New Roman" panose="02020603050405020304" pitchFamily="18" charset="0"/>
              </a:rPr>
              <a:t>. Наиболее </a:t>
            </a:r>
            <a:r>
              <a:rPr lang="ru-RU" dirty="0">
                <a:latin typeface="Times New Roman" panose="02020603050405020304" pitchFamily="18" charset="0"/>
                <a:cs typeface="Times New Roman" panose="02020603050405020304" pitchFamily="18" charset="0"/>
              </a:rPr>
              <a:t>часто встречающимся состоянием, определяемым </a:t>
            </a:r>
            <a:r>
              <a:rPr lang="ru-RU" dirty="0" smtClean="0">
                <a:latin typeface="Times New Roman" panose="02020603050405020304" pitchFamily="18" charset="0"/>
                <a:cs typeface="Times New Roman" panose="02020603050405020304" pitchFamily="18" charset="0"/>
              </a:rPr>
              <a:t>оценкой результативности </a:t>
            </a:r>
            <a:r>
              <a:rPr lang="ru-RU" dirty="0">
                <a:latin typeface="Times New Roman" panose="02020603050405020304" pitchFamily="18" charset="0"/>
                <a:cs typeface="Times New Roman" panose="02020603050405020304" pitchFamily="18" charset="0"/>
              </a:rPr>
              <a:t>спортсмена является </a:t>
            </a:r>
            <a:r>
              <a:rPr lang="ru-RU" b="1" dirty="0">
                <a:latin typeface="Times New Roman" panose="02020603050405020304" pitchFamily="18" charset="0"/>
                <a:cs typeface="Times New Roman" panose="02020603050405020304" pitchFamily="18" charset="0"/>
              </a:rPr>
              <a:t>фрустрация</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Фрустрация </a:t>
            </a:r>
            <a:r>
              <a:rPr lang="ru-RU" dirty="0">
                <a:latin typeface="Times New Roman" panose="02020603050405020304" pitchFamily="18" charset="0"/>
                <a:cs typeface="Times New Roman" panose="02020603050405020304" pitchFamily="18" charset="0"/>
              </a:rPr>
              <a:t>возникает, например, после неудачного выступления </a:t>
            </a:r>
            <a:r>
              <a:rPr lang="ru-RU" dirty="0" smtClean="0">
                <a:latin typeface="Times New Roman" panose="02020603050405020304" pitchFamily="18" charset="0"/>
                <a:cs typeface="Times New Roman" panose="02020603050405020304" pitchFamily="18" charset="0"/>
              </a:rPr>
              <a:t>на соревнованиях</a:t>
            </a:r>
            <a:r>
              <a:rPr lang="ru-RU" dirty="0">
                <a:latin typeface="Times New Roman" panose="02020603050405020304" pitchFamily="18" charset="0"/>
                <a:cs typeface="Times New Roman" panose="02020603050405020304" pitchFamily="18" charset="0"/>
              </a:rPr>
              <a:t>, когда спортсмен сталкивается с соревновательными препятствиями</a:t>
            </a:r>
            <a:r>
              <a:rPr lang="ru-RU" dirty="0" smtClean="0">
                <a:latin typeface="Times New Roman" panose="02020603050405020304" pitchFamily="18" charset="0"/>
                <a:cs typeface="Times New Roman" panose="02020603050405020304" pitchFamily="18" charset="0"/>
              </a:rPr>
              <a:t>, вследствие </a:t>
            </a:r>
            <a:r>
              <a:rPr lang="ru-RU" dirty="0">
                <a:latin typeface="Times New Roman" panose="02020603050405020304" pitchFamily="18" charset="0"/>
                <a:cs typeface="Times New Roman" panose="02020603050405020304" pitchFamily="18" charset="0"/>
              </a:rPr>
              <a:t>чего его потребность остается неудовлетворенной. Конечно, не </a:t>
            </a:r>
            <a:r>
              <a:rPr lang="ru-RU" dirty="0" smtClean="0">
                <a:latin typeface="Times New Roman" panose="02020603050405020304" pitchFamily="18" charset="0"/>
                <a:cs typeface="Times New Roman" panose="02020603050405020304" pitchFamily="18" charset="0"/>
              </a:rPr>
              <a:t>всякое поражение </a:t>
            </a:r>
            <a:r>
              <a:rPr lang="ru-RU" dirty="0">
                <a:latin typeface="Times New Roman" panose="02020603050405020304" pitchFamily="18" charset="0"/>
                <a:cs typeface="Times New Roman" panose="02020603050405020304" pitchFamily="18" charset="0"/>
              </a:rPr>
              <a:t>ведет к возникновению у спортсменов эмоциональной напряженности</a:t>
            </a:r>
            <a:r>
              <a:rPr lang="ru-RU" dirty="0" smtClean="0">
                <a:latin typeface="Times New Roman" panose="02020603050405020304" pitchFamily="18" charset="0"/>
                <a:cs typeface="Times New Roman" panose="02020603050405020304" pitchFamily="18" charset="0"/>
              </a:rPr>
              <a:t>. Фрустрация </a:t>
            </a:r>
            <a:r>
              <a:rPr lang="ru-RU" dirty="0">
                <a:latin typeface="Times New Roman" panose="02020603050405020304" pitchFamily="18" charset="0"/>
                <a:cs typeface="Times New Roman" panose="02020603050405020304" pitchFamily="18" charset="0"/>
              </a:rPr>
              <a:t>у спортсмена возникает только в ситуации ожидания им успеха </a:t>
            </a:r>
            <a:r>
              <a:rPr lang="ru-RU" dirty="0" smtClean="0">
                <a:latin typeface="Times New Roman" panose="02020603050405020304" pitchFamily="18" charset="0"/>
                <a:cs typeface="Times New Roman" panose="02020603050405020304" pitchFamily="18" charset="0"/>
              </a:rPr>
              <a:t>в деятельности. Е. П. Ильин указывает, что фрустрация может приводить к трем формам поведения (реакциям): </a:t>
            </a:r>
            <a:r>
              <a:rPr lang="ru-RU" dirty="0" err="1" smtClean="0">
                <a:latin typeface="Times New Roman" panose="02020603050405020304" pitchFamily="18" charset="0"/>
                <a:cs typeface="Times New Roman" panose="02020603050405020304" pitchFamily="18" charset="0"/>
              </a:rPr>
              <a:t>экстрапунитивной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интрапунитивной</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импунитивной</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961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Исследованиями В. К. Петровича было определено, что </a:t>
            </a:r>
            <a:r>
              <a:rPr lang="ru-RU" dirty="0" err="1" smtClean="0">
                <a:latin typeface="Times New Roman" panose="02020603050405020304" pitchFamily="18" charset="0"/>
                <a:cs typeface="Times New Roman" panose="02020603050405020304" pitchFamily="18" charset="0"/>
              </a:rPr>
              <a:t>экстрапунитивно</a:t>
            </a:r>
            <a:r>
              <a:rPr lang="ru-RU" dirty="0" smtClean="0">
                <a:latin typeface="Times New Roman" panose="02020603050405020304" pitchFamily="18" charset="0"/>
                <a:cs typeface="Times New Roman" panose="02020603050405020304" pitchFamily="18" charset="0"/>
              </a:rPr>
              <a:t> ведут себя 48,7 %, </a:t>
            </a:r>
            <a:r>
              <a:rPr lang="ru-RU" dirty="0" err="1" smtClean="0">
                <a:latin typeface="Times New Roman" panose="02020603050405020304" pitchFamily="18" charset="0"/>
                <a:cs typeface="Times New Roman" panose="02020603050405020304" pitchFamily="18" charset="0"/>
              </a:rPr>
              <a:t>интрапунитивно</a:t>
            </a:r>
            <a:r>
              <a:rPr lang="ru-RU" dirty="0" smtClean="0">
                <a:latin typeface="Times New Roman" panose="02020603050405020304" pitchFamily="18" charset="0"/>
                <a:cs typeface="Times New Roman" panose="02020603050405020304" pitchFamily="18" charset="0"/>
              </a:rPr>
              <a:t> – 32,8%, </a:t>
            </a:r>
            <a:r>
              <a:rPr lang="ru-RU" dirty="0" err="1" smtClean="0">
                <a:latin typeface="Times New Roman" panose="02020603050405020304" pitchFamily="18" charset="0"/>
                <a:cs typeface="Times New Roman" panose="02020603050405020304" pitchFamily="18" charset="0"/>
              </a:rPr>
              <a:t>импунитивно</a:t>
            </a:r>
            <a:r>
              <a:rPr lang="ru-RU" dirty="0" smtClean="0">
                <a:latin typeface="Times New Roman" panose="02020603050405020304" pitchFamily="18" charset="0"/>
                <a:cs typeface="Times New Roman" panose="02020603050405020304" pitchFamily="18" charset="0"/>
              </a:rPr>
              <a:t> – 18,5 %. Следовательно, большая часть спортсменов в ситуации фрустрации возлагают вину на всех, кроме себя, что выражается в агрессивных формах поведения. Кроме того, проявление фрустрации </a:t>
            </a:r>
            <a:r>
              <a:rPr lang="ru-RU" dirty="0" err="1" smtClean="0">
                <a:latin typeface="Times New Roman" panose="02020603050405020304" pitchFamily="18" charset="0"/>
                <a:cs typeface="Times New Roman" panose="02020603050405020304" pitchFamily="18" charset="0"/>
              </a:rPr>
              <a:t>обусловленно</a:t>
            </a:r>
            <a:r>
              <a:rPr lang="ru-RU" dirty="0" smtClean="0">
                <a:latin typeface="Times New Roman" panose="02020603050405020304" pitchFamily="18" charset="0"/>
                <a:cs typeface="Times New Roman" panose="02020603050405020304" pitchFamily="18" charset="0"/>
              </a:rPr>
              <a:t> гендерными различиями спортсменов. Мужчины, в отличие от женщин, </a:t>
            </a:r>
            <a:r>
              <a:rPr lang="ru-RU" dirty="0" err="1" smtClean="0">
                <a:latin typeface="Times New Roman" panose="02020603050405020304" pitchFamily="18" charset="0"/>
                <a:cs typeface="Times New Roman" panose="02020603050405020304" pitchFamily="18" charset="0"/>
              </a:rPr>
              <a:t>свойственнен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экстрапунитивный</a:t>
            </a:r>
            <a:r>
              <a:rPr lang="ru-RU" dirty="0" smtClean="0">
                <a:latin typeface="Times New Roman" panose="02020603050405020304" pitchFamily="18" charset="0"/>
                <a:cs typeface="Times New Roman" panose="02020603050405020304" pitchFamily="18" charset="0"/>
              </a:rPr>
              <a:t> вариант реагирования, в то же время как женщины, в основном, реагируют </a:t>
            </a:r>
            <a:r>
              <a:rPr lang="ru-RU" dirty="0" err="1" smtClean="0">
                <a:latin typeface="Times New Roman" panose="02020603050405020304" pitchFamily="18" charset="0"/>
                <a:cs typeface="Times New Roman" panose="02020603050405020304" pitchFamily="18" charset="0"/>
              </a:rPr>
              <a:t>интрапунитивно</a:t>
            </a:r>
            <a:r>
              <a:rPr lang="ru-RU" dirty="0" smtClean="0">
                <a:latin typeface="Times New Roman" panose="02020603050405020304" pitchFamily="18" charset="0"/>
                <a:cs typeface="Times New Roman" panose="02020603050405020304" pitchFamily="18" charset="0"/>
              </a:rPr>
              <a:t>. Еще одной значимой характеристикой фрустрации является то, что проявление </a:t>
            </a:r>
            <a:r>
              <a:rPr lang="ru-RU" dirty="0" err="1" smtClean="0">
                <a:latin typeface="Times New Roman" panose="02020603050405020304" pitchFamily="18" charset="0"/>
                <a:cs typeface="Times New Roman" panose="02020603050405020304" pitchFamily="18" charset="0"/>
              </a:rPr>
              <a:t>экстрапунитивной</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интрапунитивной</a:t>
            </a:r>
            <a:r>
              <a:rPr lang="ru-RU" dirty="0" smtClean="0">
                <a:latin typeface="Times New Roman" panose="02020603050405020304" pitchFamily="18" charset="0"/>
                <a:cs typeface="Times New Roman" panose="02020603050405020304" pitchFamily="18" charset="0"/>
              </a:rPr>
              <a:t> реакции не </a:t>
            </a:r>
            <a:r>
              <a:rPr lang="ru-RU" dirty="0" err="1" smtClean="0">
                <a:latin typeface="Times New Roman" panose="02020603050405020304" pitchFamily="18" charset="0"/>
                <a:cs typeface="Times New Roman" panose="02020603050405020304" pitchFamily="18" charset="0"/>
              </a:rPr>
              <a:t>обусловленно</a:t>
            </a:r>
            <a:r>
              <a:rPr lang="ru-RU" dirty="0" smtClean="0">
                <a:latin typeface="Times New Roman" panose="02020603050405020304" pitchFamily="18" charset="0"/>
                <a:cs typeface="Times New Roman" panose="02020603050405020304" pitchFamily="18" charset="0"/>
              </a:rPr>
              <a:t> квалификацией спортсменов.</a:t>
            </a:r>
          </a:p>
          <a:p>
            <a:pPr algn="just"/>
            <a:r>
              <a:rPr lang="ru-RU" b="1" dirty="0" smtClean="0">
                <a:latin typeface="Times New Roman" panose="02020603050405020304" pitchFamily="18" charset="0"/>
                <a:cs typeface="Times New Roman" panose="02020603050405020304" pitchFamily="18" charset="0"/>
              </a:rPr>
              <a:t>Понятие «психическая надежность». Факторы, определяющие надежность деятельности спортсмена</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 последние десятилетия проблема психической надежности в спорте является одной из важнейших в спортивной психологии. Данная проблема становится все более актуальной в связи с возросшим интересом к спорту, а также ростом его социальной значимости, повышением требований к технико-тактической подготовленности спортсмена. Усложнение технической составляющей подготовки во многих видах спорта привело к увеличению физических и психических нагрузок, что и определило необходимость целенаправленного формирования психической надежности спортсмена.</a:t>
            </a:r>
          </a:p>
          <a:p>
            <a:pPr algn="just"/>
            <a:r>
              <a:rPr lang="ru-RU" dirty="0" smtClean="0">
                <a:latin typeface="Times New Roman" panose="02020603050405020304" pitchFamily="18" charset="0"/>
                <a:cs typeface="Times New Roman" panose="02020603050405020304" pitchFamily="18" charset="0"/>
              </a:rPr>
              <a:t>В спортивной психологии выделилось несколько групп определений надежности в спорте. Итак, современная спортивная наука не предлагает единого </a:t>
            </a:r>
            <a:r>
              <a:rPr lang="ru-RU" dirty="0" err="1" smtClean="0">
                <a:latin typeface="Times New Roman" panose="02020603050405020304" pitchFamily="18" charset="0"/>
                <a:cs typeface="Times New Roman" panose="02020603050405020304" pitchFamily="18" charset="0"/>
              </a:rPr>
              <a:t>определениянадежности</a:t>
            </a:r>
            <a:r>
              <a:rPr lang="ru-RU" dirty="0" smtClean="0">
                <a:latin typeface="Times New Roman" panose="02020603050405020304" pitchFamily="18" charset="0"/>
                <a:cs typeface="Times New Roman" panose="02020603050405020304" pitchFamily="18" charset="0"/>
              </a:rPr>
              <a:t> в спорте. Надежность рассматривается то как процессуальная характеристика деятельности спортсмена, то как результативная. Единственно, где мнения исследователей солидарны, это то, что надежность сложным и комплексным понятием, сочетающим в себе соревновательную, техническую и психическую надежность. Анализируя определения психической надежности, В. В. Давыдов подчеркивал, что «…большинство исследователей сходится на том, что психологическая надежность спортсмена — это «стабильная эффективность» его выступлений. Но ее психологические механизмы трактуются по-разному: как некоторый «психологический резерв», как совокупность психических свойств, позволяющих предотвратить стресс, как психическую устойчивость, как особый результат целенаправленного учебно-тренировочного процесса, и т. д. В настоящее время еще нет достаточных оснований для предпочтения какой-либо одной из этих точек зрения. Необходим дальнейший анализ этой проблемы, опирающийся на конкретные исследовательские данные и практический опыт».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7803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А. </a:t>
            </a:r>
            <a:r>
              <a:rPr lang="ru-RU" dirty="0" err="1" smtClean="0">
                <a:latin typeface="Times New Roman" panose="02020603050405020304" pitchFamily="18" charset="0"/>
                <a:cs typeface="Times New Roman" panose="02020603050405020304" pitchFamily="18" charset="0"/>
              </a:rPr>
              <a:t>Плахтиенко</a:t>
            </a:r>
            <a:r>
              <a:rPr lang="ru-RU" dirty="0" smtClean="0">
                <a:latin typeface="Times New Roman" panose="02020603050405020304" pitchFamily="18" charset="0"/>
                <a:cs typeface="Times New Roman" panose="02020603050405020304" pitchFamily="18" charset="0"/>
              </a:rPr>
              <a:t> и Ю. М. Блудов определяют надежность как свойство системы (подсистемы) результативно осуществлять целевые задачи в специфических условиях в течение определенного времени. Это общее определение находит свое воплощение в особенной (применительно к спорту) соревновательной надежности, под которой В. А. </a:t>
            </a:r>
            <a:r>
              <a:rPr lang="ru-RU" dirty="0" err="1" smtClean="0">
                <a:latin typeface="Times New Roman" panose="02020603050405020304" pitchFamily="18" charset="0"/>
                <a:cs typeface="Times New Roman" panose="02020603050405020304" pitchFamily="18" charset="0"/>
              </a:rPr>
              <a:t>Плахтиенко</a:t>
            </a:r>
            <a:r>
              <a:rPr lang="ru-RU" dirty="0" smtClean="0">
                <a:latin typeface="Times New Roman" panose="02020603050405020304" pitchFamily="18" charset="0"/>
                <a:cs typeface="Times New Roman" panose="02020603050405020304" pitchFamily="18" charset="0"/>
              </a:rPr>
              <a:t> и Ю. М. Блудов понимают как «…системное, интегральное, комплексное качество спортсмена, позволяющее ему эффективно выступать на ответственных соревнованиях в течение определенного времени». Согласно представлениям В.Э. </a:t>
            </a:r>
            <a:r>
              <a:rPr lang="ru-RU" dirty="0" err="1" smtClean="0">
                <a:latin typeface="Times New Roman" panose="02020603050405020304" pitchFamily="18" charset="0"/>
                <a:cs typeface="Times New Roman" panose="02020603050405020304" pitchFamily="18" charset="0"/>
              </a:rPr>
              <a:t>Мильмана</a:t>
            </a:r>
            <a:r>
              <a:rPr lang="ru-RU" dirty="0" smtClean="0">
                <a:latin typeface="Times New Roman" panose="02020603050405020304" pitchFamily="18" charset="0"/>
                <a:cs typeface="Times New Roman" panose="02020603050405020304" pitchFamily="18" charset="0"/>
              </a:rPr>
              <a:t> эмоциональная устойчивость обусловливает соразмерность эмоциональной оценки ситуации и адекватность эмоциональных реакций. Соревновательная эмоциональная устойчивость представляет</a:t>
            </a:r>
          </a:p>
          <a:p>
            <a:pPr algn="just"/>
            <a:r>
              <a:rPr lang="ru-RU" dirty="0" smtClean="0">
                <a:latin typeface="Times New Roman" panose="02020603050405020304" pitchFamily="18" charset="0"/>
                <a:cs typeface="Times New Roman" panose="02020603050405020304" pitchFamily="18" charset="0"/>
              </a:rPr>
              <a:t>собой способность управлять эмоциональным состоянием или быть эмоционально стабильным. То есть соревновательная эмоциональная устойчивость определяет небольшие сдвиги в величинах, определяющие эмоциональные реакции в условиях соревновательной деятельности. Соревновательная мотивация – это мотивация</a:t>
            </a:r>
          </a:p>
          <a:p>
            <a:pPr algn="just"/>
            <a:r>
              <a:rPr lang="ru-RU" dirty="0" smtClean="0">
                <a:latin typeface="Times New Roman" panose="02020603050405020304" pitchFamily="18" charset="0"/>
                <a:cs typeface="Times New Roman" panose="02020603050405020304" pitchFamily="18" charset="0"/>
              </a:rPr>
              <a:t>достижения успеха. Стабильность-помехоустойчивость </a:t>
            </a:r>
            <a:r>
              <a:rPr lang="ru-RU" dirty="0" err="1" smtClean="0">
                <a:latin typeface="Times New Roman" panose="02020603050405020304" pitchFamily="18" charset="0"/>
                <a:cs typeface="Times New Roman" panose="02020603050405020304" pitchFamily="18" charset="0"/>
              </a:rPr>
              <a:t>детермитнирует</a:t>
            </a:r>
            <a:r>
              <a:rPr lang="ru-RU" dirty="0" smtClean="0">
                <a:latin typeface="Times New Roman" panose="02020603050405020304" pitchFamily="18" charset="0"/>
                <a:cs typeface="Times New Roman" panose="02020603050405020304" pitchFamily="18" charset="0"/>
              </a:rPr>
              <a:t> силу и уравновешенность нервных процессов, а так же является общим показателем способности человека к адаптации.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определяется индивидуальными</a:t>
            </a:r>
          </a:p>
          <a:p>
            <a:pPr algn="just"/>
            <a:r>
              <a:rPr lang="ru-RU" dirty="0" smtClean="0">
                <a:latin typeface="Times New Roman" panose="02020603050405020304" pitchFamily="18" charset="0"/>
                <a:cs typeface="Times New Roman" panose="02020603050405020304" pitchFamily="18" charset="0"/>
              </a:rPr>
              <a:t>особенностями спортсмена, постоянно обнаруживающиеся в разнообразных видах произвольной активности, в поведении и соревновательной деятельности. Среди них обнаруживаются особенности, свойственные для процессов планирования, моделирования, программирования и оценки результатов. Ю.И. Смирнов и И.И. </a:t>
            </a:r>
            <a:r>
              <a:rPr lang="ru-RU" dirty="0" err="1" smtClean="0">
                <a:latin typeface="Times New Roman" panose="02020603050405020304" pitchFamily="18" charset="0"/>
                <a:cs typeface="Times New Roman" panose="02020603050405020304" pitchFamily="18" charset="0"/>
              </a:rPr>
              <a:t>Зулаев</a:t>
            </a:r>
            <a:r>
              <a:rPr lang="ru-RU" dirty="0" smtClean="0">
                <a:latin typeface="Times New Roman" panose="02020603050405020304" pitchFamily="18" charset="0"/>
                <a:cs typeface="Times New Roman" panose="02020603050405020304" pitchFamily="18" charset="0"/>
              </a:rPr>
              <a:t>, обобщив результаты исследований психической надежности спортсменов, разработали классификацию показателей соревновательной надежности в спорте. Факторами, обусловливающими надежность спортивной деятельности являются</a:t>
            </a:r>
          </a:p>
          <a:p>
            <a:pPr algn="just"/>
            <a:r>
              <a:rPr lang="ru-RU" dirty="0" smtClean="0">
                <a:latin typeface="Times New Roman" panose="02020603050405020304" pitchFamily="18" charset="0"/>
                <a:cs typeface="Times New Roman" panose="02020603050405020304" pitchFamily="18" charset="0"/>
              </a:rPr>
              <a:t>биомеханические, </a:t>
            </a:r>
            <a:r>
              <a:rPr lang="ru-RU" dirty="0" err="1" smtClean="0">
                <a:latin typeface="Times New Roman" panose="02020603050405020304" pitchFamily="18" charset="0"/>
                <a:cs typeface="Times New Roman" panose="02020603050405020304" pitchFamily="18" charset="0"/>
              </a:rPr>
              <a:t>медико</a:t>
            </a:r>
            <a:r>
              <a:rPr lang="ru-RU" dirty="0" smtClean="0">
                <a:latin typeface="Times New Roman" panose="02020603050405020304" pitchFamily="18" charset="0"/>
                <a:cs typeface="Times New Roman" panose="02020603050405020304" pitchFamily="18" charset="0"/>
              </a:rPr>
              <a:t> – биологические, психологические, моральные факторы. Именно психологический фактор является одним из ведущих в определении надежности спортсмена, т. к. реализация сложных технических действий невозможна без психической регуляции. Наибольшее количество исследований надежности направлено на изучение</a:t>
            </a:r>
          </a:p>
          <a:p>
            <a:pPr algn="just"/>
            <a:r>
              <a:rPr lang="ru-RU" dirty="0" smtClean="0">
                <a:latin typeface="Times New Roman" panose="02020603050405020304" pitchFamily="18" charset="0"/>
                <a:cs typeface="Times New Roman" panose="02020603050405020304" pitchFamily="18" charset="0"/>
              </a:rPr>
              <a:t>именно психологического фактора. Это обусловлено тем, что рост уровня физических и психических нагрузок в тренировочной и соревновательной деятельности, способствует возрастанию психической напряженности.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129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Психологические факторы надежности в спорте стали изучаться еще в прошлом веке. Тем не менее, спортивные психологи не предлагают общей точки зрения на эту проблему. Так, В. Б. </a:t>
            </a:r>
            <a:r>
              <a:rPr lang="ru-RU" dirty="0" err="1" smtClean="0">
                <a:latin typeface="Times New Roman" panose="02020603050405020304" pitchFamily="18" charset="0"/>
                <a:cs typeface="Times New Roman" panose="02020603050405020304" pitchFamily="18" charset="0"/>
              </a:rPr>
              <a:t>Коренберг</a:t>
            </a:r>
            <a:r>
              <a:rPr lang="ru-RU" dirty="0" smtClean="0">
                <a:latin typeface="Times New Roman" panose="02020603050405020304" pitchFamily="18" charset="0"/>
                <a:cs typeface="Times New Roman" panose="02020603050405020304" pitchFamily="18" charset="0"/>
              </a:rPr>
              <a:t> среди психологических факторов,</a:t>
            </a:r>
          </a:p>
          <a:p>
            <a:pPr algn="just"/>
            <a:r>
              <a:rPr lang="ru-RU" dirty="0" smtClean="0">
                <a:latin typeface="Times New Roman" panose="02020603050405020304" pitchFamily="18" charset="0"/>
                <a:cs typeface="Times New Roman" panose="02020603050405020304" pitchFamily="18" charset="0"/>
              </a:rPr>
              <a:t>содействующих повышению надежности исполнения спортсменом упражнения, выделяет: самоконтроль, управление вниманием и эмоциями, идеомоторную настройку и уверенность в правильности выполнения программы. Некоторые исследователи сводят психологический аспект изучения надежности спортсмена к проблеме исследования эмоциональной устойчивости. Другие исследователи эмоциональной устойчивости отделяют его при исследовании</a:t>
            </a:r>
          </a:p>
          <a:p>
            <a:pPr algn="just"/>
            <a:r>
              <a:rPr lang="ru-RU" dirty="0" smtClean="0">
                <a:latin typeface="Times New Roman" panose="02020603050405020304" pitchFamily="18" charset="0"/>
                <a:cs typeface="Times New Roman" panose="02020603050405020304" pitchFamily="18" charset="0"/>
              </a:rPr>
              <a:t>психологических факторов надежности, хотя их взаимосвязь очевидна. Кроме того, проблема надежности деятельности спортсмена не может изучаться без исследования проявлений его психического состояния в экстремальных условиях соревнований и тренировок. Мало того, вероятностные характеристики этих проявлений являются компонентами психической надежности спортсменов высокой квалификации. </a:t>
            </a:r>
            <a:r>
              <a:rPr lang="ru-RU" dirty="0">
                <a:latin typeface="Times New Roman" panose="02020603050405020304" pitchFamily="18" charset="0"/>
                <a:cs typeface="Times New Roman" panose="02020603050405020304" pitchFamily="18" charset="0"/>
              </a:rPr>
              <a:t>Так, В. А. </a:t>
            </a:r>
            <a:r>
              <a:rPr lang="ru-RU" dirty="0" err="1">
                <a:latin typeface="Times New Roman" panose="02020603050405020304" pitchFamily="18" charset="0"/>
                <a:cs typeface="Times New Roman" panose="02020603050405020304" pitchFamily="18" charset="0"/>
              </a:rPr>
              <a:t>Плахтиенко</a:t>
            </a:r>
            <a:r>
              <a:rPr lang="ru-RU" dirty="0">
                <a:latin typeface="Times New Roman" panose="02020603050405020304" pitchFamily="18" charset="0"/>
                <a:cs typeface="Times New Roman" panose="02020603050405020304" pitchFamily="18" charset="0"/>
              </a:rPr>
              <a:t> и Ю. М. Блудов утверждают, что исследование </a:t>
            </a:r>
            <a:r>
              <a:rPr lang="ru-RU" dirty="0" smtClean="0">
                <a:latin typeface="Times New Roman" panose="02020603050405020304" pitchFamily="18" charset="0"/>
                <a:cs typeface="Times New Roman" panose="02020603050405020304" pitchFamily="18" charset="0"/>
              </a:rPr>
              <a:t>такого фактора </a:t>
            </a:r>
            <a:r>
              <a:rPr lang="ru-RU" dirty="0">
                <a:latin typeface="Times New Roman" panose="02020603050405020304" pitchFamily="18" charset="0"/>
                <a:cs typeface="Times New Roman" panose="02020603050405020304" pitchFamily="18" charset="0"/>
              </a:rPr>
              <a:t>надежности, как волевые усилия, также неизбежно связано с </a:t>
            </a:r>
            <a:r>
              <a:rPr lang="ru-RU" dirty="0" smtClean="0">
                <a:latin typeface="Times New Roman" panose="02020603050405020304" pitchFamily="18" charset="0"/>
                <a:cs typeface="Times New Roman" panose="02020603050405020304" pitchFamily="18" charset="0"/>
              </a:rPr>
              <a:t>необходимым анализом </a:t>
            </a:r>
            <a:r>
              <a:rPr lang="ru-RU" dirty="0">
                <a:latin typeface="Times New Roman" panose="02020603050405020304" pitchFamily="18" charset="0"/>
                <a:cs typeface="Times New Roman" panose="02020603050405020304" pitchFamily="18" charset="0"/>
              </a:rPr>
              <a:t>трудностей, вызванных в процессе подготовки и выступления. </a:t>
            </a:r>
            <a:r>
              <a:rPr lang="ru-RU" dirty="0" smtClean="0">
                <a:latin typeface="Times New Roman" panose="02020603050405020304" pitchFamily="18" charset="0"/>
                <a:cs typeface="Times New Roman" panose="02020603050405020304" pitchFamily="18" charset="0"/>
              </a:rPr>
              <a:t>Преодоление этих </a:t>
            </a:r>
            <a:r>
              <a:rPr lang="ru-RU" dirty="0">
                <a:latin typeface="Times New Roman" panose="02020603050405020304" pitchFamily="18" charset="0"/>
                <a:cs typeface="Times New Roman" panose="02020603050405020304" pitchFamily="18" charset="0"/>
              </a:rPr>
              <a:t>трудностей, приводящих к созданию психического напряжения (стресса</a:t>
            </a:r>
            <a:r>
              <a:rPr lang="ru-RU" dirty="0" smtClean="0">
                <a:latin typeface="Times New Roman" panose="02020603050405020304" pitchFamily="18" charset="0"/>
                <a:cs typeface="Times New Roman" panose="02020603050405020304" pitchFamily="18" charset="0"/>
              </a:rPr>
              <a:t>), осуществляется </a:t>
            </a:r>
            <a:r>
              <a:rPr lang="ru-RU" dirty="0">
                <a:latin typeface="Times New Roman" panose="02020603050405020304" pitchFamily="18" charset="0"/>
                <a:cs typeface="Times New Roman" panose="02020603050405020304" pitchFamily="18" charset="0"/>
              </a:rPr>
              <a:t>в основном за счет волевых усилий, которые можно </a:t>
            </a:r>
            <a:r>
              <a:rPr lang="ru-RU" dirty="0" smtClean="0">
                <a:latin typeface="Times New Roman" panose="02020603050405020304" pitchFamily="18" charset="0"/>
                <a:cs typeface="Times New Roman" panose="02020603050405020304" pitchFamily="18" charset="0"/>
              </a:rPr>
              <a:t>охарактеризовать как </a:t>
            </a:r>
            <a:r>
              <a:rPr lang="ru-RU" dirty="0">
                <a:latin typeface="Times New Roman" panose="02020603050405020304" pitchFamily="18" charset="0"/>
                <a:cs typeface="Times New Roman" panose="02020603050405020304" pitchFamily="18" charset="0"/>
              </a:rPr>
              <a:t>активное проявление сознания, направленное на эффективную </a:t>
            </a:r>
            <a:r>
              <a:rPr lang="ru-RU" dirty="0" err="1">
                <a:latin typeface="Times New Roman" panose="02020603050405020304" pitchFamily="18" charset="0"/>
                <a:cs typeface="Times New Roman" panose="02020603050405020304" pitchFamily="18" charset="0"/>
              </a:rPr>
              <a:t>саморегуляцию</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и мобилизацию </a:t>
            </a:r>
            <a:r>
              <a:rPr lang="ru-RU" dirty="0">
                <a:latin typeface="Times New Roman" panose="02020603050405020304" pitchFamily="18" charset="0"/>
                <a:cs typeface="Times New Roman" panose="02020603050405020304" pitchFamily="18" charset="0"/>
              </a:rPr>
              <a:t>возможностей человека для реализации цели</a:t>
            </a:r>
            <a:r>
              <a:rPr lang="ru-RU" dirty="0" smtClean="0">
                <a:latin typeface="Times New Roman" panose="02020603050405020304" pitchFamily="18" charset="0"/>
                <a:cs typeface="Times New Roman" panose="02020603050405020304" pitchFamily="18" charset="0"/>
              </a:rPr>
              <a:t>. Исследования В. Э. </a:t>
            </a:r>
            <a:r>
              <a:rPr lang="ru-RU" dirty="0" err="1" smtClean="0">
                <a:latin typeface="Times New Roman" panose="02020603050405020304" pitchFamily="18" charset="0"/>
                <a:cs typeface="Times New Roman" panose="02020603050405020304" pitchFamily="18" charset="0"/>
              </a:rPr>
              <a:t>Мильмана</a:t>
            </a:r>
            <a:r>
              <a:rPr lang="ru-RU" dirty="0" smtClean="0">
                <a:latin typeface="Times New Roman" panose="02020603050405020304" pitchFamily="18" charset="0"/>
                <a:cs typeface="Times New Roman" panose="02020603050405020304" pitchFamily="18" charset="0"/>
              </a:rPr>
              <a:t> выявили связь между группами личностных</a:t>
            </a:r>
          </a:p>
          <a:p>
            <a:pPr algn="just"/>
            <a:r>
              <a:rPr lang="ru-RU" dirty="0" smtClean="0">
                <a:latin typeface="Times New Roman" panose="02020603050405020304" pitchFamily="18" charset="0"/>
                <a:cs typeface="Times New Roman" panose="02020603050405020304" pitchFamily="18" charset="0"/>
              </a:rPr>
              <a:t>характеристик спортсмена и психической надежностью. Эти группы включают компоненты психической надежности, первичные и вторичные личностные факторы надежности и общие личностные факторы. Таким образом, надежность спортивной деятельности представляет собой комплексную характеристику деятельности спортсмена. Соревновательная надежность обеспечивается за счет надежности технического мастерства или психической надежности спортсмена, что определяет необходимость целенаправленного формирования навыков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которые обеспечат психическую надежность спортсмена.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1982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Способность к </a:t>
            </a:r>
            <a:r>
              <a:rPr lang="ru-RU" b="1" dirty="0" err="1" smtClean="0">
                <a:latin typeface="Times New Roman" panose="02020603050405020304" pitchFamily="18" charset="0"/>
                <a:cs typeface="Times New Roman" panose="02020603050405020304" pitchFamily="18" charset="0"/>
              </a:rPr>
              <a:t>саморегуляции</a:t>
            </a:r>
            <a:r>
              <a:rPr lang="ru-RU" b="1" dirty="0" smtClean="0">
                <a:latin typeface="Times New Roman" panose="02020603050405020304" pitchFamily="18" charset="0"/>
                <a:cs typeface="Times New Roman" panose="02020603050405020304" pitchFamily="18" charset="0"/>
              </a:rPr>
              <a:t>, как показатель психической надежности спортсмена.</a:t>
            </a:r>
          </a:p>
          <a:p>
            <a:pPr algn="just"/>
            <a:r>
              <a:rPr lang="ru-RU" dirty="0" smtClean="0">
                <a:latin typeface="Times New Roman" panose="02020603050405020304" pitchFamily="18" charset="0"/>
                <a:cs typeface="Times New Roman" panose="02020603050405020304" pitchFamily="18" charset="0"/>
              </a:rPr>
              <a:t>Способность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психических состояний занимает особое место в ряду разнообразных </a:t>
            </a:r>
            <a:r>
              <a:rPr lang="ru-RU" dirty="0" err="1" smtClean="0">
                <a:latin typeface="Times New Roman" panose="02020603050405020304" pitchFamily="18" charset="0"/>
                <a:cs typeface="Times New Roman" panose="02020603050405020304" pitchFamily="18" charset="0"/>
              </a:rPr>
              <a:t>деятельностно</a:t>
            </a:r>
            <a:r>
              <a:rPr lang="ru-RU" dirty="0" smtClean="0">
                <a:latin typeface="Times New Roman" panose="02020603050405020304" pitchFamily="18" charset="0"/>
                <a:cs typeface="Times New Roman" panose="02020603050405020304" pitchFamily="18" charset="0"/>
              </a:rPr>
              <a:t> и жизненно важных психических и психофизиологических качеств. Она обусловливает психическую надежность и</a:t>
            </a:r>
          </a:p>
          <a:p>
            <a:pPr algn="just"/>
            <a:r>
              <a:rPr lang="ru-RU" dirty="0" smtClean="0">
                <a:latin typeface="Times New Roman" panose="02020603050405020304" pitchFamily="18" charset="0"/>
                <a:cs typeface="Times New Roman" panose="02020603050405020304" pitchFamily="18" charset="0"/>
              </a:rPr>
              <a:t>устойчивость спортсмена, его адаптивность к экстремальным ситуациям соревновательного характера. Способность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является результатом психического развития человека, к в которой находят свое отражение специфика</a:t>
            </a:r>
          </a:p>
          <a:p>
            <a:pPr algn="just"/>
            <a:r>
              <a:rPr lang="ru-RU" dirty="0" smtClean="0">
                <a:latin typeface="Times New Roman" panose="02020603050405020304" pitchFamily="18" charset="0"/>
                <a:cs typeface="Times New Roman" panose="02020603050405020304" pitchFamily="18" charset="0"/>
              </a:rPr>
              <a:t>становления деятельности, а также развитие его целенаправленных взаимодействий с действительностью. Высшей формой психической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состояний является произвольная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Произвольная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исследователями рассматривается в двух направлениях:  как общая способность к осознанно-произвольной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 как произвольная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в конкретном виде деятельности. Наиболее детально проблема общей осознанно-произвольной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представлена в работах О. А. </a:t>
            </a:r>
            <a:r>
              <a:rPr lang="ru-RU" dirty="0" err="1" smtClean="0">
                <a:latin typeface="Times New Roman" panose="02020603050405020304" pitchFamily="18" charset="0"/>
                <a:cs typeface="Times New Roman" panose="02020603050405020304" pitchFamily="18" charset="0"/>
              </a:rPr>
              <a:t>Конопкина</a:t>
            </a:r>
            <a:r>
              <a:rPr lang="ru-RU" dirty="0" smtClean="0">
                <a:latin typeface="Times New Roman" panose="02020603050405020304" pitchFamily="18" charset="0"/>
                <a:cs typeface="Times New Roman" panose="02020603050405020304" pitchFamily="18" charset="0"/>
              </a:rPr>
              <a:t>.  Он анализирует способность к осознанно-произвольной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 рамках этих двух направлений. В рамках первого направления, способности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которые характеризуют человека как субъекта деятельности, определяют общий </a:t>
            </a:r>
            <a:r>
              <a:rPr lang="ru-RU" dirty="0" err="1" smtClean="0">
                <a:latin typeface="Times New Roman" panose="02020603050405020304" pitchFamily="18" charset="0"/>
                <a:cs typeface="Times New Roman" panose="02020603050405020304" pitchFamily="18" charset="0"/>
              </a:rPr>
              <a:t>деятельностный</a:t>
            </a:r>
            <a:r>
              <a:rPr lang="ru-RU" dirty="0" smtClean="0">
                <a:latin typeface="Times New Roman" panose="02020603050405020304" pitchFamily="18" charset="0"/>
                <a:cs typeface="Times New Roman" panose="02020603050405020304" pitchFamily="18" charset="0"/>
              </a:rPr>
              <a:t> потенциал. По мнению О. А. </a:t>
            </a:r>
            <a:r>
              <a:rPr lang="ru-RU" dirty="0" err="1" smtClean="0">
                <a:latin typeface="Times New Roman" panose="02020603050405020304" pitchFamily="18" charset="0"/>
                <a:cs typeface="Times New Roman" panose="02020603050405020304" pitchFamily="18" charset="0"/>
              </a:rPr>
              <a:t>Конопкина</a:t>
            </a:r>
            <a:r>
              <a:rPr lang="ru-RU" dirty="0" smtClean="0">
                <a:latin typeface="Times New Roman" panose="02020603050405020304" pitchFamily="18" charset="0"/>
                <a:cs typeface="Times New Roman" panose="02020603050405020304" pitchFamily="18" charset="0"/>
              </a:rPr>
              <a:t> критерием субъекта является общая способность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(ОСС) произвольной активности, которая проявляется в качественных характеристиках овладения новыми видами деятельности. Например, способность принимать нестандартные решения, которая требует смену способов действий.</a:t>
            </a:r>
          </a:p>
          <a:p>
            <a:pPr algn="just"/>
            <a:r>
              <a:rPr lang="ru-RU" dirty="0" smtClean="0">
                <a:latin typeface="Times New Roman" panose="02020603050405020304" pitchFamily="18" charset="0"/>
                <a:cs typeface="Times New Roman" panose="02020603050405020304" pitchFamily="18" charset="0"/>
              </a:rPr>
              <a:t>Второй подход касается умений выполнения конкретной деятельности. В этом случае эти конкретные умения не могут быть ни положительным, ни отрицательным показателем общей способности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Стабильный результат, который демонстрирует субъект деятельности, может быть, достигнут разными способами и с разным количеством затраченных на это усилий. Возможно, что стабильный результат был, достигнут путем простого подражания или репродуктивного усвоения регулирующих деятельность субъекта приемов и усилий. Следовательно, в таком случае нельзя говорить о хорошо развитой общей способности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Показателем надежности общей способности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 мнению О. А. </a:t>
            </a:r>
            <a:r>
              <a:rPr lang="ru-RU" dirty="0" err="1" smtClean="0">
                <a:latin typeface="Times New Roman" panose="02020603050405020304" pitchFamily="18" charset="0"/>
                <a:cs typeface="Times New Roman" panose="02020603050405020304" pitchFamily="18" charset="0"/>
              </a:rPr>
              <a:t>Конопкина</a:t>
            </a:r>
            <a:r>
              <a:rPr lang="ru-RU" dirty="0" smtClean="0">
                <a:latin typeface="Times New Roman" panose="02020603050405020304" pitchFamily="18" charset="0"/>
                <a:cs typeface="Times New Roman" panose="02020603050405020304" pitchFamily="18" charset="0"/>
              </a:rPr>
              <a:t>, является сам способ овладения деятельностью, обеспечивающий ее результативность.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97278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53</TotalTime>
  <Words>4276</Words>
  <Application>Microsoft Office PowerPoint</Application>
  <PresentationFormat>Широкоэкранный</PresentationFormat>
  <Paragraphs>53</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Calibri</vt:lpstr>
      <vt:lpstr>Calibri Light</vt:lpstr>
      <vt:lpstr>Times New Roman</vt:lpstr>
      <vt:lpstr>Ретро</vt:lpstr>
      <vt:lpstr>Состояния перетренированности, переутомления, перегорания. Причины возникновения этих состояний у спортсменов в тренировочной деятельности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usewr</dc:creator>
  <cp:lastModifiedBy>usewr</cp:lastModifiedBy>
  <cp:revision>7</cp:revision>
  <dcterms:created xsi:type="dcterms:W3CDTF">2020-10-18T05:16:04Z</dcterms:created>
  <dcterms:modified xsi:type="dcterms:W3CDTF">2020-10-18T06:09:11Z</dcterms:modified>
</cp:coreProperties>
</file>