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5876AE6-6BC0-4B0E-8069-6A6832A5B110}" type="datetimeFigureOut">
              <a:rPr lang="ru-RU" smtClean="0"/>
              <a:t>12.10.2020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0680103-99C7-409D-B277-D19C4D3A04C1}" type="slidenum">
              <a:rPr lang="ru-RU" smtClean="0"/>
              <a:t>‹#›</a:t>
            </a:fld>
            <a:endParaRPr lang="ru-RU"/>
          </a:p>
        </p:txBody>
      </p:sp>
    </p:spTree>
    <p:extLst>
      <p:ext uri="{BB962C8B-B14F-4D97-AF65-F5344CB8AC3E}">
        <p14:creationId xmlns:p14="http://schemas.microsoft.com/office/powerpoint/2010/main" val="215808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5876AE6-6BC0-4B0E-8069-6A6832A5B110}" type="datetimeFigureOut">
              <a:rPr lang="ru-RU" smtClean="0"/>
              <a:t>12.10.2020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0680103-99C7-409D-B277-D19C4D3A04C1}" type="slidenum">
              <a:rPr lang="ru-RU" smtClean="0"/>
              <a:t>‹#›</a:t>
            </a:fld>
            <a:endParaRPr lang="ru-RU"/>
          </a:p>
        </p:txBody>
      </p:sp>
    </p:spTree>
    <p:extLst>
      <p:ext uri="{BB962C8B-B14F-4D97-AF65-F5344CB8AC3E}">
        <p14:creationId xmlns:p14="http://schemas.microsoft.com/office/powerpoint/2010/main" val="1971324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5876AE6-6BC0-4B0E-8069-6A6832A5B110}" type="datetimeFigureOut">
              <a:rPr lang="ru-RU" smtClean="0"/>
              <a:t>12.10.2020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0680103-99C7-409D-B277-D19C4D3A04C1}"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61741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75876AE6-6BC0-4B0E-8069-6A6832A5B110}" type="datetimeFigureOut">
              <a:rPr lang="ru-RU" smtClean="0"/>
              <a:t>12.10.2020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680103-99C7-409D-B277-D19C4D3A04C1}" type="slidenum">
              <a:rPr lang="ru-RU" smtClean="0"/>
              <a:t>‹#›</a:t>
            </a:fld>
            <a:endParaRPr lang="ru-RU"/>
          </a:p>
        </p:txBody>
      </p:sp>
    </p:spTree>
    <p:extLst>
      <p:ext uri="{BB962C8B-B14F-4D97-AF65-F5344CB8AC3E}">
        <p14:creationId xmlns:p14="http://schemas.microsoft.com/office/powerpoint/2010/main" val="30192415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75876AE6-6BC0-4B0E-8069-6A6832A5B110}" type="datetimeFigureOut">
              <a:rPr lang="ru-RU" smtClean="0"/>
              <a:t>12.10.2020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680103-99C7-409D-B277-D19C4D3A04C1}"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86312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75876AE6-6BC0-4B0E-8069-6A6832A5B110}" type="datetimeFigureOut">
              <a:rPr lang="ru-RU" smtClean="0"/>
              <a:t>12.10.2020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680103-99C7-409D-B277-D19C4D3A04C1}" type="slidenum">
              <a:rPr lang="ru-RU" smtClean="0"/>
              <a:t>‹#›</a:t>
            </a:fld>
            <a:endParaRPr lang="ru-RU"/>
          </a:p>
        </p:txBody>
      </p:sp>
    </p:spTree>
    <p:extLst>
      <p:ext uri="{BB962C8B-B14F-4D97-AF65-F5344CB8AC3E}">
        <p14:creationId xmlns:p14="http://schemas.microsoft.com/office/powerpoint/2010/main" val="24669109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5876AE6-6BC0-4B0E-8069-6A6832A5B110}" type="datetimeFigureOut">
              <a:rPr lang="ru-RU" smtClean="0"/>
              <a:t>12.10.2020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0680103-99C7-409D-B277-D19C4D3A04C1}" type="slidenum">
              <a:rPr lang="ru-RU" smtClean="0"/>
              <a:t>‹#›</a:t>
            </a:fld>
            <a:endParaRPr lang="ru-RU"/>
          </a:p>
        </p:txBody>
      </p:sp>
    </p:spTree>
    <p:extLst>
      <p:ext uri="{BB962C8B-B14F-4D97-AF65-F5344CB8AC3E}">
        <p14:creationId xmlns:p14="http://schemas.microsoft.com/office/powerpoint/2010/main" val="16823981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5876AE6-6BC0-4B0E-8069-6A6832A5B110}" type="datetimeFigureOut">
              <a:rPr lang="ru-RU" smtClean="0"/>
              <a:t>12.10.2020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0680103-99C7-409D-B277-D19C4D3A04C1}" type="slidenum">
              <a:rPr lang="ru-RU" smtClean="0"/>
              <a:t>‹#›</a:t>
            </a:fld>
            <a:endParaRPr lang="ru-RU"/>
          </a:p>
        </p:txBody>
      </p:sp>
    </p:spTree>
    <p:extLst>
      <p:ext uri="{BB962C8B-B14F-4D97-AF65-F5344CB8AC3E}">
        <p14:creationId xmlns:p14="http://schemas.microsoft.com/office/powerpoint/2010/main" val="3869296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5876AE6-6BC0-4B0E-8069-6A6832A5B110}" type="datetimeFigureOut">
              <a:rPr lang="ru-RU" smtClean="0"/>
              <a:t>12.10.2020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0680103-99C7-409D-B277-D19C4D3A04C1}" type="slidenum">
              <a:rPr lang="ru-RU" smtClean="0"/>
              <a:t>‹#›</a:t>
            </a:fld>
            <a:endParaRPr lang="ru-RU"/>
          </a:p>
        </p:txBody>
      </p:sp>
    </p:spTree>
    <p:extLst>
      <p:ext uri="{BB962C8B-B14F-4D97-AF65-F5344CB8AC3E}">
        <p14:creationId xmlns:p14="http://schemas.microsoft.com/office/powerpoint/2010/main" val="2439829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5876AE6-6BC0-4B0E-8069-6A6832A5B110}" type="datetimeFigureOut">
              <a:rPr lang="ru-RU" smtClean="0"/>
              <a:t>12.10.2020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0680103-99C7-409D-B277-D19C4D3A04C1}" type="slidenum">
              <a:rPr lang="ru-RU" smtClean="0"/>
              <a:t>‹#›</a:t>
            </a:fld>
            <a:endParaRPr lang="ru-RU"/>
          </a:p>
        </p:txBody>
      </p:sp>
    </p:spTree>
    <p:extLst>
      <p:ext uri="{BB962C8B-B14F-4D97-AF65-F5344CB8AC3E}">
        <p14:creationId xmlns:p14="http://schemas.microsoft.com/office/powerpoint/2010/main" val="142117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5876AE6-6BC0-4B0E-8069-6A6832A5B110}" type="datetimeFigureOut">
              <a:rPr lang="ru-RU" smtClean="0"/>
              <a:t>12.10.2020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0680103-99C7-409D-B277-D19C4D3A04C1}" type="slidenum">
              <a:rPr lang="ru-RU" smtClean="0"/>
              <a:t>‹#›</a:t>
            </a:fld>
            <a:endParaRPr lang="ru-RU"/>
          </a:p>
        </p:txBody>
      </p:sp>
    </p:spTree>
    <p:extLst>
      <p:ext uri="{BB962C8B-B14F-4D97-AF65-F5344CB8AC3E}">
        <p14:creationId xmlns:p14="http://schemas.microsoft.com/office/powerpoint/2010/main" val="939789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5876AE6-6BC0-4B0E-8069-6A6832A5B110}" type="datetimeFigureOut">
              <a:rPr lang="ru-RU" smtClean="0"/>
              <a:t>12.10.2020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0680103-99C7-409D-B277-D19C4D3A04C1}" type="slidenum">
              <a:rPr lang="ru-RU" smtClean="0"/>
              <a:t>‹#›</a:t>
            </a:fld>
            <a:endParaRPr lang="ru-RU"/>
          </a:p>
        </p:txBody>
      </p:sp>
    </p:spTree>
    <p:extLst>
      <p:ext uri="{BB962C8B-B14F-4D97-AF65-F5344CB8AC3E}">
        <p14:creationId xmlns:p14="http://schemas.microsoft.com/office/powerpoint/2010/main" val="4049535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5876AE6-6BC0-4B0E-8069-6A6832A5B110}" type="datetimeFigureOut">
              <a:rPr lang="ru-RU" smtClean="0"/>
              <a:t>12.10.2020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0680103-99C7-409D-B277-D19C4D3A04C1}" type="slidenum">
              <a:rPr lang="ru-RU" smtClean="0"/>
              <a:t>‹#›</a:t>
            </a:fld>
            <a:endParaRPr lang="ru-RU"/>
          </a:p>
        </p:txBody>
      </p:sp>
    </p:spTree>
    <p:extLst>
      <p:ext uri="{BB962C8B-B14F-4D97-AF65-F5344CB8AC3E}">
        <p14:creationId xmlns:p14="http://schemas.microsoft.com/office/powerpoint/2010/main" val="1384571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876AE6-6BC0-4B0E-8069-6A6832A5B110}" type="datetimeFigureOut">
              <a:rPr lang="ru-RU" smtClean="0"/>
              <a:t>12.10.2020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0680103-99C7-409D-B277-D19C4D3A04C1}" type="slidenum">
              <a:rPr lang="ru-RU" smtClean="0"/>
              <a:t>‹#›</a:t>
            </a:fld>
            <a:endParaRPr lang="ru-RU"/>
          </a:p>
        </p:txBody>
      </p:sp>
    </p:spTree>
    <p:extLst>
      <p:ext uri="{BB962C8B-B14F-4D97-AF65-F5344CB8AC3E}">
        <p14:creationId xmlns:p14="http://schemas.microsoft.com/office/powerpoint/2010/main" val="1137872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5876AE6-6BC0-4B0E-8069-6A6832A5B110}" type="datetimeFigureOut">
              <a:rPr lang="ru-RU" smtClean="0"/>
              <a:t>12.10.2020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0680103-99C7-409D-B277-D19C4D3A04C1}" type="slidenum">
              <a:rPr lang="ru-RU" smtClean="0"/>
              <a:t>‹#›</a:t>
            </a:fld>
            <a:endParaRPr lang="ru-RU"/>
          </a:p>
        </p:txBody>
      </p:sp>
    </p:spTree>
    <p:extLst>
      <p:ext uri="{BB962C8B-B14F-4D97-AF65-F5344CB8AC3E}">
        <p14:creationId xmlns:p14="http://schemas.microsoft.com/office/powerpoint/2010/main" val="2111583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5876AE6-6BC0-4B0E-8069-6A6832A5B110}" type="datetimeFigureOut">
              <a:rPr lang="ru-RU" smtClean="0"/>
              <a:t>12.10.2020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680103-99C7-409D-B277-D19C4D3A04C1}" type="slidenum">
              <a:rPr lang="ru-RU" smtClean="0"/>
              <a:t>‹#›</a:t>
            </a:fld>
            <a:endParaRPr lang="ru-RU"/>
          </a:p>
        </p:txBody>
      </p:sp>
    </p:spTree>
    <p:extLst>
      <p:ext uri="{BB962C8B-B14F-4D97-AF65-F5344CB8AC3E}">
        <p14:creationId xmlns:p14="http://schemas.microsoft.com/office/powerpoint/2010/main" val="467192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5876AE6-6BC0-4B0E-8069-6A6832A5B110}" type="datetimeFigureOut">
              <a:rPr lang="ru-RU" smtClean="0"/>
              <a:t>12.10.2020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0680103-99C7-409D-B277-D19C4D3A04C1}" type="slidenum">
              <a:rPr lang="ru-RU" smtClean="0"/>
              <a:t>‹#›</a:t>
            </a:fld>
            <a:endParaRPr lang="ru-RU"/>
          </a:p>
        </p:txBody>
      </p:sp>
    </p:spTree>
    <p:extLst>
      <p:ext uri="{BB962C8B-B14F-4D97-AF65-F5344CB8AC3E}">
        <p14:creationId xmlns:p14="http://schemas.microsoft.com/office/powerpoint/2010/main" val="9959299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89213" y="2514600"/>
            <a:ext cx="8915399" cy="1743501"/>
          </a:xfrm>
        </p:spPr>
        <p:txBody>
          <a:bodyPr>
            <a:normAutofit/>
          </a:bodyPr>
          <a:lstStyle/>
          <a:p>
            <a:r>
              <a:rPr lang="ru-RU" sz="4000" b="1" dirty="0">
                <a:latin typeface="Times New Roman" panose="02020603050405020304" pitchFamily="18" charset="0"/>
                <a:cs typeface="Times New Roman" panose="02020603050405020304" pitchFamily="18" charset="0"/>
              </a:rPr>
              <a:t>Причины и последствия конфликта </a:t>
            </a:r>
            <a:endParaRPr lang="ru-RU" sz="40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normAutofit/>
          </a:bodyPr>
          <a:lstStyle/>
          <a:p>
            <a:pPr algn="ctr"/>
            <a:r>
              <a:rPr lang="ru-RU" sz="3200" b="1" dirty="0" smtClean="0">
                <a:solidFill>
                  <a:schemeClr val="tx1"/>
                </a:solidFill>
                <a:latin typeface="Times New Roman" panose="02020603050405020304" pitchFamily="18" charset="0"/>
                <a:cs typeface="Times New Roman" panose="02020603050405020304" pitchFamily="18" charset="0"/>
              </a:rPr>
              <a:t>Лекция 11</a:t>
            </a:r>
            <a:endParaRPr lang="ru-RU" sz="3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7812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0084" y="0"/>
            <a:ext cx="12091915" cy="6740307"/>
          </a:xfrm>
          <a:prstGeom prst="rect">
            <a:avLst/>
          </a:prstGeom>
        </p:spPr>
        <p:txBody>
          <a:bodyPr wrap="square">
            <a:spAutoFit/>
          </a:bodyPr>
          <a:lstStyle/>
          <a:p>
            <a:pPr algn="just"/>
            <a:r>
              <a:rPr lang="ru-RU" b="0" i="0" u="none" strike="noStrike" baseline="0" dirty="0" smtClean="0">
                <a:solidFill>
                  <a:srgbClr val="000000"/>
                </a:solidFill>
                <a:latin typeface="Times New Roman" panose="02020603050405020304" pitchFamily="18" charset="0"/>
              </a:rPr>
              <a:t>В основе своей все конфликты имеют </a:t>
            </a:r>
            <a:r>
              <a:rPr lang="ru-RU" b="1" i="1" u="none" strike="noStrike" baseline="0" dirty="0" smtClean="0">
                <a:solidFill>
                  <a:srgbClr val="000000"/>
                </a:solidFill>
                <a:latin typeface="Times New Roman" panose="02020603050405020304" pitchFamily="18" charset="0"/>
              </a:rPr>
              <a:t>причины</a:t>
            </a:r>
            <a:r>
              <a:rPr lang="ru-RU" b="0" i="0" u="none" strike="noStrike" baseline="0" dirty="0" smtClean="0">
                <a:solidFill>
                  <a:srgbClr val="000000"/>
                </a:solidFill>
                <a:latin typeface="Times New Roman" panose="02020603050405020304" pitchFamily="18" charset="0"/>
              </a:rPr>
              <a:t>, из которых можно выделить следующие: </a:t>
            </a:r>
          </a:p>
          <a:p>
            <a:pPr algn="just"/>
            <a:r>
              <a:rPr lang="ru-RU" b="1" i="0" u="none" strike="noStrike" baseline="0" dirty="0" smtClean="0">
                <a:solidFill>
                  <a:srgbClr val="000000"/>
                </a:solidFill>
                <a:latin typeface="Times New Roman" panose="02020603050405020304" pitchFamily="18" charset="0"/>
              </a:rPr>
              <a:t>1. </a:t>
            </a:r>
            <a:r>
              <a:rPr lang="ru-RU" b="1" i="1" u="none" strike="noStrike" baseline="0" dirty="0" smtClean="0">
                <a:solidFill>
                  <a:srgbClr val="000000"/>
                </a:solidFill>
                <a:latin typeface="Times New Roman" panose="02020603050405020304" pitchFamily="18" charset="0"/>
              </a:rPr>
              <a:t>Ограниченность. </a:t>
            </a:r>
            <a:r>
              <a:rPr lang="ru-RU" b="0" i="0" u="none" strike="noStrike" baseline="0" dirty="0" smtClean="0">
                <a:solidFill>
                  <a:srgbClr val="000000"/>
                </a:solidFill>
                <a:latin typeface="Times New Roman" panose="02020603050405020304" pitchFamily="18" charset="0"/>
              </a:rPr>
              <a:t>Во всех организациях, даже в самых крупных, ресурсы всегда ограничены. Менеджер может принять решение о том, как распределить материалы, людей, финансы, чтобы наиболее эффективным образом достигнуть целей организации. В этом случае решение не имеет практически никакого значения, так как человек всегда хочет получать все в максимальном количестве. Таким образом, необходимость распределе</a:t>
            </a:r>
            <a:r>
              <a:rPr lang="ru-RU" b="0" i="0" u="none" strike="noStrike" baseline="0" dirty="0" smtClean="0">
                <a:latin typeface="Times New Roman" panose="02020603050405020304" pitchFamily="18" charset="0"/>
              </a:rPr>
              <a:t>ния и перераспределения ресурсов практически неизбежно приводит к раз-личным видам конфликтов. </a:t>
            </a:r>
          </a:p>
          <a:p>
            <a:pPr algn="just"/>
            <a:r>
              <a:rPr lang="ru-RU" b="1" i="0" u="none" strike="noStrike" baseline="0" dirty="0" smtClean="0">
                <a:latin typeface="Times New Roman" panose="02020603050405020304" pitchFamily="18" charset="0"/>
              </a:rPr>
              <a:t>2. </a:t>
            </a:r>
            <a:r>
              <a:rPr lang="ru-RU" b="1" i="1" u="none" strike="noStrike" baseline="0" dirty="0" smtClean="0">
                <a:latin typeface="Times New Roman" panose="02020603050405020304" pitchFamily="18" charset="0"/>
              </a:rPr>
              <a:t>Взаимозависимость задач</a:t>
            </a:r>
            <a:r>
              <a:rPr lang="ru-RU" b="0" i="1" u="none" strike="noStrike" baseline="0" dirty="0" smtClean="0">
                <a:latin typeface="Times New Roman" panose="02020603050405020304" pitchFamily="18" charset="0"/>
              </a:rPr>
              <a:t>. </a:t>
            </a:r>
            <a:r>
              <a:rPr lang="ru-RU" b="0" i="0" u="none" strike="noStrike" baseline="0" dirty="0" smtClean="0">
                <a:latin typeface="Times New Roman" panose="02020603050405020304" pitchFamily="18" charset="0"/>
              </a:rPr>
              <a:t>Вероятность возникновения конфликта существует практически во всех ситуациях, где есть зависимость человека или группы в выполнении задач от другого человека или группы. Определенные типы организационных структур увеличивают возможность конфликта. Например, такая возможность возрастает при матричной </a:t>
            </a:r>
            <a:r>
              <a:rPr lang="ru-RU" b="0" i="0" u="none" strike="noStrike" baseline="0" dirty="0" err="1" smtClean="0">
                <a:latin typeface="Times New Roman" panose="02020603050405020304" pitchFamily="18" charset="0"/>
              </a:rPr>
              <a:t>структу</a:t>
            </a:r>
            <a:r>
              <a:rPr lang="ru-RU" b="0" i="0" u="none" strike="noStrike" baseline="0" dirty="0" smtClean="0">
                <a:latin typeface="Times New Roman" panose="02020603050405020304" pitchFamily="18" charset="0"/>
              </a:rPr>
              <a:t>-ре организации, где умышленно нарушается принцип единоначалия. </a:t>
            </a:r>
          </a:p>
          <a:p>
            <a:pPr algn="just"/>
            <a:r>
              <a:rPr lang="ru-RU" b="1" i="0" u="none" strike="noStrike" baseline="0" dirty="0" smtClean="0">
                <a:latin typeface="Times New Roman" panose="02020603050405020304" pitchFamily="18" charset="0"/>
              </a:rPr>
              <a:t>3. </a:t>
            </a:r>
            <a:r>
              <a:rPr lang="ru-RU" b="1" i="1" u="none" strike="noStrike" baseline="0" dirty="0" smtClean="0">
                <a:latin typeface="Times New Roman" panose="02020603050405020304" pitchFamily="18" charset="0"/>
              </a:rPr>
              <a:t>Различия в целях. </a:t>
            </a:r>
            <a:r>
              <a:rPr lang="ru-RU" b="0" i="0" u="none" strike="noStrike" baseline="0" dirty="0" smtClean="0">
                <a:latin typeface="Times New Roman" panose="02020603050405020304" pitchFamily="18" charset="0"/>
              </a:rPr>
              <a:t>Возможность возникновения конфликта возрастает по мере того, как организации становятся более </a:t>
            </a:r>
            <a:r>
              <a:rPr lang="ru-RU" b="0" i="0" u="none" strike="noStrike" baseline="0" dirty="0" err="1" smtClean="0">
                <a:latin typeface="Times New Roman" panose="02020603050405020304" pitchFamily="18" charset="0"/>
              </a:rPr>
              <a:t>специализированны</a:t>
            </a:r>
            <a:r>
              <a:rPr lang="ru-RU" b="0" i="0" u="none" strike="noStrike" baseline="0" dirty="0" smtClean="0">
                <a:latin typeface="Times New Roman" panose="02020603050405020304" pitchFamily="18" charset="0"/>
              </a:rPr>
              <a:t>-ми и разбиваются на подразделения. Это происходит потому, что подразделения могут сами формулировать свои цели и большее внимание уделять их достижению, чем достижению целей организации. Например, от-дел сбыта может настаивать на производстве как можно более разнообразной продукции, потому что это повышает конкурентоспособность и увеличивает объем сбыта. Однако цели производственного подразделения, выраженные в категориях «затраты – эффективность», выполнить легче, если номенклатура продукции менее разнообразная. </a:t>
            </a:r>
          </a:p>
          <a:p>
            <a:pPr algn="just"/>
            <a:r>
              <a:rPr lang="ru-RU" b="0" i="0" u="none" strike="noStrike" baseline="0" dirty="0" smtClean="0">
                <a:latin typeface="Times New Roman" panose="02020603050405020304" pitchFamily="18" charset="0"/>
              </a:rPr>
              <a:t>4. </a:t>
            </a:r>
            <a:r>
              <a:rPr lang="ru-RU" b="0" i="1" u="none" strike="noStrike" baseline="0" dirty="0" smtClean="0">
                <a:latin typeface="Times New Roman" panose="02020603050405020304" pitchFamily="18" charset="0"/>
              </a:rPr>
              <a:t>Различия в представлениях и ценностях. </a:t>
            </a:r>
            <a:r>
              <a:rPr lang="ru-RU" b="0" i="0" u="none" strike="noStrike" baseline="0" dirty="0" smtClean="0">
                <a:latin typeface="Times New Roman" panose="02020603050405020304" pitchFamily="18" charset="0"/>
              </a:rPr>
              <a:t>Вместо того чтобы объективно оценить ситуацию, люди могут рассматривать только те взгляды, альтернативы и аспекты ситуации, которые, по их мнению, благоприятны для группы или личных потребностей. Различия в ценностях – весьма рас-пространенная причина конфликта. Например, подчиненный может считать, что всегда имеет право на выражение своего мнения, в то время как руководитель полагает, что подчиненный может выражать собственное мнение тогда, когда его спрашивают, и беспрекословно выполнять то, что ему говорят. </a:t>
            </a:r>
          </a:p>
          <a:p>
            <a:pPr algn="just"/>
            <a:r>
              <a:rPr lang="ru-RU" b="0" i="0" u="none" strike="noStrike" baseline="0" dirty="0" smtClean="0">
                <a:latin typeface="Times New Roman" panose="02020603050405020304" pitchFamily="18" charset="0"/>
              </a:rPr>
              <a:t>5. </a:t>
            </a:r>
            <a:r>
              <a:rPr lang="ru-RU" b="0" i="1" u="none" strike="noStrike" baseline="0" dirty="0" smtClean="0">
                <a:latin typeface="Times New Roman" panose="02020603050405020304" pitchFamily="18" charset="0"/>
              </a:rPr>
              <a:t>Различия в манере поведения и жизненном опыте. </a:t>
            </a:r>
            <a:r>
              <a:rPr lang="ru-RU" b="0" i="0" u="none" strike="noStrike" baseline="0" dirty="0" smtClean="0">
                <a:latin typeface="Times New Roman" panose="02020603050405020304" pitchFamily="18" charset="0"/>
              </a:rPr>
              <a:t>Эти различия также могут увеличить возможность возникновения конфликта. Нередко встречаются люди, которые постоянно проявляют агрессивность и враждебность и готовы оспаривать каждое слово. Такие личности часто создают вокруг себя атмосферу, чреватую конфликтом. </a:t>
            </a:r>
          </a:p>
        </p:txBody>
      </p:sp>
    </p:spTree>
    <p:extLst>
      <p:ext uri="{BB962C8B-B14F-4D97-AF65-F5344CB8AC3E}">
        <p14:creationId xmlns:p14="http://schemas.microsoft.com/office/powerpoint/2010/main" val="3221139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64621" cy="7017306"/>
          </a:xfrm>
          <a:prstGeom prst="rect">
            <a:avLst/>
          </a:prstGeom>
        </p:spPr>
        <p:txBody>
          <a:bodyPr wrap="square">
            <a:spAutoFit/>
          </a:bodyPr>
          <a:lstStyle/>
          <a:p>
            <a:pPr algn="just"/>
            <a:r>
              <a:rPr lang="ru-RU" b="1" i="0" u="none" strike="noStrike" baseline="0" dirty="0" smtClean="0">
                <a:latin typeface="Times New Roman" panose="02020603050405020304" pitchFamily="18" charset="0"/>
              </a:rPr>
              <a:t>6. </a:t>
            </a:r>
            <a:r>
              <a:rPr lang="ru-RU" b="1" i="1" u="none" strike="noStrike" baseline="0" dirty="0" smtClean="0">
                <a:latin typeface="Times New Roman" panose="02020603050405020304" pitchFamily="18" charset="0"/>
              </a:rPr>
              <a:t>Неудовлетворительные коммуникации. </a:t>
            </a:r>
            <a:r>
              <a:rPr lang="ru-RU" b="0" i="0" u="none" strike="noStrike" baseline="0" dirty="0" smtClean="0">
                <a:latin typeface="Times New Roman" panose="02020603050405020304" pitchFamily="18" charset="0"/>
              </a:rPr>
              <a:t>Плохая передача информации может быть как причиной, так и следствием конфликта. Она может действовать как катализатор конфликта, препятствуя отдельным работникам или группе понять ситуацию или точки зрения других. Например, если руководство не может донести до сведения рабочих, что новая схема оплаты труда, увязанная с производительностью, призвана не «выжимать соки» из рабочих, а увеличить прибыль компании, повысить ее конкурентоспособность, то темпы работы подчиненных могут снизиться. Другими рас-пространенными проблемами передачи информации, вызывающими конфликт, являются неоднозначные критерии качества, неспособность точно определить должностные обязанности и функции всех сотрудников и под-разделений, а также предъявление взаимоисключающих требований к работе. Эти проблемы могут возникнуть или усугубиться вследствие неспособности руководителей разработать и довести до сведения подчиненных точное описание должностных обязанностей. </a:t>
            </a:r>
          </a:p>
          <a:p>
            <a:pPr algn="just"/>
            <a:r>
              <a:rPr lang="ru-RU" b="0" i="0" u="none" strike="noStrike" baseline="0" dirty="0" smtClean="0">
                <a:latin typeface="Times New Roman" panose="02020603050405020304" pitchFamily="18" charset="0"/>
              </a:rPr>
              <a:t>Конфликт приводит к изменениям различного рода: организационным, правовым, мировоззренческим. В случае неуправляемости конфликт может иметь и положительные последствия, но, как правило, на практике этого не происходит. Для того чтобы эффективно управлять конфликтом, необходимо знать последствия, к которым он может привести. </a:t>
            </a:r>
            <a:r>
              <a:rPr lang="ru-RU" b="1" i="0" u="none" strike="noStrike" baseline="0" dirty="0" smtClean="0">
                <a:latin typeface="Times New Roman" panose="02020603050405020304" pitchFamily="18" charset="0"/>
              </a:rPr>
              <a:t>Выделяют следующие последствия конфликта:</a:t>
            </a:r>
          </a:p>
          <a:p>
            <a:pPr algn="just"/>
            <a:r>
              <a:rPr lang="ru-RU" b="0" i="0" u="none" strike="noStrike" baseline="0" dirty="0" smtClean="0">
                <a:latin typeface="Times New Roman" panose="02020603050405020304" pitchFamily="18" charset="0"/>
              </a:rPr>
              <a:t> </a:t>
            </a:r>
            <a:r>
              <a:rPr lang="ru-RU" b="1" i="1" u="none" strike="noStrike" baseline="0" dirty="0" smtClean="0">
                <a:latin typeface="Times New Roman" panose="02020603050405020304" pitchFamily="18" charset="0"/>
              </a:rPr>
              <a:t>функциональные </a:t>
            </a:r>
            <a:r>
              <a:rPr lang="ru-RU" b="0" i="0" u="none" strike="noStrike" baseline="0" dirty="0" smtClean="0">
                <a:latin typeface="Times New Roman" panose="02020603050405020304" pitchFamily="18" charset="0"/>
              </a:rPr>
              <a:t>– могут быть преодолены путем, неприемлемым для всех сторон, в результате чего люди будут в большей степени осознавать свою причастность к решению этой проблемы. При этом практически ликвидируются необходимость устранения возникающих между участниками конфликта враждебности, несправедливости и </a:t>
            </a:r>
            <a:r>
              <a:rPr lang="ru-RU" b="0" i="0" u="none" strike="noStrike" baseline="0" dirty="0" err="1" smtClean="0">
                <a:latin typeface="Times New Roman" panose="02020603050405020304" pitchFamily="18" charset="0"/>
              </a:rPr>
              <a:t>вынужденность</a:t>
            </a:r>
            <a:r>
              <a:rPr lang="ru-RU" b="0" i="0" u="none" strike="noStrike" baseline="0" dirty="0" smtClean="0">
                <a:latin typeface="Times New Roman" panose="02020603050405020304" pitchFamily="18" charset="0"/>
              </a:rPr>
              <a:t> поступать против воли. Другое функциональное последствие состоит в том, что стороны будут больше расположены к сотрудничеству, а не к антагонизму в будущих ситуациях, возможно, чреватых конфликтом. Кроме того, конфликт может уменьшить возможность группового мышления и синдрома покорности, когда подчиненные не высказывают идей, которые, по их мнению, не соответствуют идеям их руководителей. Положительной стороной выступает то, что члены группы могут проработать проблемы до исполнения решения;</a:t>
            </a:r>
          </a:p>
          <a:p>
            <a:pPr algn="just"/>
            <a:r>
              <a:rPr lang="ru-RU" b="0" i="0" u="none" strike="noStrike" baseline="0" dirty="0" smtClean="0">
                <a:latin typeface="Times New Roman" panose="02020603050405020304" pitchFamily="18" charset="0"/>
              </a:rPr>
              <a:t> </a:t>
            </a:r>
            <a:r>
              <a:rPr lang="ru-RU" b="1" i="1" u="none" strike="noStrike" baseline="0" dirty="0" err="1" smtClean="0">
                <a:latin typeface="Times New Roman" panose="02020603050405020304" pitchFamily="18" charset="0"/>
              </a:rPr>
              <a:t>дисфункциональные</a:t>
            </a:r>
            <a:r>
              <a:rPr lang="ru-RU" b="0" i="0" u="none" strike="noStrike" baseline="0" dirty="0" smtClean="0">
                <a:latin typeface="Times New Roman" panose="02020603050405020304" pitchFamily="18" charset="0"/>
              </a:rPr>
              <a:t> – возникают в случае, если конфликтом не управляли или управляли неэффективно, а также в ситуациях с минимальной возможностью конфликта. </a:t>
            </a:r>
            <a:r>
              <a:rPr lang="ru-RU" b="0" i="0" u="none" strike="noStrike" baseline="0" dirty="0" err="1" smtClean="0">
                <a:latin typeface="Times New Roman" panose="02020603050405020304" pitchFamily="18" charset="0"/>
              </a:rPr>
              <a:t>Дисфункциональные</a:t>
            </a:r>
            <a:r>
              <a:rPr lang="ru-RU" b="0" i="0" u="none" strike="noStrike" baseline="0" dirty="0" smtClean="0">
                <a:latin typeface="Times New Roman" panose="02020603050405020304" pitchFamily="18" charset="0"/>
              </a:rPr>
              <a:t> последствия в большинстве случаев приводят к условиям, препятствующим достижению целей.</a:t>
            </a:r>
            <a:endParaRPr lang="ru-RU" dirty="0"/>
          </a:p>
        </p:txBody>
      </p:sp>
    </p:spTree>
    <p:extLst>
      <p:ext uri="{BB962C8B-B14F-4D97-AF65-F5344CB8AC3E}">
        <p14:creationId xmlns:p14="http://schemas.microsoft.com/office/powerpoint/2010/main" val="1266334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4716" y="109182"/>
            <a:ext cx="11859905" cy="10618291"/>
          </a:xfrm>
          <a:prstGeom prst="rect">
            <a:avLst/>
          </a:prstGeom>
        </p:spPr>
        <p:txBody>
          <a:bodyPr wrap="square">
            <a:spAutoFit/>
          </a:bodyPr>
          <a:lstStyle/>
          <a:p>
            <a:pPr algn="just"/>
            <a:r>
              <a:rPr lang="ru-RU" b="1" i="0" u="none" strike="noStrike" baseline="0" dirty="0" smtClean="0">
                <a:solidFill>
                  <a:srgbClr val="000000"/>
                </a:solidFill>
                <a:latin typeface="Times New Roman" panose="02020603050405020304" pitchFamily="18" charset="0"/>
              </a:rPr>
              <a:t>К ним можно отнести:  </a:t>
            </a:r>
          </a:p>
          <a:p>
            <a:pPr algn="just"/>
            <a:r>
              <a:rPr lang="ru-RU" b="1" i="0" u="none" strike="noStrike" baseline="0" dirty="0" smtClean="0">
                <a:latin typeface="Times New Roman" panose="02020603050405020304" pitchFamily="18" charset="0"/>
              </a:rPr>
              <a:t>– </a:t>
            </a:r>
            <a:r>
              <a:rPr lang="ru-RU" b="1" i="1" u="none" strike="noStrike" baseline="0" dirty="0" smtClean="0">
                <a:latin typeface="Times New Roman" panose="02020603050405020304" pitchFamily="18" charset="0"/>
              </a:rPr>
              <a:t>неудовлетворенность личности собой, рост текучести кадров и снижение производительности; </a:t>
            </a:r>
          </a:p>
          <a:p>
            <a:pPr algn="just"/>
            <a:r>
              <a:rPr lang="ru-RU" b="1" i="1" u="none" strike="noStrike" baseline="0" dirty="0" smtClean="0">
                <a:latin typeface="Times New Roman" panose="02020603050405020304" pitchFamily="18" charset="0"/>
              </a:rPr>
              <a:t>– снижение степени сотрудничества в будущем; </a:t>
            </a:r>
          </a:p>
          <a:p>
            <a:pPr algn="just"/>
            <a:r>
              <a:rPr lang="ru-RU" b="1" i="1" u="none" strike="noStrike" baseline="0" dirty="0" smtClean="0">
                <a:latin typeface="Times New Roman" panose="02020603050405020304" pitchFamily="18" charset="0"/>
              </a:rPr>
              <a:t>– высокую степень преданности группе, неэффективную конкуренцию внутри организации; </a:t>
            </a:r>
          </a:p>
          <a:p>
            <a:pPr algn="just"/>
            <a:r>
              <a:rPr lang="ru-RU" b="1" i="1" u="none" strike="noStrike" baseline="0" dirty="0" smtClean="0">
                <a:latin typeface="Times New Roman" panose="02020603050405020304" pitchFamily="18" charset="0"/>
              </a:rPr>
              <a:t>– представление противоположной стороны как «врага», а целей – как отрицательных; </a:t>
            </a:r>
          </a:p>
          <a:p>
            <a:pPr algn="just"/>
            <a:r>
              <a:rPr lang="ru-RU" b="1" i="1" u="none" strike="noStrike" baseline="0" dirty="0" smtClean="0">
                <a:latin typeface="Times New Roman" panose="02020603050405020304" pitchFamily="18" charset="0"/>
              </a:rPr>
              <a:t>– прекращение процесса взаимодействия между конфликтующими сторонами; </a:t>
            </a:r>
          </a:p>
          <a:p>
            <a:pPr algn="just"/>
            <a:r>
              <a:rPr lang="ru-RU" b="1" i="1" u="none" strike="noStrike" baseline="0" dirty="0" smtClean="0">
                <a:latin typeface="Times New Roman" panose="02020603050405020304" pitchFamily="18" charset="0"/>
              </a:rPr>
              <a:t>– рост враждебности между конфликтующими сторонами по мере уменьшения взаимодействия; </a:t>
            </a:r>
          </a:p>
          <a:p>
            <a:pPr algn="just"/>
            <a:r>
              <a:rPr lang="ru-RU" b="1" i="1" u="none" strike="noStrike" baseline="0" dirty="0" smtClean="0">
                <a:latin typeface="Times New Roman" panose="02020603050405020304" pitchFamily="18" charset="0"/>
              </a:rPr>
              <a:t>– смещение акцента: придание «победе» в конфликте большего значения, чем решению реальной проблемы. </a:t>
            </a:r>
          </a:p>
          <a:p>
            <a:pPr algn="just"/>
            <a:r>
              <a:rPr lang="ru-RU" b="0" i="0" u="none" strike="noStrike" baseline="0" dirty="0" smtClean="0">
                <a:latin typeface="Times New Roman" panose="02020603050405020304" pitchFamily="18" charset="0"/>
              </a:rPr>
              <a:t>Таким образом, все последствия конфликта можно разделить на положительные и отрицательные. Эта градация будет являться условной для различных категорий людей, ситуаций, организационных структур и изменений. В большинстве случаев возникновение конфликта в организации свидетельствует о неэффективном управлении, незначительной роли формально установленных авторитетов, низкой степени влияния организационной культуры и других проблемах организационного и морально-психологического характера. </a:t>
            </a:r>
          </a:p>
          <a:p>
            <a:pPr algn="ctr"/>
            <a:r>
              <a:rPr lang="ru-RU" b="1" dirty="0" smtClean="0">
                <a:latin typeface="Times New Roman" panose="02020603050405020304" pitchFamily="18" charset="0"/>
                <a:cs typeface="Times New Roman" panose="02020603050405020304" pitchFamily="18" charset="0"/>
              </a:rPr>
              <a:t>Управление </a:t>
            </a:r>
            <a:r>
              <a:rPr lang="ru-RU" b="1" dirty="0">
                <a:latin typeface="Times New Roman" panose="02020603050405020304" pitchFamily="18" charset="0"/>
                <a:cs typeface="Times New Roman" panose="02020603050405020304" pitchFamily="18" charset="0"/>
              </a:rPr>
              <a:t>конфликтом </a:t>
            </a:r>
            <a:endParaRPr lang="ru-RU" dirty="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В настоящее время существует несколько эффективных способов управления конфликтной ситуацией. Условно их можно разделить на две категории: структурные и межличностные. Прежде чем начать процесс управления конфликтом, необходимо провести анализ фактических при-чин и только после этого использовать соответствующую методику. </a:t>
            </a:r>
          </a:p>
          <a:p>
            <a:pPr algn="just"/>
            <a:r>
              <a:rPr lang="ru-RU" dirty="0">
                <a:latin typeface="Times New Roman" panose="02020603050405020304" pitchFamily="18" charset="0"/>
                <a:cs typeface="Times New Roman" panose="02020603050405020304" pitchFamily="18" charset="0"/>
              </a:rPr>
              <a:t>В рамках </a:t>
            </a:r>
            <a:r>
              <a:rPr lang="ru-RU" i="1" dirty="0">
                <a:latin typeface="Times New Roman" panose="02020603050405020304" pitchFamily="18" charset="0"/>
                <a:cs typeface="Times New Roman" panose="02020603050405020304" pitchFamily="18" charset="0"/>
              </a:rPr>
              <a:t>структурного подхода </a:t>
            </a:r>
            <a:r>
              <a:rPr lang="ru-RU" dirty="0">
                <a:latin typeface="Times New Roman" panose="02020603050405020304" pitchFamily="18" charset="0"/>
                <a:cs typeface="Times New Roman" panose="02020603050405020304" pitchFamily="18" charset="0"/>
              </a:rPr>
              <a:t>выделяют </a:t>
            </a:r>
            <a:r>
              <a:rPr lang="ru-RU" b="1" i="1" dirty="0">
                <a:latin typeface="Times New Roman" panose="02020603050405020304" pitchFamily="18" charset="0"/>
                <a:cs typeface="Times New Roman" panose="02020603050405020304" pitchFamily="18" charset="0"/>
              </a:rPr>
              <a:t>четыре метода </a:t>
            </a:r>
            <a:r>
              <a:rPr lang="ru-RU" b="1" i="1" dirty="0" smtClean="0">
                <a:latin typeface="Times New Roman" panose="02020603050405020304" pitchFamily="18" charset="0"/>
                <a:cs typeface="Times New Roman" panose="02020603050405020304" pitchFamily="18" charset="0"/>
              </a:rPr>
              <a:t>разрешения </a:t>
            </a:r>
            <a:r>
              <a:rPr lang="ru-RU" b="1" i="1" dirty="0">
                <a:latin typeface="Times New Roman" panose="02020603050405020304" pitchFamily="18" charset="0"/>
                <a:cs typeface="Times New Roman" panose="02020603050405020304" pitchFamily="18" charset="0"/>
              </a:rPr>
              <a:t>конфликтов</a:t>
            </a:r>
            <a:r>
              <a:rPr lang="ru-RU" dirty="0">
                <a:latin typeface="Times New Roman" panose="02020603050405020304" pitchFamily="18" charset="0"/>
                <a:cs typeface="Times New Roman" panose="02020603050405020304" pitchFamily="18" charset="0"/>
              </a:rPr>
              <a:t>: </a:t>
            </a:r>
          </a:p>
          <a:p>
            <a:pPr algn="just"/>
            <a:r>
              <a:rPr lang="ru-RU" dirty="0">
                <a:latin typeface="Times New Roman" panose="02020603050405020304" pitchFamily="18" charset="0"/>
                <a:cs typeface="Times New Roman" panose="02020603050405020304" pitchFamily="18" charset="0"/>
              </a:rPr>
              <a:t>1. </a:t>
            </a:r>
            <a:r>
              <a:rPr lang="ru-RU" b="1" i="1" dirty="0">
                <a:latin typeface="Times New Roman" panose="02020603050405020304" pitchFamily="18" charset="0"/>
                <a:cs typeface="Times New Roman" panose="02020603050405020304" pitchFamily="18" charset="0"/>
              </a:rPr>
              <a:t>Разъяснение требований к работе. </a:t>
            </a:r>
            <a:r>
              <a:rPr lang="ru-RU" dirty="0">
                <a:latin typeface="Times New Roman" panose="02020603050405020304" pitchFamily="18" charset="0"/>
                <a:cs typeface="Times New Roman" panose="02020603050405020304" pitchFamily="18" charset="0"/>
              </a:rPr>
              <a:t>Одним из наиболее </a:t>
            </a:r>
            <a:r>
              <a:rPr lang="ru-RU" dirty="0" smtClean="0">
                <a:latin typeface="Times New Roman" panose="02020603050405020304" pitchFamily="18" charset="0"/>
                <a:cs typeface="Times New Roman" panose="02020603050405020304" pitchFamily="18" charset="0"/>
              </a:rPr>
              <a:t>эффективных </a:t>
            </a:r>
            <a:r>
              <a:rPr lang="ru-RU" dirty="0">
                <a:latin typeface="Times New Roman" panose="02020603050405020304" pitchFamily="18" charset="0"/>
                <a:cs typeface="Times New Roman" panose="02020603050405020304" pitchFamily="18" charset="0"/>
              </a:rPr>
              <a:t>методов управления, предотвращающих </a:t>
            </a:r>
            <a:r>
              <a:rPr lang="ru-RU" dirty="0" err="1">
                <a:latin typeface="Times New Roman" panose="02020603050405020304" pitchFamily="18" charset="0"/>
                <a:cs typeface="Times New Roman" panose="02020603050405020304" pitchFamily="18" charset="0"/>
              </a:rPr>
              <a:t>дисфункциональный</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конфликт</a:t>
            </a:r>
            <a:r>
              <a:rPr lang="ru-RU" dirty="0">
                <a:latin typeface="Times New Roman" panose="02020603050405020304" pitchFamily="18" charset="0"/>
                <a:cs typeface="Times New Roman" panose="02020603050405020304" pitchFamily="18" charset="0"/>
              </a:rPr>
              <a:t>, является разъяснение того, какие результаты ожидаются от каждого сотрудника и подразделения. В данной ситуации должны быть озвучены такие параметры, как уровень результатов, который должен быть достиг-нут, кто предоставляет и кто получает необходимую информацию, система </a:t>
            </a:r>
            <a:r>
              <a:rPr lang="ru-RU" dirty="0" smtClean="0">
                <a:latin typeface="Times New Roman" panose="02020603050405020304" pitchFamily="18" charset="0"/>
                <a:cs typeface="Times New Roman" panose="02020603050405020304" pitchFamily="18" charset="0"/>
              </a:rPr>
              <a:t>полномочий </a:t>
            </a:r>
            <a:r>
              <a:rPr lang="ru-RU" dirty="0">
                <a:latin typeface="Times New Roman" panose="02020603050405020304" pitchFamily="18" charset="0"/>
                <a:cs typeface="Times New Roman" panose="02020603050405020304" pitchFamily="18" charset="0"/>
              </a:rPr>
              <a:t>и ответственности, а также четко определены политика, </a:t>
            </a:r>
            <a:r>
              <a:rPr lang="ru-RU" dirty="0" smtClean="0">
                <a:latin typeface="Times New Roman" panose="02020603050405020304" pitchFamily="18" charset="0"/>
                <a:cs typeface="Times New Roman" panose="02020603050405020304" pitchFamily="18" charset="0"/>
              </a:rPr>
              <a:t>процедуры </a:t>
            </a:r>
            <a:r>
              <a:rPr lang="ru-RU" dirty="0">
                <a:latin typeface="Times New Roman" panose="02020603050405020304" pitchFamily="18" charset="0"/>
                <a:cs typeface="Times New Roman" panose="02020603050405020304" pitchFamily="18" charset="0"/>
              </a:rPr>
              <a:t>и правила. Причем руководитель уясняет все эти вопросы не для себя, а с тем, чтобы его подчиненные хорошо поняли, что от них требуется и в какой ситуации. </a:t>
            </a:r>
          </a:p>
          <a:p>
            <a:pPr algn="just"/>
            <a:r>
              <a:rPr lang="ru-RU" b="1" dirty="0">
                <a:latin typeface="Times New Roman" panose="02020603050405020304" pitchFamily="18" charset="0"/>
                <a:cs typeface="Times New Roman" panose="02020603050405020304" pitchFamily="18" charset="0"/>
              </a:rPr>
              <a:t>2. </a:t>
            </a:r>
            <a:r>
              <a:rPr lang="ru-RU" b="1" i="1" dirty="0">
                <a:latin typeface="Times New Roman" panose="02020603050405020304" pitchFamily="18" charset="0"/>
                <a:cs typeface="Times New Roman" panose="02020603050405020304" pitchFamily="18" charset="0"/>
              </a:rPr>
              <a:t>Координационные и интеграционные меры. </a:t>
            </a:r>
            <a:r>
              <a:rPr lang="ru-RU" dirty="0">
                <a:latin typeface="Times New Roman" panose="02020603050405020304" pitchFamily="18" charset="0"/>
                <a:cs typeface="Times New Roman" panose="02020603050405020304" pitchFamily="18" charset="0"/>
              </a:rPr>
              <a:t>Метод предполагает применение координационного механизма. Примером может служить та-кой распространенный механизм, как цепь команд. В управлении </a:t>
            </a:r>
            <a:r>
              <a:rPr lang="ru-RU" dirty="0" smtClean="0">
                <a:latin typeface="Times New Roman" panose="02020603050405020304" pitchFamily="18" charset="0"/>
                <a:cs typeface="Times New Roman" panose="02020603050405020304" pitchFamily="18" charset="0"/>
              </a:rPr>
              <a:t>конфликтной </a:t>
            </a:r>
            <a:r>
              <a:rPr lang="ru-RU" dirty="0">
                <a:latin typeface="Times New Roman" panose="02020603050405020304" pitchFamily="18" charset="0"/>
                <a:cs typeface="Times New Roman" panose="02020603050405020304" pitchFamily="18" charset="0"/>
              </a:rPr>
              <a:t>ситуацией положительный эффект оказывают механизм </a:t>
            </a:r>
            <a:r>
              <a:rPr lang="ru-RU" dirty="0" smtClean="0">
                <a:latin typeface="Times New Roman" panose="02020603050405020304" pitchFamily="18" charset="0"/>
                <a:cs typeface="Times New Roman" panose="02020603050405020304" pitchFamily="18" charset="0"/>
              </a:rPr>
              <a:t>интеграции</a:t>
            </a:r>
            <a:r>
              <a:rPr lang="ru-RU" dirty="0">
                <a:latin typeface="Times New Roman" panose="02020603050405020304" pitchFamily="18" charset="0"/>
                <a:cs typeface="Times New Roman" panose="02020603050405020304" pitchFamily="18" charset="0"/>
              </a:rPr>
              <a:t>, основанный на построении управленческой иерархии, </a:t>
            </a:r>
            <a:r>
              <a:rPr lang="ru-RU" dirty="0" smtClean="0">
                <a:latin typeface="Times New Roman" panose="02020603050405020304" pitchFamily="18" charset="0"/>
                <a:cs typeface="Times New Roman" panose="02020603050405020304" pitchFamily="18" charset="0"/>
              </a:rPr>
              <a:t>использовании </a:t>
            </a:r>
            <a:r>
              <a:rPr lang="ru-RU" dirty="0">
                <a:latin typeface="Times New Roman" panose="02020603050405020304" pitchFamily="18" charset="0"/>
                <a:cs typeface="Times New Roman" panose="02020603050405020304" pitchFamily="18" charset="0"/>
              </a:rPr>
              <a:t>служб, осуществляющих связь между функциями, </a:t>
            </a:r>
            <a:r>
              <a:rPr lang="ru-RU" dirty="0" err="1" smtClean="0">
                <a:latin typeface="Times New Roman" panose="02020603050405020304" pitchFamily="18" charset="0"/>
                <a:cs typeface="Times New Roman" panose="02020603050405020304" pitchFamily="18" charset="0"/>
              </a:rPr>
              <a:t>межфункциональные</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группы, целевые группы и совещания между отделами. </a:t>
            </a:r>
          </a:p>
          <a:p>
            <a:pPr algn="just"/>
            <a:r>
              <a:rPr lang="ru-RU" dirty="0">
                <a:latin typeface="Times New Roman" panose="02020603050405020304" pitchFamily="18" charset="0"/>
                <a:cs typeface="Times New Roman" panose="02020603050405020304" pitchFamily="18" charset="0"/>
              </a:rPr>
              <a:t>Практика показала, что организации, которые поддерживали </a:t>
            </a:r>
            <a:r>
              <a:rPr lang="ru-RU" dirty="0" smtClean="0">
                <a:latin typeface="Times New Roman" panose="02020603050405020304" pitchFamily="18" charset="0"/>
                <a:cs typeface="Times New Roman" panose="02020603050405020304" pitchFamily="18" charset="0"/>
              </a:rPr>
              <a:t>необходимый </a:t>
            </a:r>
            <a:r>
              <a:rPr lang="ru-RU" dirty="0">
                <a:latin typeface="Times New Roman" panose="02020603050405020304" pitchFamily="18" charset="0"/>
                <a:cs typeface="Times New Roman" panose="02020603050405020304" pitchFamily="18" charset="0"/>
              </a:rPr>
              <a:t>для них уровень интеграции, добились большей эффективности, чем отрицающие целесообразность этого. </a:t>
            </a:r>
          </a:p>
          <a:p>
            <a:pPr algn="just"/>
            <a:r>
              <a:rPr lang="ru-RU" b="1" dirty="0">
                <a:latin typeface="Times New Roman" panose="02020603050405020304" pitchFamily="18" charset="0"/>
                <a:cs typeface="Times New Roman" panose="02020603050405020304" pitchFamily="18" charset="0"/>
              </a:rPr>
              <a:t>3. </a:t>
            </a:r>
            <a:r>
              <a:rPr lang="ru-RU" b="1" i="1" dirty="0">
                <a:latin typeface="Times New Roman" panose="02020603050405020304" pitchFamily="18" charset="0"/>
                <a:cs typeface="Times New Roman" panose="02020603050405020304" pitchFamily="18" charset="0"/>
              </a:rPr>
              <a:t>Общеорганизационные комплексные цели. </a:t>
            </a:r>
            <a:r>
              <a:rPr lang="ru-RU" dirty="0">
                <a:latin typeface="Times New Roman" panose="02020603050405020304" pitchFamily="18" charset="0"/>
                <a:cs typeface="Times New Roman" panose="02020603050405020304" pitchFamily="18" charset="0"/>
              </a:rPr>
              <a:t>Данный метод основан на эффективном осуществлении общеорганизационных целей, требующих мобилизации усилий двух или более сотрудников, групп или отделов. На-пример, если три смены производственного отдела конфликтуют между собой, следует сформулировать цели для всего отдела, а не для каждой смены в отдельности, далее четко определить цели для всей организации в целом. Это будет способствовать тому, что руководители отделов будут принимать решения, благоприятствующие всей организации, а не только их собственной функциональной области. </a:t>
            </a:r>
          </a:p>
        </p:txBody>
      </p:sp>
    </p:spTree>
    <p:extLst>
      <p:ext uri="{BB962C8B-B14F-4D97-AF65-F5344CB8AC3E}">
        <p14:creationId xmlns:p14="http://schemas.microsoft.com/office/powerpoint/2010/main" val="2247816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7379" y="0"/>
            <a:ext cx="11909946" cy="6555641"/>
          </a:xfrm>
          <a:prstGeom prst="rect">
            <a:avLst/>
          </a:prstGeom>
        </p:spPr>
        <p:txBody>
          <a:bodyPr wrap="square">
            <a:spAutoFit/>
          </a:bodyPr>
          <a:lstStyle/>
          <a:p>
            <a:pPr algn="just"/>
            <a:r>
              <a:rPr lang="ru-RU" sz="2000" b="0" i="0" u="none" strike="noStrike" baseline="0" dirty="0" smtClean="0">
                <a:solidFill>
                  <a:srgbClr val="000000"/>
                </a:solidFill>
                <a:latin typeface="Times New Roman" panose="02020603050405020304" pitchFamily="18" charset="0"/>
              </a:rPr>
              <a:t>Каждая компания старается уменьшить возможности конфликта, излагая общеорганизационные комплексные цели, чтобы добиться большей слаженности и деятельности всего персонала. Изложение высших принципов (ценностей) организации раскрывает содержание комплексных целей. </a:t>
            </a:r>
          </a:p>
          <a:p>
            <a:pPr algn="just"/>
            <a:r>
              <a:rPr lang="ru-RU" sz="2000" b="0" i="0" u="none" strike="noStrike" baseline="0" dirty="0" smtClean="0">
                <a:solidFill>
                  <a:srgbClr val="000000"/>
                </a:solidFill>
                <a:latin typeface="Times New Roman" panose="02020603050405020304" pitchFamily="18" charset="0"/>
              </a:rPr>
              <a:t>4. </a:t>
            </a:r>
            <a:r>
              <a:rPr lang="ru-RU" sz="2000" b="0" i="1" u="none" strike="noStrike" baseline="0" dirty="0" smtClean="0">
                <a:solidFill>
                  <a:srgbClr val="000000"/>
                </a:solidFill>
                <a:latin typeface="Times New Roman" panose="02020603050405020304" pitchFamily="18" charset="0"/>
              </a:rPr>
              <a:t>Структура системы вознаграждений. </a:t>
            </a:r>
            <a:r>
              <a:rPr lang="ru-RU" sz="2000" b="0" i="0" u="none" strike="noStrike" baseline="0" dirty="0" smtClean="0">
                <a:solidFill>
                  <a:srgbClr val="000000"/>
                </a:solidFill>
                <a:latin typeface="Times New Roman" panose="02020603050405020304" pitchFamily="18" charset="0"/>
              </a:rPr>
              <a:t>Вознаграждения можно использовать как метод управления конфликтной ситуацией, оказывая влияние на поведение людей, чтобы избежать </a:t>
            </a:r>
            <a:r>
              <a:rPr lang="ru-RU" sz="2000" b="0" i="0" u="none" strike="noStrike" baseline="0" dirty="0" err="1" smtClean="0">
                <a:solidFill>
                  <a:srgbClr val="000000"/>
                </a:solidFill>
                <a:latin typeface="Times New Roman" panose="02020603050405020304" pitchFamily="18" charset="0"/>
              </a:rPr>
              <a:t>дисфункциональных</a:t>
            </a:r>
            <a:r>
              <a:rPr lang="ru-RU" sz="2000" b="0" i="0" u="none" strike="noStrike" baseline="0" dirty="0" smtClean="0">
                <a:solidFill>
                  <a:srgbClr val="000000"/>
                </a:solidFill>
                <a:latin typeface="Times New Roman" panose="02020603050405020304" pitchFamily="18" charset="0"/>
              </a:rPr>
              <a:t> последствий. Люди, которые вносят свой вклад в достижение общеорганизационных комплексных целей, помогают другим группам организации и стараются подойти к решению проблемы комплексно, должны вознаграждаться благодарностью, премией, признанием или повышением по службе. Не менее важно, чтобы система вознаграждений не поощряла неконструктивное поведение отдельных лиц или групп. </a:t>
            </a:r>
            <a:endParaRPr lang="ru-RU" sz="2000" b="0" i="0" u="none" strike="noStrike" baseline="0" dirty="0" smtClean="0">
              <a:latin typeface="Times New Roman" panose="02020603050405020304" pitchFamily="18" charset="0"/>
            </a:endParaRPr>
          </a:p>
          <a:p>
            <a:pPr algn="just"/>
            <a:r>
              <a:rPr lang="ru-RU" sz="2000" b="0" i="0" u="none" strike="noStrike" baseline="0" dirty="0" smtClean="0">
                <a:latin typeface="Times New Roman" panose="02020603050405020304" pitchFamily="18" charset="0"/>
              </a:rPr>
              <a:t>Систематическое скоординированное использование системы вознаграждений и поощрений тех, кто способствует осуществлению общеорганизационных целей, помогает людям понять, как им следует поступать в конфликтной ситуации, чтобы это соответствовало желаниям руководства. В рамках межличностного подхода к разрешению конфликтов выделяют пять основных стилей разрешения конфликтов.</a:t>
            </a:r>
          </a:p>
          <a:p>
            <a:pPr algn="just"/>
            <a:r>
              <a:rPr lang="ru-RU" sz="2000" b="0" i="0" u="none" strike="noStrike" baseline="0" dirty="0" smtClean="0">
                <a:latin typeface="Times New Roman" panose="02020603050405020304" pitchFamily="18" charset="0"/>
              </a:rPr>
              <a:t>1. Уклонение предполагает то, что сотрудник или группа сотрудников старается избежать конфликта. Одним из способов разрешения конфликта является уклонение от ситуации, провоцирующей возникновение противоречий, невмешательство в обсуждение вопросов, чреватых разногласиями.</a:t>
            </a:r>
          </a:p>
          <a:p>
            <a:pPr algn="just"/>
            <a:r>
              <a:rPr lang="ru-RU" sz="2000" b="0" i="0" u="none" strike="noStrike" baseline="0" dirty="0" smtClean="0">
                <a:latin typeface="Times New Roman" panose="02020603050405020304" pitchFamily="18" charset="0"/>
              </a:rPr>
              <a:t>2. Сглаживание характеризуется поведением и убеждением в том, что проблему не стоит рассматривать в силу ее несущественности. Лицо, возлагающее на себя эти функции, делает все для того, чтобы признаки конфликта и ожесточенности не были известны окружающим. Все это приводит к игнорированию понимания существования проблемы, лежащей в основе конфликта, и соответственно к ее нерешенности.</a:t>
            </a:r>
          </a:p>
        </p:txBody>
      </p:sp>
    </p:spTree>
    <p:extLst>
      <p:ext uri="{BB962C8B-B14F-4D97-AF65-F5344CB8AC3E}">
        <p14:creationId xmlns:p14="http://schemas.microsoft.com/office/powerpoint/2010/main" val="4028736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9266" y="0"/>
            <a:ext cx="11982734" cy="7109639"/>
          </a:xfrm>
          <a:prstGeom prst="rect">
            <a:avLst/>
          </a:prstGeom>
        </p:spPr>
        <p:txBody>
          <a:bodyPr wrap="square">
            <a:spAutoFit/>
          </a:bodyPr>
          <a:lstStyle/>
          <a:p>
            <a:pPr algn="just"/>
            <a:r>
              <a:rPr lang="ru-RU" sz="1900" b="1" i="0" u="none" strike="noStrike" baseline="0" dirty="0" smtClean="0">
                <a:latin typeface="Times New Roman" panose="02020603050405020304" pitchFamily="18" charset="0"/>
              </a:rPr>
              <a:t>3. Принуждение, в рамках которого превалируют попытки заставить принять свою точку зрения любой ценой</a:t>
            </a:r>
            <a:r>
              <a:rPr lang="ru-RU" sz="1900" b="0" i="0" u="none" strike="noStrike" baseline="0" dirty="0" smtClean="0">
                <a:latin typeface="Times New Roman" panose="02020603050405020304" pitchFamily="18" charset="0"/>
              </a:rPr>
              <a:t>. Тот, кто пытается это сделать, не интересуется мнением других. Лицо, использующее такой стиль, обычно ведет себя агрессивно и для влияния на других применяет власть путем принуждения. Конфликт можно взять под контроль, показав, что обладаешь властью, подавляя своего противника, вырывая у него уступку по праву начальника. Этот стиль принуждения может быть эффективным в ситуациях, когда руководитель имеет значительную власть над подчиненны-ми. Недостаток этого стиля заключается в том, что он подавляет инициативу подчиненных, создает большую вероятность того, что будут учтены не все важные факторы, поскольку представлена лишь одна точка зрения. Он может вызвать возмущение, особенно у более молодого и более образованного персонала. </a:t>
            </a:r>
          </a:p>
          <a:p>
            <a:pPr algn="just"/>
            <a:r>
              <a:rPr lang="ru-RU" sz="1900" b="1" i="0" u="none" strike="noStrike" baseline="0" dirty="0" smtClean="0">
                <a:latin typeface="Times New Roman" panose="02020603050405020304" pitchFamily="18" charset="0"/>
              </a:rPr>
              <a:t>4. Компромисс характеризуется принятием точки зрения другой стороной</a:t>
            </a:r>
            <a:r>
              <a:rPr lang="ru-RU" sz="1900" b="0" i="0" u="none" strike="noStrike" baseline="0" dirty="0" smtClean="0">
                <a:latin typeface="Times New Roman" panose="02020603050405020304" pitchFamily="18" charset="0"/>
              </a:rPr>
              <a:t>, но лишь до некоторой степени. Способность к компромиссу высоко ценится в управленческих ситуациях, так как это сводит к минимуму не-доброжелательность и часто дает возможность быстро разрешить конфликт к удовлетворению обеих сторон. Однако использование компромисса на ранней стадии конфликта, возникшего по важному решению, может помешать диагнозу проблемы и сократить время поиска альтернативы. Такой компромисс означает согласие только во избежание ссоры, даже если при этом происходит отказ от благоразумных действий. Такой компромисс – это удовлетворенность тем, что доступно, а не упорный поиск того, что является логичным в свете имеющихся фактов и данных.</a:t>
            </a:r>
          </a:p>
          <a:p>
            <a:pPr algn="just"/>
            <a:r>
              <a:rPr lang="ru-RU" sz="1900" b="1" i="0" u="none" strike="noStrike" baseline="0" dirty="0" smtClean="0">
                <a:latin typeface="Times New Roman" panose="02020603050405020304" pitchFamily="18" charset="0"/>
              </a:rPr>
              <a:t>5. Решение проблемы. </a:t>
            </a:r>
            <a:r>
              <a:rPr lang="ru-RU" sz="1900" b="0" i="0" u="none" strike="noStrike" baseline="0" dirty="0" smtClean="0">
                <a:latin typeface="Times New Roman" panose="02020603050405020304" pitchFamily="18" charset="0"/>
              </a:rPr>
              <a:t>Признание различия во мнениях и готовность ознакомиться с иными точками зрения, чтобы понять причины конфликта и найти способ действий, приемлемый для всех сторон. Пользующийся та-ким стилем не старается добиться своей цели за счет других, ищет наилучший вариант решения конфликтной ситуации. Расхождение во взглядах рассматривается как неизбежный результат того, что у всех людей есть разные точки зрения на один и тот же вопрос. Такая конструктивность в разрешении конфликта (путем решения проблемы) способствует созданию атмосферы искренности, необходимой для успеха личности и компании в целом.</a:t>
            </a:r>
            <a:endParaRPr lang="ru-RU" sz="1900" dirty="0"/>
          </a:p>
        </p:txBody>
      </p:sp>
    </p:spTree>
    <p:extLst>
      <p:ext uri="{BB962C8B-B14F-4D97-AF65-F5344CB8AC3E}">
        <p14:creationId xmlns:p14="http://schemas.microsoft.com/office/powerpoint/2010/main" val="3699953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0208" y="0"/>
            <a:ext cx="11841707" cy="2985433"/>
          </a:xfrm>
          <a:prstGeom prst="rect">
            <a:avLst/>
          </a:prstGeom>
        </p:spPr>
        <p:txBody>
          <a:bodyPr wrap="square">
            <a:spAutoFit/>
          </a:bodyPr>
          <a:lstStyle/>
          <a:p>
            <a:pPr algn="just"/>
            <a:r>
              <a:rPr lang="ru-RU" b="0" i="0" u="none" strike="noStrike" baseline="0" dirty="0" smtClean="0">
                <a:solidFill>
                  <a:srgbClr val="000000"/>
                </a:solidFill>
                <a:latin typeface="Times New Roman" panose="02020603050405020304" pitchFamily="18" charset="0"/>
              </a:rPr>
              <a:t>Необходимо отметить, что стиль решения проблем определяет эффективность ее разрешения. </a:t>
            </a:r>
          </a:p>
          <a:p>
            <a:pPr algn="just"/>
            <a:r>
              <a:rPr lang="ru-RU" b="0" i="0" u="none" strike="noStrike" baseline="0" dirty="0" smtClean="0">
                <a:solidFill>
                  <a:srgbClr val="000000"/>
                </a:solidFill>
                <a:latin typeface="Times New Roman" panose="02020603050405020304" pitchFamily="18" charset="0"/>
              </a:rPr>
              <a:t>Стили управления можно использовать не только для предупреждения возникновения, но и разрешения конфликта </a:t>
            </a:r>
            <a:r>
              <a:rPr lang="ru-RU" b="1" i="0" u="none" strike="noStrike" baseline="0" dirty="0" smtClean="0">
                <a:solidFill>
                  <a:srgbClr val="000000"/>
                </a:solidFill>
                <a:latin typeface="Times New Roman" panose="02020603050405020304" pitchFamily="18" charset="0"/>
              </a:rPr>
              <a:t>Для этого следует: </a:t>
            </a:r>
          </a:p>
          <a:p>
            <a:pPr algn="just"/>
            <a:r>
              <a:rPr lang="ru-RU" sz="2000" i="1" u="none" strike="noStrike" baseline="0" dirty="0" smtClean="0">
                <a:solidFill>
                  <a:srgbClr val="000000"/>
                </a:solidFill>
                <a:latin typeface="Times New Roman" panose="02020603050405020304" pitchFamily="18" charset="0"/>
              </a:rPr>
              <a:t> </a:t>
            </a:r>
            <a:r>
              <a:rPr lang="ru-RU" i="1" u="none" strike="noStrike" baseline="0" dirty="0" smtClean="0">
                <a:solidFill>
                  <a:srgbClr val="000000"/>
                </a:solidFill>
                <a:latin typeface="Times New Roman" panose="02020603050405020304" pitchFamily="18" charset="0"/>
              </a:rPr>
              <a:t>определять проблему в категориях целей, а не решений; </a:t>
            </a:r>
          </a:p>
          <a:p>
            <a:pPr algn="just"/>
            <a:r>
              <a:rPr lang="ru-RU" sz="2000" i="1" u="none" strike="noStrike" baseline="0" dirty="0" smtClean="0">
                <a:solidFill>
                  <a:srgbClr val="000000"/>
                </a:solidFill>
                <a:latin typeface="Times New Roman" panose="02020603050405020304" pitchFamily="18" charset="0"/>
              </a:rPr>
              <a:t> </a:t>
            </a:r>
            <a:r>
              <a:rPr lang="ru-RU" i="1" u="none" strike="noStrike" baseline="0" dirty="0" smtClean="0">
                <a:solidFill>
                  <a:srgbClr val="000000"/>
                </a:solidFill>
                <a:latin typeface="Times New Roman" panose="02020603050405020304" pitchFamily="18" charset="0"/>
              </a:rPr>
              <a:t>формулировать решения, которые приемлемы для обеих сторон; </a:t>
            </a:r>
          </a:p>
          <a:p>
            <a:pPr algn="just"/>
            <a:r>
              <a:rPr lang="ru-RU" sz="2000" i="1" u="none" strike="noStrike" baseline="0" dirty="0" smtClean="0">
                <a:solidFill>
                  <a:srgbClr val="000000"/>
                </a:solidFill>
                <a:latin typeface="Times New Roman" panose="02020603050405020304" pitchFamily="18" charset="0"/>
              </a:rPr>
              <a:t> </a:t>
            </a:r>
            <a:r>
              <a:rPr lang="ru-RU" i="1" u="none" strike="noStrike" baseline="0" dirty="0" smtClean="0">
                <a:solidFill>
                  <a:srgbClr val="000000"/>
                </a:solidFill>
                <a:latin typeface="Times New Roman" panose="02020603050405020304" pitchFamily="18" charset="0"/>
              </a:rPr>
              <a:t>акцентировать внимание на проблеме, а не на личных качествах оппозиционной стороны; </a:t>
            </a:r>
          </a:p>
          <a:p>
            <a:pPr algn="just"/>
            <a:r>
              <a:rPr lang="ru-RU" sz="2000" i="1" u="none" strike="noStrike" baseline="0" dirty="0" smtClean="0">
                <a:solidFill>
                  <a:srgbClr val="000000"/>
                </a:solidFill>
                <a:latin typeface="Times New Roman" panose="02020603050405020304" pitchFamily="18" charset="0"/>
              </a:rPr>
              <a:t> </a:t>
            </a:r>
            <a:r>
              <a:rPr lang="ru-RU" i="1" u="none" strike="noStrike" baseline="0" dirty="0" smtClean="0">
                <a:solidFill>
                  <a:srgbClr val="000000"/>
                </a:solidFill>
                <a:latin typeface="Times New Roman" panose="02020603050405020304" pitchFamily="18" charset="0"/>
              </a:rPr>
              <a:t>создать атмосферу доверия, увеличив взаимное влияние и обмен информацией. </a:t>
            </a:r>
          </a:p>
          <a:p>
            <a:pPr algn="just"/>
            <a:r>
              <a:rPr lang="ru-RU" b="0" i="0" u="none" strike="noStrike" baseline="0" dirty="0" smtClean="0">
                <a:solidFill>
                  <a:srgbClr val="000000"/>
                </a:solidFill>
                <a:latin typeface="Times New Roman" panose="02020603050405020304" pitchFamily="18" charset="0"/>
              </a:rPr>
              <a:t>Все вышеизложенные рекомендации будут более действенными при создании ситуации, способствующей урегулированию имеющихся конфликтов, максимальному удовлетворению интересов </a:t>
            </a:r>
            <a:r>
              <a:rPr lang="ru-RU" b="0" i="0" u="none" strike="noStrike" baseline="0" smtClean="0">
                <a:solidFill>
                  <a:srgbClr val="000000"/>
                </a:solidFill>
                <a:latin typeface="Times New Roman" panose="02020603050405020304" pitchFamily="18" charset="0"/>
              </a:rPr>
              <a:t>конфликтующих сторон</a:t>
            </a:r>
            <a:r>
              <a:rPr lang="ru-RU" b="0" i="0" u="none" strike="noStrike" baseline="0" dirty="0" smtClean="0">
                <a:solidFill>
                  <a:srgbClr val="000000"/>
                </a:solidFill>
                <a:latin typeface="Times New Roman" panose="02020603050405020304" pitchFamily="18" charset="0"/>
              </a:rPr>
              <a:t>, достижению стабильности в деятельности организации. </a:t>
            </a:r>
            <a:endParaRPr lang="ru-RU" dirty="0"/>
          </a:p>
        </p:txBody>
      </p:sp>
    </p:spTree>
    <p:extLst>
      <p:ext uri="{BB962C8B-B14F-4D97-AF65-F5344CB8AC3E}">
        <p14:creationId xmlns:p14="http://schemas.microsoft.com/office/powerpoint/2010/main" val="2987523872"/>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TotalTime>
  <Words>1913</Words>
  <Application>Microsoft Office PowerPoint</Application>
  <PresentationFormat>Широкоэкранный</PresentationFormat>
  <Paragraphs>43</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Century Gothic</vt:lpstr>
      <vt:lpstr>Times New Roman</vt:lpstr>
      <vt:lpstr>Wingdings 3</vt:lpstr>
      <vt:lpstr>Легкий дым</vt:lpstr>
      <vt:lpstr>Причины и последствия конфликта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Причины и последствия конфликта </dc:title>
  <dc:creator>usewr</dc:creator>
  <cp:lastModifiedBy>usewr</cp:lastModifiedBy>
  <cp:revision>3</cp:revision>
  <dcterms:created xsi:type="dcterms:W3CDTF">2020-10-12T17:41:14Z</dcterms:created>
  <dcterms:modified xsi:type="dcterms:W3CDTF">2020-10-12T17:57:57Z</dcterms:modified>
</cp:coreProperties>
</file>