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7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2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4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8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83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1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10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6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3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9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9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5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F1CCF3-7C19-4E0E-BAE5-7AD1390CF6D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4AB5E7-B350-40F4-A502-A4A6989C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0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управления переменами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Лекция 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55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584" y="300250"/>
            <a:ext cx="106680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коллективе также выделяют: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давление со стороны коллег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Очень легко попасть под влияние коллег, которые оказывают сопротивление изменению, особенно если ни у кого нет полной информации, но зато имеется много слухов. Даже если сначала сопротивление изменению на индивидуальном уровне достаточно слабое, оно может усилиться, если люди собираются вместе и убеждают друг друга в том, что изменение представляет для них реальную или кажущуюся несправедливость. Когда сопротивление изменению становится общим делом, то его очень трудно преодолеть;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2) усталость от изменений.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Изменения стали фактом жизни организаций и поэтому неудивительно, что там, где имел место период быстрых и непрерывных изменений, люди начинают усматривать в этом «изменение ради изменения». Даже те, кто был полностью вовлечен во все аспекты происходивших ранее изменений, теряют энтузиазм и приверженность изменениям, когда предлагается все больше и больше изменений. Это приводит к сопротивлению чаще всего в пассивной форме. Люди уже просто не вкладывают усилий в то, чтобы каждое новое изменение прошло успешно. Более активная и радикальная форма сопротивления изменениям, вызван-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ная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усталостью от изменений, проявляется в желании избавиться от инициаторов изменения;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3) предыдущий неудачный опыт проведения изменений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Эта причина сопротивления изменениям довольно очевидна. Если люди пострадали от ранее проведенных изменений, которые были или плохо спланированы, или о которых не было достаточной информации, или которыми плохо управляли, то, скорее всего, они отнесутся с недоверием к последующим предложениям по изменениям и будут им сопротивляться. Таким образом, первые четыре вида можно рассматривать как сопротивления, проявляющиеся на личностном уровне, следующие три – как проявления сопротивлений на уровне группы. Такая классификация при-чин сопротивлений встречается довольно часто.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4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684" y="300251"/>
            <a:ext cx="107134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С.С. Фролов выделяет технические, политические и культурологические причины сопротивления изменениям. </a:t>
            </a:r>
          </a:p>
          <a:p>
            <a:pPr algn="just"/>
            <a:r>
              <a:rPr lang="ru-RU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Технические причины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связаны с действием так называемых технических условий организации, которые представляют собой способы соединения человеческих и технических ресурсов в организации. К причинам такого рода относятся следующие.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Отсутствие ресурсов и коммуникаций для осуществления инноваций.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Такая ситуация чаще всего возникает в том случае, когда руководство организации, планируя проведение инноваций, переоценивает свои возможности. Руководители более низких уровней управления, зная реальную картину, оказывают сопротивление изменениям.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Внутренняя разобщенность организации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Причины внутренней разобщенности весьма многочисленны: социальные конфликты между от-дельными группами в организации; культурные различия (различные ценности, принятые нормы и т.д.); неправильная позиция руководителей; отсутствие идентификации с коллективами организации и др. Все это может вызвать сопротивление инновациям у отдельных групп в организации.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Неизвестный результат или страх перед неизвестностью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Не-редко члены организации просто не видят перспективы внедрения инноваций и поэтому у них возникает ощущение возможного провала или отрицательных последствий, в связи с чем они пытаются идеализировать существующее состояние организации и сопротивляются нововведениям.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Отсутствие планов, неясность целей.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Эту группу причин можно рассматривать как частный случай страха перед неизвестным результатом. Неопределенность будущих действий, отсутствие разделения деятельности на этапы в соответствии с целями организации порождают у работников иллюзию несбыточности планов и нецелесообразности проводимых изменений. </a:t>
            </a:r>
          </a:p>
        </p:txBody>
      </p:sp>
    </p:spTree>
    <p:extLst>
      <p:ext uri="{BB962C8B-B14F-4D97-AF65-F5344CB8AC3E}">
        <p14:creationId xmlns:p14="http://schemas.microsoft.com/office/powerpoint/2010/main" val="127085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8" y="559558"/>
            <a:ext cx="106407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лидеров.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целостного видения организации зависит от активности инструментальных лидеров. Именно они способны подсказывать, направлять действия людей и организовывать проводимые изменения. Очевидно, что деятельность лидеров должна быть направлена на реализацию изменений, в противном случае лидер может только тормозить инновационную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Снижающиеся издержки.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изменениям может усилиться в том случае, если организация находится на гребне успеха и ее издержки снижаются. В этой ситуации у членов организации возникает ре-зонный вопрос: зачем что-то изменять, когда организация работает столь успешно? Это одна из самых серьезных причин сопротивления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 продолжительной успешной деятельности организации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 привычка и им психологически сложно пере-шагнуть через нее и столкнуться с неопределенностью.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обучения и консультирования.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 обучение и консультирование необходимы, так как без этого невозможна полная социализация индивидов по отношению к нововведениям. В случае отсутствия системы обучения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изменениям практически неизбежно.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причины сопротивления изменениям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перераспределением власти при структурных и культурологических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-нениях в организации. В случае значительных структурных изменений перед руководителями различных уровней всегда встает вопрос: кто и в ка-кой степени будет привлечен к принятию управленческих решений в но-вой ситуации? От ответа на этот вопрос зависит отношение руководителей к инновациям. Все это определяет следующие основные причины сопротивления: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7" y="-128528"/>
            <a:ext cx="1064070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Угроза влиятельным статусам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т.е. возможной потери влияния и авторитета. Действительно, очень часто инновации связаны со структурными изменениями, и в результате перестройки организации руководитель может занять более низкую ступень в структуре управления. Кроме того, реализованные инновации могут привести к изменению характера отношений между руководителями и подчиненными, что также может восприниматься болезненно и вызывать сопротивление изменениям.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Возможность критики руководителей.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ходе изменений нередко критикуются прежние способы организации производственного процесса, методы управления и контроля. Учитывая возможность такой критики и опасаясь ее последствий, многие руководители в организации стремятся избегать нововведений, доказывая преимущества своего, прежнего способа действий.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Изменение содержания процесса принятия решений.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ходе изменений серьезным барьером для руководителя может стать принятие другого способа управления. Дело в том, что каждый руководитель стремится максимально стандартизировать процесс принятия решений, упростить его. При внедрении инноваций руководителю приходится сталкиваться с новыми способами принятия управленческих решений, которые могут быть весьма сложными. В связи с этим до полной адаптации руководителя к новым условиям он может оказывать сопротивление нововведениям. 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форм властного воздействия.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или ее подразделениях у руководителей 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изменить формы властного воздействия. Например,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изменений ориентировался на власть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принуждения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при изменении ситуации он вынужден применять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власть или власть эксперта. Чаще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 готово сразу поменять формы властного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должно пройти определенное время для адаптации к новым формам власти. Обычно именно в этот момент наблюдается сопротивление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организации, которое может продолжаться до тех пор, пока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адаптируются к новым условиям применения власти. </a:t>
            </a:r>
          </a:p>
          <a:p>
            <a:pPr algn="just"/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7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823" y="623460"/>
            <a:ext cx="106679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Культурологические причины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сопротивления реорганизации связаны с изменением ценностных ориентаций и социальных норм, действующих в организации. К таким причинам относятся следующие: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Влияние прежних ценностей.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Поскольку каждый член организации ориентирован на собственную личностную матрицу ценностей, любое вмешательство извне может привести к явному или неявному отторжению новых ценностей, причем сила инерции приверженности весьма велика. Так, если в организациях, где работники были ориентированы в своих действиях только на мнение руководителя, а в новых условиях им приходится полагаться на свое мнение или мнение коллег, то это значительно изменяет их ценностные ориентации. Однако члены организации не могут сразу изменить свои ориентации и становятся беспомощными перед лицом технической неопределенности, в результате чего возникает сопротивление изменениям.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Возврат к традициям.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любых социальных общностях можно услышать мнение, что в старые времена жизнь была значительно лучше. Это обычное явление, основанное на привычках и стереотипах, облегчающих людям ориентацию в их социальном окружении. Однако весьма полезные людям привычки и обычаи могут оказаться ненужными и вредны-ми при освоении новых ситуаций. Таким образом, сила привычек и обычаев в организационной культуре оказывает значительное воздействие на принятие и внедрение социальных изменений. Проиллюстрируем это утверждение на достаточно простом, но показательном примере. Члены коллектива привыкли пить чай в определенное время, но после реорганизации они не могут этого делать. Даже по такому незначительному поводу может возникнуть сопротивление изменениям, подогреваемое приятными воспоминаниями о свободных чаепитиях. </a:t>
            </a:r>
          </a:p>
        </p:txBody>
      </p:sp>
    </p:spTree>
    <p:extLst>
      <p:ext uri="{BB962C8B-B14F-4D97-AF65-F5344CB8AC3E}">
        <p14:creationId xmlns:p14="http://schemas.microsoft.com/office/powerpoint/2010/main" val="160108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7" y="675241"/>
            <a:ext cx="107407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Действие нормативного контроля.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Как известно, нормы жизнедеятельности организации принимаются работниками и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интернализуются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таким образом, что становятся наиболее удобными, привычными. Соблюдение норм контролируется посредством неформального контроля, и членам организации психологически трудно не соблюдать существующие нормы деятельности. В соответствии с правилами действия неформального контроля любые новые нормы в данной области деятельности считаются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отклонениями, против которых и направлены санкции социального контроля. В этот момент и возникает сопротивление нововведениям. </a:t>
            </a:r>
          </a:p>
        </p:txBody>
      </p:sp>
    </p:spTree>
    <p:extLst>
      <p:ext uri="{BB962C8B-B14F-4D97-AF65-F5344CB8AC3E}">
        <p14:creationId xmlns:p14="http://schemas.microsoft.com/office/powerpoint/2010/main" val="389232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70" y="572113"/>
            <a:ext cx="105770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 процесса управления переменами предполагает: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Анализ основных блоков, нуждающихся в реформировании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опрос сотрудников, связанный с удовлетворенностью условиями труда, профессиональными планами и т.д.;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изучение мнения клиентов компании о деятельности компании, какие изменения в компании они хотели бы видеть;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анализ мнений ведущих менеджеров компании об основных проблемах функционирования;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анализ объективных условий.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результате складывается ма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трица: каждое подразделение (блок) оценивается по результатам проведенного анализа с учетом необходимых средств на реорганизацию каждого подразделения. </a:t>
            </a:r>
          </a:p>
          <a:p>
            <a:pPr algn="just"/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Такой анализ позволяет выделить четыре группы подразделений по особенностям преобразования: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1) перспективные – нуждающиеся в максимальных усилиях для улучшения работы;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2) с разной степенью перспективности – не нуждающиеся в значительных преобразованиях;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3) нуждающиеся в реорганизации, но неперспективные для компании, следовательно, реорганизацию можно отложить на время;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4) перспективные, требующие минимальных усилий на их организацию.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Далее делается вывод о том, какие подразделения требуют быстрой реорганизации, а реорганизацию каких подразделений можно отложить. Следует отметить, что в некоторых случаях особенности реорганизации отдельных блоков влекут за собой изменения других блоков.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7" y="537024"/>
            <a:ext cx="106407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Применение SWOT-анализа позволяет просчитать (в цифрах) сильные и слабые стороны организации.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Анализ ресурсов для проведения изменений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выявление актуального состояния желания реорганизации от-дельных рабочих групп;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оценка персонала: умение работать по-новому, обучаемость, эмоциональный интеллект (уровень эмоциональной напряженности);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определение необходимых на реорганизацию времени и денег;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анализ конфликтных ситуаций.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Анализ миссии, состояния организации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определение стадии развития организации. Нельзя проводить ре-организацию, если организация находится в ситуации кризиса или на пер-</a:t>
            </a:r>
            <a:r>
              <a:rPr lang="ru-RU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вых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трех стадиях развития;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ревизия миссии – миссия должна быть ориентирована на внешнюю среду.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Разработка нового проекта деятельности компании: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создание ситуации развития организации;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постоянный мониторинг. В качестве предмета мониторинга выступают: организация как система (то, чем управляют); личность руководителя (того, кто управляет); технологии управления организацией (то, как управляют); инструменты управления процессами, организацией (при помощи чего управляют); персонал организации (те, кем управляют); процессы взаимодействия в организации. </a:t>
            </a:r>
            <a:r>
              <a:rPr lang="ru-RU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Мониторинг должен осуществляться системно и комплексно, только тогда можно получить более полную информацию о картине происходящего. Это позволяет более эффективно управлять процессом внедрения изменений в организацию.</a:t>
            </a:r>
          </a:p>
        </p:txBody>
      </p:sp>
    </p:spTree>
    <p:extLst>
      <p:ext uri="{BB962C8B-B14F-4D97-AF65-F5344CB8AC3E}">
        <p14:creationId xmlns:p14="http://schemas.microsoft.com/office/powerpoint/2010/main" val="7945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13" y="0"/>
            <a:ext cx="1059976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baseline="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Сопротивление изменениям </a:t>
            </a:r>
            <a:endParaRPr lang="ru-RU" b="0" i="0" u="none" strike="noStrike" baseline="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осуществлении организационных изменений неизбежно возникает сопротивление. Это является одной из основных проблем, стоящих перед развивающейся организацией. </a:t>
            </a:r>
          </a:p>
          <a:p>
            <a:pPr algn="just"/>
            <a:r>
              <a:rPr lang="ru-RU" sz="1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Сопротивление организационным изменениям в основном рассматриваются в контексте различных концепций организационного развития. Так, И. </a:t>
            </a:r>
            <a:r>
              <a:rPr lang="ru-RU" sz="19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Ансофф</a:t>
            </a:r>
            <a:r>
              <a:rPr lang="ru-RU" sz="1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под сопротивлением понимает многогранное явление, характеризующееся проявлением иррационального поведения организации, отказом признать новые черты реальности, размышлять логически и реализовывать на практике выводы логического мышления. Это явление вызывает непредвиденные отсрочки, дополнительные расходы и нестабильность процесса изменений. Сопротивление проявляется всегда в ответ на любые изменения. В процессе изменений имеют место отсрочки начала процесса изменений; непредвиденные отсрочки внедрения и прочие трудности, которые замедляют реорганизацию и увеличивают расходы на ее проведение; попытки саботировать изменения внутри организации или «утопить» их в потоке других первоочередных дел. </a:t>
            </a:r>
            <a:r>
              <a:rPr lang="ru-RU" sz="1900" dirty="0"/>
              <a:t>Некоторые сотрудники организации боятся изменений и противятся им всем своим естеством, так как перемены оказывают сильное влияние и даже давление на взгляды, мнения и убеждения, укоренившиеся в их </a:t>
            </a:r>
            <a:r>
              <a:rPr lang="ru-RU" sz="1900" dirty="0" smtClean="0"/>
              <a:t>сознании</a:t>
            </a:r>
            <a:r>
              <a:rPr lang="ru-RU" sz="1900" dirty="0"/>
              <a:t>. Часто это является результатом неудачного жизненного опыта, </a:t>
            </a:r>
            <a:r>
              <a:rPr lang="ru-RU" sz="1900" dirty="0" smtClean="0"/>
              <a:t>связанного </a:t>
            </a:r>
            <a:r>
              <a:rPr lang="ru-RU" sz="1900" dirty="0"/>
              <a:t>с деятельностью по осуществлению перемен. В связи с этим в </a:t>
            </a:r>
            <a:r>
              <a:rPr lang="ru-RU" sz="1900" dirty="0" err="1"/>
              <a:t>лю</a:t>
            </a:r>
            <a:r>
              <a:rPr lang="ru-RU" sz="1900" dirty="0"/>
              <a:t>-бой организации можно выделить два типа людей: </a:t>
            </a:r>
          </a:p>
          <a:p>
            <a:pPr algn="just"/>
            <a:r>
              <a:rPr lang="ru-RU" sz="1900" dirty="0"/>
              <a:t>1) люди, которые думают, что они будут жертвами перемен, и </a:t>
            </a:r>
            <a:r>
              <a:rPr lang="ru-RU" sz="1900" dirty="0" smtClean="0"/>
              <a:t>поэтому </a:t>
            </a:r>
            <a:r>
              <a:rPr lang="ru-RU" sz="1900" dirty="0"/>
              <a:t>сопротивляются изменениям, выражают неудовлетворение и гнев, а иногда впадают в состояние уныния или даже депрессии; </a:t>
            </a:r>
          </a:p>
          <a:p>
            <a:pPr algn="just"/>
            <a:r>
              <a:rPr lang="ru-RU" sz="1900" dirty="0"/>
              <a:t>2) люди, которые полностью поддерживают перемены, </a:t>
            </a:r>
            <a:r>
              <a:rPr lang="ru-RU" sz="1900" dirty="0" smtClean="0"/>
              <a:t>разрабатывают </a:t>
            </a:r>
            <a:r>
              <a:rPr lang="ru-RU" sz="1900" dirty="0"/>
              <a:t>и планируют изменения. </a:t>
            </a:r>
          </a:p>
          <a:p>
            <a:pPr algn="just"/>
            <a:r>
              <a:rPr lang="ru-RU" sz="1900" dirty="0"/>
              <a:t>Изменения вызывают особенно сильное сопротивление на начальных этапах выполнения проекта, так как некоторые люди усматривают в пред-стоящих переменах угрозу для себя лично, что обычно обусловлено их не-уверенностью в себе и неясностью последствий происходящего. </a:t>
            </a:r>
          </a:p>
        </p:txBody>
      </p:sp>
    </p:spTree>
    <p:extLst>
      <p:ext uri="{BB962C8B-B14F-4D97-AF65-F5344CB8AC3E}">
        <p14:creationId xmlns:p14="http://schemas.microsoft.com/office/powerpoint/2010/main" val="28860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823" y="0"/>
            <a:ext cx="1061341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Изменения вызывают особенно сильное сопротивление на начальных этапах выполнения проекта, так как некоторые люди усматривают в пред-стоящих переменах угрозу для себя лично, что обычно обусловлено их не-уверенностью в себе и неясностью последствий происходящего.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И.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Ансофф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выделяет индивидуальные и групповые сопротивления, Й.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Хентце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 А.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Каммель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описывают личные и структурные барье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ры, Е.Г. Сазанов выделяет индивидуальные и организационные виды сопротивления. </a:t>
            </a:r>
          </a:p>
          <a:p>
            <a:pPr algn="just"/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Так, </a:t>
            </a:r>
            <a:r>
              <a:rPr lang="ru-RU" b="1" i="1" u="none" strike="noStrike" baseline="0" dirty="0" smtClean="0">
                <a:latin typeface="Times New Roman" panose="02020603050405020304" pitchFamily="18" charset="0"/>
              </a:rPr>
              <a:t>организационное сопротивление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имеет три разновидности: </a:t>
            </a:r>
          </a:p>
          <a:p>
            <a:pPr algn="just"/>
            <a:r>
              <a:rPr lang="ru-RU" sz="2000" b="0" i="0" u="none" strike="noStrike" baseline="0" dirty="0" smtClean="0">
                <a:latin typeface="Times New Roman" panose="02020603050405020304" pitchFamily="18" charset="0"/>
              </a:rPr>
              <a:t> </a:t>
            </a:r>
            <a:r>
              <a:rPr lang="ru-RU" b="0" i="1" u="none" strike="noStrike" baseline="0" dirty="0" smtClean="0">
                <a:latin typeface="Times New Roman" panose="02020603050405020304" pitchFamily="18" charset="0"/>
              </a:rPr>
              <a:t>сопротивление передаче полномочий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 Организационные изменения с неизбежностью меняют баланс политических сил, приводят к пере-распределению полномочий, а иногда и к смене части управленческой ко-манды. Управленцы, которые теряют свои полномочия, стараются приложить все усилия, использовать свой вес и влияние для того, чтобы не до-пустить такого перераспределения; </a:t>
            </a:r>
          </a:p>
          <a:p>
            <a:pPr algn="just"/>
            <a:r>
              <a:rPr lang="ru-RU" sz="2000" b="0" i="0" u="none" strike="noStrike" baseline="0" dirty="0" smtClean="0">
                <a:latin typeface="Times New Roman" panose="02020603050405020304" pitchFamily="18" charset="0"/>
              </a:rPr>
              <a:t> </a:t>
            </a:r>
            <a:r>
              <a:rPr lang="ru-RU" b="0" i="1" u="none" strike="noStrike" baseline="0" dirty="0" smtClean="0">
                <a:latin typeface="Times New Roman" panose="02020603050405020304" pitchFamily="18" charset="0"/>
              </a:rPr>
              <a:t>инертность сложных организационных систем.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Организация является сложным социальным организмом, где все процессы взаимосвязаны. Изменение одного элемента приводит к трансформации во всей системе. Чем больше организация, тем сложнее запустить процесс преобразований. Старые нормы, традиции, правила долгое время продолжают оказывать влияние на работу сотрудников в силу инерции корпоративной куль-туры организации; </a:t>
            </a:r>
          </a:p>
          <a:p>
            <a:pPr algn="just"/>
            <a:r>
              <a:rPr lang="ru-RU" sz="2000" b="0" i="0" u="none" strike="noStrike" baseline="0" dirty="0" smtClean="0">
                <a:latin typeface="Times New Roman" panose="02020603050405020304" pitchFamily="18" charset="0"/>
              </a:rPr>
              <a:t> </a:t>
            </a:r>
            <a:r>
              <a:rPr lang="ru-RU" b="0" i="1" u="none" strike="noStrike" baseline="0" dirty="0" smtClean="0">
                <a:latin typeface="Times New Roman" panose="02020603050405020304" pitchFamily="18" charset="0"/>
              </a:rPr>
              <a:t>сопротивление изменениям, которые навязаны консультантами извне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. Очень часто внешние советы и рекомендации могут быть не услышаны в силу целого ряда причин: во-первых, из-за страха потери полномочий, что было описано выше; во-вторых, из-за привычки опираться на старые проверенные шаблоны, уверенности в собственной непогрешимости; в-третьих, любые организационные изменения требуют отвлечения ресурсов (финансовых, временных, людских) от прямой деятельности. Поэтому, к сожалению, многие организации начинают изменения, когда стоит очень жесткий выбор: измениться или погибнуть. Этот факт действительно опасен, так как в период кризиса резко ограничивается количество ресурсов, которые можно использовать в процессе изменений. </a:t>
            </a:r>
          </a:p>
        </p:txBody>
      </p:sp>
    </p:spTree>
    <p:extLst>
      <p:ext uri="{BB962C8B-B14F-4D97-AF65-F5344CB8AC3E}">
        <p14:creationId xmlns:p14="http://schemas.microsoft.com/office/powerpoint/2010/main" val="134756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233" y="627797"/>
            <a:ext cx="1070894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Индивидуальное сопротивление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обычно выражается: </a:t>
            </a:r>
          </a:p>
          <a:p>
            <a:pPr algn="just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несоответствии квалификации сотрудников новым требованиям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Очень часто организационные изменения приводят к повышению требований к квалификации персонала и качеству выполнения должностных обязанностей. Работник, не имеющий достаточной квалификации, пытается работать по старому или делает работу медленно и некачественно, что, несомненно, препятствует успешному осуществлению организационных изменений. Такое несоответствие квалификации персонала требованиям может быть выявлено в результате оценки персонала или по результатам анализа деятельности сотрудников. Наиболее точную информацию дает, конечно, комплексная оценка. По ее результатам может быть принято решение о необходимости: замены сотрудника, его обучения или ротации (как горизонтальной, так и вертикальной);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страхе перед новым и неизвестным.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Люди привыкают к определенным шаблонам поведения, стереотипам мышления. Любые изменения требуют готовности отказаться от старого и привычного, шагнуть в новое и неизведанное. Некоторые люди настолько консервативны, что оказываются не в состоянии приспособиться к изменениям; 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страхе потери рабочего места.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Этот страх может быть связан как с собственной некомпетентностью, так и со слухами о том, что изменения связны с кризисом и большими проблемами в фирме;</a:t>
            </a:r>
          </a:p>
          <a:p>
            <a:pPr algn="just"/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страхе потерять привычные социальные контакты.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Реорганизация может приводить к изменению схем взаимодействия, увольнению ряда сотрудников, вследствие чего меняются социальные отношения, круг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28661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513" y="481252"/>
            <a:ext cx="1052242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Индивидуальное сопротивление также можно разделить на три под-класса: </a:t>
            </a:r>
          </a:p>
          <a:p>
            <a:pPr algn="just"/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1) логическое – несогласие сотрудников с реальными издержками, фактами, рациональными доводами, логикой. Логическое сопротивление возникает потому, что нужно реально затратить много времени и усилий на адаптацию к изменениям, скажем, на освоение новых должностных инструкций; </a:t>
            </a:r>
          </a:p>
          <a:p>
            <a:pPr algn="just"/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2) психологическое – основано на эмоциях, чувствах, установках. Люди могут бояться неизвестности, не доверять своему руководству, ощущать угрозу своей безопасности, чувству самоуважения; </a:t>
            </a:r>
          </a:p>
          <a:p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3) социологическое </a:t>
            </a:r>
            <a:r>
              <a:rPr lang="ru-RU" sz="20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результат вызова, который изменения бросают групповым интересам, ценностям, нормам, личному статусу сотрудника.</a:t>
            </a:r>
          </a:p>
          <a:p>
            <a:r>
              <a:rPr lang="ru-RU" sz="2000" b="1" dirty="0" smtClean="0"/>
              <a:t>Различают </a:t>
            </a:r>
            <a:r>
              <a:rPr lang="ru-RU" sz="2000" b="1" dirty="0"/>
              <a:t>следующие </a:t>
            </a:r>
            <a:r>
              <a:rPr lang="ru-RU" sz="2000" b="1" i="1" dirty="0"/>
              <a:t>виды сопротивлений изменениям</a:t>
            </a:r>
            <a:r>
              <a:rPr lang="ru-RU" sz="2000" i="1" dirty="0"/>
              <a:t>: </a:t>
            </a:r>
            <a:endParaRPr lang="ru-RU" sz="2000" dirty="0"/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открытое противоборство с «верхушками компании»; 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«итальянские забастовки»: сотрудники начинают интенсивно трудиться, с целью доказательства руководству того, что старые методы работы эффективнее и лучше новых способов выполнения деятельности; 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«бунт на корабле»: объявление «войны» со стороны коллег тем сотрудникам, которые начинают осуществлять деятельность новыми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принимают инновации; 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явный саботаж: сотрудники создают видимость выполнения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дея-тельности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ничего при этом не делают. </a:t>
            </a:r>
          </a:p>
          <a:p>
            <a:pPr algn="just"/>
            <a:endParaRPr lang="ru-RU" b="0" i="1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8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8" y="586853"/>
            <a:ext cx="105770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 же выделяют два вида сопротивления переменам в организации, классификация которых основана на силе и интенсивности сопротивления: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пассивное сопротивление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форма более или менее скрытого не-приятия перемен, выражающегося в виде снижения производительности или желания перейти на другую работу;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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активное сопротивление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форма открытого выступления против перестройки (например, в виде забастовки, явного уклонения от внедрения новшеств). </a:t>
            </a:r>
          </a:p>
          <a:p>
            <a:pPr algn="just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Одной из форм сопротивления изменениям в организации является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оппортунизм.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Оппортунизм трактуется как приспособленчество, соглашательство, беспринципность. Это понятие появилось вместе с развитием революционного движения рабочего класса во второй половине XIX в. и означало отказ от радикальных реформ. Возможность оппортунистического поведения коренится в природе самого человека и связана в конечном итоге со стремлением реализовать собственные экономические интересы. При проведении реорганизации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оппортунизм проявляется в равнодушии, беспринципности, внешнем соглашательстве с происходящими изменениями.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Оппортунизм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рядовых работников и скрытый оппортунизм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серьезную проблему для организации.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организации жизненно важно, чтобы «верхи» были лично за-интересованы в процветании бизнеса, воспринимали бизнес как свое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разделяли своих личных интересов и интересов компании.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Оппортунизм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рядовых работников, конечно, не столь страшное явление, но приверженность персонала организации важна на всех уровнях. Таким об-разом, если организация вводит какие-либо изменения, то она может столкнуться с явлением оппортунизма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45324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15" y="136479"/>
            <a:ext cx="1057246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Причины сопротивления изменениям в организации 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Дж. </a:t>
            </a:r>
            <a:r>
              <a:rPr lang="ru-RU" sz="20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Котлер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 Л. </a:t>
            </a:r>
            <a:r>
              <a:rPr lang="ru-RU" sz="20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Шлезингер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выделили четыре </a:t>
            </a:r>
            <a:r>
              <a:rPr lang="ru-RU" sz="20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причины сопротивления изменениям</a:t>
            </a:r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ru-RU" sz="20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узкособственнический</a:t>
            </a:r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интерес. Желание не потерять что-то ценное: положение, власть, материальную выгоду, комфорт, привычную об-</a:t>
            </a:r>
            <a:r>
              <a:rPr lang="ru-RU" sz="20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становку</a:t>
            </a:r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политическое преимущество и неформальные связи; </a:t>
            </a:r>
          </a:p>
          <a:p>
            <a:pPr algn="just"/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2) непонимание и недостаток доверия. Обычно это происходит в том случае, если недостаточно было приложено усилий и потрачено времени на налаживание взаимоотношений с теми, кого затронет изменение, и (или) если эти изменения не были адекватно объяснены и убедительно аргументированы; </a:t>
            </a:r>
          </a:p>
          <a:p>
            <a:pPr algn="just"/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3) низкая терпимость к изменениям. Люди имеют значительно отличающиеся уровни готовности к изменению. Для одних даже незначительное нарушение привычных связей означает кризис, для других потребуются чрезмерные затраты энергии на восстановление контроля и приспособление к новой окружающей среде. Часть людей сопротивляется необходимости обучения, которое часто сопровождает изменения, а кто-то автоматически сопротивляется всему тому, что он рассматривает как требование приспосабливаться к чьим-то нормам или ожиданиям; </a:t>
            </a:r>
          </a:p>
          <a:p>
            <a:pPr algn="just"/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4) различная оценка ситуации. Вероятно, это менее эмоциональная причина, чем другие; сопротивление возникает из-за того, что люди искренне не могут понять выгоды, связанной с изменением, или видят боль-</a:t>
            </a:r>
            <a:r>
              <a:rPr lang="ru-RU" sz="20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ше</a:t>
            </a:r>
            <a:r>
              <a:rPr lang="ru-RU" sz="20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потерь, чем преимуществ, не только для себя, но и для организации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2877779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3214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Garamond</vt:lpstr>
      <vt:lpstr>Times New Roman</vt:lpstr>
      <vt:lpstr>Натуральные материалы</vt:lpstr>
      <vt:lpstr>Организация процесса управления переменами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процесса управления переменами </dc:title>
  <dc:creator>usewr</dc:creator>
  <cp:lastModifiedBy>usewr</cp:lastModifiedBy>
  <cp:revision>8</cp:revision>
  <dcterms:created xsi:type="dcterms:W3CDTF">2020-10-07T02:14:49Z</dcterms:created>
  <dcterms:modified xsi:type="dcterms:W3CDTF">2020-10-07T03:06:05Z</dcterms:modified>
</cp:coreProperties>
</file>