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01" r:id="rId2"/>
    <p:sldId id="302" r:id="rId3"/>
    <p:sldId id="303" r:id="rId4"/>
    <p:sldId id="258" r:id="rId5"/>
    <p:sldId id="259" r:id="rId6"/>
    <p:sldId id="260" r:id="rId7"/>
    <p:sldId id="261" r:id="rId8"/>
    <p:sldId id="262" r:id="rId9"/>
    <p:sldId id="263" r:id="rId10"/>
    <p:sldId id="308" r:id="rId11"/>
    <p:sldId id="306" r:id="rId12"/>
    <p:sldId id="267" r:id="rId13"/>
    <p:sldId id="307" r:id="rId14"/>
    <p:sldId id="309" r:id="rId15"/>
    <p:sldId id="310" r:id="rId16"/>
    <p:sldId id="311" r:id="rId17"/>
    <p:sldId id="312" r:id="rId18"/>
    <p:sldId id="314" r:id="rId19"/>
    <p:sldId id="315" r:id="rId20"/>
    <p:sldId id="313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305" r:id="rId33"/>
  </p:sldIdLst>
  <p:sldSz cx="9144000" cy="6858000" type="screen4x3"/>
  <p:notesSz cx="6858000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9046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E00F047-EB99-4803-873A-971C822428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1294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FDBCD7C-D8C7-43D2-9EF6-36AFD41D43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5029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E94CE-EA23-41FD-AF91-C6BE285374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653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3A6BF-2B8F-4D1C-A05A-24B055F5A5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623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67ECA-462E-4FE3-86ED-3E04C22457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557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C2F4C-EB0C-4E74-9542-F529EBA4DD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746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376AE-84AE-47F3-A82A-369B4AD270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468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A6348-B630-4F23-A32D-2658244BDA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696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93AB3-C979-41C7-8E66-BAD44011B0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265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2018B-7891-4B30-94B2-DB0B5E058C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18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5F40D-1A23-4B10-BA3D-4604C03327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958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58468-E1F0-47D4-901A-240A84348D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24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B77CF-8055-4F1E-AED1-1ABDC4A241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45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38AB088-44A5-41BE-9F6C-BCA37EE4207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121475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/>
              <a:t>Казахский Национальный Университет им. аль-</a:t>
            </a:r>
            <a:r>
              <a:rPr lang="ru-RU" sz="3200" b="1" dirty="0" err="1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192470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</a:rPr>
              <a:t>Кафедра политологии и политических технологий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3311188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История и теория политического менеджмента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4872" y="4659385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>
                <a:latin typeface="Arial" panose="020B0604020202020204" pitchFamily="34" charset="0"/>
              </a:rPr>
              <a:t>Старший преподаватель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07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b="1" dirty="0"/>
              <a:t>Этапы развития культуры управления.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IV </a:t>
            </a:r>
            <a:r>
              <a:rPr lang="ru-RU" dirty="0"/>
              <a:t>управленческая революция – цеховая. Произошла в связи с цеховой организацией труда. Объединение людей по сферам деятельности и разработка цеховых норм.</a:t>
            </a:r>
          </a:p>
          <a:p>
            <a:r>
              <a:rPr lang="ru-RU" dirty="0"/>
              <a:t>Н. Макиавелли.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9464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Этапы развития культуры управления.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/>
              <a:t>V революция – индустриальная. Переход к мануфактурным фабрикам и это потребовало новой организации. Труд отделяется от капитала. Появляются управляющие, они назначались чаще всего из рабочих. На начальных этапах их работа сводилась к тому, чтобы замещать собственника на время его отсутствия. Постепенно функции обогащались (обустройство детских садов и школ для рабочих, контроль за условиями труда, противодействие созданию профсоюзов, разрешение конфликтов с рабочими, выполнение дел, которых не хотел выполнять собственник).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2295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A18F-5D99-4738-9978-AFD30FC1C599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 </a:t>
            </a:r>
            <a:r>
              <a:rPr lang="ru-RU" sz="3600" b="1" dirty="0"/>
              <a:t>Этапы развития культуры управления.</a:t>
            </a:r>
            <a:endParaRPr lang="ru-RU" altLang="ru-RU" sz="3600" b="1" u="sng" dirty="0">
              <a:solidFill>
                <a:schemeClr val="accent2"/>
              </a:solidFill>
              <a:latin typeface="MS Mincho" panose="02020609040205080304" pitchFamily="49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507288" cy="4210050"/>
          </a:xfrm>
        </p:spPr>
        <p:txBody>
          <a:bodyPr/>
          <a:lstStyle/>
          <a:p>
            <a:r>
              <a:rPr lang="ru-RU" sz="2400" dirty="0"/>
              <a:t>VI управленческая революция – </a:t>
            </a:r>
            <a:r>
              <a:rPr lang="ru-RU" sz="2400" dirty="0" err="1"/>
              <a:t>менеджериальная</a:t>
            </a:r>
            <a:r>
              <a:rPr lang="ru-RU" sz="2400" dirty="0"/>
              <a:t> (кон. XIX – 30-e XX в.). Возникновение менеджмента как практики внутриорганизационного управления.</a:t>
            </a:r>
          </a:p>
          <a:p>
            <a:r>
              <a:rPr lang="ru-RU" sz="2400" dirty="0"/>
              <a:t>VII управленческая революция – </a:t>
            </a:r>
            <a:r>
              <a:rPr lang="ru-RU" sz="2400" dirty="0" err="1"/>
              <a:t>менеджментизация</a:t>
            </a:r>
            <a:r>
              <a:rPr lang="ru-RU" sz="2400" dirty="0"/>
              <a:t> (с 30-х гг. XX в.).</a:t>
            </a:r>
          </a:p>
          <a:p>
            <a:pPr marL="0" indent="0">
              <a:buNone/>
            </a:pP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Школы менеджмента: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r>
              <a:rPr lang="ru-RU" sz="2400" dirty="0"/>
              <a:t>· Школа научного направления (60-е гг. XIX – 20-е гг. XX)</a:t>
            </a:r>
          </a:p>
          <a:p>
            <a:r>
              <a:rPr lang="ru-RU" sz="2400" dirty="0"/>
              <a:t>· Административная школа (20-е гг. – 50-е гг.)</a:t>
            </a:r>
          </a:p>
          <a:p>
            <a:r>
              <a:rPr lang="ru-RU" sz="2400" dirty="0"/>
              <a:t>· Школа «человеческих отношений» (30-е – 50-е гг.)</a:t>
            </a:r>
          </a:p>
          <a:p>
            <a:r>
              <a:rPr lang="ru-RU" sz="2400" dirty="0"/>
              <a:t>· Школа поведенческих наук (50 – 90 гг.)</a:t>
            </a:r>
          </a:p>
          <a:p>
            <a:r>
              <a:rPr lang="ru-RU" sz="2400" dirty="0"/>
              <a:t>· Школа науки управления (50 – 70 гг.)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8056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Подходы к менеджменту: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· Процессный подход (с 50-х гг. XX в.)</a:t>
            </a:r>
          </a:p>
          <a:p>
            <a:r>
              <a:rPr lang="ru-RU" dirty="0"/>
              <a:t>· Системный подход (с 70-х гг.)</a:t>
            </a:r>
          </a:p>
          <a:p>
            <a:r>
              <a:rPr lang="ru-RU" dirty="0"/>
              <a:t>· Ситуационный (с 70-х гг.)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3735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/>
          <a:lstStyle/>
          <a:p>
            <a:r>
              <a:rPr lang="ru-RU" sz="2800" dirty="0"/>
              <a:t>В 1881 г. Джозеф </a:t>
            </a:r>
            <a:r>
              <a:rPr lang="ru-RU" sz="2800" dirty="0" err="1"/>
              <a:t>Вартон</a:t>
            </a:r>
            <a:r>
              <a:rPr lang="ru-RU" sz="2800" dirty="0"/>
              <a:t> разработал первый научный курс управления.</a:t>
            </a:r>
            <a:br>
              <a:rPr lang="ru-RU" sz="2800" dirty="0"/>
            </a:br>
            <a:r>
              <a:rPr lang="ru-RU" sz="2800" dirty="0"/>
              <a:t>Генри </a:t>
            </a:r>
            <a:r>
              <a:rPr lang="ru-RU" sz="2800" dirty="0" err="1"/>
              <a:t>Таун</a:t>
            </a:r>
            <a:r>
              <a:rPr lang="ru-RU" sz="2800" dirty="0"/>
              <a:t> – 1886 г. на выступлении на собрании американского общества инженеров механиков впервые поставил вопрос о том, что менеджмент самостоятельный вид профессиональной деятельности.</a:t>
            </a:r>
            <a:br>
              <a:rPr lang="ru-RU" sz="2800" dirty="0"/>
            </a:br>
            <a:r>
              <a:rPr lang="ru-RU" sz="2800" dirty="0"/>
              <a:t>В 1910 г. Луис </a:t>
            </a:r>
            <a:r>
              <a:rPr lang="ru-RU" sz="2800" dirty="0" err="1"/>
              <a:t>Брандейс</a:t>
            </a:r>
            <a:r>
              <a:rPr lang="ru-RU" sz="2800" dirty="0"/>
              <a:t> ввел в оборот понятие «научное управление».</a:t>
            </a:r>
            <a:br>
              <a:rPr lang="ru-RU" sz="2800" dirty="0"/>
            </a:br>
            <a:r>
              <a:rPr lang="ru-RU" sz="2800" dirty="0"/>
              <a:t>1911 г. – </a:t>
            </a:r>
            <a:r>
              <a:rPr lang="ru-RU" sz="2800" dirty="0" err="1"/>
              <a:t>Фредеирк</a:t>
            </a:r>
            <a:r>
              <a:rPr lang="ru-RU" sz="2800" dirty="0"/>
              <a:t> Тейлор выпускает свою работу «Принципы научного менеджмента».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018B-7891-4B30-94B2-DB0B5E058C05}" type="slidenum">
              <a:rPr lang="ru-RU" altLang="ru-RU" smtClean="0"/>
              <a:pPr/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0002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Школа научного управления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Тейлор, </a:t>
            </a:r>
            <a:r>
              <a:rPr lang="ru-RU" sz="2000" dirty="0" err="1"/>
              <a:t>Гантт</a:t>
            </a:r>
            <a:r>
              <a:rPr lang="ru-RU" sz="2000" dirty="0"/>
              <a:t>, Ф. и Л. Гилберт, </a:t>
            </a:r>
            <a:r>
              <a:rPr lang="ru-RU" sz="2000" dirty="0" err="1"/>
              <a:t>Эмерсон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/>
              <a:t>Ф. Тейлор (1856-1915) – основоположник научного менеджмента.</a:t>
            </a:r>
          </a:p>
          <a:p>
            <a:pPr marL="0" indent="0">
              <a:buNone/>
            </a:pPr>
            <a:r>
              <a:rPr lang="ru-RU" sz="2000" dirty="0"/>
              <a:t>Для улучшения работы организации необходим научный подход к каждому элементу производства. Научность состоит в том, что работа должна выполняться каждым сотрудником наилучшим образом для того чтобы выявить этот наилучший образ нужна исследовательская работа:</a:t>
            </a:r>
          </a:p>
          <a:p>
            <a:r>
              <a:rPr lang="ru-RU" sz="2000" dirty="0"/>
              <a:t>1. Изучить с помощью записей хронометража процесс выполнения трудовых операций разными работниками.</a:t>
            </a:r>
          </a:p>
          <a:p>
            <a:r>
              <a:rPr lang="ru-RU" sz="2000" dirty="0"/>
              <a:t>2. Выявить наилучшие приемы, обобщить их и внедрять их среди других работников.</a:t>
            </a:r>
          </a:p>
          <a:p>
            <a:r>
              <a:rPr lang="ru-RU" sz="2000" dirty="0"/>
              <a:t>Справедливое распределение обязанностей в организации. Обязанность рабочего – работать, а управленцы должны анализировать его работу, разрабатывать оптимальные задания, внедрять их в практику.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0234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Школа научного управления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Урочная система организации труда. Рабочий должен получать урок-задание с подробным описанием результатов работы, времени и способов выполнения.</a:t>
            </a:r>
          </a:p>
          <a:p>
            <a:r>
              <a:rPr lang="ru-RU" sz="2400" dirty="0"/>
              <a:t>Обучение сотрудников. Для того чтобы рабочие могли выполнять задания, их нужно обучать.</a:t>
            </a:r>
          </a:p>
          <a:p>
            <a:r>
              <a:rPr lang="ru-RU" sz="2400" dirty="0"/>
              <a:t>Слабые стороны:</a:t>
            </a:r>
          </a:p>
          <a:p>
            <a:r>
              <a:rPr lang="ru-RU" sz="2400" dirty="0"/>
              <a:t>1. Основано на концепции экономического человека.</a:t>
            </a:r>
          </a:p>
          <a:p>
            <a:r>
              <a:rPr lang="ru-RU" sz="2400" dirty="0"/>
              <a:t>2. Считается, что интересы работников и собственников совпадают.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3523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26753"/>
            <a:ext cx="8784976" cy="6394722"/>
          </a:xfrm>
        </p:spPr>
        <p:txBody>
          <a:bodyPr/>
          <a:lstStyle/>
          <a:p>
            <a:r>
              <a:rPr lang="ru-RU" sz="2400" dirty="0"/>
              <a:t>Генри </a:t>
            </a:r>
            <a:r>
              <a:rPr lang="ru-RU" sz="2400" dirty="0" err="1"/>
              <a:t>Гантт</a:t>
            </a:r>
            <a:r>
              <a:rPr lang="ru-RU" sz="2400" dirty="0"/>
              <a:t>. «Труд, заработная плата и прибыль», «Промышленное руководство», «Организация труда».</a:t>
            </a:r>
            <a:br>
              <a:rPr lang="ru-RU" sz="2400" dirty="0"/>
            </a:br>
            <a:r>
              <a:rPr lang="ru-RU" sz="2400" dirty="0"/>
              <a:t>Научный подход к трудовым операциям обеспечивает высокую производительность. Разработал премиальную систему оплаты труда в зависимости от выполнения заданий, премии мастеров зависели от результатов рабочих.</a:t>
            </a:r>
            <a:br>
              <a:rPr lang="ru-RU" sz="2400" dirty="0"/>
            </a:br>
            <a:r>
              <a:rPr lang="ru-RU" sz="2400" dirty="0"/>
              <a:t>Разработал методы планирования последовательности производственных операций (диаграмма </a:t>
            </a:r>
            <a:r>
              <a:rPr lang="ru-RU" sz="2400" dirty="0" err="1"/>
              <a:t>Гантта</a:t>
            </a:r>
            <a:r>
              <a:rPr lang="ru-RU" sz="2400" dirty="0"/>
              <a:t>).</a:t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dirty="0"/>
              <a:t>Фрэнк и </a:t>
            </a:r>
            <a:r>
              <a:rPr lang="ru-RU" sz="2400" dirty="0" err="1"/>
              <a:t>Лилиан</a:t>
            </a:r>
            <a:r>
              <a:rPr lang="ru-RU" sz="2400" dirty="0"/>
              <a:t> Гилберт. «Исследование рабочих движений», «Психология менеджмента», «Прикладные исследования рабочих движений».</a:t>
            </a:r>
            <a:br>
              <a:rPr lang="ru-RU" sz="2400" dirty="0"/>
            </a:br>
            <a:r>
              <a:rPr lang="ru-RU" sz="2400" dirty="0"/>
              <a:t>Изучали рабочие движения с помощью фото- и киносъемки.</a:t>
            </a:r>
            <a:br>
              <a:rPr lang="ru-RU" sz="2400" dirty="0"/>
            </a:br>
            <a:r>
              <a:rPr lang="ru-RU" sz="2400" dirty="0"/>
              <a:t>Разработали усовершенствованную систему кладки кирпичей, благодаря которой производительность усовершенствовалась в 2 раза.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018B-7891-4B30-94B2-DB0B5E058C05}" type="slidenum">
              <a:rPr lang="ru-RU" altLang="ru-RU" smtClean="0"/>
              <a:pPr/>
              <a:t>18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1192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r>
              <a:rPr lang="ru-RU" sz="2400" dirty="0" err="1"/>
              <a:t>Гаррингтон</a:t>
            </a:r>
            <a:r>
              <a:rPr lang="ru-RU" sz="2400" dirty="0"/>
              <a:t> </a:t>
            </a:r>
            <a:r>
              <a:rPr lang="ru-RU" sz="2400" dirty="0" err="1"/>
              <a:t>Эмерсон</a:t>
            </a:r>
            <a:r>
              <a:rPr lang="ru-RU" sz="2400" dirty="0"/>
              <a:t>. «Производительность как основание для управления и оплаты труда», «12 принципов производительности».</a:t>
            </a:r>
            <a:br>
              <a:rPr lang="ru-RU" sz="2400" dirty="0"/>
            </a:br>
            <a:r>
              <a:rPr lang="ru-RU" sz="2400" dirty="0"/>
              <a:t>Одна из главных идей в том, что больших результатов можно достигать с меньшими затратами.</a:t>
            </a:r>
            <a:br>
              <a:rPr lang="ru-RU" sz="2400" dirty="0"/>
            </a:br>
            <a:r>
              <a:rPr lang="ru-RU" sz="2400" dirty="0"/>
              <a:t>Организацию нужно строить снизу, а не сверху.</a:t>
            </a:r>
            <a:br>
              <a:rPr lang="ru-RU" sz="2400" dirty="0"/>
            </a:br>
            <a:r>
              <a:rPr lang="ru-RU" sz="2400" dirty="0"/>
              <a:t>Ядро организации составляют те, кто выполняет основную технологию, все остальные уровни нужно создавать, исходя из необходимости, обслуживать это ядро.</a:t>
            </a:r>
            <a:br>
              <a:rPr lang="ru-RU" sz="2400" dirty="0"/>
            </a:br>
            <a:r>
              <a:rPr lang="ru-RU" sz="2400" dirty="0"/>
              <a:t>Высказывал идеи, совпадающие с маркетинговым подходом: организация может существовать только тогда, когда она удовлетворяет чьи-то потребности.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018B-7891-4B30-94B2-DB0B5E058C05}" type="slidenum">
              <a:rPr lang="ru-RU" altLang="ru-RU" smtClean="0"/>
              <a:pPr/>
              <a:t>19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097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2060848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/>
              <a:t>История и теория политического менеджмента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3624654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Лекция 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3200" dirty="0"/>
              <a:t>История развития политического менеджмента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98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936" y="0"/>
            <a:ext cx="8229600" cy="1143000"/>
          </a:xfrm>
        </p:spPr>
        <p:txBody>
          <a:bodyPr/>
          <a:lstStyle/>
          <a:p>
            <a:r>
              <a:rPr lang="ru-RU" sz="3600" b="1" dirty="0"/>
              <a:t>Административная школа управления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36" y="1340768"/>
            <a:ext cx="8229600" cy="4525963"/>
          </a:xfrm>
        </p:spPr>
        <p:txBody>
          <a:bodyPr/>
          <a:lstStyle/>
          <a:p>
            <a:r>
              <a:rPr lang="ru-RU" sz="2400" dirty="0"/>
              <a:t>Анри </a:t>
            </a:r>
            <a:r>
              <a:rPr lang="ru-RU" sz="2400" dirty="0" err="1"/>
              <a:t>Фойоль</a:t>
            </a:r>
            <a:r>
              <a:rPr lang="ru-RU" sz="2400" dirty="0"/>
              <a:t> (1841-1925)</a:t>
            </a:r>
          </a:p>
          <a:p>
            <a:r>
              <a:rPr lang="ru-RU" sz="2400" dirty="0"/>
              <a:t>«Общее и промышленное управление»</a:t>
            </a:r>
          </a:p>
          <a:p>
            <a:r>
              <a:rPr lang="ru-RU" sz="2400" dirty="0"/>
              <a:t>Обосновывал единство закономерностей управления в разных видах организаций. в любой организации должны осуществляться следующие основные виды деятельности:</a:t>
            </a:r>
          </a:p>
          <a:p>
            <a:r>
              <a:rPr lang="ru-RU" sz="2400" dirty="0"/>
              <a:t>· Техническая</a:t>
            </a:r>
          </a:p>
          <a:p>
            <a:r>
              <a:rPr lang="ru-RU" sz="2400" dirty="0"/>
              <a:t>· Коммерческая (закупка-продажа-обмен)</a:t>
            </a:r>
          </a:p>
          <a:p>
            <a:r>
              <a:rPr lang="ru-RU" sz="2400" dirty="0"/>
              <a:t>· Финансовая</a:t>
            </a:r>
          </a:p>
          <a:p>
            <a:r>
              <a:rPr lang="ru-RU" sz="2400" dirty="0"/>
              <a:t>· Охранная</a:t>
            </a:r>
          </a:p>
          <a:p>
            <a:r>
              <a:rPr lang="ru-RU" sz="2400" dirty="0"/>
              <a:t>· Учетная</a:t>
            </a:r>
          </a:p>
          <a:p>
            <a:r>
              <a:rPr lang="ru-RU" sz="2400" dirty="0"/>
              <a:t>· Административная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4829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Выделил 5 функций управления: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· Предвидение</a:t>
            </a:r>
          </a:p>
          <a:p>
            <a:r>
              <a:rPr lang="ru-RU" dirty="0"/>
              <a:t>· Организация</a:t>
            </a:r>
          </a:p>
          <a:p>
            <a:r>
              <a:rPr lang="ru-RU" dirty="0"/>
              <a:t>· Распорядительство</a:t>
            </a:r>
          </a:p>
          <a:p>
            <a:r>
              <a:rPr lang="ru-RU" dirty="0"/>
              <a:t>· Мотивирование</a:t>
            </a:r>
          </a:p>
          <a:p>
            <a:r>
              <a:rPr lang="ru-RU" dirty="0"/>
              <a:t>· Контроль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5824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13 </a:t>
            </a:r>
            <a:r>
              <a:rPr lang="ru-RU" dirty="0"/>
              <a:t>принципов менеджмента: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1. Разделение труда</a:t>
            </a:r>
          </a:p>
          <a:p>
            <a:r>
              <a:rPr lang="ru-RU" sz="2400" dirty="0"/>
              <a:t>2. Власть и ответственность</a:t>
            </a:r>
          </a:p>
          <a:p>
            <a:r>
              <a:rPr lang="ru-RU" sz="2400" dirty="0"/>
              <a:t>3. Дисциплина (лучшее средство – пример начальника)</a:t>
            </a:r>
          </a:p>
          <a:p>
            <a:r>
              <a:rPr lang="ru-RU" sz="2400" dirty="0"/>
              <a:t>4. Единоначалие. Работник должен получать распоряжение только от одного руководителя.</a:t>
            </a:r>
          </a:p>
          <a:p>
            <a:r>
              <a:rPr lang="ru-RU" sz="2400" dirty="0"/>
              <a:t>5. Единства руководства. один вид деятельности должен управляться одним руководителем.</a:t>
            </a:r>
          </a:p>
          <a:p>
            <a:r>
              <a:rPr lang="ru-RU" sz="2400" dirty="0"/>
              <a:t>6. Подчинение частных интересов общим.</a:t>
            </a:r>
          </a:p>
          <a:p>
            <a:r>
              <a:rPr lang="ru-RU" sz="2400" dirty="0"/>
              <a:t>7. Вознаграждение за труд.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541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13 принципов менеджмента: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8. Централизация. Цепь руководящих должностей от высшего к низшему. «Иерархическая колея» - путь, по которому проходя все ступени иерархии, следуют бумаги, идущие от высшей власти к низшей. «Мосток»- укороченный путь информации в организации, минуя все иерархические ступени, но для того чтобы соблюдался принцип иерархии, нижестоящие руководители должны быть уполномочены на прямые контакты между собой вышестоящими руководителями.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6982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13 принципов менеджмента: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9. Принцип порядка. Материальный порядок – определенное место для всякой вещи и всякая вещь на своем месте. Социальный – определенное место для каждого лица и каждое лицо на своем месте.</a:t>
            </a:r>
          </a:p>
          <a:p>
            <a:r>
              <a:rPr lang="ru-RU" sz="2400" dirty="0"/>
              <a:t>10. Принцип справедливости. Должна быть основана на здравом смысле, большом опыте и доброте.</a:t>
            </a:r>
          </a:p>
          <a:p>
            <a:r>
              <a:rPr lang="ru-RU" sz="2400" dirty="0"/>
              <a:t>11. Принцип постоянство состава персонала.</a:t>
            </a:r>
          </a:p>
          <a:p>
            <a:r>
              <a:rPr lang="ru-RU" sz="2400" dirty="0"/>
              <a:t>12. Инициатива. Возможность предлагать, создавать и осуществлять план.</a:t>
            </a:r>
          </a:p>
          <a:p>
            <a:r>
              <a:rPr lang="ru-RU" sz="2400" dirty="0"/>
              <a:t>13. Единение персонала. Не разделять персонал, не злоупотреблять письменной формой общения.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9314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Школа человеческих отношений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r>
              <a:rPr lang="ru-RU" sz="2000" dirty="0"/>
              <a:t>Обратила внимание на то, что для повышения эффективности организации необходимо учитывать человеческий фактор.</a:t>
            </a:r>
          </a:p>
          <a:p>
            <a:r>
              <a:rPr lang="ru-RU" sz="2000" dirty="0"/>
              <a:t>Гюго </a:t>
            </a:r>
            <a:r>
              <a:rPr lang="ru-RU" sz="2000" dirty="0" err="1"/>
              <a:t>Мюнстерберг</a:t>
            </a:r>
            <a:r>
              <a:rPr lang="ru-RU" sz="2000" dirty="0"/>
              <a:t>. Один из основоположников использования психологических методов в практическом направлении. Тестирование способностей, отбор кадров, проверка совместимости сотрудников.</a:t>
            </a:r>
          </a:p>
          <a:p>
            <a:r>
              <a:rPr lang="ru-RU" sz="2000" dirty="0"/>
              <a:t>Мэри Паркер </a:t>
            </a:r>
            <a:r>
              <a:rPr lang="ru-RU" sz="2000" dirty="0" err="1"/>
              <a:t>Фоллетт</a:t>
            </a:r>
            <a:r>
              <a:rPr lang="ru-RU" sz="2000" dirty="0"/>
              <a:t>. Предложила классическое определение менеджмента, т.е. обеспечение выполнения работы с помощью других лиц.</a:t>
            </a:r>
          </a:p>
          <a:p>
            <a:r>
              <a:rPr lang="ru-RU" sz="2000" dirty="0"/>
              <a:t>«Идея о гармонии труда и капитала».</a:t>
            </a:r>
          </a:p>
          <a:p>
            <a:r>
              <a:rPr lang="ru-RU" sz="2000" dirty="0"/>
              <a:t>Управлять надо не в соответствии с правилами, а в соответствии с ситуацией.</a:t>
            </a:r>
          </a:p>
          <a:p>
            <a:r>
              <a:rPr lang="ru-RU" sz="2000" dirty="0"/>
              <a:t>Конфликт в коллективе должен быть конструктивен.</a:t>
            </a:r>
          </a:p>
          <a:p>
            <a:r>
              <a:rPr lang="ru-RU" sz="2000" dirty="0"/>
              <a:t>Для успешного выполнения обязанностей менеджер должен отказаться от формальных взаимодействий.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20874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Элтон </a:t>
            </a:r>
            <a:r>
              <a:rPr lang="ru-RU" dirty="0" err="1"/>
              <a:t>Мэйо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200" dirty="0" err="1"/>
              <a:t>Хоторнские</a:t>
            </a:r>
            <a:r>
              <a:rPr lang="ru-RU" sz="2200" dirty="0"/>
              <a:t> эксперименты, Чикаго, Вестерн Электрик (1927 – 1939).</a:t>
            </a:r>
          </a:p>
          <a:p>
            <a:r>
              <a:rPr lang="ru-RU" sz="2200" dirty="0"/>
              <a:t>1. Проверялась гипотеза о влиянии освещения на производительность труда.</a:t>
            </a:r>
          </a:p>
          <a:p>
            <a:r>
              <a:rPr lang="ru-RU" sz="2200" dirty="0"/>
              <a:t>2. После того, как производительность увеличилась и в экспериментальной, и в контрольной группах проверялась гипотеза о влиянии иных факторов. В частности выявлено, что на производительность повлияли изменение методов руководства и улучшение взаимоотношений с подчиненными.</a:t>
            </a:r>
          </a:p>
          <a:p>
            <a:r>
              <a:rPr lang="ru-RU" sz="2200" dirty="0"/>
              <a:t>3. Поиск метода руководства на основе сборе эмпирического материала (было опрошено 20 </a:t>
            </a:r>
            <a:r>
              <a:rPr lang="ru-RU" sz="2200" dirty="0" err="1"/>
              <a:t>тыс</a:t>
            </a:r>
            <a:r>
              <a:rPr lang="ru-RU" sz="2200" dirty="0"/>
              <a:t> сотрудников)</a:t>
            </a:r>
          </a:p>
          <a:p>
            <a:r>
              <a:rPr lang="ru-RU" sz="2200" dirty="0"/>
              <a:t>4. Проверка взаимосвязи.</a:t>
            </a:r>
          </a:p>
          <a:p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17772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Школа поведенческих наук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Главный упор на повышении эффективности организации за счет использования закономерностей поведения.</a:t>
            </a:r>
          </a:p>
          <a:p>
            <a:r>
              <a:rPr lang="ru-RU" dirty="0" err="1"/>
              <a:t>Р.Лайкерт</a:t>
            </a:r>
            <a:r>
              <a:rPr lang="ru-RU" dirty="0"/>
              <a:t>. Разработал стили лидерства.</a:t>
            </a:r>
          </a:p>
          <a:p>
            <a:r>
              <a:rPr lang="ru-RU" dirty="0"/>
              <a:t>«Общественное мнение и индивид», «Новая модель менеджмента».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08275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Базовые системы стилей руководства: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r>
              <a:rPr lang="ru-RU" sz="2800" dirty="0"/>
              <a:t>1. </a:t>
            </a:r>
            <a:r>
              <a:rPr lang="ru-RU" sz="2800" dirty="0" err="1"/>
              <a:t>Эксплуататорско</a:t>
            </a:r>
            <a:r>
              <a:rPr lang="ru-RU" sz="2800" dirty="0"/>
              <a:t>-авторитарная. Редко учитываются интересы подчиненных.</a:t>
            </a:r>
          </a:p>
          <a:p>
            <a:r>
              <a:rPr lang="ru-RU" sz="2800" dirty="0"/>
              <a:t>2. Благосклонно-авторитарная. Часть решений осуществляется снизу.</a:t>
            </a:r>
          </a:p>
          <a:p>
            <a:r>
              <a:rPr lang="ru-RU" sz="2800" dirty="0"/>
              <a:t>3. Консультативно-демократическая. Общие вопросы решаются наверху, частные снизу.</a:t>
            </a:r>
          </a:p>
          <a:p>
            <a:r>
              <a:rPr lang="ru-RU" sz="2800" dirty="0"/>
              <a:t>4. Основанная на участии. Основана на полном доверии. Групповое принятие решений на всех уровнях. Мотивация работников, стимулирование работы. (самая действенная система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34769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err="1"/>
              <a:t>Ф.Герберт</a:t>
            </a:r>
            <a:r>
              <a:rPr lang="ru-RU" sz="2400" b="1" dirty="0"/>
              <a:t>. Двухфакторная теория мотивации. Факторы, оказывающие влияние на человека в организации, играют разную роль.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1. гигиенические факторы (удерживающие на работе). Административная политика, условия труда, заработная плата, межличностные отношения.</a:t>
            </a:r>
          </a:p>
          <a:p>
            <a:r>
              <a:rPr lang="ru-RU" sz="2800" dirty="0"/>
              <a:t>2. мотивирующие факторы. Ответственность, которая возлагается на человека, возможности карьерного роста, возможность признания заслуг внутри организации.</a:t>
            </a: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042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2400" b="1" dirty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2057401"/>
            <a:ext cx="6563072" cy="3394472"/>
          </a:xfrm>
        </p:spPr>
        <p:txBody>
          <a:bodyPr>
            <a:normAutofit/>
          </a:bodyPr>
          <a:lstStyle/>
          <a:p>
            <a:r>
              <a:rPr lang="ru-RU" sz="2400" dirty="0"/>
              <a:t>1. Этапы развития культуры управления</a:t>
            </a:r>
          </a:p>
          <a:p>
            <a:r>
              <a:rPr lang="ru-RU" sz="2400" dirty="0"/>
              <a:t>2. Основные школы менеджмента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8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F40D-1A23-4B10-BA3D-4604C033270D}" type="slidenum">
              <a:rPr lang="ru-RU" altLang="ru-RU" smtClean="0"/>
              <a:pPr/>
              <a:t>30</a:t>
            </a:fld>
            <a:endParaRPr lang="ru-RU" altLang="ru-RU"/>
          </a:p>
        </p:txBody>
      </p:sp>
      <p:pic>
        <p:nvPicPr>
          <p:cNvPr id="1026" name="Picture 2" descr="https://cf.ppt-online.org/files1/slide/v/VMXds3khzypaGP8txjm7v4R1fWYNTALEoKQ0gD5Jb/slide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232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Школа науки управления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(</a:t>
            </a:r>
            <a:r>
              <a:rPr lang="ru-RU" i="1" dirty="0"/>
              <a:t>количественный подход к управлению)</a:t>
            </a:r>
            <a:endParaRPr lang="ru-RU" dirty="0"/>
          </a:p>
          <a:p>
            <a:r>
              <a:rPr lang="ru-RU" dirty="0"/>
              <a:t>Применение достижений точных наук к управлению (математического аппарата).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31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25366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124745"/>
            <a:ext cx="6563072" cy="936103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1800" dirty="0"/>
              <a:t>1. Семенов, В. А. Политический менеджмент : учеб. пособие для академического </a:t>
            </a:r>
            <a:r>
              <a:rPr lang="ru-RU" sz="1800" dirty="0" err="1"/>
              <a:t>бакалавриата</a:t>
            </a:r>
            <a:r>
              <a:rPr lang="ru-RU" sz="1800" dirty="0"/>
              <a:t> / В. А. Семенов, В. Н. Колесников. — 2-е изд., </a:t>
            </a:r>
            <a:r>
              <a:rPr lang="ru-RU" sz="1800" dirty="0" err="1"/>
              <a:t>испр</a:t>
            </a:r>
            <a:r>
              <a:rPr lang="ru-RU" sz="1800" dirty="0"/>
              <a:t>. и доп. — М. : Издательство </a:t>
            </a:r>
            <a:r>
              <a:rPr lang="ru-RU" sz="1800" dirty="0" err="1"/>
              <a:t>Юрайт</a:t>
            </a:r>
            <a:r>
              <a:rPr lang="ru-RU" sz="1800" dirty="0"/>
              <a:t>, 2018. — 298 с</a:t>
            </a:r>
            <a:r>
              <a:rPr lang="ru-RU" sz="1800" dirty="0" smtClean="0"/>
              <a:t>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2. </a:t>
            </a:r>
            <a:r>
              <a:rPr lang="ru-RU" sz="1800" dirty="0" err="1"/>
              <a:t>Бокаев</a:t>
            </a:r>
            <a:r>
              <a:rPr lang="ru-RU" sz="1800" dirty="0"/>
              <a:t> С.О. Политические технологии как фактор формирования </a:t>
            </a:r>
            <a:r>
              <a:rPr lang="ru-RU" sz="1800" dirty="0" err="1"/>
              <a:t>общестенного</a:t>
            </a:r>
            <a:r>
              <a:rPr lang="ru-RU" sz="1800" dirty="0"/>
              <a:t> мнения и электорального поведения: мировой опыт и Казахстан.- А.: </a:t>
            </a:r>
            <a:r>
              <a:rPr lang="ru-RU" sz="1800" dirty="0" err="1"/>
              <a:t>Қазақ</a:t>
            </a:r>
            <a:r>
              <a:rPr lang="ru-RU" sz="1800" dirty="0"/>
              <a:t> </a:t>
            </a:r>
            <a:r>
              <a:rPr lang="ru-RU" sz="1800" dirty="0" err="1"/>
              <a:t>университеті</a:t>
            </a:r>
            <a:r>
              <a:rPr lang="ru-RU" sz="1800" dirty="0"/>
              <a:t>, 2009 г. </a:t>
            </a:r>
            <a:br>
              <a:rPr lang="ru-RU" sz="1800" dirty="0"/>
            </a:br>
            <a:r>
              <a:rPr lang="ru-RU" sz="1800" dirty="0"/>
              <a:t>3. . </a:t>
            </a:r>
            <a:r>
              <a:rPr lang="ru-RU" sz="1800" i="1" dirty="0"/>
              <a:t>Пушкарева, Г. В. </a:t>
            </a:r>
            <a:r>
              <a:rPr lang="ru-RU" sz="1800" dirty="0"/>
              <a:t> Политический менеджмент : учебник и практикум для академического </a:t>
            </a:r>
            <a:r>
              <a:rPr lang="ru-RU" sz="1800" dirty="0" err="1"/>
              <a:t>бакалавриата</a:t>
            </a:r>
            <a:r>
              <a:rPr lang="ru-RU" sz="1800" dirty="0"/>
              <a:t> / Г. В. Пушкарева. — Москва : Издательство </a:t>
            </a:r>
            <a:r>
              <a:rPr lang="ru-RU" sz="1800" dirty="0" err="1"/>
              <a:t>Юрайт</a:t>
            </a:r>
            <a:r>
              <a:rPr lang="ru-RU" sz="1800" dirty="0"/>
              <a:t>, 2019. — 365 с..</a:t>
            </a:r>
            <a:br>
              <a:rPr lang="ru-RU" sz="1800" dirty="0"/>
            </a:br>
            <a:r>
              <a:rPr lang="ru-RU" sz="1800" dirty="0"/>
              <a:t>4.  </a:t>
            </a:r>
            <a:r>
              <a:rPr lang="ru-RU" sz="1800" dirty="0" err="1"/>
              <a:t>Шелдрейк</a:t>
            </a:r>
            <a:r>
              <a:rPr lang="ru-RU" sz="1800" dirty="0"/>
              <a:t> Дж. Теория менеджмента: от тейлоризма до </a:t>
            </a:r>
            <a:r>
              <a:rPr lang="ru-RU" sz="1800" dirty="0" err="1"/>
              <a:t>япони-зации</a:t>
            </a:r>
            <a:r>
              <a:rPr lang="ru-RU" sz="1800" dirty="0"/>
              <a:t> / Пер. с англ. под ред. В.А. </a:t>
            </a:r>
            <a:r>
              <a:rPr lang="ru-RU" sz="1800" dirty="0" err="1"/>
              <a:t>Спивака</a:t>
            </a:r>
            <a:r>
              <a:rPr lang="ru-RU" sz="1800" dirty="0"/>
              <a:t>. - СПб.: Питер, 2015.</a:t>
            </a:r>
            <a:br>
              <a:rPr lang="ru-RU" sz="1800" dirty="0"/>
            </a:br>
            <a:r>
              <a:rPr lang="ru-RU" sz="1800" dirty="0"/>
              <a:t>5. Колесников В.Н., Семенов В.А. Политический менеджмент. Учебное пособие. — СПб.: Питер, 2012. — 320 с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04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C000-33AE-44C9-9CFC-5B19F3EFF00B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ru-RU" sz="4000" dirty="0"/>
              <a:t>Этапы развития культуры управления</a:t>
            </a:r>
            <a:endParaRPr lang="ru-RU" sz="4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075612" cy="475297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Политический менеджмент в узком смысле слова возникает в XX в. А сам менеджмент в XIX в.</a:t>
            </a:r>
          </a:p>
          <a:p>
            <a:r>
              <a:rPr lang="ru-RU" dirty="0" err="1"/>
              <a:t>Management</a:t>
            </a:r>
            <a:r>
              <a:rPr lang="ru-RU" dirty="0"/>
              <a:t>.</a:t>
            </a:r>
          </a:p>
          <a:p>
            <a:r>
              <a:rPr lang="ru-RU" dirty="0" err="1"/>
              <a:t>Manus</a:t>
            </a:r>
            <a:r>
              <a:rPr lang="ru-RU" dirty="0"/>
              <a:t> – рука, власть, работа.</a:t>
            </a:r>
          </a:p>
          <a:p>
            <a:r>
              <a:rPr lang="ru-RU" dirty="0" err="1"/>
              <a:t>Mancepts</a:t>
            </a:r>
            <a:r>
              <a:rPr lang="ru-RU" dirty="0"/>
              <a:t> – предприниматель.</a:t>
            </a:r>
          </a:p>
          <a:p>
            <a:r>
              <a:rPr lang="ru-RU" dirty="0" err="1"/>
              <a:t>Maneggiare</a:t>
            </a:r>
            <a:r>
              <a:rPr lang="ru-RU" dirty="0"/>
              <a:t> – искусство объезжать лошадей.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7DA-A9AD-4452-A705-CB71E2FCC89B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В современном языке имеет несколько взаимосвязанных значений:</a:t>
            </a:r>
            <a:endParaRPr lang="ru-RU" altLang="ru-RU" sz="32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147050" cy="5257800"/>
          </a:xfrm>
        </p:spPr>
        <p:txBody>
          <a:bodyPr/>
          <a:lstStyle/>
          <a:p>
            <a:r>
              <a:rPr lang="ru-RU" sz="2800" dirty="0"/>
              <a:t>1. Деятельность по управлению внутри организаций.</a:t>
            </a:r>
          </a:p>
          <a:p>
            <a:r>
              <a:rPr lang="ru-RU" sz="2800" dirty="0"/>
              <a:t>2. Слой сотрудников в организации.</a:t>
            </a:r>
          </a:p>
          <a:p>
            <a:r>
              <a:rPr lang="ru-RU" sz="2800" dirty="0"/>
              <a:t>3. Наука об управлении.</a:t>
            </a:r>
          </a:p>
          <a:p>
            <a:r>
              <a:rPr lang="ru-RU" sz="2800" dirty="0"/>
              <a:t>4. Определенная культура управления.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2C57-D8E0-44B9-B92A-D22F5144C51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84976" cy="4525963"/>
          </a:xfrm>
        </p:spPr>
        <p:txBody>
          <a:bodyPr/>
          <a:lstStyle/>
          <a:p>
            <a:r>
              <a:rPr lang="ru-RU" dirty="0"/>
              <a:t>Эволюция управления происходила неравномерно, можно выделить особые значимые периоды или культуру управления, благодаря которым совершался качественный скачок – управленческие революции.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развития культуры управления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A7FC-2AD8-4815-9E85-86913B39686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3600" b="1" dirty="0"/>
              <a:t>Этапы развития культуры управления.</a:t>
            </a:r>
            <a:endParaRPr lang="ru-RU" altLang="ru-RU" sz="3600" b="1" dirty="0">
              <a:solidFill>
                <a:schemeClr val="accent2"/>
              </a:solidFill>
              <a:latin typeface="Estrangelo Edessa" panose="03080600000000000000" pitchFamily="66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ru-RU" sz="2800" dirty="0"/>
              <a:t>I управленческая революция – религиозная. Шумерские жрецы внесли изменения в религиозные обряды. Жертвоприношения могли быть не только человеческими, но и животными, материальными, ценностями продуктами. Для учета накапливаемых материальных ценностей были выделены особые жрецы, и разрабатывалась система записи. Таким образом, начало выделяться управление как особый вид деятельности (учет, контроль, подготовка кадров).</a:t>
            </a:r>
            <a:endParaRPr lang="ru-RU" altLang="ru-RU" sz="3000" dirty="0">
              <a:latin typeface="Palatino Linotype" panose="02040502050505030304" pitchFamily="18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 dirty="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 dirty="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 dirty="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 dirty="0">
              <a:latin typeface="Arbat-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B1E4-0B19-4F3B-A8B8-01C48C2D32B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71296" y="260648"/>
            <a:ext cx="8229600" cy="1143000"/>
          </a:xfrm>
        </p:spPr>
        <p:txBody>
          <a:bodyPr/>
          <a:lstStyle/>
          <a:p>
            <a:r>
              <a:rPr lang="ru-RU" altLang="ru-RU" sz="4000" dirty="0">
                <a:latin typeface="Arbat-Bold" pitchFamily="2" charset="0"/>
              </a:rPr>
              <a:t/>
            </a:r>
            <a:br>
              <a:rPr lang="ru-RU" altLang="ru-RU" sz="4000" dirty="0">
                <a:latin typeface="Arbat-Bold" pitchFamily="2" charset="0"/>
              </a:rPr>
            </a:br>
            <a:r>
              <a:rPr lang="ru-RU" altLang="ru-RU" sz="4000" dirty="0">
                <a:latin typeface="Arbat-Bold" pitchFamily="2" charset="0"/>
              </a:rPr>
              <a:t/>
            </a:r>
            <a:br>
              <a:rPr lang="ru-RU" altLang="ru-RU" sz="4000" dirty="0">
                <a:latin typeface="Arbat-Bold" pitchFamily="2" charset="0"/>
              </a:rPr>
            </a:br>
            <a:endParaRPr lang="ru-RU" altLang="ru-RU" sz="4000" dirty="0">
              <a:latin typeface="Arbat-Bold" pitchFamily="2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74008"/>
            <a:ext cx="8497192" cy="4461722"/>
          </a:xfrm>
        </p:spPr>
        <p:txBody>
          <a:bodyPr/>
          <a:lstStyle/>
          <a:p>
            <a:r>
              <a:rPr lang="ru-RU" sz="2800" dirty="0"/>
              <a:t>II управленческая революция – юридическая. </a:t>
            </a:r>
            <a:r>
              <a:rPr lang="ru-RU" sz="2800" dirty="0" err="1"/>
              <a:t>Хамураппи</a:t>
            </a:r>
            <a:r>
              <a:rPr lang="ru-RU" sz="2800" dirty="0"/>
              <a:t> принял свод законов в связи с чем возникли основы для светской власти и управления. Это можно считать предпосылкой появления политического менеджмента.</a:t>
            </a:r>
          </a:p>
          <a:p>
            <a:r>
              <a:rPr lang="ru-RU" sz="2800" dirty="0"/>
              <a:t>III управленческая революция – строительная. Навуходоносор в свое правление осуществлял строительство сложных объектов, требующее развитой системы разделения труда координации работы и контроля.</a:t>
            </a:r>
          </a:p>
          <a:p>
            <a:pPr marL="0" indent="0">
              <a:buNone/>
            </a:pPr>
            <a:endParaRPr lang="ru-RU" altLang="ru-RU" sz="2800" dirty="0">
              <a:latin typeface="Estrangelo Edessa" panose="03080600000000000000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98592"/>
            <a:ext cx="81472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Этапы развития культуры управления.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5043-14AB-43B1-B128-AA4A03BC8E30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 </a:t>
            </a:r>
            <a:r>
              <a:rPr lang="ru-RU" sz="3600" b="1" dirty="0"/>
              <a:t>Этапы развития культуры управления.</a:t>
            </a:r>
            <a:endParaRPr lang="ru-RU" sz="36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143875" cy="5040312"/>
          </a:xfrm>
        </p:spPr>
        <p:txBody>
          <a:bodyPr/>
          <a:lstStyle/>
          <a:p>
            <a:r>
              <a:rPr lang="ru-RU" sz="2400" dirty="0"/>
              <a:t>В Древнем Риме происходит дифференциация управления – военное дело, управление городами, выделение почты как особой общей для всей империи службы, система территориального управления.</a:t>
            </a:r>
          </a:p>
          <a:p>
            <a:r>
              <a:rPr lang="ru-RU" sz="2400" dirty="0"/>
              <a:t>Древняя Греция – демократическая форма правления, управление дифференцировано. Были особые термины для обозначения различных сфер управления:</a:t>
            </a:r>
          </a:p>
          <a:p>
            <a:r>
              <a:rPr lang="ru-RU" sz="2400" dirty="0"/>
              <a:t>1) Демагогия – искусство вести за собой народ.</a:t>
            </a:r>
          </a:p>
          <a:p>
            <a:r>
              <a:rPr lang="ru-RU" sz="2400" dirty="0"/>
              <a:t>2) Кибернетика – искусство управления кораблем.</a:t>
            </a:r>
          </a:p>
          <a:p>
            <a:r>
              <a:rPr lang="ru-RU" sz="2400" dirty="0"/>
              <a:t>3) </a:t>
            </a:r>
            <a:r>
              <a:rPr lang="ru-RU" sz="2400" dirty="0" err="1"/>
              <a:t>Ойкономика</a:t>
            </a:r>
            <a:r>
              <a:rPr lang="ru-RU" sz="2400" dirty="0"/>
              <a:t> – искусство ведения дома.</a:t>
            </a:r>
          </a:p>
          <a:p>
            <a:pPr marL="0" indent="0">
              <a:buNone/>
            </a:pPr>
            <a:endParaRPr lang="ru-RU" altLang="ru-RU" sz="2400" b="1" i="1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1500</Words>
  <Application>Microsoft Office PowerPoint</Application>
  <PresentationFormat>Экран (4:3)</PresentationFormat>
  <Paragraphs>163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0" baseType="lpstr">
      <vt:lpstr>Arbat-Bold</vt:lpstr>
      <vt:lpstr>Arial</vt:lpstr>
      <vt:lpstr>Century Gothic</vt:lpstr>
      <vt:lpstr>Estrangelo Edessa</vt:lpstr>
      <vt:lpstr>MS Mincho</vt:lpstr>
      <vt:lpstr>Palatino Linotype</vt:lpstr>
      <vt:lpstr>Wingdings</vt:lpstr>
      <vt:lpstr>Оформление по умолчанию</vt:lpstr>
      <vt:lpstr>Казахский Национальный Университет им. аль-Фараби</vt:lpstr>
      <vt:lpstr>Презентация PowerPoint</vt:lpstr>
      <vt:lpstr>План лекции:</vt:lpstr>
      <vt:lpstr>Этапы развития культуры управления</vt:lpstr>
      <vt:lpstr>В современном языке имеет несколько взаимосвязанных значений:</vt:lpstr>
      <vt:lpstr>Этапы развития культуры управления</vt:lpstr>
      <vt:lpstr>Этапы развития культуры управления.</vt:lpstr>
      <vt:lpstr>  </vt:lpstr>
      <vt:lpstr> Этапы развития культуры управления.</vt:lpstr>
      <vt:lpstr> Этапы развития культуры управления.</vt:lpstr>
      <vt:lpstr>Этапы развития культуры управления.</vt:lpstr>
      <vt:lpstr> Этапы развития культуры управления.</vt:lpstr>
      <vt:lpstr>Школы менеджмента:</vt:lpstr>
      <vt:lpstr>Подходы к менеджменту:</vt:lpstr>
      <vt:lpstr>В 1881 г. Джозеф Вартон разработал первый научный курс управления. Генри Таун – 1886 г. на выступлении на собрании американского общества инженеров механиков впервые поставил вопрос о том, что менеджмент самостоятельный вид профессиональной деятельности. В 1910 г. Луис Брандейс ввел в оборот понятие «научное управление». 1911 г. – Фредеирк Тейлор выпускает свою работу «Принципы научного менеджмента». </vt:lpstr>
      <vt:lpstr>Школа научного управления</vt:lpstr>
      <vt:lpstr>Школа научного управления</vt:lpstr>
      <vt:lpstr>Генри Гантт. «Труд, заработная плата и прибыль», «Промышленное руководство», «Организация труда». Научный подход к трудовым операциям обеспечивает высокую производительность. Разработал премиальную систему оплаты труда в зависимости от выполнения заданий, премии мастеров зависели от результатов рабочих. Разработал методы планирования последовательности производственных операций (диаграмма Гантта).   Фрэнк и Лилиан Гилберт. «Исследование рабочих движений», «Психология менеджмента», «Прикладные исследования рабочих движений». Изучали рабочие движения с помощью фото- и киносъемки. Разработали усовершенствованную систему кладки кирпичей, благодаря которой производительность усовершенствовалась в 2 раза. </vt:lpstr>
      <vt:lpstr>Гаррингтон Эмерсон. «Производительность как основание для управления и оплаты труда», «12 принципов производительности». Одна из главных идей в том, что больших результатов можно достигать с меньшими затратами. Организацию нужно строить снизу, а не сверху. Ядро организации составляют те, кто выполняет основную технологию, все остальные уровни нужно создавать, исходя из необходимости, обслуживать это ядро. Высказывал идеи, совпадающие с маркетинговым подходом: организация может существовать только тогда, когда она удовлетворяет чьи-то потребности. </vt:lpstr>
      <vt:lpstr>Административная школа управления</vt:lpstr>
      <vt:lpstr>Выделил 5 функций управления:</vt:lpstr>
      <vt:lpstr>13 принципов менеджмента:</vt:lpstr>
      <vt:lpstr>13 принципов менеджмента:</vt:lpstr>
      <vt:lpstr>13 принципов менеджмента:</vt:lpstr>
      <vt:lpstr>Школа человеческих отношений</vt:lpstr>
      <vt:lpstr>Элтон Мэйо.</vt:lpstr>
      <vt:lpstr>Школа поведенческих наук</vt:lpstr>
      <vt:lpstr>Базовые системы стилей руководства:</vt:lpstr>
      <vt:lpstr>Ф.Герберт. Двухфакторная теория мотивации. Факторы, оказывающие влияние на человека в организации, играют разную роль. </vt:lpstr>
      <vt:lpstr>Презентация PowerPoint</vt:lpstr>
      <vt:lpstr>Школа науки управления </vt:lpstr>
      <vt:lpstr>      Использованная литература :  1. Семенов, В. А. Политический менеджмент : учеб. пособие для академического бакалавриата / В. А. Семенов, В. Н. Колесников. — 2-е изд., испр. и доп. — М. : Издательство Юрайт, 2018. — 298 с. 2. Бокаев С.О. Политические технологии как фактор формирования общестенного мнения и электорального поведения: мировой опыт и Казахстан.- А.: Қазақ университеті, 2009 г.  3. . Пушкарева, Г. В.  Политический менеджмент : учебник и практикум для академического бакалавриата / Г. В. Пушкарева. — Москва : Издательство Юрайт, 2019. — 365 с.. 4.  Шелдрейк Дж. Теория менеджмента: от тейлоризма до япони-зации / Пер. с англ. под ред. В.А. Спивака. - СПб.: Питер, 2015. 5. Колесников В.Н., Семенов В.А. Политический менеджмент. Учебное пособие. — СПб.: Питер, 2012. — 320 с</vt:lpstr>
    </vt:vector>
  </TitlesOfParts>
  <Company>ИОЦРНРК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ПОЛИТИЧЕСКИЙ МЕНЕДЖМЕНТ  лекция-1</dc:title>
  <dc:creator>олег</dc:creator>
  <cp:lastModifiedBy>aigul.abzhapparova@gmail.com</cp:lastModifiedBy>
  <cp:revision>86</cp:revision>
  <dcterms:created xsi:type="dcterms:W3CDTF">2005-02-08T18:38:02Z</dcterms:created>
  <dcterms:modified xsi:type="dcterms:W3CDTF">2020-09-09T16:25:00Z</dcterms:modified>
</cp:coreProperties>
</file>