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5" r:id="rId9"/>
    <p:sldId id="266" r:id="rId10"/>
    <p:sldId id="267" r:id="rId11"/>
    <p:sldId id="268" r:id="rId12"/>
    <p:sldId id="269"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ru-RU" smtClean="0"/>
              <a:t>Образец заголовка</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13.04.2020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13.04.2020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13.04.2020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B4C71EC6-210F-42DE-9C53-41977AD35B3D}" type="datetimeFigureOut">
              <a:rPr lang="ru-RU" smtClean="0"/>
              <a:t>13.04.2020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ru-RU" smtClean="0"/>
              <a:t>Образец заголовка</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13.04.2020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13.04.2020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13.04.2020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13.04.2020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13.04.2020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ru-RU" smtClean="0"/>
              <a:t>Образец заголовка</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13.04.2020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ru-RU" smtClean="0"/>
              <a:t>Образец заголовка</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13.04.2020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ru-RU" smtClean="0"/>
              <a:t>Вставка рисунка</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B4C71EC6-210F-42DE-9C53-41977AD35B3D}" type="datetimeFigureOut">
              <a:rPr lang="ru-RU" smtClean="0"/>
              <a:t>13.04.2020</a:t>
            </a:fld>
            <a:endParaRPr lang="ru-RU"/>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B19B0651-EE4F-4900-A07F-96A6BFA9D0F0}" type="slidenum">
              <a:rPr lang="ru-RU" smtClean="0"/>
              <a:t>‹#›</a:t>
            </a:fld>
            <a:endParaRPr lang="ru-RU"/>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openweb.ccn.org.ru:8002/ad/bgfe1.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b="1" u="sng" dirty="0">
                <a:latin typeface="Times New Roman" panose="02020603050405020304" pitchFamily="18" charset="0"/>
                <a:cs typeface="Times New Roman" panose="02020603050405020304" pitchFamily="18" charset="0"/>
              </a:rPr>
              <a:t>SYNTACTICAL STYLISTIC DEVICES BASED ON REPETITION</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r>
              <a:rPr lang="en-US" dirty="0" smtClean="0">
                <a:latin typeface="Times New Roman" panose="02020603050405020304" pitchFamily="18" charset="0"/>
                <a:cs typeface="Times New Roman" panose="02020603050405020304" pitchFamily="18" charset="0"/>
              </a:rPr>
              <a:t>Lecture 12</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6767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600" b="1" dirty="0">
                <a:latin typeface="Times New Roman" panose="02020603050405020304" pitchFamily="18" charset="0"/>
                <a:cs typeface="Times New Roman" panose="02020603050405020304" pitchFamily="18" charset="0"/>
              </a:rPr>
              <a:t>Syntactical tautology (or </a:t>
            </a:r>
            <a:r>
              <a:rPr lang="en-US" sz="3600" b="1" u="sng" dirty="0">
                <a:latin typeface="Times New Roman" panose="02020603050405020304" pitchFamily="18" charset="0"/>
                <a:cs typeface="Times New Roman" panose="02020603050405020304" pitchFamily="18" charset="0"/>
              </a:rPr>
              <a:t>grammatical</a:t>
            </a:r>
            <a:r>
              <a:rPr lang="en-US" sz="3600" b="1" dirty="0">
                <a:latin typeface="Times New Roman" panose="02020603050405020304" pitchFamily="18" charset="0"/>
                <a:cs typeface="Times New Roman" panose="02020603050405020304" pitchFamily="18" charset="0"/>
              </a:rPr>
              <a:t> prolepsis)</a:t>
            </a:r>
            <a:endParaRPr lang="ru-RU" sz="3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r>
              <a:rPr lang="en-US" b="1" dirty="0" smtClean="0">
                <a:latin typeface="Times New Roman" panose="02020603050405020304" pitchFamily="18" charset="0"/>
                <a:cs typeface="Times New Roman" panose="02020603050405020304" pitchFamily="18" charset="0"/>
              </a:rPr>
              <a:t>Syntactical tautology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the repetition of the noun-subject in the form of personal pronoun, i.e. </a:t>
            </a:r>
            <a:r>
              <a:rPr lang="en-US" b="1" dirty="0">
                <a:latin typeface="Times New Roman" panose="02020603050405020304" pitchFamily="18" charset="0"/>
                <a:cs typeface="Times New Roman" panose="02020603050405020304" pitchFamily="18" charset="0"/>
              </a:rPr>
              <a:t>syntactical tautology, </a:t>
            </a:r>
            <a:r>
              <a:rPr lang="en-US" dirty="0">
                <a:latin typeface="Times New Roman" panose="02020603050405020304" pitchFamily="18" charset="0"/>
                <a:cs typeface="Times New Roman" panose="02020603050405020304" pitchFamily="18" charset="0"/>
              </a:rPr>
              <a:t>based on the use of a second subject that is called tautological </a:t>
            </a:r>
            <a:r>
              <a:rPr lang="en-US" dirty="0" smtClean="0">
                <a:latin typeface="Times New Roman" panose="02020603050405020304" pitchFamily="18" charset="0"/>
                <a:cs typeface="Times New Roman" panose="02020603050405020304" pitchFamily="18" charset="0"/>
              </a:rPr>
              <a:t>subject.</a:t>
            </a:r>
          </a:p>
          <a:p>
            <a:r>
              <a:rPr lang="en-US" i="1" dirty="0" smtClean="0">
                <a:latin typeface="Times New Roman" panose="02020603050405020304" pitchFamily="18" charset="0"/>
                <a:cs typeface="Times New Roman" panose="02020603050405020304" pitchFamily="18" charset="0"/>
              </a:rPr>
              <a:t>Ex</a:t>
            </a:r>
            <a:r>
              <a:rPr lang="en-US"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“Miss Tillie Webster,</a:t>
            </a:r>
            <a:r>
              <a:rPr lang="en-US"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she</a:t>
            </a:r>
            <a:r>
              <a:rPr lang="en-US" i="1" dirty="0">
                <a:latin typeface="Times New Roman" panose="02020603050405020304" pitchFamily="18" charset="0"/>
                <a:cs typeface="Times New Roman" panose="02020603050405020304" pitchFamily="18" charset="0"/>
              </a:rPr>
              <a:t> slept forty days and nights without waking up.” (</a:t>
            </a:r>
            <a:r>
              <a:rPr lang="en-US" i="1" dirty="0" err="1">
                <a:latin typeface="Times New Roman" panose="02020603050405020304" pitchFamily="18" charset="0"/>
                <a:cs typeface="Times New Roman" panose="02020603050405020304" pitchFamily="18" charset="0"/>
              </a:rPr>
              <a:t>O’Henry</a:t>
            </a:r>
            <a:r>
              <a:rPr lang="en-US"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helps to put a finishing touch to the sentence or throw a new light on it. </a:t>
            </a:r>
            <a:endParaRPr lang="en-US" dirty="0" smtClean="0">
              <a:latin typeface="Times New Roman" panose="02020603050405020304" pitchFamily="18" charset="0"/>
              <a:cs typeface="Times New Roman" panose="02020603050405020304" pitchFamily="18" charset="0"/>
            </a:endParaRPr>
          </a:p>
          <a:p>
            <a:r>
              <a:rPr lang="en-US" i="1" dirty="0" smtClean="0">
                <a:latin typeface="Times New Roman" panose="02020603050405020304" pitchFamily="18" charset="0"/>
                <a:cs typeface="Times New Roman" panose="02020603050405020304" pitchFamily="18" charset="0"/>
              </a:rPr>
              <a:t>Ex</a:t>
            </a:r>
            <a:r>
              <a:rPr lang="en-US"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She</a:t>
            </a:r>
            <a:r>
              <a:rPr lang="en-US" i="1" dirty="0">
                <a:latin typeface="Times New Roman" panose="02020603050405020304" pitchFamily="18" charset="0"/>
                <a:cs typeface="Times New Roman" panose="02020603050405020304" pitchFamily="18" charset="0"/>
              </a:rPr>
              <a:t> was not a little pleasing, </a:t>
            </a:r>
            <a:r>
              <a:rPr lang="en-US" b="1" i="1" dirty="0">
                <a:latin typeface="Times New Roman" panose="02020603050405020304" pitchFamily="18" charset="0"/>
                <a:cs typeface="Times New Roman" panose="02020603050405020304" pitchFamily="18" charset="0"/>
              </a:rPr>
              <a:t>this woman</a:t>
            </a:r>
            <a:r>
              <a:rPr lang="en-US" i="1" dirty="0">
                <a:latin typeface="Times New Roman" panose="02020603050405020304" pitchFamily="18" charset="0"/>
                <a:cs typeface="Times New Roman" panose="02020603050405020304" pitchFamily="18" charset="0"/>
              </a:rPr>
              <a:t>, he decided.</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4757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r>
              <a:rPr lang="en-US" dirty="0">
                <a:latin typeface="Times New Roman" panose="02020603050405020304" pitchFamily="18" charset="0"/>
                <a:cs typeface="Times New Roman" panose="02020603050405020304" pitchFamily="18" charset="0"/>
              </a:rPr>
              <a:t>Syntactical tautology is especially typical of uncultivated speech: </a:t>
            </a:r>
            <a:endParaRPr lang="en-US" dirty="0" smtClean="0">
              <a:latin typeface="Times New Roman" panose="02020603050405020304" pitchFamily="18" charset="0"/>
              <a:cs typeface="Times New Roman" panose="02020603050405020304" pitchFamily="18" charset="0"/>
            </a:endParaRPr>
          </a:p>
          <a:p>
            <a:r>
              <a:rPr lang="en-US" i="1" dirty="0" smtClean="0">
                <a:latin typeface="Times New Roman" panose="02020603050405020304" pitchFamily="18" charset="0"/>
                <a:cs typeface="Times New Roman" panose="02020603050405020304" pitchFamily="18" charset="0"/>
              </a:rPr>
              <a:t>Ex</a:t>
            </a:r>
            <a:r>
              <a:rPr lang="en-US"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Bolivar</a:t>
            </a:r>
            <a:r>
              <a:rPr lang="en-US"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he’</a:t>
            </a:r>
            <a:r>
              <a:rPr lang="en-US" i="1" dirty="0">
                <a:latin typeface="Times New Roman" panose="02020603050405020304" pitchFamily="18" charset="0"/>
                <a:cs typeface="Times New Roman" panose="02020603050405020304" pitchFamily="18" charset="0"/>
              </a:rPr>
              <a:t>s plenty tired, and he can’t carry double.” (</a:t>
            </a:r>
            <a:r>
              <a:rPr lang="en-US" i="1" dirty="0" err="1">
                <a:latin typeface="Times New Roman" panose="02020603050405020304" pitchFamily="18" charset="0"/>
                <a:cs typeface="Times New Roman" panose="02020603050405020304" pitchFamily="18" charset="0"/>
              </a:rPr>
              <a:t>O’Henry</a:t>
            </a:r>
            <a:r>
              <a:rPr lang="en-US"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So</a:t>
            </a:r>
            <a:r>
              <a:rPr lang="en-US" dirty="0">
                <a:latin typeface="Times New Roman" panose="02020603050405020304" pitchFamily="18" charset="0"/>
                <a:cs typeface="Times New Roman" panose="02020603050405020304" pitchFamily="18" charset="0"/>
              </a:rPr>
              <a:t>, when introduced in the form of a noun or a proper name, the second subject is used in the form of a pronoun immediately following it (or vise verse).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type of tautological subject is often used in poetry:</a:t>
            </a:r>
            <a:r>
              <a:rPr lang="en-US" i="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Ex.: And this</a:t>
            </a:r>
            <a:r>
              <a:rPr lang="en-US" b="1" i="1" dirty="0">
                <a:latin typeface="Times New Roman" panose="02020603050405020304" pitchFamily="18" charset="0"/>
                <a:cs typeface="Times New Roman" panose="02020603050405020304" pitchFamily="18" charset="0"/>
              </a:rPr>
              <a:t> maiden</a:t>
            </a:r>
            <a:r>
              <a:rPr lang="en-US"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she</a:t>
            </a:r>
            <a:r>
              <a:rPr lang="en-US" i="1" dirty="0">
                <a:latin typeface="Times New Roman" panose="02020603050405020304" pitchFamily="18" charset="0"/>
                <a:cs typeface="Times New Roman" panose="02020603050405020304" pitchFamily="18" charset="0"/>
              </a:rPr>
              <a:t> leaved with no other thought,</a:t>
            </a:r>
            <a:endParaRPr lang="ru-R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       Than to love and be loved by me.</a:t>
            </a:r>
            <a:endParaRPr lang="ru-R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  Ex.:     </a:t>
            </a:r>
            <a:r>
              <a:rPr lang="en-US" b="1" i="1" dirty="0">
                <a:latin typeface="Times New Roman" panose="02020603050405020304" pitchFamily="18" charset="0"/>
                <a:cs typeface="Times New Roman" panose="02020603050405020304" pitchFamily="18" charset="0"/>
              </a:rPr>
              <a:t>Helen Adair</a:t>
            </a:r>
            <a:r>
              <a:rPr lang="en-US"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she</a:t>
            </a:r>
            <a:r>
              <a:rPr lang="en-US" i="1" dirty="0">
                <a:latin typeface="Times New Roman" panose="02020603050405020304" pitchFamily="18" charset="0"/>
                <a:cs typeface="Times New Roman" panose="02020603050405020304" pitchFamily="18" charset="0"/>
              </a:rPr>
              <a:t> loved me well</a:t>
            </a:r>
            <a:endParaRPr lang="ru-R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	 Against her father’s and mother’s will</a:t>
            </a:r>
            <a:r>
              <a:rPr lang="en-US" i="1"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Syntactical tautology is acceptable in oratory because it helps the audience to grasp the meaning of the utterance.</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8035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636912"/>
            <a:ext cx="8229600" cy="1143000"/>
          </a:xfrm>
        </p:spPr>
        <p:txBody>
          <a:bodyPr/>
          <a:lstStyle/>
          <a:p>
            <a:pPr algn="ctr"/>
            <a:r>
              <a:rPr lang="en-US" dirty="0" smtClean="0">
                <a:latin typeface="Times New Roman" panose="02020603050405020304" pitchFamily="18" charset="0"/>
                <a:cs typeface="Times New Roman" panose="02020603050405020304" pitchFamily="18" charset="0"/>
              </a:rPr>
              <a:t>END</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2227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Outline:</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r>
              <a:rPr lang="en-US" b="1" dirty="0" smtClean="0">
                <a:latin typeface="Times New Roman" panose="02020603050405020304" pitchFamily="18" charset="0"/>
                <a:cs typeface="Times New Roman" panose="02020603050405020304" pitchFamily="18" charset="0"/>
              </a:rPr>
              <a:t>1</a:t>
            </a:r>
            <a:r>
              <a:rPr lang="en-US" b="1" dirty="0">
                <a:latin typeface="Times New Roman" panose="02020603050405020304" pitchFamily="18" charset="0"/>
                <a:cs typeface="Times New Roman" panose="02020603050405020304" pitchFamily="18" charset="0"/>
              </a:rPr>
              <a:t>.  Repetition</a:t>
            </a:r>
            <a:endParaRPr lang="ru-RU"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  Anaphora</a:t>
            </a:r>
            <a:endParaRPr lang="ru-RU"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b)  </a:t>
            </a:r>
            <a:r>
              <a:rPr lang="en-US" b="1" dirty="0" err="1">
                <a:latin typeface="Times New Roman" panose="02020603050405020304" pitchFamily="18" charset="0"/>
                <a:cs typeface="Times New Roman" panose="02020603050405020304" pitchFamily="18" charset="0"/>
              </a:rPr>
              <a:t>Epiphora</a:t>
            </a:r>
            <a:r>
              <a:rPr lang="en-US" b="1" dirty="0">
                <a:latin typeface="Times New Roman" panose="02020603050405020304" pitchFamily="18" charset="0"/>
                <a:cs typeface="Times New Roman" panose="02020603050405020304" pitchFamily="18" charset="0"/>
              </a:rPr>
              <a:t>  (back-ground repetition)                                                        </a:t>
            </a:r>
            <a:endParaRPr lang="ru-RU"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c)  Framing</a:t>
            </a:r>
            <a:endParaRPr lang="ru-RU"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d)  Anadiplosis (linking, reduplication or catch repetition)</a:t>
            </a:r>
            <a:endParaRPr lang="ru-RU"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e</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Chiasmus </a:t>
            </a:r>
            <a:endParaRPr lang="ru-RU"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f)  </a:t>
            </a:r>
            <a:r>
              <a:rPr lang="en-US" b="1" dirty="0">
                <a:latin typeface="Times New Roman" panose="02020603050405020304" pitchFamily="18" charset="0"/>
                <a:cs typeface="Times New Roman" panose="02020603050405020304" pitchFamily="18" charset="0"/>
              </a:rPr>
              <a:t>Synonymic repetition </a:t>
            </a:r>
            <a:endParaRPr lang="ru-RU"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g)  </a:t>
            </a:r>
            <a:r>
              <a:rPr lang="en-US" b="1" dirty="0">
                <a:latin typeface="Times New Roman" panose="02020603050405020304" pitchFamily="18" charset="0"/>
                <a:cs typeface="Times New Roman" panose="02020603050405020304" pitchFamily="18" charset="0"/>
              </a:rPr>
              <a:t>Syntactical tautology </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8793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71400"/>
            <a:ext cx="8229600" cy="1143000"/>
          </a:xfrm>
        </p:spPr>
        <p:txBody>
          <a:bodyPr/>
          <a:lstStyle/>
          <a:p>
            <a:r>
              <a:rPr lang="en-US" b="1" dirty="0">
                <a:latin typeface="Times New Roman" panose="02020603050405020304" pitchFamily="18" charset="0"/>
                <a:cs typeface="Times New Roman" panose="02020603050405020304" pitchFamily="18" charset="0"/>
              </a:rPr>
              <a:t>Repetition. </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124744"/>
            <a:ext cx="8784976" cy="5544616"/>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One </a:t>
            </a:r>
            <a:r>
              <a:rPr lang="en-US" dirty="0">
                <a:latin typeface="Times New Roman" panose="02020603050405020304" pitchFamily="18" charset="0"/>
                <a:cs typeface="Times New Roman" panose="02020603050405020304" pitchFamily="18" charset="0"/>
              </a:rPr>
              <a:t>of the most prominent places among the SDs dealing with the arrangement of members of the sentence </a:t>
            </a:r>
            <a:r>
              <a:rPr lang="en-US" dirty="0" smtClean="0">
                <a:latin typeface="Times New Roman" panose="02020603050405020304" pitchFamily="18" charset="0"/>
                <a:cs typeface="Times New Roman" panose="02020603050405020304" pitchFamily="18" charset="0"/>
              </a:rPr>
              <a:t>belongs </a:t>
            </a:r>
            <a:r>
              <a:rPr lang="en-US" b="1" dirty="0">
                <a:latin typeface="Times New Roman" panose="02020603050405020304" pitchFamily="18" charset="0"/>
                <a:cs typeface="Times New Roman" panose="02020603050405020304" pitchFamily="18" charset="0"/>
              </a:rPr>
              <a:t>to repetition</a:t>
            </a:r>
            <a:r>
              <a:rPr lang="en-US" i="1" dirty="0">
                <a:latin typeface="Times New Roman" panose="02020603050405020304" pitchFamily="18" charset="0"/>
                <a:cs typeface="Times New Roman" panose="02020603050405020304" pitchFamily="18" charset="0"/>
              </a:rPr>
              <a:t>. </a:t>
            </a:r>
            <a:endParaRPr lang="en-US" i="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Repetition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a recurrence of the same word, word combination or phrase for two or more times. </a:t>
            </a:r>
            <a:endParaRPr lang="en-US"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It </a:t>
            </a:r>
            <a:r>
              <a:rPr lang="en-US" dirty="0" smtClean="0">
                <a:latin typeface="Times New Roman" panose="02020603050405020304" pitchFamily="18" charset="0"/>
                <a:cs typeface="Times New Roman" panose="02020603050405020304" pitchFamily="18" charset="0"/>
              </a:rPr>
              <a:t>makes </a:t>
            </a:r>
            <a:r>
              <a:rPr lang="en-US" dirty="0">
                <a:latin typeface="Times New Roman" panose="02020603050405020304" pitchFamily="18" charset="0"/>
                <a:cs typeface="Times New Roman" panose="02020603050405020304" pitchFamily="18" charset="0"/>
              </a:rPr>
              <a:t>the statement emphatic and emotional, and creates a certain tension attracting the reader’s attention. </a:t>
            </a:r>
            <a:endParaRPr lang="en-US" dirty="0" smtClean="0">
              <a:latin typeface="Times New Roman" panose="02020603050405020304" pitchFamily="18" charset="0"/>
              <a:cs typeface="Times New Roman" panose="02020603050405020304" pitchFamily="18" charset="0"/>
            </a:endParaRPr>
          </a:p>
          <a:p>
            <a:r>
              <a:rPr lang="en-US" i="1" dirty="0" smtClean="0">
                <a:latin typeface="Times New Roman" panose="02020603050405020304" pitchFamily="18" charset="0"/>
                <a:cs typeface="Times New Roman" panose="02020603050405020304" pitchFamily="18" charset="0"/>
              </a:rPr>
              <a:t>Ex</a:t>
            </a:r>
            <a:r>
              <a:rPr lang="en-US" i="1" dirty="0">
                <a:latin typeface="Times New Roman" panose="02020603050405020304" pitchFamily="18" charset="0"/>
                <a:cs typeface="Times New Roman" panose="02020603050405020304" pitchFamily="18" charset="0"/>
              </a:rPr>
              <a:t>.: Bright and yellow, hard and cold. </a:t>
            </a:r>
            <a:r>
              <a:rPr lang="en-US" b="1" i="1" dirty="0">
                <a:latin typeface="Times New Roman" panose="02020603050405020304" pitchFamily="18" charset="0"/>
                <a:cs typeface="Times New Roman" panose="02020603050405020304" pitchFamily="18" charset="0"/>
              </a:rPr>
              <a:t>Gold! Gold! Gold! </a:t>
            </a:r>
            <a:endParaRPr lang="ru-RU"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following sentence: “</a:t>
            </a:r>
            <a:r>
              <a:rPr lang="en-US" i="1" dirty="0">
                <a:latin typeface="Times New Roman" panose="02020603050405020304" pitchFamily="18" charset="0"/>
                <a:cs typeface="Times New Roman" panose="02020603050405020304" pitchFamily="18" charset="0"/>
              </a:rPr>
              <a:t>Christopher Robin said nothing, but his eyes got larger and larger, and his face got pinker and pinker</a:t>
            </a:r>
            <a:r>
              <a:rPr lang="en-US" dirty="0">
                <a:latin typeface="Times New Roman" panose="02020603050405020304" pitchFamily="18" charset="0"/>
                <a:cs typeface="Times New Roman" panose="02020603050405020304" pitchFamily="18" charset="0"/>
              </a:rPr>
              <a:t>.” according to I. </a:t>
            </a:r>
            <a:r>
              <a:rPr lang="en-US" dirty="0" err="1">
                <a:latin typeface="Times New Roman" panose="02020603050405020304" pitchFamily="18" charset="0"/>
                <a:cs typeface="Times New Roman" panose="02020603050405020304" pitchFamily="18" charset="0"/>
              </a:rPr>
              <a:t>Galperin</a:t>
            </a:r>
            <a:r>
              <a:rPr lang="en-US" dirty="0">
                <a:latin typeface="Times New Roman" panose="02020603050405020304" pitchFamily="18" charset="0"/>
                <a:cs typeface="Times New Roman" panose="02020603050405020304" pitchFamily="18" charset="0"/>
              </a:rPr>
              <a:t> we don’t deal with a repetition as a SD proper, but with a means by which the excited state of mind of the character is shown.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believes that “when used as a SD </a:t>
            </a:r>
            <a:r>
              <a:rPr lang="en-US" b="1" dirty="0">
                <a:latin typeface="Times New Roman" panose="02020603050405020304" pitchFamily="18" charset="0"/>
                <a:cs typeface="Times New Roman" panose="02020603050405020304" pitchFamily="18" charset="0"/>
              </a:rPr>
              <a:t>repetition</a:t>
            </a:r>
            <a:r>
              <a:rPr lang="en-US" dirty="0">
                <a:latin typeface="Times New Roman" panose="02020603050405020304" pitchFamily="18" charset="0"/>
                <a:cs typeface="Times New Roman" panose="02020603050405020304" pitchFamily="18" charset="0"/>
              </a:rPr>
              <a:t> does not aim at making a direct emotional impact.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contrary, the stylistic device of </a:t>
            </a:r>
            <a:r>
              <a:rPr lang="en-US" b="1" dirty="0">
                <a:latin typeface="Times New Roman" panose="02020603050405020304" pitchFamily="18" charset="0"/>
                <a:cs typeface="Times New Roman" panose="02020603050405020304" pitchFamily="18" charset="0"/>
              </a:rPr>
              <a:t>repetition aims </a:t>
            </a:r>
            <a:r>
              <a:rPr lang="en-US" dirty="0">
                <a:latin typeface="Times New Roman" panose="02020603050405020304" pitchFamily="18" charset="0"/>
                <a:cs typeface="Times New Roman" panose="02020603050405020304" pitchFamily="18" charset="0"/>
              </a:rPr>
              <a:t>at logical emphasis, an emphasis that is necessary to fix the attention of the reader on the key-word of the utterance.”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a:t>
            </a:r>
            <a:r>
              <a:rPr lang="en-US" i="1" dirty="0">
                <a:latin typeface="Times New Roman" panose="02020603050405020304" pitchFamily="18" charset="0"/>
                <a:cs typeface="Times New Roman" panose="02020603050405020304" pitchFamily="18" charset="0"/>
              </a:rPr>
              <a:t>We woke up in the morning, said Rabbit, and what do we find? We find a strange </a:t>
            </a:r>
            <a:r>
              <a:rPr lang="en-US" b="1" i="1" dirty="0">
                <a:latin typeface="Times New Roman" panose="02020603050405020304" pitchFamily="18" charset="0"/>
                <a:cs typeface="Times New Roman" panose="02020603050405020304" pitchFamily="18" charset="0"/>
              </a:rPr>
              <a:t>Animal</a:t>
            </a:r>
            <a:r>
              <a:rPr lang="en-US" i="1" dirty="0">
                <a:latin typeface="Times New Roman" panose="02020603050405020304" pitchFamily="18" charset="0"/>
                <a:cs typeface="Times New Roman" panose="02020603050405020304" pitchFamily="18" charset="0"/>
              </a:rPr>
              <a:t> among us. An </a:t>
            </a:r>
            <a:r>
              <a:rPr lang="en-US" b="1" i="1" dirty="0">
                <a:latin typeface="Times New Roman" panose="02020603050405020304" pitchFamily="18" charset="0"/>
                <a:cs typeface="Times New Roman" panose="02020603050405020304" pitchFamily="18" charset="0"/>
              </a:rPr>
              <a:t>Animal</a:t>
            </a:r>
            <a:r>
              <a:rPr lang="en-US" i="1" dirty="0">
                <a:latin typeface="Times New Roman" panose="02020603050405020304" pitchFamily="18" charset="0"/>
                <a:cs typeface="Times New Roman" panose="02020603050405020304" pitchFamily="18" charset="0"/>
              </a:rPr>
              <a:t> of whom we have never heard before: An </a:t>
            </a:r>
            <a:r>
              <a:rPr lang="en-US" b="1" i="1" dirty="0">
                <a:latin typeface="Times New Roman" panose="02020603050405020304" pitchFamily="18" charset="0"/>
                <a:cs typeface="Times New Roman" panose="02020603050405020304" pitchFamily="18" charset="0"/>
              </a:rPr>
              <a:t>Animal</a:t>
            </a:r>
            <a:r>
              <a:rPr lang="en-US" i="1" dirty="0">
                <a:latin typeface="Times New Roman" panose="02020603050405020304" pitchFamily="18" charset="0"/>
                <a:cs typeface="Times New Roman" panose="02020603050405020304" pitchFamily="18" charset="0"/>
              </a:rPr>
              <a:t>, who carries her family about her in her pocket.</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Miln</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6467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507288" cy="6669360"/>
          </a:xfrm>
        </p:spPr>
        <p:txBody>
          <a:bodyPr>
            <a:normAutofit/>
          </a:bodyPr>
          <a:lstStyle/>
          <a:p>
            <a:r>
              <a:rPr lang="en-US" dirty="0">
                <a:latin typeface="Times New Roman" panose="02020603050405020304" pitchFamily="18" charset="0"/>
                <a:cs typeface="Times New Roman" panose="02020603050405020304" pitchFamily="18" charset="0"/>
              </a:rPr>
              <a:t> According to the place which the repeated unit occupies in a sentence (utterance), repetition is classified into several types:</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  Anaphora</a:t>
            </a:r>
            <a:r>
              <a:rPr lang="en-US" dirty="0">
                <a:latin typeface="Times New Roman" panose="02020603050405020304" pitchFamily="18" charset="0"/>
                <a:cs typeface="Times New Roman" panose="02020603050405020304" pitchFamily="18" charset="0"/>
              </a:rPr>
              <a:t> - the beginning of two or more successive sentences (clauses) is repeated,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Ex</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 </a:t>
            </a:r>
            <a:r>
              <a:rPr lang="en-US" b="1" i="1" dirty="0">
                <a:latin typeface="Times New Roman" panose="02020603050405020304" pitchFamily="18" charset="0"/>
                <a:cs typeface="Times New Roman" panose="02020603050405020304" pitchFamily="18" charset="0"/>
              </a:rPr>
              <a:t>Farewell</a:t>
            </a:r>
            <a:r>
              <a:rPr lang="en-US" i="1" dirty="0">
                <a:latin typeface="Times New Roman" panose="02020603050405020304" pitchFamily="18" charset="0"/>
                <a:cs typeface="Times New Roman" panose="02020603050405020304" pitchFamily="18" charset="0"/>
              </a:rPr>
              <a:t> to the mountains high covered with snow!</a:t>
            </a:r>
            <a:endParaRPr lang="ru-R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Farewell</a:t>
            </a:r>
            <a:r>
              <a:rPr lang="en-US" i="1" dirty="0">
                <a:latin typeface="Times New Roman" panose="02020603050405020304" pitchFamily="18" charset="0"/>
                <a:cs typeface="Times New Roman" panose="02020603050405020304" pitchFamily="18" charset="0"/>
              </a:rPr>
              <a:t> to the straits and green valleys below!</a:t>
            </a:r>
            <a:endParaRPr lang="ru-R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Farewell</a:t>
            </a:r>
            <a:r>
              <a:rPr lang="en-US" i="1" dirty="0">
                <a:latin typeface="Times New Roman" panose="02020603050405020304" pitchFamily="18" charset="0"/>
                <a:cs typeface="Times New Roman" panose="02020603050405020304" pitchFamily="18" charset="0"/>
              </a:rPr>
              <a:t> to the forests and wild-hanging woods!</a:t>
            </a:r>
            <a:endParaRPr lang="ru-R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Farewell</a:t>
            </a:r>
            <a:r>
              <a:rPr lang="en-US" i="1" dirty="0">
                <a:latin typeface="Times New Roman" panose="02020603050405020304" pitchFamily="18" charset="0"/>
                <a:cs typeface="Times New Roman" panose="02020603050405020304" pitchFamily="18" charset="0"/>
              </a:rPr>
              <a:t> to the torrents and loud-pouring floods!” (Burns) </a:t>
            </a:r>
            <a:endParaRPr lang="ru-RU"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main stylistic function </a:t>
            </a:r>
            <a:r>
              <a:rPr lang="en-US" dirty="0">
                <a:latin typeface="Times New Roman" panose="02020603050405020304" pitchFamily="18" charset="0"/>
                <a:cs typeface="Times New Roman" panose="02020603050405020304" pitchFamily="18" charset="0"/>
              </a:rPr>
              <a:t>of anaphora is not so much to emphasize the repeated unit as to create the background for the </a:t>
            </a:r>
            <a:r>
              <a:rPr lang="en-US" dirty="0" err="1">
                <a:latin typeface="Times New Roman" panose="02020603050405020304" pitchFamily="18" charset="0"/>
                <a:cs typeface="Times New Roman" panose="02020603050405020304" pitchFamily="18" charset="0"/>
              </a:rPr>
              <a:t>nonrepeated</a:t>
            </a:r>
            <a:r>
              <a:rPr lang="en-US" dirty="0">
                <a:latin typeface="Times New Roman" panose="02020603050405020304" pitchFamily="18" charset="0"/>
                <a:cs typeface="Times New Roman" panose="02020603050405020304" pitchFamily="18" charset="0"/>
              </a:rPr>
              <a:t> unit, which, through its novelty, becomes foregrounded.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background-forming function of anaphora is also evident from the kind of words which are repeated </a:t>
            </a:r>
            <a:r>
              <a:rPr lang="en-US" dirty="0" err="1">
                <a:latin typeface="Times New Roman" panose="02020603050405020304" pitchFamily="18" charset="0"/>
                <a:cs typeface="Times New Roman" panose="02020603050405020304" pitchFamily="18" charset="0"/>
              </a:rPr>
              <a:t>anaphorically</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0018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lstStyle/>
          <a:p>
            <a:r>
              <a:rPr lang="en-US" b="1" dirty="0" err="1">
                <a:latin typeface="Times New Roman" panose="02020603050405020304" pitchFamily="18" charset="0"/>
                <a:cs typeface="Times New Roman" panose="02020603050405020304" pitchFamily="18" charset="0"/>
              </a:rPr>
              <a:t>Epiphora</a:t>
            </a:r>
            <a:r>
              <a:rPr lang="en-US"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196752"/>
            <a:ext cx="8229600" cy="5184576"/>
          </a:xfrm>
        </p:spPr>
        <p:txBody>
          <a:bodyPr>
            <a:normAutofit/>
          </a:bodyPr>
          <a:lstStyle/>
          <a:p>
            <a:r>
              <a:rPr lang="en-US" b="1" dirty="0" err="1" smtClean="0">
                <a:latin typeface="Times New Roman" panose="02020603050405020304" pitchFamily="18" charset="0"/>
                <a:cs typeface="Times New Roman" panose="02020603050405020304" pitchFamily="18" charset="0"/>
              </a:rPr>
              <a:t>Epiphora</a:t>
            </a:r>
            <a:r>
              <a:rPr lang="en-US" b="1" dirty="0">
                <a:latin typeface="Times New Roman" panose="02020603050405020304" pitchFamily="18" charset="0"/>
                <a:cs typeface="Times New Roman" panose="02020603050405020304" pitchFamily="18" charset="0"/>
              </a:rPr>
              <a:t>:</a:t>
            </a:r>
            <a:r>
              <a:rPr lang="en-US" b="1"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the repetition</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end of successive sentences (or clauses)</a:t>
            </a:r>
            <a:r>
              <a:rPr lang="en-US" i="1" dirty="0">
                <a:latin typeface="Times New Roman" panose="02020603050405020304" pitchFamily="18" charset="0"/>
                <a:cs typeface="Times New Roman" panose="02020603050405020304" pitchFamily="18" charset="0"/>
              </a:rPr>
              <a:t>. </a:t>
            </a:r>
            <a:endParaRPr lang="en-US" i="1" dirty="0" smtClean="0">
              <a:latin typeface="Times New Roman" panose="02020603050405020304" pitchFamily="18" charset="0"/>
              <a:cs typeface="Times New Roman" panose="02020603050405020304" pitchFamily="18" charset="0"/>
            </a:endParaRPr>
          </a:p>
          <a:p>
            <a:r>
              <a:rPr lang="en-US" i="1" dirty="0" smtClean="0">
                <a:latin typeface="Times New Roman" panose="02020603050405020304" pitchFamily="18" charset="0"/>
                <a:cs typeface="Times New Roman" panose="02020603050405020304" pitchFamily="18" charset="0"/>
              </a:rPr>
              <a:t>Ex</a:t>
            </a:r>
            <a:r>
              <a:rPr lang="en-US" i="1" dirty="0">
                <a:latin typeface="Times New Roman" panose="02020603050405020304" pitchFamily="18" charset="0"/>
                <a:cs typeface="Times New Roman" panose="02020603050405020304" pitchFamily="18" charset="0"/>
              </a:rPr>
              <a:t>: Financial </a:t>
            </a:r>
            <a:r>
              <a:rPr lang="en-US" b="1" i="1" dirty="0">
                <a:latin typeface="Times New Roman" panose="02020603050405020304" pitchFamily="18" charset="0"/>
                <a:cs typeface="Times New Roman" panose="02020603050405020304" pitchFamily="18" charset="0"/>
              </a:rPr>
              <a:t>power</a:t>
            </a:r>
            <a:r>
              <a:rPr lang="en-US" i="1" dirty="0">
                <a:latin typeface="Times New Roman" panose="02020603050405020304" pitchFamily="18" charset="0"/>
                <a:cs typeface="Times New Roman" panose="02020603050405020304" pitchFamily="18" charset="0"/>
              </a:rPr>
              <a:t>. Human </a:t>
            </a:r>
            <a:r>
              <a:rPr lang="en-US" b="1" i="1" dirty="0">
                <a:latin typeface="Times New Roman" panose="02020603050405020304" pitchFamily="18" charset="0"/>
                <a:cs typeface="Times New Roman" panose="02020603050405020304" pitchFamily="18" charset="0"/>
              </a:rPr>
              <a:t>power</a:t>
            </a:r>
            <a:r>
              <a:rPr lang="en-US" i="1" dirty="0">
                <a:latin typeface="Times New Roman" panose="02020603050405020304" pitchFamily="18" charset="0"/>
                <a:cs typeface="Times New Roman" panose="02020603050405020304" pitchFamily="18" charset="0"/>
              </a:rPr>
              <a:t>. Market </a:t>
            </a:r>
            <a:r>
              <a:rPr lang="en-US" b="1" i="1" dirty="0">
                <a:latin typeface="Times New Roman" panose="02020603050405020304" pitchFamily="18" charset="0"/>
                <a:cs typeface="Times New Roman" panose="02020603050405020304" pitchFamily="18" charset="0"/>
              </a:rPr>
              <a:t>power</a:t>
            </a:r>
            <a:r>
              <a:rPr lang="en-US" i="1" dirty="0">
                <a:latin typeface="Times New Roman" panose="02020603050405020304" pitchFamily="18" charset="0"/>
                <a:cs typeface="Times New Roman" panose="02020603050405020304" pitchFamily="18" charset="0"/>
              </a:rPr>
              <a:t>. </a:t>
            </a:r>
            <a:r>
              <a:rPr lang="en-US" i="1" u="sng" dirty="0">
                <a:latin typeface="Times New Roman" panose="02020603050405020304" pitchFamily="18" charset="0"/>
                <a:cs typeface="Times New Roman" panose="02020603050405020304" pitchFamily="18" charset="0"/>
                <a:hlinkClick r:id="rId2"/>
              </a:rPr>
              <a:t>(bank slogan)</a:t>
            </a:r>
            <a:endParaRPr lang="ru-R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Ex.: “Now this gentleman had a younger brother of still better appearance than himself, who had tried life as a cornet of dragoons, </a:t>
            </a:r>
            <a:r>
              <a:rPr lang="en-US" b="1" i="1" dirty="0">
                <a:latin typeface="Times New Roman" panose="02020603050405020304" pitchFamily="18" charset="0"/>
                <a:cs typeface="Times New Roman" panose="02020603050405020304" pitchFamily="18" charset="0"/>
              </a:rPr>
              <a:t>and found it a bore</a:t>
            </a:r>
            <a:r>
              <a:rPr lang="en-US" i="1" dirty="0">
                <a:latin typeface="Times New Roman" panose="02020603050405020304" pitchFamily="18" charset="0"/>
                <a:cs typeface="Times New Roman" panose="02020603050405020304" pitchFamily="18" charset="0"/>
              </a:rPr>
              <a:t>; and had afterwards tried it in the train of an English minister abroad, </a:t>
            </a:r>
            <a:r>
              <a:rPr lang="en-US" b="1" i="1" dirty="0">
                <a:latin typeface="Times New Roman" panose="02020603050405020304" pitchFamily="18" charset="0"/>
                <a:cs typeface="Times New Roman" panose="02020603050405020304" pitchFamily="18" charset="0"/>
              </a:rPr>
              <a:t>and found it a bore</a:t>
            </a:r>
            <a:r>
              <a:rPr lang="en-US" i="1" dirty="0">
                <a:latin typeface="Times New Roman" panose="02020603050405020304" pitchFamily="18" charset="0"/>
                <a:cs typeface="Times New Roman" panose="02020603050405020304" pitchFamily="18" charset="0"/>
              </a:rPr>
              <a:t>…” (Dickens)</a:t>
            </a:r>
            <a:endParaRPr lang="ru-R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Epiphora</a:t>
            </a:r>
            <a:r>
              <a:rPr lang="en-US" dirty="0">
                <a:latin typeface="Times New Roman" panose="02020603050405020304" pitchFamily="18" charset="0"/>
                <a:cs typeface="Times New Roman" panose="02020603050405020304" pitchFamily="18" charset="0"/>
              </a:rPr>
              <a:t> contributes to rhythmical regularity of speech, making prose resemble poetry.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may be combined with anaphora and parallelism. </a:t>
            </a:r>
            <a:endParaRPr lang="ru-RU"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main function </a:t>
            </a:r>
            <a:r>
              <a:rPr lang="en-US" dirty="0">
                <a:latin typeface="Times New Roman" panose="02020603050405020304" pitchFamily="18" charset="0"/>
                <a:cs typeface="Times New Roman" panose="02020603050405020304" pitchFamily="18" charset="0"/>
              </a:rPr>
              <a:t>of </a:t>
            </a:r>
            <a:r>
              <a:rPr lang="en-US" dirty="0" err="1">
                <a:latin typeface="Times New Roman" panose="02020603050405020304" pitchFamily="18" charset="0"/>
                <a:cs typeface="Times New Roman" panose="02020603050405020304" pitchFamily="18" charset="0"/>
              </a:rPr>
              <a:t>epiphora</a:t>
            </a:r>
            <a:r>
              <a:rPr lang="en-US" dirty="0">
                <a:latin typeface="Times New Roman" panose="02020603050405020304" pitchFamily="18" charset="0"/>
                <a:cs typeface="Times New Roman" panose="02020603050405020304" pitchFamily="18" charset="0"/>
              </a:rPr>
              <a:t> is to add stress to the final words of the sentence. </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147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Framing</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124744"/>
            <a:ext cx="8640960" cy="5616624"/>
          </a:xfrm>
        </p:spPr>
        <p:txBody>
          <a:bodyPr>
            <a:normAutofit/>
          </a:bodyPr>
          <a:lstStyle/>
          <a:p>
            <a:r>
              <a:rPr lang="en-US" b="1" dirty="0" smtClean="0">
                <a:latin typeface="Times New Roman" panose="02020603050405020304" pitchFamily="18" charset="0"/>
                <a:cs typeface="Times New Roman" panose="02020603050405020304" pitchFamily="18" charset="0"/>
              </a:rPr>
              <a:t>Framing</a:t>
            </a:r>
            <a:r>
              <a:rPr lang="en-US" i="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a particular kind of repetition in which the two repeated elements occupy the most prominent positions – the initial and the final, i.e. the beginning of the sentence is repeated in the end, thus forming the "frame" for the non-repeated part of the sentence (utterance) – </a:t>
            </a:r>
            <a:endParaRPr lang="en-US" dirty="0" smtClean="0">
              <a:latin typeface="Times New Roman" panose="02020603050405020304" pitchFamily="18" charset="0"/>
              <a:cs typeface="Times New Roman" panose="02020603050405020304" pitchFamily="18" charset="0"/>
            </a:endParaRPr>
          </a:p>
          <a:p>
            <a:r>
              <a:rPr lang="en-US" i="1" dirty="0" smtClean="0">
                <a:latin typeface="Times New Roman" panose="02020603050405020304" pitchFamily="18" charset="0"/>
                <a:cs typeface="Times New Roman" panose="02020603050405020304" pitchFamily="18" charset="0"/>
              </a:rPr>
              <a:t>Ex</a:t>
            </a:r>
            <a:r>
              <a:rPr lang="en-US"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Never wonder</a:t>
            </a:r>
            <a:r>
              <a:rPr lang="en-US" i="1" dirty="0">
                <a:latin typeface="Times New Roman" panose="02020603050405020304" pitchFamily="18" charset="0"/>
                <a:cs typeface="Times New Roman" panose="02020603050405020304" pitchFamily="18" charset="0"/>
              </a:rPr>
              <a:t>. By means of addition, subtraction, multiplication and division, settle everything somehow, and </a:t>
            </a:r>
            <a:r>
              <a:rPr lang="en-US" b="1" i="1" dirty="0">
                <a:latin typeface="Times New Roman" panose="02020603050405020304" pitchFamily="18" charset="0"/>
                <a:cs typeface="Times New Roman" panose="02020603050405020304" pitchFamily="18" charset="0"/>
              </a:rPr>
              <a:t>never wonder</a:t>
            </a:r>
            <a:r>
              <a:rPr lang="en-US" i="1" dirty="0">
                <a:latin typeface="Times New Roman" panose="02020603050405020304" pitchFamily="18" charset="0"/>
                <a:cs typeface="Times New Roman" panose="02020603050405020304" pitchFamily="18" charset="0"/>
              </a:rPr>
              <a:t>” (Dickens). </a:t>
            </a:r>
            <a:endParaRPr lang="en-US" i="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function of framing </a:t>
            </a:r>
            <a:r>
              <a:rPr lang="en-US" dirty="0">
                <a:latin typeface="Times New Roman" panose="02020603050405020304" pitchFamily="18" charset="0"/>
                <a:cs typeface="Times New Roman" panose="02020603050405020304" pitchFamily="18" charset="0"/>
              </a:rPr>
              <a:t>is to elucidate the notion mentioned in the beginning of the sentence.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Between </a:t>
            </a:r>
            <a:r>
              <a:rPr lang="en-US" dirty="0">
                <a:latin typeface="Times New Roman" panose="02020603050405020304" pitchFamily="18" charset="0"/>
                <a:cs typeface="Times New Roman" panose="02020603050405020304" pitchFamily="18" charset="0"/>
              </a:rPr>
              <a:t>two appearances of the repeated unit there comes the developing middle part of the sentence which explains and clarifies what was introduced in the beginning, so that by the time it is used for the second time its semantics is concretized and specified.</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9915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txBody>
          <a:bodyPr>
            <a:normAutofit fontScale="90000"/>
          </a:bodyPr>
          <a:lstStyle/>
          <a:p>
            <a:r>
              <a:rPr lang="en-US" b="1" dirty="0">
                <a:latin typeface="Times New Roman" panose="02020603050405020304" pitchFamily="18" charset="0"/>
                <a:cs typeface="Times New Roman" panose="02020603050405020304" pitchFamily="18" charset="0"/>
              </a:rPr>
              <a:t>Anadiplosis (linking or reduplication or catch repetition)</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412776"/>
            <a:ext cx="8229600" cy="5256584"/>
          </a:xfrm>
        </p:spPr>
        <p:txBody>
          <a:bodyPr>
            <a:normAutofit/>
          </a:bodyPr>
          <a:lstStyle/>
          <a:p>
            <a:r>
              <a:rPr lang="en-US" b="1" dirty="0" smtClean="0">
                <a:latin typeface="Times New Roman" panose="02020603050405020304" pitchFamily="18" charset="0"/>
                <a:cs typeface="Times New Roman" panose="02020603050405020304" pitchFamily="18" charset="0"/>
              </a:rPr>
              <a:t>Anadiplosis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the repetition a word or a phrase at the juncture of two sentences or clauses.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word or a phrase is taken from the previous statement and repeated at the beginning of the next one to emphasize the idea or to throw up a new light on </a:t>
            </a:r>
            <a:r>
              <a:rPr lang="en-US" dirty="0" smtClean="0">
                <a:latin typeface="Times New Roman" panose="02020603050405020304" pitchFamily="18" charset="0"/>
                <a:cs typeface="Times New Roman" panose="02020603050405020304" pitchFamily="18" charset="0"/>
              </a:rPr>
              <a:t>it.</a:t>
            </a:r>
          </a:p>
          <a:p>
            <a:r>
              <a:rPr lang="en-US" i="1" dirty="0" smtClean="0">
                <a:latin typeface="Times New Roman" panose="02020603050405020304" pitchFamily="18" charset="0"/>
                <a:cs typeface="Times New Roman" panose="02020603050405020304" pitchFamily="18" charset="0"/>
              </a:rPr>
              <a:t>Ex</a:t>
            </a:r>
            <a:r>
              <a:rPr lang="en-US" i="1" dirty="0">
                <a:latin typeface="Times New Roman" panose="02020603050405020304" pitchFamily="18" charset="0"/>
                <a:cs typeface="Times New Roman" panose="02020603050405020304" pitchFamily="18" charset="0"/>
              </a:rPr>
              <a:t>.: “With </a:t>
            </a:r>
            <a:r>
              <a:rPr lang="en-US" i="1" dirty="0" err="1">
                <a:latin typeface="Times New Roman" panose="02020603050405020304" pitchFamily="18" charset="0"/>
                <a:cs typeface="Times New Roman" panose="02020603050405020304" pitchFamily="18" charset="0"/>
              </a:rPr>
              <a:t>Bewick</a:t>
            </a:r>
            <a:r>
              <a:rPr lang="en-US" i="1" dirty="0">
                <a:latin typeface="Times New Roman" panose="02020603050405020304" pitchFamily="18" charset="0"/>
                <a:cs typeface="Times New Roman" panose="02020603050405020304" pitchFamily="18" charset="0"/>
              </a:rPr>
              <a:t> on my knee, I was then </a:t>
            </a:r>
            <a:r>
              <a:rPr lang="en-US" b="1" i="1" dirty="0">
                <a:latin typeface="Times New Roman" panose="02020603050405020304" pitchFamily="18" charset="0"/>
                <a:cs typeface="Times New Roman" panose="02020603050405020304" pitchFamily="18" charset="0"/>
              </a:rPr>
              <a:t>happy</a:t>
            </a:r>
            <a:r>
              <a:rPr lang="en-US"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happy</a:t>
            </a:r>
            <a:r>
              <a:rPr lang="en-US" i="1" dirty="0">
                <a:latin typeface="Times New Roman" panose="02020603050405020304" pitchFamily="18" charset="0"/>
                <a:cs typeface="Times New Roman" panose="02020603050405020304" pitchFamily="18" charset="0"/>
              </a:rPr>
              <a:t> at least in my way.” (</a:t>
            </a:r>
            <a:r>
              <a:rPr lang="en-US" i="1" dirty="0" err="1">
                <a:latin typeface="Times New Roman" panose="02020603050405020304" pitchFamily="18" charset="0"/>
                <a:cs typeface="Times New Roman" panose="02020603050405020304" pitchFamily="18" charset="0"/>
              </a:rPr>
              <a:t>Brontë</a:t>
            </a:r>
            <a:r>
              <a:rPr lang="en-US"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you can see, repetition is a powerful means of emphasis.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Besides</a:t>
            </a:r>
            <a:r>
              <a:rPr lang="en-US" dirty="0">
                <a:latin typeface="Times New Roman" panose="02020603050405020304" pitchFamily="18" charset="0"/>
                <a:cs typeface="Times New Roman" panose="02020603050405020304" pitchFamily="18" charset="0"/>
              </a:rPr>
              <a:t>, repetition adds rhythm and balance to the utterance.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4432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lstStyle/>
          <a:p>
            <a:r>
              <a:rPr lang="en-US" b="1" dirty="0">
                <a:latin typeface="Times New Roman" panose="02020603050405020304" pitchFamily="18" charset="0"/>
                <a:cs typeface="Times New Roman" panose="02020603050405020304" pitchFamily="18" charset="0"/>
              </a:rPr>
              <a:t>Chiasmus</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196752"/>
            <a:ext cx="8229600" cy="5184576"/>
          </a:xfrm>
        </p:spPr>
        <p:txBody>
          <a:bodyPr>
            <a:normAutofit/>
          </a:bodyPr>
          <a:lstStyle/>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a:t>
            </a:r>
            <a:r>
              <a:rPr lang="en-US" dirty="0" smtClean="0">
                <a:latin typeface="Times New Roman" panose="02020603050405020304" pitchFamily="18" charset="0"/>
                <a:cs typeface="Times New Roman" panose="02020603050405020304" pitchFamily="18" charset="0"/>
              </a:rPr>
              <a:t>when the </a:t>
            </a:r>
            <a:r>
              <a:rPr lang="en-US" dirty="0">
                <a:latin typeface="Times New Roman" panose="02020603050405020304" pitchFamily="18" charset="0"/>
                <a:cs typeface="Times New Roman" panose="02020603050405020304" pitchFamily="18" charset="0"/>
              </a:rPr>
              <a:t>second part of a chiasmus is, in fact, inversion of the first construction.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can be the word order that is reversed, or the sequence of the main and subordinate clauses, or the form and the meaning of the statement.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Thus</a:t>
            </a:r>
            <a:r>
              <a:rPr lang="en-US" dirty="0">
                <a:latin typeface="Times New Roman" panose="02020603050405020304" pitchFamily="18" charset="0"/>
                <a:cs typeface="Times New Roman" panose="02020603050405020304" pitchFamily="18" charset="0"/>
              </a:rPr>
              <a:t>, if the first sentence (clause) has a direct word order, the second one will have it inverted: </a:t>
            </a:r>
            <a:endParaRPr lang="ru-R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Ex: “The jail might have been the infirmary, the infirmary might have been the jail.” (Dickens)</a:t>
            </a:r>
            <a:endParaRPr lang="ru-RU" dirty="0">
              <a:latin typeface="Times New Roman" panose="02020603050405020304" pitchFamily="18" charset="0"/>
              <a:cs typeface="Times New Roman" panose="02020603050405020304" pitchFamily="18" charset="0"/>
            </a:endParaRPr>
          </a:p>
          <a:p>
            <a:r>
              <a:rPr lang="en-US" i="1" dirty="0" smtClean="0">
                <a:latin typeface="Times New Roman" panose="02020603050405020304" pitchFamily="18" charset="0"/>
                <a:cs typeface="Times New Roman" panose="02020603050405020304" pitchFamily="18" charset="0"/>
              </a:rPr>
              <a:t>She </a:t>
            </a:r>
            <a:r>
              <a:rPr lang="en-US" i="1" dirty="0">
                <a:latin typeface="Times New Roman" panose="02020603050405020304" pitchFamily="18" charset="0"/>
                <a:cs typeface="Times New Roman" panose="02020603050405020304" pitchFamily="18" charset="0"/>
              </a:rPr>
              <a:t>said nothing, there was nothing to say.  </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3796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Synonymic repetition (or the repetition of idea)</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10000"/>
          </a:bodyPr>
          <a:lstStyle/>
          <a:p>
            <a:r>
              <a:rPr lang="en-US" b="1" dirty="0">
                <a:latin typeface="Times New Roman" panose="02020603050405020304" pitchFamily="18" charset="0"/>
                <a:cs typeface="Times New Roman" panose="02020603050405020304" pitchFamily="18" charset="0"/>
              </a:rPr>
              <a:t>Synonymic repetition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the repetition of the same idea by using synonymous words or phrases which by adding a slightly different nuance of meaning intensify the impact of the utterance.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can be used to foreground the idea without actually repeating the words.</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Ex.: </a:t>
            </a:r>
            <a:r>
              <a:rPr lang="en-US" sz="1500" i="1" dirty="0" smtClean="0"/>
              <a:t>It </a:t>
            </a:r>
            <a:r>
              <a:rPr lang="en-US" sz="1500" i="1" dirty="0"/>
              <a:t>was a clear starry night, and not a cloud was to be seen”</a:t>
            </a:r>
            <a:endParaRPr lang="en-US" sz="1500" dirty="0"/>
          </a:p>
          <a:p>
            <a:r>
              <a:rPr lang="en-US" sz="1500" i="1" dirty="0"/>
              <a:t>e.g. He was the only survivor: no one else was saved</a:t>
            </a:r>
            <a:endParaRPr lang="en-US" sz="1500" dirty="0"/>
          </a:p>
          <a:p>
            <a:r>
              <a:rPr lang="en-US" dirty="0" smtClean="0">
                <a:latin typeface="Times New Roman" panose="02020603050405020304" pitchFamily="18" charset="0"/>
                <a:cs typeface="Times New Roman" panose="02020603050405020304" pitchFamily="18" charset="0"/>
              </a:rPr>
              <a:t>Here </a:t>
            </a:r>
            <a:r>
              <a:rPr lang="en-US" dirty="0">
                <a:latin typeface="Times New Roman" panose="02020603050405020304" pitchFamily="18" charset="0"/>
                <a:cs typeface="Times New Roman" panose="02020603050405020304" pitchFamily="18" charset="0"/>
              </a:rPr>
              <a:t>the meaning of the words </a:t>
            </a:r>
            <a:r>
              <a:rPr lang="en-US" i="1" dirty="0">
                <a:latin typeface="Times New Roman" panose="02020603050405020304" pitchFamily="18" charset="0"/>
                <a:cs typeface="Times New Roman" panose="02020603050405020304" pitchFamily="18" charset="0"/>
              </a:rPr>
              <a:t>“capital punishments”</a:t>
            </a:r>
            <a:r>
              <a:rPr lang="en-US" dirty="0">
                <a:latin typeface="Times New Roman" panose="02020603050405020304" pitchFamily="18" charset="0"/>
                <a:cs typeface="Times New Roman" panose="02020603050405020304" pitchFamily="18" charset="0"/>
              </a:rPr>
              <a:t> and </a:t>
            </a:r>
            <a:r>
              <a:rPr lang="en-US" i="1" dirty="0">
                <a:latin typeface="Times New Roman" panose="02020603050405020304" pitchFamily="18" charset="0"/>
                <a:cs typeface="Times New Roman" panose="02020603050405020304" pitchFamily="18" charset="0"/>
              </a:rPr>
              <a:t>“statutes”</a:t>
            </a:r>
            <a:r>
              <a:rPr lang="en-US" dirty="0">
                <a:latin typeface="Times New Roman" panose="02020603050405020304" pitchFamily="18" charset="0"/>
                <a:cs typeface="Times New Roman" panose="02020603050405020304" pitchFamily="18" charset="0"/>
              </a:rPr>
              <a:t> is repeated in the next sentence by the contextual synonyms </a:t>
            </a:r>
            <a:r>
              <a:rPr lang="en-US" i="1" dirty="0">
                <a:latin typeface="Times New Roman" panose="02020603050405020304" pitchFamily="18" charset="0"/>
                <a:cs typeface="Times New Roman" panose="02020603050405020304" pitchFamily="18" charset="0"/>
              </a:rPr>
              <a:t>“blood”</a:t>
            </a:r>
            <a:r>
              <a:rPr lang="en-US" dirty="0">
                <a:latin typeface="Times New Roman" panose="02020603050405020304" pitchFamily="18" charset="0"/>
                <a:cs typeface="Times New Roman" panose="02020603050405020304" pitchFamily="18" charset="0"/>
              </a:rPr>
              <a:t> and </a:t>
            </a:r>
            <a:r>
              <a:rPr lang="en-US" i="1" dirty="0">
                <a:latin typeface="Times New Roman" panose="02020603050405020304" pitchFamily="18" charset="0"/>
                <a:cs typeface="Times New Roman" panose="02020603050405020304" pitchFamily="18" charset="0"/>
              </a:rPr>
              <a:t>“penal code”</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   Ex.: You </a:t>
            </a:r>
            <a:r>
              <a:rPr lang="en-US" b="1" i="1" dirty="0">
                <a:latin typeface="Times New Roman" panose="02020603050405020304" pitchFamily="18" charset="0"/>
                <a:cs typeface="Times New Roman" panose="02020603050405020304" pitchFamily="18" charset="0"/>
              </a:rPr>
              <a:t>undercut, sinful, insidious</a:t>
            </a:r>
            <a:r>
              <a:rPr lang="en-US" i="1" dirty="0">
                <a:latin typeface="Times New Roman" panose="02020603050405020304" pitchFamily="18" charset="0"/>
                <a:cs typeface="Times New Roman" panose="02020603050405020304" pitchFamily="18" charset="0"/>
              </a:rPr>
              <a:t> hog. (</a:t>
            </a:r>
            <a:r>
              <a:rPr lang="en-US" i="1" dirty="0" err="1">
                <a:latin typeface="Times New Roman" panose="02020603050405020304" pitchFamily="18" charset="0"/>
                <a:cs typeface="Times New Roman" panose="02020603050405020304" pitchFamily="18" charset="0"/>
              </a:rPr>
              <a:t>O’Henry</a:t>
            </a:r>
            <a:r>
              <a:rPr lang="en-US" i="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Synonymic </a:t>
            </a:r>
            <a:r>
              <a:rPr lang="en-US" b="1" dirty="0">
                <a:latin typeface="Times New Roman" panose="02020603050405020304" pitchFamily="18" charset="0"/>
                <a:cs typeface="Times New Roman" panose="02020603050405020304" pitchFamily="18" charset="0"/>
              </a:rPr>
              <a:t>repetition </a:t>
            </a:r>
            <a:r>
              <a:rPr lang="en-US" dirty="0">
                <a:latin typeface="Times New Roman" panose="02020603050405020304" pitchFamily="18" charset="0"/>
                <a:cs typeface="Times New Roman" panose="02020603050405020304" pitchFamily="18" charset="0"/>
              </a:rPr>
              <a:t>can be unnecessary </a:t>
            </a:r>
            <a:r>
              <a:rPr lang="en-US" dirty="0" smtClean="0">
                <a:latin typeface="Times New Roman" panose="02020603050405020304" pitchFamily="18" charset="0"/>
                <a:cs typeface="Times New Roman" panose="02020603050405020304" pitchFamily="18" charset="0"/>
              </a:rPr>
              <a:t>repetition </a:t>
            </a:r>
            <a:r>
              <a:rPr lang="en-US" dirty="0">
                <a:latin typeface="Times New Roman" panose="02020603050405020304" pitchFamily="18" charset="0"/>
                <a:cs typeface="Times New Roman" panose="02020603050405020304" pitchFamily="18" charset="0"/>
              </a:rPr>
              <a:t>of idea</a:t>
            </a:r>
            <a:r>
              <a:rPr lang="en-US" i="1" dirty="0">
                <a:latin typeface="Times New Roman" panose="02020603050405020304" pitchFamily="18" charset="0"/>
                <a:cs typeface="Times New Roman" panose="02020603050405020304" pitchFamily="18" charset="0"/>
              </a:rPr>
              <a:t>. </a:t>
            </a:r>
            <a:endParaRPr lang="en-US" i="1" dirty="0" smtClean="0">
              <a:latin typeface="Times New Roman" panose="02020603050405020304" pitchFamily="18" charset="0"/>
              <a:cs typeface="Times New Roman" panose="02020603050405020304" pitchFamily="18" charset="0"/>
            </a:endParaRPr>
          </a:p>
          <a:p>
            <a:r>
              <a:rPr lang="en-US" i="1" dirty="0" smtClean="0">
                <a:latin typeface="Times New Roman" panose="02020603050405020304" pitchFamily="18" charset="0"/>
                <a:cs typeface="Times New Roman" panose="02020603050405020304" pitchFamily="18" charset="0"/>
              </a:rPr>
              <a:t>Ex</a:t>
            </a:r>
            <a:r>
              <a:rPr lang="en-US" i="1" dirty="0">
                <a:latin typeface="Times New Roman" panose="02020603050405020304" pitchFamily="18" charset="0"/>
                <a:cs typeface="Times New Roman" panose="02020603050405020304" pitchFamily="18" charset="0"/>
              </a:rPr>
              <a:t>.: I’ve got a </a:t>
            </a:r>
            <a:r>
              <a:rPr lang="en-US" b="1" i="1" dirty="0">
                <a:latin typeface="Times New Roman" panose="02020603050405020304" pitchFamily="18" charset="0"/>
                <a:cs typeface="Times New Roman" panose="02020603050405020304" pitchFamily="18" charset="0"/>
              </a:rPr>
              <a:t>house that is like a hotel</a:t>
            </a:r>
            <a:r>
              <a:rPr lang="en-US" i="1" dirty="0">
                <a:latin typeface="Times New Roman" panose="02020603050405020304" pitchFamily="18" charset="0"/>
                <a:cs typeface="Times New Roman" panose="02020603050405020304" pitchFamily="18" charset="0"/>
              </a:rPr>
              <a:t>. I mean </a:t>
            </a:r>
            <a:r>
              <a:rPr lang="en-US" b="1" i="1" dirty="0">
                <a:latin typeface="Times New Roman" panose="02020603050405020304" pitchFamily="18" charset="0"/>
                <a:cs typeface="Times New Roman" panose="02020603050405020304" pitchFamily="18" charset="0"/>
              </a:rPr>
              <a:t>a big house with many servants</a:t>
            </a:r>
            <a:r>
              <a:rPr lang="en-US"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3919319"/>
      </p:ext>
    </p:extLst>
  </p:cSld>
  <p:clrMapOvr>
    <a:masterClrMapping/>
  </p:clrMapOvr>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TM01972873[[fn=Лето]]</Template>
  <TotalTime>21</TotalTime>
  <Words>1288</Words>
  <Application>Microsoft Office PowerPoint</Application>
  <PresentationFormat>Экран (4:3)</PresentationFormat>
  <Paragraphs>76</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Summer</vt:lpstr>
      <vt:lpstr>SYNTACTICAL STYLISTIC DEVICES BASED ON REPETITION </vt:lpstr>
      <vt:lpstr>Outline: </vt:lpstr>
      <vt:lpstr>Repetition. </vt:lpstr>
      <vt:lpstr>Презентация PowerPoint</vt:lpstr>
      <vt:lpstr>Epiphora:</vt:lpstr>
      <vt:lpstr>Framing</vt:lpstr>
      <vt:lpstr>Anadiplosis (linking or reduplication or catch repetition)</vt:lpstr>
      <vt:lpstr>Chiasmus</vt:lpstr>
      <vt:lpstr>Synonymic repetition (or the repetition of idea)</vt:lpstr>
      <vt:lpstr>Syntactical tautology (or grammatical prolepsis)</vt:lpstr>
      <vt:lpstr>Презентация PowerPoint</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SYNTACTICAL STYLISTIC DEVICES BASED ON REPETITION </dc:title>
  <dc:creator>user</dc:creator>
  <cp:lastModifiedBy>user</cp:lastModifiedBy>
  <cp:revision>4</cp:revision>
  <dcterms:created xsi:type="dcterms:W3CDTF">2020-03-21T10:36:12Z</dcterms:created>
  <dcterms:modified xsi:type="dcterms:W3CDTF">2020-04-12T18:32:52Z</dcterms:modified>
</cp:coreProperties>
</file>