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59" r:id="rId4"/>
    <p:sldId id="261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85" autoAdjust="0"/>
    <p:restoredTop sz="94660"/>
  </p:normalViewPr>
  <p:slideViewPr>
    <p:cSldViewPr snapToGrid="0">
      <p:cViewPr>
        <p:scale>
          <a:sx n="76" d="100"/>
          <a:sy n="76" d="100"/>
        </p:scale>
        <p:origin x="-46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6B5D-D662-4278-B840-25BA10017F56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41D9-95D6-40DA-8208-F54ECA247C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687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6B5D-D662-4278-B840-25BA10017F56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41D9-95D6-40DA-8208-F54ECA247C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8350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6B5D-D662-4278-B840-25BA10017F56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41D9-95D6-40DA-8208-F54ECA247C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8156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6B5D-D662-4278-B840-25BA10017F56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41D9-95D6-40DA-8208-F54ECA247C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1163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6B5D-D662-4278-B840-25BA10017F56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41D9-95D6-40DA-8208-F54ECA247C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1201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6B5D-D662-4278-B840-25BA10017F56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41D9-95D6-40DA-8208-F54ECA247C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09509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6B5D-D662-4278-B840-25BA10017F56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41D9-95D6-40DA-8208-F54ECA247C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2308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6B5D-D662-4278-B840-25BA10017F56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41D9-95D6-40DA-8208-F54ECA247C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4335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6B5D-D662-4278-B840-25BA10017F56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41D9-95D6-40DA-8208-F54ECA247C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7177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6B5D-D662-4278-B840-25BA10017F56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41D9-95D6-40DA-8208-F54ECA247C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2020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6B5D-D662-4278-B840-25BA10017F56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41D9-95D6-40DA-8208-F54ECA247C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3628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C6B5D-D662-4278-B840-25BA10017F56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541D9-95D6-40DA-8208-F54ECA247C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011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use relative clauses to give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additional information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something without starting another sentence. By combining sentences with a relative clause, your text becomes more fluent and you can avoid repeating certain words.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486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6712" y="285729"/>
            <a:ext cx="10915688" cy="5840435"/>
          </a:xfrm>
        </p:spPr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I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variant</a:t>
            </a:r>
          </a:p>
          <a:p>
            <a:pPr lvl="0"/>
            <a:r>
              <a:rPr lang="ru-RU" dirty="0" smtClean="0"/>
              <a:t>Слушая</a:t>
            </a:r>
            <a:r>
              <a:rPr lang="en-US" dirty="0" smtClean="0"/>
              <a:t> </a:t>
            </a:r>
            <a:r>
              <a:rPr lang="ru-RU" dirty="0" smtClean="0"/>
              <a:t>музыку</a:t>
            </a:r>
            <a:r>
              <a:rPr lang="en-US" dirty="0" smtClean="0"/>
              <a:t> –</a:t>
            </a:r>
            <a:endParaRPr lang="ru-RU" dirty="0" smtClean="0"/>
          </a:p>
          <a:p>
            <a:pPr lvl="0"/>
            <a:r>
              <a:rPr lang="ru-RU" dirty="0" smtClean="0"/>
              <a:t>Плачущий</a:t>
            </a:r>
            <a:r>
              <a:rPr lang="en-US" dirty="0" smtClean="0"/>
              <a:t> </a:t>
            </a:r>
            <a:r>
              <a:rPr lang="ru-RU" dirty="0" smtClean="0"/>
              <a:t>ребёнок</a:t>
            </a:r>
            <a:r>
              <a:rPr lang="en-US" dirty="0" smtClean="0"/>
              <a:t> – </a:t>
            </a:r>
            <a:endParaRPr lang="ru-RU" dirty="0" smtClean="0"/>
          </a:p>
          <a:p>
            <a:pPr lvl="0"/>
            <a:r>
              <a:rPr lang="ru-RU" dirty="0" smtClean="0"/>
              <a:t>Смеющаяся</a:t>
            </a:r>
            <a:r>
              <a:rPr lang="en-US" dirty="0" smtClean="0"/>
              <a:t> </a:t>
            </a:r>
            <a:r>
              <a:rPr lang="ru-RU" dirty="0" smtClean="0"/>
              <a:t>девочка</a:t>
            </a:r>
            <a:r>
              <a:rPr lang="en-US" dirty="0" smtClean="0"/>
              <a:t> – </a:t>
            </a:r>
            <a:endParaRPr lang="ru-RU" dirty="0" smtClean="0"/>
          </a:p>
          <a:p>
            <a:pPr lvl="0"/>
            <a:r>
              <a:rPr lang="ru-RU" dirty="0" smtClean="0"/>
              <a:t>Играющие дети</a:t>
            </a:r>
            <a:r>
              <a:rPr lang="en-US" dirty="0" smtClean="0"/>
              <a:t> – </a:t>
            </a:r>
            <a:endParaRPr lang="ru-RU" dirty="0" smtClean="0"/>
          </a:p>
          <a:p>
            <a:pPr lvl="0"/>
            <a:r>
              <a:rPr lang="ru-RU" dirty="0" smtClean="0"/>
              <a:t>Спящая</a:t>
            </a:r>
            <a:r>
              <a:rPr lang="en-US" dirty="0" smtClean="0"/>
              <a:t> </a:t>
            </a:r>
            <a:r>
              <a:rPr lang="ru-RU" dirty="0" smtClean="0"/>
              <a:t>красавица</a:t>
            </a:r>
            <a:r>
              <a:rPr lang="en-US" dirty="0" smtClean="0"/>
              <a:t> – </a:t>
            </a:r>
          </a:p>
          <a:p>
            <a:pPr lvl="0"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II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variant</a:t>
            </a:r>
            <a:endParaRPr lang="en-US" b="1" dirty="0">
              <a:solidFill>
                <a:srgbClr val="0070C0"/>
              </a:solidFill>
            </a:endParaRPr>
          </a:p>
          <a:p>
            <a:pPr lvl="0"/>
            <a:r>
              <a:rPr lang="ru-RU" dirty="0" smtClean="0"/>
              <a:t>Идущие люди</a:t>
            </a:r>
            <a:r>
              <a:rPr lang="en-US" dirty="0" smtClean="0"/>
              <a:t> – </a:t>
            </a:r>
            <a:endParaRPr lang="ru-RU" dirty="0" smtClean="0"/>
          </a:p>
          <a:p>
            <a:pPr lvl="0"/>
            <a:r>
              <a:rPr lang="ru-RU" dirty="0" smtClean="0"/>
              <a:t>Работающий мужчина</a:t>
            </a:r>
            <a:r>
              <a:rPr lang="en-US" dirty="0" smtClean="0"/>
              <a:t> – </a:t>
            </a:r>
            <a:endParaRPr lang="ru-RU" dirty="0" smtClean="0"/>
          </a:p>
          <a:p>
            <a:pPr lvl="0"/>
            <a:r>
              <a:rPr lang="ru-RU" dirty="0" smtClean="0"/>
              <a:t>Будучи смелыми</a:t>
            </a:r>
            <a:r>
              <a:rPr lang="en-US" dirty="0" smtClean="0"/>
              <a:t> – </a:t>
            </a:r>
            <a:endParaRPr lang="ru-RU" dirty="0" smtClean="0"/>
          </a:p>
          <a:p>
            <a:pPr lvl="0"/>
            <a:r>
              <a:rPr lang="ru-RU" dirty="0" smtClean="0"/>
              <a:t>Сидя</a:t>
            </a:r>
            <a:r>
              <a:rPr lang="en-US" dirty="0" smtClean="0"/>
              <a:t> </a:t>
            </a:r>
            <a:r>
              <a:rPr lang="ru-RU" dirty="0" smtClean="0"/>
              <a:t>в кресле</a:t>
            </a:r>
            <a:r>
              <a:rPr lang="en-US" dirty="0" smtClean="0"/>
              <a:t> – </a:t>
            </a:r>
          </a:p>
          <a:p>
            <a:pPr lvl="0"/>
            <a:r>
              <a:rPr lang="ru-RU" dirty="0" smtClean="0"/>
              <a:t>Играя на площадке</a:t>
            </a:r>
            <a:r>
              <a:rPr lang="en-US" dirty="0" smtClean="0"/>
              <a:t> –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61" y="285729"/>
            <a:ext cx="11010939" cy="5840435"/>
          </a:xfrm>
        </p:spPr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I variant</a:t>
            </a:r>
          </a:p>
          <a:p>
            <a:pPr lvl="0"/>
            <a:r>
              <a:rPr lang="ru-RU" dirty="0" smtClean="0"/>
              <a:t>Слушая</a:t>
            </a:r>
            <a:r>
              <a:rPr lang="en-US" dirty="0" smtClean="0"/>
              <a:t> </a:t>
            </a:r>
            <a:r>
              <a:rPr lang="ru-RU" dirty="0" smtClean="0"/>
              <a:t>музыку</a:t>
            </a:r>
            <a:r>
              <a:rPr lang="en-US" dirty="0" smtClean="0"/>
              <a:t> – (</a:t>
            </a:r>
            <a:r>
              <a:rPr lang="en-US" dirty="0"/>
              <a:t>listening to music)</a:t>
            </a:r>
            <a:endParaRPr lang="ru-RU" dirty="0"/>
          </a:p>
          <a:p>
            <a:pPr lvl="0"/>
            <a:r>
              <a:rPr lang="ru-RU" dirty="0" smtClean="0"/>
              <a:t>Плачущий</a:t>
            </a:r>
            <a:r>
              <a:rPr lang="en-US" dirty="0" smtClean="0"/>
              <a:t> </a:t>
            </a:r>
            <a:r>
              <a:rPr lang="ru-RU" dirty="0" smtClean="0"/>
              <a:t>ребёнок</a:t>
            </a:r>
            <a:r>
              <a:rPr lang="en-US" dirty="0" smtClean="0"/>
              <a:t> </a:t>
            </a:r>
            <a:r>
              <a:rPr lang="en-US" dirty="0"/>
              <a:t>– (a crying child)</a:t>
            </a:r>
            <a:endParaRPr lang="ru-RU" dirty="0"/>
          </a:p>
          <a:p>
            <a:pPr lvl="0"/>
            <a:r>
              <a:rPr lang="ru-RU" dirty="0" smtClean="0"/>
              <a:t>Смеющаяся</a:t>
            </a:r>
            <a:r>
              <a:rPr lang="en-US" dirty="0" smtClean="0"/>
              <a:t> </a:t>
            </a:r>
            <a:r>
              <a:rPr lang="ru-RU" dirty="0" smtClean="0"/>
              <a:t>девочка</a:t>
            </a:r>
            <a:r>
              <a:rPr lang="en-US" dirty="0" smtClean="0"/>
              <a:t> </a:t>
            </a:r>
            <a:r>
              <a:rPr lang="en-US" dirty="0"/>
              <a:t>– (a smiling girl)</a:t>
            </a:r>
            <a:endParaRPr lang="ru-RU" dirty="0"/>
          </a:p>
          <a:p>
            <a:pPr lvl="0"/>
            <a:r>
              <a:rPr lang="ru-RU" dirty="0"/>
              <a:t>Играющие дети</a:t>
            </a:r>
            <a:r>
              <a:rPr lang="en-US" dirty="0"/>
              <a:t> – (playing children)</a:t>
            </a:r>
            <a:endParaRPr lang="ru-RU" dirty="0"/>
          </a:p>
          <a:p>
            <a:pPr lvl="0"/>
            <a:r>
              <a:rPr lang="ru-RU" dirty="0" smtClean="0"/>
              <a:t>Спящая</a:t>
            </a:r>
            <a:r>
              <a:rPr lang="en-US" dirty="0" smtClean="0"/>
              <a:t> </a:t>
            </a:r>
            <a:r>
              <a:rPr lang="ru-RU" dirty="0" smtClean="0"/>
              <a:t>красавица</a:t>
            </a:r>
            <a:r>
              <a:rPr lang="en-US" dirty="0" smtClean="0"/>
              <a:t> </a:t>
            </a:r>
            <a:r>
              <a:rPr lang="en-US" dirty="0"/>
              <a:t>– (the sleeping beauty) </a:t>
            </a:r>
            <a:endParaRPr lang="ru-RU" dirty="0"/>
          </a:p>
          <a:p>
            <a:pPr lvl="0"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II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variant</a:t>
            </a:r>
          </a:p>
          <a:p>
            <a:pPr lvl="0"/>
            <a:r>
              <a:rPr lang="ru-RU" dirty="0" smtClean="0"/>
              <a:t>Идущие </a:t>
            </a:r>
            <a:r>
              <a:rPr lang="ru-RU" dirty="0"/>
              <a:t>люди</a:t>
            </a:r>
            <a:r>
              <a:rPr lang="en-US" dirty="0"/>
              <a:t> – (going people)</a:t>
            </a:r>
            <a:endParaRPr lang="ru-RU" dirty="0"/>
          </a:p>
          <a:p>
            <a:pPr lvl="0"/>
            <a:r>
              <a:rPr lang="ru-RU" dirty="0"/>
              <a:t>Работающий мужчина</a:t>
            </a:r>
            <a:r>
              <a:rPr lang="en-US" dirty="0"/>
              <a:t> – (a  working man)</a:t>
            </a:r>
            <a:endParaRPr lang="ru-RU" dirty="0"/>
          </a:p>
          <a:p>
            <a:pPr lvl="0"/>
            <a:r>
              <a:rPr lang="ru-RU" dirty="0"/>
              <a:t>Будучи смелыми</a:t>
            </a:r>
            <a:r>
              <a:rPr lang="en-US" dirty="0"/>
              <a:t> – (being brave)</a:t>
            </a:r>
            <a:endParaRPr lang="ru-RU" dirty="0"/>
          </a:p>
          <a:p>
            <a:pPr lvl="0"/>
            <a:r>
              <a:rPr lang="ru-RU" dirty="0" smtClean="0"/>
              <a:t>Сидя</a:t>
            </a:r>
            <a:r>
              <a:rPr lang="en-US" dirty="0" smtClean="0"/>
              <a:t> </a:t>
            </a:r>
            <a:r>
              <a:rPr lang="ru-RU" dirty="0" smtClean="0"/>
              <a:t>в кресле</a:t>
            </a:r>
            <a:r>
              <a:rPr lang="en-US" dirty="0" smtClean="0"/>
              <a:t> </a:t>
            </a:r>
            <a:r>
              <a:rPr lang="en-US" dirty="0"/>
              <a:t>– ( sitting in the armchair</a:t>
            </a:r>
            <a:r>
              <a:rPr lang="en-US" dirty="0" smtClean="0"/>
              <a:t>)</a:t>
            </a:r>
          </a:p>
          <a:p>
            <a:pPr lvl="0"/>
            <a:r>
              <a:rPr lang="ru-RU" dirty="0" smtClean="0"/>
              <a:t>Играя на площадке</a:t>
            </a:r>
            <a:r>
              <a:rPr lang="en-US" dirty="0" smtClean="0"/>
              <a:t> – (playing in the yard)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4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sz="4400" b="1" dirty="0" smtClean="0">
                <a:solidFill>
                  <a:srgbClr val="0070C0"/>
                </a:solidFill>
              </a:rPr>
              <a:t>Thank you for the lesson!</a:t>
            </a:r>
            <a:endParaRPr lang="ru-RU" sz="4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4504" y="678275"/>
            <a:ext cx="10476978" cy="1363467"/>
          </a:xfrm>
        </p:spPr>
        <p:txBody>
          <a:bodyPr>
            <a:no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RELATIVE PRONOUNS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relative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pronouns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defining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relative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clauses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relative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pronouns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appear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start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defining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relative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clause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refer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noun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appears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earlier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sentence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68804218"/>
              </p:ext>
            </p:extLst>
          </p:nvPr>
        </p:nvGraphicFramePr>
        <p:xfrm>
          <a:off x="1114814" y="2492677"/>
          <a:ext cx="10258818" cy="3281821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709803"/>
                <a:gridCol w="1709803"/>
                <a:gridCol w="1709803"/>
                <a:gridCol w="1709803"/>
                <a:gridCol w="1709803"/>
                <a:gridCol w="1709803"/>
              </a:tblGrid>
              <a:tr h="706854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Thing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Reason</a:t>
                      </a:r>
                    </a:p>
                  </a:txBody>
                  <a:tcPr marL="76200" marR="76200" marT="76200" marB="76200"/>
                </a:tc>
              </a:tr>
              <a:tr h="706854"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who/that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which/that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76200" marB="76200"/>
                </a:tc>
              </a:tr>
              <a:tr h="1161259">
                <a:tc>
                  <a:txBody>
                    <a:bodyPr/>
                    <a:lstStyle/>
                    <a:p>
                      <a:pPr fontAlgn="t"/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who/whom/that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which/that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where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when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why</a:t>
                      </a:r>
                    </a:p>
                  </a:txBody>
                  <a:tcPr marL="76200" marR="76200" marT="76200" marB="76200"/>
                </a:tc>
              </a:tr>
              <a:tr h="706854"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Possessive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whose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whose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45310"/>
            <a:ext cx="65" cy="5478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79331" rIns="0" bIns="88872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027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4605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pronoun with examples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1039354"/>
              </p:ext>
            </p:extLst>
          </p:nvPr>
        </p:nvGraphicFramePr>
        <p:xfrm>
          <a:off x="561906" y="1155446"/>
          <a:ext cx="11031414" cy="5351594"/>
        </p:xfrm>
        <a:graphic>
          <a:graphicData uri="http://schemas.openxmlformats.org/drawingml/2006/table">
            <a:tbl>
              <a:tblPr/>
              <a:tblGrid>
                <a:gridCol w="1513284"/>
                <a:gridCol w="5459135"/>
                <a:gridCol w="4058995"/>
              </a:tblGrid>
              <a:tr h="52635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relative pronoun</a:t>
                      </a:r>
                    </a:p>
                  </a:txBody>
                  <a:tcPr marL="37052" marR="37052" marT="14821" marB="14821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</a:t>
                      </a:r>
                    </a:p>
                  </a:txBody>
                  <a:tcPr marL="37052" marR="37052" marT="14821" marB="14821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example</a:t>
                      </a:r>
                    </a:p>
                  </a:txBody>
                  <a:tcPr marL="37052" marR="37052" marT="14821" marB="14821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5D"/>
                    </a:solidFill>
                  </a:tcPr>
                </a:tc>
              </a:tr>
              <a:tr h="54344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</a:t>
                      </a:r>
                    </a:p>
                  </a:txBody>
                  <a:tcPr marL="37052" marR="37052" marT="22231" marB="22231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Referrin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 people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52" marR="37052" marT="22231" marB="22231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told you about the woman </a:t>
                      </a:r>
                      <a:r>
                        <a:rPr lang="en-US" sz="20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lives next door.</a:t>
                      </a:r>
                    </a:p>
                  </a:txBody>
                  <a:tcPr marL="37052" marR="37052" marT="22231" marB="22231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344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which</a:t>
                      </a:r>
                    </a:p>
                  </a:txBody>
                  <a:tcPr marL="37052" marR="37052" marT="22231" marB="22231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Referring to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animals and things</a:t>
                      </a:r>
                    </a:p>
                  </a:txBody>
                  <a:tcPr marL="37052" marR="37052" marT="22231" marB="22231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you see the cat </a:t>
                      </a:r>
                      <a:r>
                        <a:rPr lang="en-US" sz="20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which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is lying on the roof?</a:t>
                      </a:r>
                    </a:p>
                  </a:txBody>
                  <a:tcPr marL="37052" marR="37052" marT="22231" marB="22231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344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which</a:t>
                      </a:r>
                    </a:p>
                  </a:txBody>
                  <a:tcPr marL="37052" marR="37052" marT="22231" marB="22231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referring to a whole sentence</a:t>
                      </a:r>
                    </a:p>
                  </a:txBody>
                  <a:tcPr marL="37052" marR="37052" marT="22231" marB="22231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 couldn’t read </a:t>
                      </a:r>
                      <a:r>
                        <a:rPr lang="en-US" sz="20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which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surprised me.</a:t>
                      </a:r>
                    </a:p>
                  </a:txBody>
                  <a:tcPr marL="37052" marR="37052" marT="22231" marB="22231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8953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whose</a:t>
                      </a:r>
                    </a:p>
                  </a:txBody>
                  <a:tcPr marL="37052" marR="37052" marT="22231" marB="22231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possession for 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people, animals,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things</a:t>
                      </a:r>
                    </a:p>
                  </a:txBody>
                  <a:tcPr marL="37052" marR="37052" marT="22231" marB="22231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you know the boy </a:t>
                      </a:r>
                      <a:r>
                        <a:rPr lang="en-US" sz="20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whose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mother is a nurse?</a:t>
                      </a:r>
                    </a:p>
                  </a:txBody>
                  <a:tcPr marL="37052" marR="37052" marT="22231" marB="22231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56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whom</a:t>
                      </a:r>
                    </a:p>
                  </a:txBody>
                  <a:tcPr marL="37052" marR="37052" marT="22231" marB="22231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Used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informal speech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52" marR="37052" marT="22231" marB="22231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was invited by the professor </a:t>
                      </a:r>
                      <a:r>
                        <a:rPr lang="en-US" sz="20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I met at the conference.</a:t>
                      </a:r>
                    </a:p>
                  </a:txBody>
                  <a:tcPr marL="37052" marR="37052" marT="22231" marB="22231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56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that</a:t>
                      </a:r>
                    </a:p>
                  </a:txBody>
                  <a:tcPr marL="37052" marR="37052" marT="22231" marB="22231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Referring to people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animals and 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things (</a:t>
                      </a:r>
                      <a:r>
                        <a:rPr lang="en-US" sz="20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or </a:t>
                      </a:r>
                      <a:r>
                        <a:rPr lang="en-US" sz="20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which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are also possible)</a:t>
                      </a:r>
                    </a:p>
                  </a:txBody>
                  <a:tcPr marL="37052" marR="37052" marT="22231" marB="22231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don’t like the table </a:t>
                      </a:r>
                      <a:r>
                        <a:rPr lang="en-US" sz="20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stands in the kitchen.</a:t>
                      </a:r>
                    </a:p>
                  </a:txBody>
                  <a:tcPr marL="37052" marR="37052" marT="22231" marB="22231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5468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Adverbs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5674" y="156257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relative adverb can be used instead of a relative pronoun plus preposition. This often makes the sentence easier to understand.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shop in which I bought my bike.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This is the shop where I bought my bike.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09125636"/>
              </p:ext>
            </p:extLst>
          </p:nvPr>
        </p:nvGraphicFramePr>
        <p:xfrm>
          <a:off x="969210" y="3178071"/>
          <a:ext cx="9928435" cy="3272834"/>
        </p:xfrm>
        <a:graphic>
          <a:graphicData uri="http://schemas.openxmlformats.org/drawingml/2006/table">
            <a:tbl>
              <a:tblPr/>
              <a:tblGrid>
                <a:gridCol w="1428450"/>
                <a:gridCol w="1428450"/>
                <a:gridCol w="4073204"/>
                <a:gridCol w="2998331"/>
              </a:tblGrid>
              <a:tr h="798758">
                <a:tc>
                  <a:txBody>
                    <a:bodyPr/>
                    <a:lstStyle/>
                    <a:p>
                      <a:pPr algn="ctr"/>
                      <a:r>
                        <a:rPr lang="en-US" sz="2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relative adverb</a:t>
                      </a:r>
                    </a:p>
                  </a:txBody>
                  <a:tcPr marL="47625" marR="47625" marT="19050" marB="19050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</a:p>
                  </a:txBody>
                  <a:tcPr marL="47625" marR="47625" marT="19050" marB="19050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</a:t>
                      </a:r>
                    </a:p>
                  </a:txBody>
                  <a:tcPr marL="47625" marR="47625" marT="19050" marB="19050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example</a:t>
                      </a:r>
                    </a:p>
                  </a:txBody>
                  <a:tcPr marL="47625" marR="47625" marT="19050" marB="19050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5D"/>
                    </a:solidFill>
                  </a:tcPr>
                </a:tc>
              </a:tr>
              <a:tr h="82469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when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in/on which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refers to a time expression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day </a:t>
                      </a:r>
                      <a:r>
                        <a:rPr lang="en-US" sz="24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when</a:t>
                      </a: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we met him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469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where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in/at which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refers to a place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place </a:t>
                      </a:r>
                      <a:r>
                        <a:rPr lang="en-US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where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we met him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469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why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 which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refers to a reason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reason </a:t>
                      </a:r>
                      <a:r>
                        <a:rPr lang="en-US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why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we met him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3938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1963" y="1857365"/>
            <a:ext cx="10363200" cy="1470025"/>
          </a:xfrm>
        </p:spPr>
        <p:txBody>
          <a:bodyPr>
            <a:normAutofit/>
          </a:bodyPr>
          <a:lstStyle/>
          <a:p>
            <a:r>
              <a:rPr lang="en-US" sz="7200" dirty="0" smtClean="0"/>
              <a:t>Participle I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3657589" cy="3013087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15261" y="3714752"/>
            <a:ext cx="3429024" cy="21431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1\Desktop\NewConstruc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663" y="500042"/>
            <a:ext cx="4254759" cy="2071702"/>
          </a:xfrm>
          <a:prstGeom prst="rect">
            <a:avLst/>
          </a:prstGeom>
          <a:noFill/>
        </p:spPr>
      </p:pic>
      <p:pic>
        <p:nvPicPr>
          <p:cNvPr id="1027" name="Picture 3" descr="C:\Users\1\Desktop\lAa20hwixawmiDDvoOYBPA=s8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4" y="3595630"/>
            <a:ext cx="4518877" cy="226226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524496" y="571480"/>
            <a:ext cx="61912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ea typeface="+mj-ea"/>
                <a:cs typeface="+mj-cs"/>
              </a:rPr>
              <a:t>The man, </a:t>
            </a:r>
            <a:r>
              <a:rPr lang="en-US" sz="2800" u="sng" dirty="0">
                <a:solidFill>
                  <a:prstClr val="black"/>
                </a:solidFill>
                <a:ea typeface="+mj-ea"/>
                <a:cs typeface="+mj-cs"/>
              </a:rPr>
              <a:t>parking</a:t>
            </a:r>
            <a:r>
              <a:rPr lang="en-US" sz="2800" dirty="0">
                <a:solidFill>
                  <a:prstClr val="black"/>
                </a:solidFill>
                <a:ea typeface="+mj-ea"/>
                <a:cs typeface="+mj-cs"/>
              </a:rPr>
              <a:t> his car by the </a:t>
            </a:r>
            <a:r>
              <a:rPr lang="en-US" sz="2800" dirty="0" smtClean="0">
                <a:solidFill>
                  <a:prstClr val="black"/>
                </a:solidFill>
                <a:ea typeface="+mj-ea"/>
                <a:cs typeface="+mj-cs"/>
              </a:rPr>
              <a:t>shop</a:t>
            </a:r>
            <a:r>
              <a:rPr lang="ru-RU" sz="2800" dirty="0" smtClean="0">
                <a:solidFill>
                  <a:prstClr val="black"/>
                </a:solidFill>
                <a:ea typeface="+mj-ea"/>
                <a:cs typeface="+mj-cs"/>
              </a:rPr>
              <a:t>.</a:t>
            </a:r>
            <a:endParaRPr lang="ru-RU" sz="2800" smtClean="0">
              <a:solidFill>
                <a:prstClr val="black"/>
              </a:solidFill>
              <a:ea typeface="+mj-ea"/>
              <a:cs typeface="+mj-cs"/>
            </a:endParaRPr>
          </a:p>
          <a:p>
            <a:r>
              <a:rPr lang="ru-RU" sz="2800" smtClean="0">
                <a:solidFill>
                  <a:prstClr val="black"/>
                </a:solidFill>
                <a:ea typeface="+mj-ea"/>
                <a:cs typeface="+mj-cs"/>
              </a:rPr>
              <a:t>Мужчина</a:t>
            </a:r>
            <a:r>
              <a:rPr lang="ru-RU" sz="2800" dirty="0">
                <a:solidFill>
                  <a:prstClr val="black"/>
                </a:solidFill>
                <a:ea typeface="+mj-ea"/>
                <a:cs typeface="+mj-cs"/>
              </a:rPr>
              <a:t>, </a:t>
            </a:r>
            <a:r>
              <a:rPr lang="ru-RU" sz="2800" u="sng" dirty="0">
                <a:solidFill>
                  <a:prstClr val="black"/>
                </a:solidFill>
                <a:ea typeface="+mj-ea"/>
                <a:cs typeface="+mj-cs"/>
              </a:rPr>
              <a:t>паркующий</a:t>
            </a:r>
            <a:r>
              <a:rPr lang="ru-RU" sz="2800" dirty="0">
                <a:solidFill>
                  <a:prstClr val="black"/>
                </a:solidFill>
                <a:ea typeface="+mj-ea"/>
                <a:cs typeface="+mj-cs"/>
              </a:rPr>
              <a:t> свою машину около </a:t>
            </a:r>
            <a:r>
              <a:rPr lang="ru-RU" sz="2800" dirty="0" smtClean="0">
                <a:solidFill>
                  <a:prstClr val="black"/>
                </a:solidFill>
                <a:ea typeface="+mj-ea"/>
                <a:cs typeface="+mj-cs"/>
              </a:rPr>
              <a:t>магазина.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6211" y="3500438"/>
            <a:ext cx="523878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0"/>
              </a:spcBef>
            </a:pPr>
            <a:r>
              <a:rPr lang="en-US" sz="2800" dirty="0">
                <a:solidFill>
                  <a:prstClr val="black"/>
                </a:solidFill>
                <a:ea typeface="+mj-ea"/>
                <a:cs typeface="+mj-cs"/>
              </a:rPr>
              <a:t>The </a:t>
            </a:r>
            <a:r>
              <a:rPr lang="en-US" sz="2800" dirty="0" smtClean="0">
                <a:solidFill>
                  <a:prstClr val="black"/>
                </a:solidFill>
                <a:ea typeface="+mj-ea"/>
                <a:cs typeface="+mj-cs"/>
              </a:rPr>
              <a:t>people,</a:t>
            </a:r>
            <a:r>
              <a:rPr lang="en-US" sz="2800" dirty="0">
                <a:solidFill>
                  <a:prstClr val="black"/>
                </a:solidFill>
                <a:ea typeface="+mj-ea"/>
                <a:cs typeface="+mj-cs"/>
              </a:rPr>
              <a:t> </a:t>
            </a:r>
            <a:r>
              <a:rPr lang="en-US" sz="2800" u="sng" dirty="0">
                <a:solidFill>
                  <a:prstClr val="black"/>
                </a:solidFill>
                <a:ea typeface="+mj-ea"/>
                <a:cs typeface="+mj-cs"/>
              </a:rPr>
              <a:t>building </a:t>
            </a:r>
            <a:r>
              <a:rPr lang="en-US" sz="2800" dirty="0">
                <a:solidFill>
                  <a:prstClr val="black"/>
                </a:solidFill>
                <a:ea typeface="+mj-ea"/>
                <a:cs typeface="+mj-cs"/>
              </a:rPr>
              <a:t>our house with me, are my friends. </a:t>
            </a:r>
            <a:endParaRPr lang="en-US" sz="28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lvl="0" algn="just">
              <a:spcBef>
                <a:spcPct val="0"/>
              </a:spcBef>
            </a:pPr>
            <a:r>
              <a:rPr lang="ru-RU" sz="2800" dirty="0" smtClean="0">
                <a:solidFill>
                  <a:prstClr val="black"/>
                </a:solidFill>
                <a:ea typeface="+mj-ea"/>
                <a:cs typeface="+mj-cs"/>
              </a:rPr>
              <a:t>Люди</a:t>
            </a:r>
            <a:r>
              <a:rPr lang="ru-RU" sz="2800" dirty="0">
                <a:solidFill>
                  <a:prstClr val="black"/>
                </a:solidFill>
                <a:ea typeface="+mj-ea"/>
                <a:cs typeface="+mj-cs"/>
              </a:rPr>
              <a:t>, </a:t>
            </a:r>
            <a:r>
              <a:rPr lang="ru-RU" sz="2800" u="sng" dirty="0">
                <a:solidFill>
                  <a:prstClr val="black"/>
                </a:solidFill>
                <a:ea typeface="+mj-ea"/>
                <a:cs typeface="+mj-cs"/>
              </a:rPr>
              <a:t>строящие</a:t>
            </a:r>
            <a:r>
              <a:rPr lang="ru-RU" sz="2800" dirty="0">
                <a:solidFill>
                  <a:prstClr val="black"/>
                </a:solidFill>
                <a:ea typeface="+mj-ea"/>
                <a:cs typeface="+mj-cs"/>
              </a:rPr>
              <a:t> наш дом вместе со мной, - мои друзья.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Participle I (The Present Participle)</a:t>
            </a:r>
            <a:br>
              <a:rPr lang="en-US" sz="3600" b="1" dirty="0" smtClean="0"/>
            </a:br>
            <a:r>
              <a:rPr lang="ru-RU" sz="3600" b="1" dirty="0" smtClean="0"/>
              <a:t>Причастие настоящего времени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 smtClean="0"/>
              <a:t>Причастие </a:t>
            </a:r>
            <a:r>
              <a:rPr lang="en-US" sz="3600" dirty="0" smtClean="0"/>
              <a:t>I </a:t>
            </a:r>
            <a:r>
              <a:rPr lang="ru-RU" sz="3600" dirty="0" smtClean="0"/>
              <a:t>образуется с помощью прибавления окончания </a:t>
            </a:r>
            <a:r>
              <a:rPr lang="ru-RU" sz="3600" u="sng" dirty="0" smtClean="0">
                <a:solidFill>
                  <a:srgbClr val="0070C0"/>
                </a:solidFill>
              </a:rPr>
              <a:t>–</a:t>
            </a:r>
            <a:r>
              <a:rPr lang="en-US" sz="3600" b="1" u="sng" dirty="0" err="1" smtClean="0">
                <a:solidFill>
                  <a:srgbClr val="0070C0"/>
                </a:solidFill>
              </a:rPr>
              <a:t>ing</a:t>
            </a:r>
            <a:r>
              <a:rPr lang="ru-RU" sz="3600" u="sng" dirty="0" smtClean="0">
                <a:solidFill>
                  <a:srgbClr val="0070C0"/>
                </a:solidFill>
              </a:rPr>
              <a:t> </a:t>
            </a:r>
            <a:r>
              <a:rPr lang="ru-RU" sz="3600" dirty="0" smtClean="0"/>
              <a:t>к инфинитиву глагола без частицы </a:t>
            </a:r>
            <a:r>
              <a:rPr lang="en-US" sz="3600" b="1" u="sng" dirty="0" smtClean="0">
                <a:solidFill>
                  <a:srgbClr val="0070C0"/>
                </a:solidFill>
              </a:rPr>
              <a:t>to</a:t>
            </a:r>
            <a:r>
              <a:rPr lang="en-US" sz="3600" b="1" dirty="0" smtClean="0">
                <a:solidFill>
                  <a:srgbClr val="0070C0"/>
                </a:solidFill>
              </a:rPr>
              <a:t>. </a:t>
            </a:r>
            <a:r>
              <a:rPr lang="ru-RU" sz="3600" i="1" u="sng" dirty="0" smtClean="0"/>
              <a:t>Например:</a:t>
            </a:r>
            <a:r>
              <a:rPr lang="ru-RU" sz="3600" i="1" dirty="0" smtClean="0"/>
              <a:t> </a:t>
            </a:r>
            <a:r>
              <a:rPr lang="en-US" sz="3600" b="1" i="1" dirty="0" smtClean="0">
                <a:solidFill>
                  <a:srgbClr val="0070C0"/>
                </a:solidFill>
              </a:rPr>
              <a:t>go-going</a:t>
            </a:r>
            <a:r>
              <a:rPr lang="en-US" sz="3600" i="1" dirty="0" smtClean="0"/>
              <a:t> (</a:t>
            </a:r>
            <a:r>
              <a:rPr lang="ru-RU" sz="3600" i="1" dirty="0" err="1" smtClean="0"/>
              <a:t>ходить-идущий</a:t>
            </a:r>
            <a:r>
              <a:rPr lang="ru-RU" sz="3600" i="1" dirty="0" smtClean="0"/>
              <a:t>)</a:t>
            </a:r>
          </a:p>
          <a:p>
            <a:pPr algn="just"/>
            <a:r>
              <a:rPr lang="ru-RU" sz="3600" dirty="0" smtClean="0"/>
              <a:t>Если глагол оканчивается на </a:t>
            </a:r>
            <a:r>
              <a:rPr lang="ru-RU" sz="3600" b="1" dirty="0" smtClean="0">
                <a:solidFill>
                  <a:srgbClr val="0070C0"/>
                </a:solidFill>
              </a:rPr>
              <a:t>–</a:t>
            </a:r>
            <a:r>
              <a:rPr lang="en-US" sz="3600" b="1" dirty="0" smtClean="0">
                <a:solidFill>
                  <a:srgbClr val="0070C0"/>
                </a:solidFill>
              </a:rPr>
              <a:t>e</a:t>
            </a:r>
            <a:r>
              <a:rPr lang="en-US" sz="3600" dirty="0" smtClean="0"/>
              <a:t>,</a:t>
            </a:r>
            <a:r>
              <a:rPr lang="ru-RU" sz="3600" dirty="0" smtClean="0"/>
              <a:t> то при прибавлении окончания </a:t>
            </a:r>
            <a:r>
              <a:rPr lang="ru-RU" sz="3600" b="1" dirty="0" smtClean="0">
                <a:solidFill>
                  <a:srgbClr val="0070C0"/>
                </a:solidFill>
              </a:rPr>
              <a:t>–</a:t>
            </a:r>
            <a:r>
              <a:rPr lang="en-US" sz="3600" b="1" dirty="0" err="1" smtClean="0">
                <a:solidFill>
                  <a:srgbClr val="0070C0"/>
                </a:solidFill>
              </a:rPr>
              <a:t>ing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ru-RU" sz="3600" dirty="0" smtClean="0"/>
              <a:t>буква </a:t>
            </a:r>
            <a:r>
              <a:rPr lang="ru-RU" sz="3600" dirty="0" smtClean="0">
                <a:solidFill>
                  <a:srgbClr val="0070C0"/>
                </a:solidFill>
              </a:rPr>
              <a:t>–</a:t>
            </a:r>
            <a:r>
              <a:rPr lang="en-US" sz="3600" dirty="0" smtClean="0">
                <a:solidFill>
                  <a:srgbClr val="0070C0"/>
                </a:solidFill>
              </a:rPr>
              <a:t>e </a:t>
            </a:r>
            <a:r>
              <a:rPr lang="ru-RU" sz="3600" dirty="0" smtClean="0"/>
              <a:t>отбрасывается: </a:t>
            </a:r>
            <a:r>
              <a:rPr lang="en-US" sz="3600" b="1" i="1" dirty="0" smtClean="0"/>
              <a:t>tak</a:t>
            </a:r>
            <a:r>
              <a:rPr lang="en-US" sz="3600" b="1" i="1" dirty="0" smtClean="0">
                <a:solidFill>
                  <a:srgbClr val="0070C0"/>
                </a:solidFill>
              </a:rPr>
              <a:t>e</a:t>
            </a:r>
            <a:r>
              <a:rPr lang="en-US" sz="3600" b="1" i="1" dirty="0" smtClean="0"/>
              <a:t>-tak</a:t>
            </a:r>
            <a:r>
              <a:rPr lang="en-US" sz="3600" b="1" i="1" dirty="0" smtClean="0">
                <a:solidFill>
                  <a:srgbClr val="0070C0"/>
                </a:solidFill>
              </a:rPr>
              <a:t>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6560" y="285729"/>
            <a:ext cx="11225841" cy="6002929"/>
          </a:xfrm>
        </p:spPr>
        <p:txBody>
          <a:bodyPr>
            <a:normAutofit/>
          </a:bodyPr>
          <a:lstStyle/>
          <a:p>
            <a:pPr algn="just"/>
            <a:r>
              <a:rPr lang="ru-RU" sz="3600" dirty="0" smtClean="0"/>
              <a:t>При прибавлении окончания </a:t>
            </a:r>
            <a:r>
              <a:rPr lang="ru-RU" sz="3600" b="1" dirty="0" smtClean="0">
                <a:solidFill>
                  <a:srgbClr val="0070C0"/>
                </a:solidFill>
              </a:rPr>
              <a:t>–</a:t>
            </a:r>
            <a:r>
              <a:rPr lang="en-US" sz="3600" b="1" dirty="0" err="1" smtClean="0">
                <a:solidFill>
                  <a:srgbClr val="0070C0"/>
                </a:solidFill>
              </a:rPr>
              <a:t>ing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ru-RU" sz="3600" dirty="0" smtClean="0"/>
              <a:t>конечная согласная удваивается, если ей предшествует ударная гласная, стоящая в закрытом слоге: </a:t>
            </a:r>
            <a:r>
              <a:rPr lang="en-US" sz="3600" b="1" i="1" dirty="0" smtClean="0"/>
              <a:t>cu</a:t>
            </a:r>
            <a:r>
              <a:rPr lang="en-US" sz="3600" b="1" i="1" dirty="0" smtClean="0">
                <a:solidFill>
                  <a:srgbClr val="0070C0"/>
                </a:solidFill>
              </a:rPr>
              <a:t>t</a:t>
            </a:r>
            <a:r>
              <a:rPr lang="en-US" sz="3600" b="1" i="1" dirty="0" smtClean="0"/>
              <a:t>-cu</a:t>
            </a:r>
            <a:r>
              <a:rPr lang="en-US" sz="3600" b="1" i="1" dirty="0" smtClean="0">
                <a:solidFill>
                  <a:srgbClr val="0070C0"/>
                </a:solidFill>
              </a:rPr>
              <a:t>tt</a:t>
            </a:r>
            <a:r>
              <a:rPr lang="en-US" sz="3600" b="1" i="1" dirty="0" smtClean="0"/>
              <a:t>ing</a:t>
            </a:r>
          </a:p>
          <a:p>
            <a:pPr algn="just"/>
            <a:r>
              <a:rPr lang="ru-RU" sz="3600" dirty="0" smtClean="0"/>
              <a:t>Если буква </a:t>
            </a:r>
            <a:r>
              <a:rPr lang="en-US" sz="3600" b="1" dirty="0" smtClean="0">
                <a:solidFill>
                  <a:srgbClr val="0070C0"/>
                </a:solidFill>
              </a:rPr>
              <a:t>l</a:t>
            </a:r>
            <a:r>
              <a:rPr lang="ru-RU" sz="3600" dirty="0" smtClean="0"/>
              <a:t> является конечной, то при прибавлении окончания </a:t>
            </a:r>
            <a:r>
              <a:rPr lang="ru-RU" sz="3600" b="1" dirty="0" smtClean="0">
                <a:solidFill>
                  <a:srgbClr val="0070C0"/>
                </a:solidFill>
              </a:rPr>
              <a:t>–</a:t>
            </a:r>
            <a:r>
              <a:rPr lang="en-US" sz="3600" b="1" dirty="0" err="1" smtClean="0">
                <a:solidFill>
                  <a:srgbClr val="0070C0"/>
                </a:solidFill>
              </a:rPr>
              <a:t>ing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ru-RU" sz="3600" dirty="0" smtClean="0"/>
              <a:t>она удваивается: </a:t>
            </a:r>
            <a:r>
              <a:rPr lang="en-US" sz="3600" b="1" i="1" dirty="0" smtClean="0"/>
              <a:t>trave</a:t>
            </a:r>
            <a:r>
              <a:rPr lang="en-US" sz="3600" b="1" i="1" dirty="0" smtClean="0">
                <a:solidFill>
                  <a:srgbClr val="0070C0"/>
                </a:solidFill>
              </a:rPr>
              <a:t>l</a:t>
            </a:r>
            <a:r>
              <a:rPr lang="en-US" sz="3600" b="1" i="1" dirty="0" smtClean="0"/>
              <a:t>- trave</a:t>
            </a:r>
            <a:r>
              <a:rPr lang="en-US" sz="3600" b="1" i="1" dirty="0" smtClean="0">
                <a:solidFill>
                  <a:srgbClr val="0070C0"/>
                </a:solidFill>
              </a:rPr>
              <a:t>ll</a:t>
            </a:r>
            <a:r>
              <a:rPr lang="en-US" sz="3600" b="1" i="1" dirty="0" smtClean="0"/>
              <a:t>ing</a:t>
            </a:r>
          </a:p>
          <a:p>
            <a:pPr algn="just"/>
            <a:r>
              <a:rPr lang="ru-RU" sz="3600" dirty="0" smtClean="0"/>
              <a:t>При прибавлении</a:t>
            </a:r>
            <a:r>
              <a:rPr lang="en-US" sz="3600" dirty="0" smtClean="0"/>
              <a:t> </a:t>
            </a:r>
            <a:r>
              <a:rPr lang="ru-RU" sz="3600" dirty="0" smtClean="0"/>
              <a:t>окончания </a:t>
            </a:r>
            <a:r>
              <a:rPr lang="ru-RU" sz="3600" b="1" dirty="0" smtClean="0">
                <a:solidFill>
                  <a:srgbClr val="0070C0"/>
                </a:solidFill>
              </a:rPr>
              <a:t>–</a:t>
            </a:r>
            <a:r>
              <a:rPr lang="en-US" sz="3600" b="1" dirty="0" err="1" smtClean="0">
                <a:solidFill>
                  <a:srgbClr val="0070C0"/>
                </a:solidFill>
              </a:rPr>
              <a:t>ing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ru-RU" sz="3600" dirty="0" smtClean="0"/>
              <a:t>буквосочетание </a:t>
            </a:r>
            <a:r>
              <a:rPr lang="en-US" sz="3600" b="1" dirty="0" err="1" smtClean="0">
                <a:solidFill>
                  <a:srgbClr val="0070C0"/>
                </a:solidFill>
              </a:rPr>
              <a:t>ie</a:t>
            </a:r>
            <a:r>
              <a:rPr lang="ru-RU" sz="3600" dirty="0" smtClean="0"/>
              <a:t> меняется на </a:t>
            </a:r>
            <a:r>
              <a:rPr lang="en-US" sz="3600" b="1" dirty="0" smtClean="0">
                <a:solidFill>
                  <a:srgbClr val="0070C0"/>
                </a:solidFill>
              </a:rPr>
              <a:t>y</a:t>
            </a:r>
            <a:r>
              <a:rPr lang="en-US" sz="3600" dirty="0" smtClean="0"/>
              <a:t>: </a:t>
            </a:r>
            <a:r>
              <a:rPr lang="en-US" sz="3600" b="1" i="1" dirty="0" smtClean="0"/>
              <a:t>d</a:t>
            </a:r>
            <a:r>
              <a:rPr lang="en-US" sz="3600" b="1" i="1" dirty="0" smtClean="0">
                <a:solidFill>
                  <a:srgbClr val="0070C0"/>
                </a:solidFill>
              </a:rPr>
              <a:t>ie</a:t>
            </a:r>
            <a:r>
              <a:rPr lang="en-US" sz="3600" b="1" i="1" dirty="0" smtClean="0"/>
              <a:t>-d</a:t>
            </a:r>
            <a:r>
              <a:rPr lang="en-US" sz="3600" b="1" i="1" dirty="0" smtClean="0">
                <a:solidFill>
                  <a:srgbClr val="0070C0"/>
                </a:solidFill>
              </a:rPr>
              <a:t>y</a:t>
            </a:r>
            <a:r>
              <a:rPr lang="en-US" sz="3600" b="1" i="1" dirty="0" smtClean="0"/>
              <a:t>ing</a:t>
            </a:r>
            <a:endParaRPr lang="ru-RU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Examples of using:</a:t>
            </a:r>
            <a:br>
              <a:rPr lang="en-US" b="1" dirty="0" smtClean="0"/>
            </a:br>
            <a:r>
              <a:rPr lang="ru-RU" b="1" dirty="0" smtClean="0"/>
              <a:t>Примеры употребления: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70C0"/>
                </a:solidFill>
              </a:rPr>
              <a:t>The crying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girl</a:t>
            </a:r>
            <a:r>
              <a:rPr lang="en-US" u="sng" dirty="0" smtClean="0"/>
              <a:t> </a:t>
            </a:r>
            <a:r>
              <a:rPr lang="en-US" dirty="0" smtClean="0"/>
              <a:t>is my friend’s daughter. I need to talk to her.</a:t>
            </a:r>
            <a:r>
              <a:rPr lang="ru-RU" dirty="0"/>
              <a:t>−</a:t>
            </a:r>
            <a:r>
              <a:rPr lang="ru-RU" b="1" u="sng" dirty="0" smtClean="0">
                <a:solidFill>
                  <a:srgbClr val="0070C0"/>
                </a:solidFill>
              </a:rPr>
              <a:t>Плачущая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/>
              <a:t>девочка</a:t>
            </a:r>
            <a:r>
              <a:rPr lang="ru-RU" u="sng" dirty="0" smtClean="0"/>
              <a:t> </a:t>
            </a:r>
            <a:r>
              <a:rPr lang="ru-RU" dirty="0" smtClean="0"/>
              <a:t>− дочь моих друзей. Мне нужно с ней поговорить.</a:t>
            </a:r>
          </a:p>
          <a:p>
            <a:r>
              <a:rPr lang="en-US" b="1" u="sng" dirty="0" smtClean="0">
                <a:solidFill>
                  <a:srgbClr val="0070C0"/>
                </a:solidFill>
              </a:rPr>
              <a:t>Reading</a:t>
            </a:r>
            <a:r>
              <a:rPr lang="en-US" b="1" dirty="0" smtClean="0"/>
              <a:t> </a:t>
            </a:r>
            <a:r>
              <a:rPr lang="en-US" dirty="0" smtClean="0"/>
              <a:t>a newspaper, she fell asleep.</a:t>
            </a:r>
            <a:r>
              <a:rPr lang="ru-RU" dirty="0" smtClean="0"/>
              <a:t> − </a:t>
            </a:r>
            <a:r>
              <a:rPr lang="ru-RU" b="1" u="sng" dirty="0" smtClean="0">
                <a:solidFill>
                  <a:srgbClr val="0070C0"/>
                </a:solidFill>
              </a:rPr>
              <a:t>Читая</a:t>
            </a:r>
            <a:r>
              <a:rPr lang="ru-RU" u="sng" dirty="0" smtClean="0"/>
              <a:t> </a:t>
            </a:r>
            <a:r>
              <a:rPr lang="ru-RU" dirty="0" smtClean="0"/>
              <a:t>газету, она уснула.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510</Words>
  <Application>Microsoft Office PowerPoint</Application>
  <PresentationFormat>Произвольный</PresentationFormat>
  <Paragraphs>109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RELATIVE PRONOUNS The following relative pronouns are used in defining relative clauses. These relative pronouns appear at the start of the defining relative clause and refer to a noun that appears earlier in the sentence.</vt:lpstr>
      <vt:lpstr>Relative pronoun with examples</vt:lpstr>
      <vt:lpstr>Relative Adverbs </vt:lpstr>
      <vt:lpstr>Participle I</vt:lpstr>
      <vt:lpstr> </vt:lpstr>
      <vt:lpstr>Participle I (The Present Participle) Причастие настоящего времени</vt:lpstr>
      <vt:lpstr>Слайд 8</vt:lpstr>
      <vt:lpstr>Examples of using: Примеры употребления:</vt:lpstr>
      <vt:lpstr>Слайд 10</vt:lpstr>
      <vt:lpstr>Слайд 11</vt:lpstr>
      <vt:lpstr>Слайд 12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Defining relative clauses</dc:title>
  <dc:creator>Altynai Murzakulova</dc:creator>
  <cp:lastModifiedBy>Айгерим Советхановна</cp:lastModifiedBy>
  <cp:revision>8</cp:revision>
  <dcterms:created xsi:type="dcterms:W3CDTF">2016-11-05T05:57:55Z</dcterms:created>
  <dcterms:modified xsi:type="dcterms:W3CDTF">2020-03-28T09:14:03Z</dcterms:modified>
</cp:coreProperties>
</file>